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9"/>
  </p:notesMasterIdLst>
  <p:handoutMasterIdLst>
    <p:handoutMasterId r:id="rId30"/>
  </p:handoutMasterIdLst>
  <p:sldIdLst>
    <p:sldId id="338" r:id="rId6"/>
    <p:sldId id="3113" r:id="rId7"/>
    <p:sldId id="3087" r:id="rId8"/>
    <p:sldId id="3108" r:id="rId9"/>
    <p:sldId id="2947" r:id="rId10"/>
    <p:sldId id="3115" r:id="rId11"/>
    <p:sldId id="3116" r:id="rId12"/>
    <p:sldId id="3107" r:id="rId13"/>
    <p:sldId id="572" r:id="rId14"/>
    <p:sldId id="3085" r:id="rId15"/>
    <p:sldId id="3061" r:id="rId16"/>
    <p:sldId id="3122" r:id="rId17"/>
    <p:sldId id="3125" r:id="rId18"/>
    <p:sldId id="3117" r:id="rId19"/>
    <p:sldId id="3126" r:id="rId20"/>
    <p:sldId id="3120" r:id="rId21"/>
    <p:sldId id="3121" r:id="rId22"/>
    <p:sldId id="353" r:id="rId23"/>
    <p:sldId id="2948" r:id="rId24"/>
    <p:sldId id="3105" r:id="rId25"/>
    <p:sldId id="3124" r:id="rId26"/>
    <p:sldId id="2958" r:id="rId27"/>
    <p:sldId id="3060"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1E6A1C6D-95E2-9F58-4E53-AFEA81F9AAB2}" name="Solis, Stephen" initials="SS" userId="S::Stephen.Solis@ercot.com::4217e5b7-af20-42de-818f-e9ca39127043" providerId="AD"/>
  <p188:author id="{E2EA0CA2-A617-B423-808C-743E83A13CCB}" name="Punyala, Saseen" initials="PS" userId="S::saseen.punyala@ercot.com::cee1e827-9b21-41ab-b80f-9a3990fb489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o, Nitika" initials="MN" lastIdx="7" clrIdx="0">
    <p:extLst>
      <p:ext uri="{19B8F6BF-5375-455C-9EA6-DF929625EA0E}">
        <p15:presenceInfo xmlns:p15="http://schemas.microsoft.com/office/powerpoint/2012/main" userId="S::Nitika.Mago@ercot.com::eb4dfd7f-5a13-4bd1-acb0-2d627733e6c8" providerId="AD"/>
      </p:ext>
    </p:extLst>
  </p:cmAuthor>
  <p:cmAuthor id="2" name="Hinojosa, Luis" initials="JH" lastIdx="3" clrIdx="1">
    <p:extLst>
      <p:ext uri="{19B8F6BF-5375-455C-9EA6-DF929625EA0E}">
        <p15:presenceInfo xmlns:p15="http://schemas.microsoft.com/office/powerpoint/2012/main" userId="S::JoseLuis.Hinojosa@ercot.com::0abb1bae-9833-48f0-96c3-80292fd0fd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7B9556-FF83-4A70-BB3D-2D74ADD0C951}" v="879" dt="2025-08-05T21:24:42.512"/>
    <p1510:client id="{B54DBF17-AF10-4161-85BB-37F3BD86830A}" v="2687" dt="2025-08-05T21:18:10.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2046" y="30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ojosa, Luis" userId="0abb1bae-9833-48f0-96c3-80292fd0fd86" providerId="ADAL" clId="{877B9556-FF83-4A70-BB3D-2D74ADD0C951}"/>
    <pc:docChg chg="undo custSel addSld delSld modSld">
      <pc:chgData name="Hinojosa, Luis" userId="0abb1bae-9833-48f0-96c3-80292fd0fd86" providerId="ADAL" clId="{877B9556-FF83-4A70-BB3D-2D74ADD0C951}" dt="2025-08-05T21:24:42.512" v="904" actId="20577"/>
      <pc:docMkLst>
        <pc:docMk/>
      </pc:docMkLst>
      <pc:sldChg chg="modSp mod">
        <pc:chgData name="Hinojosa, Luis" userId="0abb1bae-9833-48f0-96c3-80292fd0fd86" providerId="ADAL" clId="{877B9556-FF83-4A70-BB3D-2D74ADD0C951}" dt="2025-08-05T21:21:29.154" v="860" actId="20577"/>
        <pc:sldMkLst>
          <pc:docMk/>
          <pc:sldMk cId="2511698924" sldId="572"/>
        </pc:sldMkLst>
        <pc:spChg chg="mod">
          <ac:chgData name="Hinojosa, Luis" userId="0abb1bae-9833-48f0-96c3-80292fd0fd86" providerId="ADAL" clId="{877B9556-FF83-4A70-BB3D-2D74ADD0C951}" dt="2025-08-05T21:21:29.154" v="860" actId="20577"/>
          <ac:spMkLst>
            <pc:docMk/>
            <pc:sldMk cId="2511698924" sldId="572"/>
            <ac:spMk id="7" creationId="{BA2184A8-0A97-E7D7-EE42-FBC8C07986CD}"/>
          </ac:spMkLst>
        </pc:spChg>
      </pc:sldChg>
      <pc:sldChg chg="addSp delSp modSp mod">
        <pc:chgData name="Hinojosa, Luis" userId="0abb1bae-9833-48f0-96c3-80292fd0fd86" providerId="ADAL" clId="{877B9556-FF83-4A70-BB3D-2D74ADD0C951}" dt="2025-08-05T18:17:38.638" v="34" actId="478"/>
        <pc:sldMkLst>
          <pc:docMk/>
          <pc:sldMk cId="2888640641" sldId="3087"/>
        </pc:sldMkLst>
        <pc:spChg chg="del">
          <ac:chgData name="Hinojosa, Luis" userId="0abb1bae-9833-48f0-96c3-80292fd0fd86" providerId="ADAL" clId="{877B9556-FF83-4A70-BB3D-2D74ADD0C951}" dt="2025-08-05T18:16:51.272" v="20" actId="478"/>
          <ac:spMkLst>
            <pc:docMk/>
            <pc:sldMk cId="2888640641" sldId="3087"/>
            <ac:spMk id="13" creationId="{5E274CEB-55A7-C689-F16F-731780536364}"/>
          </ac:spMkLst>
        </pc:spChg>
        <pc:spChg chg="del">
          <ac:chgData name="Hinojosa, Luis" userId="0abb1bae-9833-48f0-96c3-80292fd0fd86" providerId="ADAL" clId="{877B9556-FF83-4A70-BB3D-2D74ADD0C951}" dt="2025-08-05T18:16:52.147" v="21" actId="478"/>
          <ac:spMkLst>
            <pc:docMk/>
            <pc:sldMk cId="2888640641" sldId="3087"/>
            <ac:spMk id="16" creationId="{89EBE387-9858-87B7-3F95-58F7C52FF521}"/>
          </ac:spMkLst>
        </pc:spChg>
        <pc:graphicFrameChg chg="add del mod">
          <ac:chgData name="Hinojosa, Luis" userId="0abb1bae-9833-48f0-96c3-80292fd0fd86" providerId="ADAL" clId="{877B9556-FF83-4A70-BB3D-2D74ADD0C951}" dt="2025-08-05T18:16:47.854" v="18" actId="478"/>
          <ac:graphicFrameMkLst>
            <pc:docMk/>
            <pc:sldMk cId="2888640641" sldId="3087"/>
            <ac:graphicFrameMk id="3" creationId="{74ED6981-DA58-405B-920E-503106C863ED}"/>
          </ac:graphicFrameMkLst>
        </pc:graphicFrameChg>
        <pc:graphicFrameChg chg="add del mod">
          <ac:chgData name="Hinojosa, Luis" userId="0abb1bae-9833-48f0-96c3-80292fd0fd86" providerId="ADAL" clId="{877B9556-FF83-4A70-BB3D-2D74ADD0C951}" dt="2025-08-05T18:17:38.057" v="33" actId="478"/>
          <ac:graphicFrameMkLst>
            <pc:docMk/>
            <pc:sldMk cId="2888640641" sldId="3087"/>
            <ac:graphicFrameMk id="6" creationId="{74ED6981-DA58-405B-920E-503106C863ED}"/>
          </ac:graphicFrameMkLst>
        </pc:graphicFrameChg>
        <pc:picChg chg="add mod ord">
          <ac:chgData name="Hinojosa, Luis" userId="0abb1bae-9833-48f0-96c3-80292fd0fd86" providerId="ADAL" clId="{877B9556-FF83-4A70-BB3D-2D74ADD0C951}" dt="2025-08-05T18:16:45.152" v="17" actId="167"/>
          <ac:picMkLst>
            <pc:docMk/>
            <pc:sldMk cId="2888640641" sldId="3087"/>
            <ac:picMk id="5" creationId="{E938DA43-EEEE-9C8D-ABCD-2601F6E1E29F}"/>
          </ac:picMkLst>
        </pc:picChg>
        <pc:picChg chg="add mod ord">
          <ac:chgData name="Hinojosa, Luis" userId="0abb1bae-9833-48f0-96c3-80292fd0fd86" providerId="ADAL" clId="{877B9556-FF83-4A70-BB3D-2D74ADD0C951}" dt="2025-08-05T18:17:36.599" v="32" actId="167"/>
          <ac:picMkLst>
            <pc:docMk/>
            <pc:sldMk cId="2888640641" sldId="3087"/>
            <ac:picMk id="7" creationId="{B7A33642-1074-C6F0-FF56-B097A1884AC9}"/>
          </ac:picMkLst>
        </pc:picChg>
        <pc:picChg chg="del">
          <ac:chgData name="Hinojosa, Luis" userId="0abb1bae-9833-48f0-96c3-80292fd0fd86" providerId="ADAL" clId="{877B9556-FF83-4A70-BB3D-2D74ADD0C951}" dt="2025-08-05T18:16:48.467" v="19" actId="478"/>
          <ac:picMkLst>
            <pc:docMk/>
            <pc:sldMk cId="2888640641" sldId="3087"/>
            <ac:picMk id="10" creationId="{B5D2F6B4-B107-9FD6-CD17-D8D180DAD152}"/>
          </ac:picMkLst>
        </pc:picChg>
        <pc:picChg chg="del">
          <ac:chgData name="Hinojosa, Luis" userId="0abb1bae-9833-48f0-96c3-80292fd0fd86" providerId="ADAL" clId="{877B9556-FF83-4A70-BB3D-2D74ADD0C951}" dt="2025-08-05T18:17:38.638" v="34" actId="478"/>
          <ac:picMkLst>
            <pc:docMk/>
            <pc:sldMk cId="2888640641" sldId="3087"/>
            <ac:picMk id="12" creationId="{1ADB3069-3E09-EA2D-B5E4-C49B21CF7432}"/>
          </ac:picMkLst>
        </pc:picChg>
      </pc:sldChg>
      <pc:sldChg chg="modSp mod">
        <pc:chgData name="Hinojosa, Luis" userId="0abb1bae-9833-48f0-96c3-80292fd0fd86" providerId="ADAL" clId="{877B9556-FF83-4A70-BB3D-2D74ADD0C951}" dt="2025-08-05T21:21:01.487" v="859" actId="20577"/>
        <pc:sldMkLst>
          <pc:docMk/>
          <pc:sldMk cId="1892269828" sldId="3107"/>
        </pc:sldMkLst>
        <pc:spChg chg="mod">
          <ac:chgData name="Hinojosa, Luis" userId="0abb1bae-9833-48f0-96c3-80292fd0fd86" providerId="ADAL" clId="{877B9556-FF83-4A70-BB3D-2D74ADD0C951}" dt="2025-08-05T21:21:01.487" v="859" actId="20577"/>
          <ac:spMkLst>
            <pc:docMk/>
            <pc:sldMk cId="1892269828" sldId="3107"/>
            <ac:spMk id="3" creationId="{180881B0-CC90-6117-610B-F636ACEF0109}"/>
          </ac:spMkLst>
        </pc:spChg>
      </pc:sldChg>
      <pc:sldChg chg="addSp delSp modSp mod">
        <pc:chgData name="Hinojosa, Luis" userId="0abb1bae-9833-48f0-96c3-80292fd0fd86" providerId="ADAL" clId="{877B9556-FF83-4A70-BB3D-2D74ADD0C951}" dt="2025-08-05T18:59:58.625" v="94" actId="478"/>
        <pc:sldMkLst>
          <pc:docMk/>
          <pc:sldMk cId="1326224389" sldId="3108"/>
        </pc:sldMkLst>
        <pc:graphicFrameChg chg="add del mod">
          <ac:chgData name="Hinojosa, Luis" userId="0abb1bae-9833-48f0-96c3-80292fd0fd86" providerId="ADAL" clId="{877B9556-FF83-4A70-BB3D-2D74ADD0C951}" dt="2025-08-05T18:59:58.166" v="93" actId="478"/>
          <ac:graphicFrameMkLst>
            <pc:docMk/>
            <pc:sldMk cId="1326224389" sldId="3108"/>
            <ac:graphicFrameMk id="5" creationId="{00000000-0008-0000-0300-000003000000}"/>
          </ac:graphicFrameMkLst>
        </pc:graphicFrameChg>
        <pc:picChg chg="add ord">
          <ac:chgData name="Hinojosa, Luis" userId="0abb1bae-9833-48f0-96c3-80292fd0fd86" providerId="ADAL" clId="{877B9556-FF83-4A70-BB3D-2D74ADD0C951}" dt="2025-08-05T18:59:36.538" v="81" actId="167"/>
          <ac:picMkLst>
            <pc:docMk/>
            <pc:sldMk cId="1326224389" sldId="3108"/>
            <ac:picMk id="6" creationId="{3E5E0494-E009-5C3D-C01E-F1110BA02073}"/>
          </ac:picMkLst>
        </pc:picChg>
        <pc:picChg chg="add ord">
          <ac:chgData name="Hinojosa, Luis" userId="0abb1bae-9833-48f0-96c3-80292fd0fd86" providerId="ADAL" clId="{877B9556-FF83-4A70-BB3D-2D74ADD0C951}" dt="2025-08-05T18:59:57.066" v="92" actId="167"/>
          <ac:picMkLst>
            <pc:docMk/>
            <pc:sldMk cId="1326224389" sldId="3108"/>
            <ac:picMk id="7" creationId="{671255F8-12BE-DC98-EFA6-EA7D31C4BB55}"/>
          </ac:picMkLst>
        </pc:picChg>
        <pc:picChg chg="del">
          <ac:chgData name="Hinojosa, Luis" userId="0abb1bae-9833-48f0-96c3-80292fd0fd86" providerId="ADAL" clId="{877B9556-FF83-4A70-BB3D-2D74ADD0C951}" dt="2025-08-05T18:59:58.625" v="94" actId="478"/>
          <ac:picMkLst>
            <pc:docMk/>
            <pc:sldMk cId="1326224389" sldId="3108"/>
            <ac:picMk id="11" creationId="{2CA3D009-D56A-919E-3828-74DF3FB20834}"/>
          </ac:picMkLst>
        </pc:picChg>
      </pc:sldChg>
      <pc:sldChg chg="modSp mod">
        <pc:chgData name="Hinojosa, Luis" userId="0abb1bae-9833-48f0-96c3-80292fd0fd86" providerId="ADAL" clId="{877B9556-FF83-4A70-BB3D-2D74ADD0C951}" dt="2025-08-05T21:22:30.292" v="902" actId="20577"/>
        <pc:sldMkLst>
          <pc:docMk/>
          <pc:sldMk cId="783997547" sldId="3117"/>
        </pc:sldMkLst>
        <pc:graphicFrameChg chg="modGraphic">
          <ac:chgData name="Hinojosa, Luis" userId="0abb1bae-9833-48f0-96c3-80292fd0fd86" providerId="ADAL" clId="{877B9556-FF83-4A70-BB3D-2D74ADD0C951}" dt="2025-08-05T21:22:30.292" v="902" actId="20577"/>
          <ac:graphicFrameMkLst>
            <pc:docMk/>
            <pc:sldMk cId="783997547" sldId="3117"/>
            <ac:graphicFrameMk id="5" creationId="{418CB77D-1B0E-A398-6D84-27B796D2978C}"/>
          </ac:graphicFrameMkLst>
        </pc:graphicFrameChg>
      </pc:sldChg>
      <pc:sldChg chg="addSp delSp modSp mod">
        <pc:chgData name="Hinojosa, Luis" userId="0abb1bae-9833-48f0-96c3-80292fd0fd86" providerId="ADAL" clId="{877B9556-FF83-4A70-BB3D-2D74ADD0C951}" dt="2025-08-05T19:04:57.831" v="104" actId="478"/>
        <pc:sldMkLst>
          <pc:docMk/>
          <pc:sldMk cId="2942399314" sldId="3119"/>
        </pc:sldMkLst>
        <pc:spChg chg="mod">
          <ac:chgData name="Hinojosa, Luis" userId="0abb1bae-9833-48f0-96c3-80292fd0fd86" providerId="ADAL" clId="{877B9556-FF83-4A70-BB3D-2D74ADD0C951}" dt="2025-08-05T18:55:06.755" v="39" actId="20577"/>
          <ac:spMkLst>
            <pc:docMk/>
            <pc:sldMk cId="2942399314" sldId="3119"/>
            <ac:spMk id="2" creationId="{ABEC0053-DA1D-E6D3-646F-D8BA8B2A378D}"/>
          </ac:spMkLst>
        </pc:spChg>
        <pc:spChg chg="del">
          <ac:chgData name="Hinojosa, Luis" userId="0abb1bae-9833-48f0-96c3-80292fd0fd86" providerId="ADAL" clId="{877B9556-FF83-4A70-BB3D-2D74ADD0C951}" dt="2025-08-05T18:56:50.763" v="48"/>
          <ac:spMkLst>
            <pc:docMk/>
            <pc:sldMk cId="2942399314" sldId="3119"/>
            <ac:spMk id="3" creationId="{31103DA4-5BB2-A8E8-F1A2-1CFD51393B3E}"/>
          </ac:spMkLst>
        </pc:spChg>
        <pc:spChg chg="add del mod">
          <ac:chgData name="Hinojosa, Luis" userId="0abb1bae-9833-48f0-96c3-80292fd0fd86" providerId="ADAL" clId="{877B9556-FF83-4A70-BB3D-2D74ADD0C951}" dt="2025-08-05T19:04:34.604" v="96"/>
          <ac:spMkLst>
            <pc:docMk/>
            <pc:sldMk cId="2942399314" sldId="3119"/>
            <ac:spMk id="7" creationId="{BFD4F49F-E12F-E6CF-0B81-FB0C2901D8E3}"/>
          </ac:spMkLst>
        </pc:spChg>
        <pc:spChg chg="add del mod">
          <ac:chgData name="Hinojosa, Luis" userId="0abb1bae-9833-48f0-96c3-80292fd0fd86" providerId="ADAL" clId="{877B9556-FF83-4A70-BB3D-2D74ADD0C951}" dt="2025-08-05T19:04:57.831" v="104" actId="478"/>
          <ac:spMkLst>
            <pc:docMk/>
            <pc:sldMk cId="2942399314" sldId="3119"/>
            <ac:spMk id="12" creationId="{0078535A-2B9A-3031-251D-DADB614EEAC5}"/>
          </ac:spMkLst>
        </pc:spChg>
        <pc:graphicFrameChg chg="add del mod">
          <ac:chgData name="Hinojosa, Luis" userId="0abb1bae-9833-48f0-96c3-80292fd0fd86" providerId="ADAL" clId="{877B9556-FF83-4A70-BB3D-2D74ADD0C951}" dt="2025-08-05T18:58:16.853" v="62" actId="478"/>
          <ac:graphicFrameMkLst>
            <pc:docMk/>
            <pc:sldMk cId="2942399314" sldId="3119"/>
            <ac:graphicFrameMk id="5" creationId="{BAB86604-DA85-4C4E-B8E2-588215796EB2}"/>
          </ac:graphicFrameMkLst>
        </pc:graphicFrameChg>
        <pc:graphicFrameChg chg="add del mod">
          <ac:chgData name="Hinojosa, Luis" userId="0abb1bae-9833-48f0-96c3-80292fd0fd86" providerId="ADAL" clId="{877B9556-FF83-4A70-BB3D-2D74ADD0C951}" dt="2025-08-05T19:04:56.306" v="103" actId="478"/>
          <ac:graphicFrameMkLst>
            <pc:docMk/>
            <pc:sldMk cId="2942399314" sldId="3119"/>
            <ac:graphicFrameMk id="8" creationId="{BAB86604-DA85-4C4E-B8E2-588215796EB2}"/>
          </ac:graphicFrameMkLst>
        </pc:graphicFrameChg>
        <pc:picChg chg="add mod ord">
          <ac:chgData name="Hinojosa, Luis" userId="0abb1bae-9833-48f0-96c3-80292fd0fd86" providerId="ADAL" clId="{877B9556-FF83-4A70-BB3D-2D74ADD0C951}" dt="2025-08-05T19:04:46.342" v="99" actId="167"/>
          <ac:picMkLst>
            <pc:docMk/>
            <pc:sldMk cId="2942399314" sldId="3119"/>
            <ac:picMk id="9" creationId="{4D3BA46E-5FE0-DFBC-1FF3-1CAB1406B4C8}"/>
          </ac:picMkLst>
        </pc:picChg>
        <pc:picChg chg="add mod ord">
          <ac:chgData name="Hinojosa, Luis" userId="0abb1bae-9833-48f0-96c3-80292fd0fd86" providerId="ADAL" clId="{877B9556-FF83-4A70-BB3D-2D74ADD0C951}" dt="2025-08-05T19:04:55.104" v="102" actId="167"/>
          <ac:picMkLst>
            <pc:docMk/>
            <pc:sldMk cId="2942399314" sldId="3119"/>
            <ac:picMk id="10" creationId="{EB073E82-6C5E-F75F-7154-82466A647B3F}"/>
          </ac:picMkLst>
        </pc:picChg>
      </pc:sldChg>
      <pc:sldChg chg="addSp delSp modSp mod chgLayout">
        <pc:chgData name="Hinojosa, Luis" userId="0abb1bae-9833-48f0-96c3-80292fd0fd86" providerId="ADAL" clId="{877B9556-FF83-4A70-BB3D-2D74ADD0C951}" dt="2025-08-05T19:06:18.388" v="113" actId="478"/>
        <pc:sldMkLst>
          <pc:docMk/>
          <pc:sldMk cId="110737485" sldId="3120"/>
        </pc:sldMkLst>
        <pc:spChg chg="mod ord">
          <ac:chgData name="Hinojosa, Luis" userId="0abb1bae-9833-48f0-96c3-80292fd0fd86" providerId="ADAL" clId="{877B9556-FF83-4A70-BB3D-2D74ADD0C951}" dt="2025-08-05T19:06:05.269" v="106" actId="700"/>
          <ac:spMkLst>
            <pc:docMk/>
            <pc:sldMk cId="110737485" sldId="3120"/>
            <ac:spMk id="2" creationId="{654A8DAA-9974-016B-05D2-D69F6AFDF3C9}"/>
          </ac:spMkLst>
        </pc:spChg>
        <pc:spChg chg="del">
          <ac:chgData name="Hinojosa, Luis" userId="0abb1bae-9833-48f0-96c3-80292fd0fd86" providerId="ADAL" clId="{877B9556-FF83-4A70-BB3D-2D74ADD0C951}" dt="2025-08-05T18:55:19.027" v="46"/>
          <ac:spMkLst>
            <pc:docMk/>
            <pc:sldMk cId="110737485" sldId="3120"/>
            <ac:spMk id="3" creationId="{F572DF5C-4598-F724-D30B-289CB8DD91C5}"/>
          </ac:spMkLst>
        </pc:spChg>
        <pc:spChg chg="mod ord">
          <ac:chgData name="Hinojosa, Luis" userId="0abb1bae-9833-48f0-96c3-80292fd0fd86" providerId="ADAL" clId="{877B9556-FF83-4A70-BB3D-2D74ADD0C951}" dt="2025-08-05T19:06:05.269" v="106" actId="700"/>
          <ac:spMkLst>
            <pc:docMk/>
            <pc:sldMk cId="110737485" sldId="3120"/>
            <ac:spMk id="4" creationId="{FFC62303-29BA-0B3C-FEF0-F685EF6AF6CD}"/>
          </ac:spMkLst>
        </pc:spChg>
        <pc:spChg chg="add del mod">
          <ac:chgData name="Hinojosa, Luis" userId="0abb1bae-9833-48f0-96c3-80292fd0fd86" providerId="ADAL" clId="{877B9556-FF83-4A70-BB3D-2D74ADD0C951}" dt="2025-08-05T18:57:38.118" v="56"/>
          <ac:spMkLst>
            <pc:docMk/>
            <pc:sldMk cId="110737485" sldId="3120"/>
            <ac:spMk id="8" creationId="{A083A7B1-B565-F8A4-9045-3ADCF693E2BC}"/>
          </ac:spMkLst>
        </pc:spChg>
        <pc:spChg chg="add del mod">
          <ac:chgData name="Hinojosa, Luis" userId="0abb1bae-9833-48f0-96c3-80292fd0fd86" providerId="ADAL" clId="{877B9556-FF83-4A70-BB3D-2D74ADD0C951}" dt="2025-08-05T18:57:47.437" v="60" actId="478"/>
          <ac:spMkLst>
            <pc:docMk/>
            <pc:sldMk cId="110737485" sldId="3120"/>
            <ac:spMk id="12" creationId="{27F4456F-7515-9F5D-257D-20250CCA38B9}"/>
          </ac:spMkLst>
        </pc:spChg>
        <pc:spChg chg="add del mod ord">
          <ac:chgData name="Hinojosa, Luis" userId="0abb1bae-9833-48f0-96c3-80292fd0fd86" providerId="ADAL" clId="{877B9556-FF83-4A70-BB3D-2D74ADD0C951}" dt="2025-08-05T19:06:06.851" v="108"/>
          <ac:spMkLst>
            <pc:docMk/>
            <pc:sldMk cId="110737485" sldId="3120"/>
            <ac:spMk id="13" creationId="{F1003919-01A1-0602-6D4D-3AC385F6BB36}"/>
          </ac:spMkLst>
        </pc:spChg>
        <pc:spChg chg="add del mod">
          <ac:chgData name="Hinojosa, Luis" userId="0abb1bae-9833-48f0-96c3-80292fd0fd86" providerId="ADAL" clId="{877B9556-FF83-4A70-BB3D-2D74ADD0C951}" dt="2025-08-05T19:06:18.388" v="113" actId="478"/>
          <ac:spMkLst>
            <pc:docMk/>
            <pc:sldMk cId="110737485" sldId="3120"/>
            <ac:spMk id="17" creationId="{A0208F2B-F7F0-35CB-17F6-84078B26DA2C}"/>
          </ac:spMkLst>
        </pc:spChg>
        <pc:graphicFrameChg chg="add del mod">
          <ac:chgData name="Hinojosa, Luis" userId="0abb1bae-9833-48f0-96c3-80292fd0fd86" providerId="ADAL" clId="{877B9556-FF83-4A70-BB3D-2D74ADD0C951}" dt="2025-08-05T18:57:18.551" v="52" actId="478"/>
          <ac:graphicFrameMkLst>
            <pc:docMk/>
            <pc:sldMk cId="110737485" sldId="3120"/>
            <ac:graphicFrameMk id="5" creationId="{CC553C21-C108-42E1-BACD-E6DF95CC8EED}"/>
          </ac:graphicFrameMkLst>
        </pc:graphicFrameChg>
        <pc:graphicFrameChg chg="add del mod">
          <ac:chgData name="Hinojosa, Luis" userId="0abb1bae-9833-48f0-96c3-80292fd0fd86" providerId="ADAL" clId="{877B9556-FF83-4A70-BB3D-2D74ADD0C951}" dt="2025-08-05T18:57:45.248" v="59" actId="478"/>
          <ac:graphicFrameMkLst>
            <pc:docMk/>
            <pc:sldMk cId="110737485" sldId="3120"/>
            <ac:graphicFrameMk id="9" creationId="{CC553C21-C108-42E1-BACD-E6DF95CC8EED}"/>
          </ac:graphicFrameMkLst>
        </pc:graphicFrameChg>
        <pc:graphicFrameChg chg="add del mod">
          <ac:chgData name="Hinojosa, Luis" userId="0abb1bae-9833-48f0-96c3-80292fd0fd86" providerId="ADAL" clId="{877B9556-FF83-4A70-BB3D-2D74ADD0C951}" dt="2025-08-05T19:06:16.293" v="112" actId="478"/>
          <ac:graphicFrameMkLst>
            <pc:docMk/>
            <pc:sldMk cId="110737485" sldId="3120"/>
            <ac:graphicFrameMk id="14" creationId="{CC553C21-C108-42E1-BACD-E6DF95CC8EED}"/>
          </ac:graphicFrameMkLst>
        </pc:graphicFrameChg>
        <pc:picChg chg="add del mod ord">
          <ac:chgData name="Hinojosa, Luis" userId="0abb1bae-9833-48f0-96c3-80292fd0fd86" providerId="ADAL" clId="{877B9556-FF83-4A70-BB3D-2D74ADD0C951}" dt="2025-08-05T18:57:47.951" v="61" actId="478"/>
          <ac:picMkLst>
            <pc:docMk/>
            <pc:sldMk cId="110737485" sldId="3120"/>
            <ac:picMk id="6" creationId="{CE3592FD-9106-98C6-A0B4-FFFA30A321D3}"/>
          </ac:picMkLst>
        </pc:picChg>
        <pc:picChg chg="add del ord">
          <ac:chgData name="Hinojosa, Luis" userId="0abb1bae-9833-48f0-96c3-80292fd0fd86" providerId="ADAL" clId="{877B9556-FF83-4A70-BB3D-2D74ADD0C951}" dt="2025-08-05T19:06:02.893" v="105" actId="478"/>
          <ac:picMkLst>
            <pc:docMk/>
            <pc:sldMk cId="110737485" sldId="3120"/>
            <ac:picMk id="10" creationId="{108AB1AB-07AC-BB09-9476-76F38BA553EE}"/>
          </ac:picMkLst>
        </pc:picChg>
        <pc:picChg chg="add mod ord">
          <ac:chgData name="Hinojosa, Luis" userId="0abb1bae-9833-48f0-96c3-80292fd0fd86" providerId="ADAL" clId="{877B9556-FF83-4A70-BB3D-2D74ADD0C951}" dt="2025-08-05T19:06:14.330" v="111" actId="167"/>
          <ac:picMkLst>
            <pc:docMk/>
            <pc:sldMk cId="110737485" sldId="3120"/>
            <ac:picMk id="15" creationId="{BCBF8A91-7FE6-8BD0-4F54-0DD6EAFA1785}"/>
          </ac:picMkLst>
        </pc:picChg>
      </pc:sldChg>
      <pc:sldChg chg="modSp mod">
        <pc:chgData name="Hinojosa, Luis" userId="0abb1bae-9833-48f0-96c3-80292fd0fd86" providerId="ADAL" clId="{877B9556-FF83-4A70-BB3D-2D74ADD0C951}" dt="2025-08-05T21:24:42.512" v="904" actId="20577"/>
        <pc:sldMkLst>
          <pc:docMk/>
          <pc:sldMk cId="3538634980" sldId="3121"/>
        </pc:sldMkLst>
        <pc:spChg chg="mod">
          <ac:chgData name="Hinojosa, Luis" userId="0abb1bae-9833-48f0-96c3-80292fd0fd86" providerId="ADAL" clId="{877B9556-FF83-4A70-BB3D-2D74ADD0C951}" dt="2025-08-05T21:24:42.512" v="904" actId="20577"/>
          <ac:spMkLst>
            <pc:docMk/>
            <pc:sldMk cId="3538634980" sldId="3121"/>
            <ac:spMk id="3" creationId="{5B843676-A715-D132-A14C-B7A1887F0ADB}"/>
          </ac:spMkLst>
        </pc:spChg>
      </pc:sldChg>
      <pc:sldChg chg="modSp mod">
        <pc:chgData name="Hinojosa, Luis" userId="0abb1bae-9833-48f0-96c3-80292fd0fd86" providerId="ADAL" clId="{877B9556-FF83-4A70-BB3D-2D74ADD0C951}" dt="2025-08-05T19:12:02.408" v="175" actId="20577"/>
        <pc:sldMkLst>
          <pc:docMk/>
          <pc:sldMk cId="723409843" sldId="3122"/>
        </pc:sldMkLst>
        <pc:spChg chg="mod">
          <ac:chgData name="Hinojosa, Luis" userId="0abb1bae-9833-48f0-96c3-80292fd0fd86" providerId="ADAL" clId="{877B9556-FF83-4A70-BB3D-2D74ADD0C951}" dt="2025-08-05T19:12:02.408" v="175" actId="20577"/>
          <ac:spMkLst>
            <pc:docMk/>
            <pc:sldMk cId="723409843" sldId="3122"/>
            <ac:spMk id="2" creationId="{5AB0D9A6-54FA-97AD-8754-7CA38B31FC24}"/>
          </ac:spMkLst>
        </pc:spChg>
      </pc:sldChg>
      <pc:sldChg chg="add del">
        <pc:chgData name="Hinojosa, Luis" userId="0abb1bae-9833-48f0-96c3-80292fd0fd86" providerId="ADAL" clId="{877B9556-FF83-4A70-BB3D-2D74ADD0C951}" dt="2025-08-05T19:13:16.329" v="311" actId="47"/>
        <pc:sldMkLst>
          <pc:docMk/>
          <pc:sldMk cId="2701009368" sldId="3123"/>
        </pc:sldMkLst>
      </pc:sldChg>
      <pc:sldChg chg="addSp delSp modSp new mod">
        <pc:chgData name="Hinojosa, Luis" userId="0abb1bae-9833-48f0-96c3-80292fd0fd86" providerId="ADAL" clId="{877B9556-FF83-4A70-BB3D-2D74ADD0C951}" dt="2025-08-05T21:22:23.159" v="901" actId="20577"/>
        <pc:sldMkLst>
          <pc:docMk/>
          <pc:sldMk cId="1584556666" sldId="3125"/>
        </pc:sldMkLst>
        <pc:spChg chg="mod">
          <ac:chgData name="Hinojosa, Luis" userId="0abb1bae-9833-48f0-96c3-80292fd0fd86" providerId="ADAL" clId="{877B9556-FF83-4A70-BB3D-2D74ADD0C951}" dt="2025-08-05T19:12:52.140" v="242" actId="404"/>
          <ac:spMkLst>
            <pc:docMk/>
            <pc:sldMk cId="1584556666" sldId="3125"/>
            <ac:spMk id="2" creationId="{D6D5BEE0-12C2-D8B4-AC62-894FBCF707E3}"/>
          </ac:spMkLst>
        </pc:spChg>
        <pc:spChg chg="add del mod">
          <ac:chgData name="Hinojosa, Luis" userId="0abb1bae-9833-48f0-96c3-80292fd0fd86" providerId="ADAL" clId="{877B9556-FF83-4A70-BB3D-2D74ADD0C951}" dt="2025-08-05T21:22:23.159" v="901" actId="20577"/>
          <ac:spMkLst>
            <pc:docMk/>
            <pc:sldMk cId="1584556666" sldId="3125"/>
            <ac:spMk id="3" creationId="{AA2ADD49-E74D-E0AA-824B-5E2E4C7112EA}"/>
          </ac:spMkLst>
        </pc:spChg>
        <pc:picChg chg="add mod">
          <ac:chgData name="Hinojosa, Luis" userId="0abb1bae-9833-48f0-96c3-80292fd0fd86" providerId="ADAL" clId="{877B9556-FF83-4A70-BB3D-2D74ADD0C951}" dt="2025-08-05T19:09:23.110" v="116"/>
          <ac:picMkLst>
            <pc:docMk/>
            <pc:sldMk cId="1584556666" sldId="3125"/>
            <ac:picMk id="5" creationId="{82890A58-BA85-43C9-18C3-94C664A68BF8}"/>
          </ac:picMkLst>
        </pc:picChg>
        <pc:picChg chg="add mod">
          <ac:chgData name="Hinojosa, Luis" userId="0abb1bae-9833-48f0-96c3-80292fd0fd86" providerId="ADAL" clId="{877B9556-FF83-4A70-BB3D-2D74ADD0C951}" dt="2025-08-05T19:14:19.901" v="470" actId="14100"/>
          <ac:picMkLst>
            <pc:docMk/>
            <pc:sldMk cId="1584556666" sldId="3125"/>
            <ac:picMk id="6" creationId="{242CBE4D-D7ED-357C-BB47-6A0DAAFAB410}"/>
          </ac:picMkLst>
        </pc:picChg>
      </pc:sldChg>
    </pc:docChg>
  </pc:docChgLst>
  <pc:docChgLst>
    <pc:chgData name="Mago, Nitika" userId="eb4dfd7f-5a13-4bd1-acb0-2d627733e6c8" providerId="ADAL" clId="{B54DBF17-AF10-4161-85BB-37F3BD86830A}"/>
    <pc:docChg chg="undo custSel modSld">
      <pc:chgData name="Mago, Nitika" userId="eb4dfd7f-5a13-4bd1-acb0-2d627733e6c8" providerId="ADAL" clId="{B54DBF17-AF10-4161-85BB-37F3BD86830A}" dt="2025-08-05T21:18:10.495" v="2685" actId="6549"/>
      <pc:docMkLst>
        <pc:docMk/>
      </pc:docMkLst>
      <pc:sldChg chg="modSp mod">
        <pc:chgData name="Mago, Nitika" userId="eb4dfd7f-5a13-4bd1-acb0-2d627733e6c8" providerId="ADAL" clId="{B54DBF17-AF10-4161-85BB-37F3BD86830A}" dt="2025-08-05T20:33:05.851" v="550" actId="20577"/>
        <pc:sldMkLst>
          <pc:docMk/>
          <pc:sldMk cId="2511698924" sldId="572"/>
        </pc:sldMkLst>
        <pc:spChg chg="mod">
          <ac:chgData name="Mago, Nitika" userId="eb4dfd7f-5a13-4bd1-acb0-2d627733e6c8" providerId="ADAL" clId="{B54DBF17-AF10-4161-85BB-37F3BD86830A}" dt="2025-08-05T20:33:05.851" v="550" actId="20577"/>
          <ac:spMkLst>
            <pc:docMk/>
            <pc:sldMk cId="2511698924" sldId="572"/>
            <ac:spMk id="7" creationId="{BA2184A8-0A97-E7D7-EE42-FBC8C07986CD}"/>
          </ac:spMkLst>
        </pc:spChg>
      </pc:sldChg>
      <pc:sldChg chg="modSp mod">
        <pc:chgData name="Mago, Nitika" userId="eb4dfd7f-5a13-4bd1-acb0-2d627733e6c8" providerId="ADAL" clId="{B54DBF17-AF10-4161-85BB-37F3BD86830A}" dt="2025-08-05T20:39:03.710" v="1058" actId="6549"/>
        <pc:sldMkLst>
          <pc:docMk/>
          <pc:sldMk cId="1764916856" sldId="3085"/>
        </pc:sldMkLst>
        <pc:spChg chg="mod">
          <ac:chgData name="Mago, Nitika" userId="eb4dfd7f-5a13-4bd1-acb0-2d627733e6c8" providerId="ADAL" clId="{B54DBF17-AF10-4161-85BB-37F3BD86830A}" dt="2025-08-05T20:39:03.710" v="1058" actId="6549"/>
          <ac:spMkLst>
            <pc:docMk/>
            <pc:sldMk cId="1764916856" sldId="3085"/>
            <ac:spMk id="5" creationId="{D8F5366A-658E-B51D-35E8-2AFC4EC19A52}"/>
          </ac:spMkLst>
        </pc:spChg>
      </pc:sldChg>
      <pc:sldChg chg="modSp mod">
        <pc:chgData name="Mago, Nitika" userId="eb4dfd7f-5a13-4bd1-acb0-2d627733e6c8" providerId="ADAL" clId="{B54DBF17-AF10-4161-85BB-37F3BD86830A}" dt="2025-08-05T21:16:00.585" v="2577" actId="313"/>
        <pc:sldMkLst>
          <pc:docMk/>
          <pc:sldMk cId="1892269828" sldId="3107"/>
        </pc:sldMkLst>
        <pc:spChg chg="mod">
          <ac:chgData name="Mago, Nitika" userId="eb4dfd7f-5a13-4bd1-acb0-2d627733e6c8" providerId="ADAL" clId="{B54DBF17-AF10-4161-85BB-37F3BD86830A}" dt="2025-08-05T21:16:00.585" v="2577" actId="313"/>
          <ac:spMkLst>
            <pc:docMk/>
            <pc:sldMk cId="1892269828" sldId="3107"/>
            <ac:spMk id="3" creationId="{180881B0-CC90-6117-610B-F636ACEF0109}"/>
          </ac:spMkLst>
        </pc:spChg>
      </pc:sldChg>
      <pc:sldChg chg="modSp mod">
        <pc:chgData name="Mago, Nitika" userId="eb4dfd7f-5a13-4bd1-acb0-2d627733e6c8" providerId="ADAL" clId="{B54DBF17-AF10-4161-85BB-37F3BD86830A}" dt="2025-08-05T19:26:14.302" v="0" actId="108"/>
        <pc:sldMkLst>
          <pc:docMk/>
          <pc:sldMk cId="2821060503" sldId="3113"/>
        </pc:sldMkLst>
        <pc:spChg chg="mod">
          <ac:chgData name="Mago, Nitika" userId="eb4dfd7f-5a13-4bd1-acb0-2d627733e6c8" providerId="ADAL" clId="{B54DBF17-AF10-4161-85BB-37F3BD86830A}" dt="2025-08-05T19:26:14.302" v="0" actId="108"/>
          <ac:spMkLst>
            <pc:docMk/>
            <pc:sldMk cId="2821060503" sldId="3113"/>
            <ac:spMk id="3" creationId="{0B1907DE-655C-8921-3EC4-F6955DC9C750}"/>
          </ac:spMkLst>
        </pc:spChg>
      </pc:sldChg>
      <pc:sldChg chg="modSp mod">
        <pc:chgData name="Mago, Nitika" userId="eb4dfd7f-5a13-4bd1-acb0-2d627733e6c8" providerId="ADAL" clId="{B54DBF17-AF10-4161-85BB-37F3BD86830A}" dt="2025-08-05T20:27:57.238" v="58" actId="20577"/>
        <pc:sldMkLst>
          <pc:docMk/>
          <pc:sldMk cId="1875406297" sldId="3116"/>
        </pc:sldMkLst>
        <pc:spChg chg="mod">
          <ac:chgData name="Mago, Nitika" userId="eb4dfd7f-5a13-4bd1-acb0-2d627733e6c8" providerId="ADAL" clId="{B54DBF17-AF10-4161-85BB-37F3BD86830A}" dt="2025-08-05T20:27:57.238" v="58" actId="20577"/>
          <ac:spMkLst>
            <pc:docMk/>
            <pc:sldMk cId="1875406297" sldId="3116"/>
            <ac:spMk id="3" creationId="{D343D3A1-97D3-EFE2-9475-1076583F85B7}"/>
          </ac:spMkLst>
        </pc:spChg>
      </pc:sldChg>
      <pc:sldChg chg="modSp mod">
        <pc:chgData name="Mago, Nitika" userId="eb4dfd7f-5a13-4bd1-acb0-2d627733e6c8" providerId="ADAL" clId="{B54DBF17-AF10-4161-85BB-37F3BD86830A}" dt="2025-08-05T21:18:10.495" v="2685" actId="6549"/>
        <pc:sldMkLst>
          <pc:docMk/>
          <pc:sldMk cId="783997547" sldId="3117"/>
        </pc:sldMkLst>
        <pc:graphicFrameChg chg="mod modGraphic">
          <ac:chgData name="Mago, Nitika" userId="eb4dfd7f-5a13-4bd1-acb0-2d627733e6c8" providerId="ADAL" clId="{B54DBF17-AF10-4161-85BB-37F3BD86830A}" dt="2025-08-05T21:18:10.495" v="2685" actId="6549"/>
          <ac:graphicFrameMkLst>
            <pc:docMk/>
            <pc:sldMk cId="783997547" sldId="3117"/>
            <ac:graphicFrameMk id="5" creationId="{418CB77D-1B0E-A398-6D84-27B796D2978C}"/>
          </ac:graphicFrameMkLst>
        </pc:graphicFrameChg>
      </pc:sldChg>
      <pc:sldChg chg="modSp mod">
        <pc:chgData name="Mago, Nitika" userId="eb4dfd7f-5a13-4bd1-acb0-2d627733e6c8" providerId="ADAL" clId="{B54DBF17-AF10-4161-85BB-37F3BD86830A}" dt="2025-08-05T20:39:19.846" v="1062" actId="255"/>
        <pc:sldMkLst>
          <pc:docMk/>
          <pc:sldMk cId="723409843" sldId="3122"/>
        </pc:sldMkLst>
        <pc:spChg chg="mod">
          <ac:chgData name="Mago, Nitika" userId="eb4dfd7f-5a13-4bd1-acb0-2d627733e6c8" providerId="ADAL" clId="{B54DBF17-AF10-4161-85BB-37F3BD86830A}" dt="2025-08-05T20:39:19.846" v="1062" actId="255"/>
          <ac:spMkLst>
            <pc:docMk/>
            <pc:sldMk cId="723409843" sldId="3122"/>
            <ac:spMk id="3" creationId="{4405F9C0-595B-A5AA-429E-155DB8A13AE7}"/>
          </ac:spMkLst>
        </pc:spChg>
      </pc:sldChg>
      <pc:sldChg chg="modSp mod">
        <pc:chgData name="Mago, Nitika" userId="eb4dfd7f-5a13-4bd1-acb0-2d627733e6c8" providerId="ADAL" clId="{B54DBF17-AF10-4161-85BB-37F3BD86830A}" dt="2025-08-05T20:39:56.566" v="1072" actId="20577"/>
        <pc:sldMkLst>
          <pc:docMk/>
          <pc:sldMk cId="1584556666" sldId="3125"/>
        </pc:sldMkLst>
        <pc:spChg chg="mod">
          <ac:chgData name="Mago, Nitika" userId="eb4dfd7f-5a13-4bd1-acb0-2d627733e6c8" providerId="ADAL" clId="{B54DBF17-AF10-4161-85BB-37F3BD86830A}" dt="2025-08-05T20:39:56.566" v="1072" actId="20577"/>
          <ac:spMkLst>
            <pc:docMk/>
            <pc:sldMk cId="1584556666" sldId="3125"/>
            <ac:spMk id="2" creationId="{D6D5BEE0-12C2-D8B4-AC62-894FBCF707E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8/6/2025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8/6/2025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6E8B9-A04D-2B19-A689-E96F8606F2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4D30A5-C59B-7B5F-496C-1DC5A0E981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7A7AF-2454-24BE-7E65-61B240CD12D5}"/>
              </a:ext>
            </a:extLst>
          </p:cNvPr>
          <p:cNvSpPr>
            <a:spLocks noGrp="1"/>
          </p:cNvSpPr>
          <p:nvPr>
            <p:ph type="body" idx="1"/>
          </p:nvPr>
        </p:nvSpPr>
        <p:spPr/>
        <p:txBody>
          <a:bodyPr/>
          <a:lstStyle/>
          <a:p>
            <a:r>
              <a:rPr lang="en-US"/>
              <a:t>Data excludes Weather Events such as Elliot, Beryl, and URI</a:t>
            </a:r>
          </a:p>
          <a:p>
            <a:endParaRPr lang="en-US"/>
          </a:p>
        </p:txBody>
      </p:sp>
      <p:sp>
        <p:nvSpPr>
          <p:cNvPr id="4" name="Slide Number Placeholder 3">
            <a:extLst>
              <a:ext uri="{FF2B5EF4-FFF2-40B4-BE49-F238E27FC236}">
                <a16:creationId xmlns:a16="http://schemas.microsoft.com/office/drawing/2014/main" id="{F00D0EDA-2650-B5E3-8362-4783BC0F7241}"/>
              </a:ext>
            </a:extLst>
          </p:cNvPr>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2986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87601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17138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8"/>
            <a:ext cx="8534400" cy="5064627"/>
          </a:xfrm>
          <a:prstGeom prst="rect">
            <a:avLst/>
          </a:prstGeom>
        </p:spPr>
        <p:txBody>
          <a:bodyPr/>
          <a:lstStyle>
            <a:lvl1pPr>
              <a:defRPr sz="1350" baseline="0">
                <a:solidFill>
                  <a:schemeClr val="tx2"/>
                </a:solidFill>
              </a:defRPr>
            </a:lvl1pPr>
            <a:lvl2pPr>
              <a:defRPr sz="1350" baseline="0">
                <a:solidFill>
                  <a:schemeClr val="tx2"/>
                </a:solidFill>
              </a:defRPr>
            </a:lvl2pPr>
            <a:lvl3pPr>
              <a:defRPr sz="1200" baseline="0">
                <a:solidFill>
                  <a:schemeClr val="tx2"/>
                </a:solidFill>
              </a:defRPr>
            </a:lvl3pPr>
            <a:lvl4pPr>
              <a:defRPr sz="1200" baseline="0">
                <a:solidFill>
                  <a:schemeClr val="tx2"/>
                </a:solidFill>
              </a:defRPr>
            </a:lvl4pPr>
            <a:lvl5pPr>
              <a:defRPr sz="105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2"/>
            <a:ext cx="457200" cy="212725"/>
          </a:xfrm>
          <a:prstGeom prst="rect">
            <a:avLst/>
          </a:prstGeom>
        </p:spPr>
        <p:txBody>
          <a:bodyPr vert="horz" lIns="91440" tIns="45720" rIns="91440" bIns="45720" rtlCol="0" anchor="ctr"/>
          <a:lstStyle>
            <a:lvl1pPr algn="ctr">
              <a:defRPr sz="10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45171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79"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rcot.com/calendar/07222025-PDCWG-Meeting-_-Webex" TargetMode="External"/><Relationship Id="rId3" Type="http://schemas.openxmlformats.org/officeDocument/2006/relationships/hyperlink" Target="https://www.ercot.com/calendar/05192025-2026-Ancillary-Services-Methodology" TargetMode="External"/><Relationship Id="rId7" Type="http://schemas.openxmlformats.org/officeDocument/2006/relationships/hyperlink" Target="https://www.ercot.com/calendar/07152025-OWG-Meeting-_-Webex" TargetMode="External"/><Relationship Id="rId2" Type="http://schemas.openxmlformats.org/officeDocument/2006/relationships/hyperlink" Target="https://www.ercot.com/calendar/04232025-TAC-Meeting" TargetMode="External"/><Relationship Id="rId1" Type="http://schemas.openxmlformats.org/officeDocument/2006/relationships/slideLayout" Target="../slideLayouts/slideLayout4.xml"/><Relationship Id="rId6" Type="http://schemas.openxmlformats.org/officeDocument/2006/relationships/hyperlink" Target="https://www.ercot.com/calendar/07072025-WMWG-Meeting-_-Webex" TargetMode="External"/><Relationship Id="rId5" Type="http://schemas.openxmlformats.org/officeDocument/2006/relationships/hyperlink" Target="https://www.ercot.com/calendar/06302025-2026-Ancillary-Services-Methodology" TargetMode="External"/><Relationship Id="rId4" Type="http://schemas.openxmlformats.org/officeDocument/2006/relationships/hyperlink" Target="https://www.ercot.com/calendar/06202025-PDCWG-Meeting-_-Webex" TargetMode="External"/><Relationship Id="rId9" Type="http://schemas.openxmlformats.org/officeDocument/2006/relationships/hyperlink" Target="https://www.ercot.com/calendar/08042025-2026-Ancillary-Services-Methodolog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interchange.puc.texas.gov/search/documents/?controlNumber=55845&amp;itemNumber=46"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029200" cy="3046988"/>
          </a:xfrm>
          <a:prstGeom prst="rect">
            <a:avLst/>
          </a:prstGeom>
          <a:noFill/>
        </p:spPr>
        <p:txBody>
          <a:bodyPr wrap="square" rtlCol="0">
            <a:spAutoFit/>
          </a:bodyPr>
          <a:lstStyle/>
          <a:p>
            <a:r>
              <a:rPr lang="en-US" sz="2800" b="1">
                <a:solidFill>
                  <a:schemeClr val="tx2"/>
                </a:solidFill>
              </a:rPr>
              <a:t>Proposed 2026 Ancillary Service Methodology</a:t>
            </a:r>
            <a:endParaRPr lang="en-US" sz="2000" b="1">
              <a:solidFill>
                <a:schemeClr val="tx2"/>
              </a:solidFill>
            </a:endParaRPr>
          </a:p>
          <a:p>
            <a:endParaRPr lang="en-US" sz="2000" b="1">
              <a:solidFill>
                <a:schemeClr val="tx2"/>
              </a:solidFill>
            </a:endParaRPr>
          </a:p>
          <a:p>
            <a:r>
              <a:rPr lang="en-US" b="1">
                <a:solidFill>
                  <a:schemeClr val="tx2"/>
                </a:solidFill>
              </a:rPr>
              <a:t>Luis Hinojosa</a:t>
            </a:r>
          </a:p>
          <a:p>
            <a:r>
              <a:rPr lang="en-US" b="1">
                <a:solidFill>
                  <a:schemeClr val="tx2"/>
                </a:solidFill>
              </a:rPr>
              <a:t>Ancillary Services &amp; Operations Analytics</a:t>
            </a:r>
          </a:p>
          <a:p>
            <a:endParaRPr lang="en-US" sz="2000" b="1">
              <a:solidFill>
                <a:schemeClr val="tx2"/>
              </a:solidFill>
            </a:endParaRPr>
          </a:p>
          <a:p>
            <a:endParaRPr lang="en-US" sz="2000" b="1">
              <a:solidFill>
                <a:schemeClr val="tx2"/>
              </a:solidFill>
            </a:endParaRPr>
          </a:p>
          <a:p>
            <a:r>
              <a:rPr kumimoji="0" lang="en-US" sz="2000" b="1" i="0" u="none" strike="noStrike" kern="1200" cap="none" spc="0" normalizeH="0" baseline="0" noProof="0">
                <a:ln>
                  <a:noFill/>
                </a:ln>
                <a:solidFill>
                  <a:srgbClr val="5B6770"/>
                </a:solidFill>
                <a:effectLst/>
                <a:uLnTx/>
                <a:uFillTx/>
                <a:latin typeface="Arial" panose="020B0604020202020204"/>
                <a:ea typeface="+mn-ea"/>
                <a:cs typeface="+mn-cs"/>
              </a:rPr>
              <a:t>WMS</a:t>
            </a:r>
            <a:endParaRPr lang="en-US" sz="2000" b="1">
              <a:solidFill>
                <a:schemeClr val="tx2"/>
              </a:solidFill>
            </a:endParaRPr>
          </a:p>
          <a:p>
            <a:r>
              <a:rPr lang="en-US" sz="2000" b="1">
                <a:solidFill>
                  <a:schemeClr val="tx2"/>
                </a:solidFill>
              </a:rPr>
              <a:t>August 06, 2025</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EEB22-FC5A-0588-6B49-A2C6C0BF701C}"/>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371DBD1C-41E0-6184-2026-AE523BFEEDAC}"/>
              </a:ext>
            </a:extLst>
          </p:cNvPr>
          <p:cNvPicPr>
            <a:picLocks noChangeAspect="1"/>
          </p:cNvPicPr>
          <p:nvPr/>
        </p:nvPicPr>
        <p:blipFill>
          <a:blip r:embed="rId2"/>
          <a:stretch>
            <a:fillRect/>
          </a:stretch>
        </p:blipFill>
        <p:spPr>
          <a:xfrm>
            <a:off x="393357" y="2150076"/>
            <a:ext cx="8357286" cy="4006406"/>
          </a:xfrm>
          <a:prstGeom prst="rect">
            <a:avLst/>
          </a:prstGeom>
        </p:spPr>
      </p:pic>
      <p:sp>
        <p:nvSpPr>
          <p:cNvPr id="2" name="Title 1">
            <a:extLst>
              <a:ext uri="{FF2B5EF4-FFF2-40B4-BE49-F238E27FC236}">
                <a16:creationId xmlns:a16="http://schemas.microsoft.com/office/drawing/2014/main" id="{BF83BCA8-A099-B46C-FE0F-67C4140FE8CA}"/>
              </a:ext>
            </a:extLst>
          </p:cNvPr>
          <p:cNvSpPr>
            <a:spLocks noGrp="1"/>
          </p:cNvSpPr>
          <p:nvPr>
            <p:ph type="title"/>
          </p:nvPr>
        </p:nvSpPr>
        <p:spPr/>
        <p:txBody>
          <a:bodyPr lIns="91440" tIns="45720" rIns="91440" bIns="45720" anchor="t"/>
          <a:lstStyle/>
          <a:p>
            <a:r>
              <a:rPr lang="en-US" sz="2400">
                <a:ea typeface="+mj-lt"/>
                <a:cs typeface="+mj-lt"/>
              </a:rPr>
              <a:t>Capacity Trends by Season: Offline and Online</a:t>
            </a:r>
          </a:p>
        </p:txBody>
      </p:sp>
      <p:sp>
        <p:nvSpPr>
          <p:cNvPr id="4" name="Slide Number Placeholder 3">
            <a:extLst>
              <a:ext uri="{FF2B5EF4-FFF2-40B4-BE49-F238E27FC236}">
                <a16:creationId xmlns:a16="http://schemas.microsoft.com/office/drawing/2014/main" id="{CD739906-4A67-9FE0-7B9C-B3A7F1236418}"/>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Content Placeholder 4">
            <a:extLst>
              <a:ext uri="{FF2B5EF4-FFF2-40B4-BE49-F238E27FC236}">
                <a16:creationId xmlns:a16="http://schemas.microsoft.com/office/drawing/2014/main" id="{D8F5366A-658E-B51D-35E8-2AFC4EC19A52}"/>
              </a:ext>
            </a:extLst>
          </p:cNvPr>
          <p:cNvSpPr>
            <a:spLocks noGrp="1"/>
          </p:cNvSpPr>
          <p:nvPr>
            <p:ph idx="1"/>
          </p:nvPr>
        </p:nvSpPr>
        <p:spPr/>
        <p:txBody>
          <a:bodyPr/>
          <a:lstStyle/>
          <a:p>
            <a:r>
              <a:rPr lang="en-US" sz="1400"/>
              <a:t>With implementation of RTC, ERCOT accepts that the magnitude of headroom available may change compared to history. ERCOT expects there will be consistent amounts of offline and online capacity available through night hours compared to daytime hours. As a result, we recommend taking a higher credit for around 60% for night hours and a moderate credit of around 25% for day hours. </a:t>
            </a:r>
          </a:p>
        </p:txBody>
      </p:sp>
      <p:sp>
        <p:nvSpPr>
          <p:cNvPr id="9" name="TextBox 8">
            <a:extLst>
              <a:ext uri="{FF2B5EF4-FFF2-40B4-BE49-F238E27FC236}">
                <a16:creationId xmlns:a16="http://schemas.microsoft.com/office/drawing/2014/main" id="{567A6779-5AD4-1C56-F57E-1EF065708555}"/>
              </a:ext>
            </a:extLst>
          </p:cNvPr>
          <p:cNvSpPr txBox="1"/>
          <p:nvPr/>
        </p:nvSpPr>
        <p:spPr>
          <a:xfrm>
            <a:off x="6131213" y="6252218"/>
            <a:ext cx="2707987" cy="276999"/>
          </a:xfrm>
          <a:prstGeom prst="rect">
            <a:avLst/>
          </a:prstGeom>
          <a:noFill/>
        </p:spPr>
        <p:txBody>
          <a:bodyPr wrap="square" rtlCol="0">
            <a:spAutoFit/>
          </a:bodyPr>
          <a:lstStyle/>
          <a:p>
            <a:r>
              <a:rPr lang="en-US" sz="1200">
                <a:solidFill>
                  <a:schemeClr val="tx2"/>
                </a:solidFill>
              </a:rPr>
              <a:t>*shaded area identifying night hours</a:t>
            </a:r>
          </a:p>
        </p:txBody>
      </p:sp>
      <p:sp>
        <p:nvSpPr>
          <p:cNvPr id="11" name="Rectangle 10">
            <a:extLst>
              <a:ext uri="{FF2B5EF4-FFF2-40B4-BE49-F238E27FC236}">
                <a16:creationId xmlns:a16="http://schemas.microsoft.com/office/drawing/2014/main" id="{1C1709D4-2F7B-ECF7-3D2E-D9C2CD257E05}"/>
              </a:ext>
            </a:extLst>
          </p:cNvPr>
          <p:cNvSpPr/>
          <p:nvPr/>
        </p:nvSpPr>
        <p:spPr>
          <a:xfrm>
            <a:off x="1023534" y="2375942"/>
            <a:ext cx="1854577"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0C20B236-E934-68EA-90A4-909F215B0684}"/>
              </a:ext>
            </a:extLst>
          </p:cNvPr>
          <p:cNvSpPr/>
          <p:nvPr/>
        </p:nvSpPr>
        <p:spPr>
          <a:xfrm>
            <a:off x="7697449" y="2375941"/>
            <a:ext cx="931888"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pic>
        <p:nvPicPr>
          <p:cNvPr id="14" name="Picture 13">
            <a:extLst>
              <a:ext uri="{FF2B5EF4-FFF2-40B4-BE49-F238E27FC236}">
                <a16:creationId xmlns:a16="http://schemas.microsoft.com/office/drawing/2014/main" id="{3BE1ED82-3E2C-E15C-9B07-9906B9724A76}"/>
              </a:ext>
            </a:extLst>
          </p:cNvPr>
          <p:cNvPicPr>
            <a:picLocks noChangeAspect="1"/>
          </p:cNvPicPr>
          <p:nvPr/>
        </p:nvPicPr>
        <p:blipFill>
          <a:blip r:embed="rId3"/>
          <a:srcRect l="19851" t="-5743" r="42505" b="13928"/>
          <a:stretch>
            <a:fillRect/>
          </a:stretch>
        </p:blipFill>
        <p:spPr>
          <a:xfrm>
            <a:off x="3365291" y="2118155"/>
            <a:ext cx="2863121" cy="225866"/>
          </a:xfrm>
          <a:prstGeom prst="rect">
            <a:avLst/>
          </a:prstGeom>
        </p:spPr>
      </p:pic>
    </p:spTree>
    <p:extLst>
      <p:ext uri="{BB962C8B-B14F-4D97-AF65-F5344CB8AC3E}">
        <p14:creationId xmlns:p14="http://schemas.microsoft.com/office/powerpoint/2010/main" val="1764916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A83F571-C913-2EC0-C5DC-9268A25AB406}"/>
              </a:ext>
            </a:extLst>
          </p:cNvPr>
          <p:cNvSpPr>
            <a:spLocks noGrp="1"/>
          </p:cNvSpPr>
          <p:nvPr>
            <p:ph idx="1"/>
          </p:nvPr>
        </p:nvSpPr>
        <p:spPr/>
        <p:txBody>
          <a:bodyPr/>
          <a:lstStyle/>
          <a:p>
            <a:endParaRPr lang="en-US"/>
          </a:p>
        </p:txBody>
      </p:sp>
      <p:sp>
        <p:nvSpPr>
          <p:cNvPr id="2" name="Title 1">
            <a:extLst>
              <a:ext uri="{FF2B5EF4-FFF2-40B4-BE49-F238E27FC236}">
                <a16:creationId xmlns:a16="http://schemas.microsoft.com/office/drawing/2014/main" id="{BE83C6C6-8334-1316-45D3-ED5544B126F7}"/>
              </a:ext>
            </a:extLst>
          </p:cNvPr>
          <p:cNvSpPr>
            <a:spLocks noGrp="1"/>
          </p:cNvSpPr>
          <p:nvPr>
            <p:ph type="title"/>
          </p:nvPr>
        </p:nvSpPr>
        <p:spPr/>
        <p:txBody>
          <a:bodyPr/>
          <a:lstStyle/>
          <a:p>
            <a:r>
              <a:rPr lang="en-US" sz="2400"/>
              <a:t>Impacts of differing Risk Credits on ECRS+NSRS</a:t>
            </a:r>
          </a:p>
        </p:txBody>
      </p:sp>
      <p:sp>
        <p:nvSpPr>
          <p:cNvPr id="4" name="Slide Number Placeholder 3">
            <a:extLst>
              <a:ext uri="{FF2B5EF4-FFF2-40B4-BE49-F238E27FC236}">
                <a16:creationId xmlns:a16="http://schemas.microsoft.com/office/drawing/2014/main" id="{4452811A-42A3-D377-A5A0-BCC324FC24AC}"/>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6" name="Picture 5">
            <a:extLst>
              <a:ext uri="{FF2B5EF4-FFF2-40B4-BE49-F238E27FC236}">
                <a16:creationId xmlns:a16="http://schemas.microsoft.com/office/drawing/2014/main" id="{4B2CC9CA-F332-353F-FF4B-1E5B12463708}"/>
              </a:ext>
            </a:extLst>
          </p:cNvPr>
          <p:cNvPicPr>
            <a:picLocks noChangeAspect="1"/>
          </p:cNvPicPr>
          <p:nvPr/>
        </p:nvPicPr>
        <p:blipFill>
          <a:blip r:embed="rId2"/>
          <a:stretch>
            <a:fillRect/>
          </a:stretch>
        </p:blipFill>
        <p:spPr>
          <a:xfrm>
            <a:off x="233710" y="815179"/>
            <a:ext cx="8676578" cy="1956676"/>
          </a:xfrm>
          <a:prstGeom prst="rect">
            <a:avLst/>
          </a:prstGeom>
        </p:spPr>
      </p:pic>
      <p:pic>
        <p:nvPicPr>
          <p:cNvPr id="8" name="Picture 7">
            <a:extLst>
              <a:ext uri="{FF2B5EF4-FFF2-40B4-BE49-F238E27FC236}">
                <a16:creationId xmlns:a16="http://schemas.microsoft.com/office/drawing/2014/main" id="{FD390243-0C7B-865F-112D-52D7DF2A4F65}"/>
              </a:ext>
            </a:extLst>
          </p:cNvPr>
          <p:cNvPicPr>
            <a:picLocks noChangeAspect="1"/>
          </p:cNvPicPr>
          <p:nvPr/>
        </p:nvPicPr>
        <p:blipFill>
          <a:blip r:embed="rId3"/>
          <a:stretch>
            <a:fillRect/>
          </a:stretch>
        </p:blipFill>
        <p:spPr>
          <a:xfrm>
            <a:off x="304799" y="2938841"/>
            <a:ext cx="8534401" cy="3842959"/>
          </a:xfrm>
          <a:prstGeom prst="rect">
            <a:avLst/>
          </a:prstGeom>
        </p:spPr>
      </p:pic>
    </p:spTree>
    <p:extLst>
      <p:ext uri="{BB962C8B-B14F-4D97-AF65-F5344CB8AC3E}">
        <p14:creationId xmlns:p14="http://schemas.microsoft.com/office/powerpoint/2010/main" val="3336649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FDB19-B3E8-1ACC-7349-9BC5E835CB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B0D9A6-54FA-97AD-8754-7CA38B31FC24}"/>
              </a:ext>
            </a:extLst>
          </p:cNvPr>
          <p:cNvSpPr>
            <a:spLocks noGrp="1"/>
          </p:cNvSpPr>
          <p:nvPr>
            <p:ph type="title"/>
          </p:nvPr>
        </p:nvSpPr>
        <p:spPr/>
        <p:txBody>
          <a:bodyPr lIns="91440" tIns="45720" rIns="91440" bIns="45720" anchor="t"/>
          <a:lstStyle/>
          <a:p>
            <a:r>
              <a:rPr lang="en-US" sz="2000">
                <a:solidFill>
                  <a:srgbClr val="00AEC7"/>
                </a:solidFill>
                <a:cs typeface="Arial"/>
              </a:rPr>
              <a:t>1 in (10 Vs 5 VS 1) - Impact to the ECRS+NSRS Quantities</a:t>
            </a:r>
            <a:endParaRPr lang="en-US" sz="2000" b="0">
              <a:solidFill>
                <a:srgbClr val="000000"/>
              </a:solidFill>
              <a:cs typeface="Arial"/>
            </a:endParaRPr>
          </a:p>
          <a:p>
            <a:endParaRPr lang="en-US">
              <a:solidFill>
                <a:schemeClr val="accent6"/>
              </a:solidFill>
              <a:cs typeface="Arial"/>
            </a:endParaRPr>
          </a:p>
        </p:txBody>
      </p:sp>
      <p:sp>
        <p:nvSpPr>
          <p:cNvPr id="3" name="Content Placeholder 2">
            <a:extLst>
              <a:ext uri="{FF2B5EF4-FFF2-40B4-BE49-F238E27FC236}">
                <a16:creationId xmlns:a16="http://schemas.microsoft.com/office/drawing/2014/main" id="{4405F9C0-595B-A5AA-429E-155DB8A13AE7}"/>
              </a:ext>
            </a:extLst>
          </p:cNvPr>
          <p:cNvSpPr>
            <a:spLocks noGrp="1"/>
          </p:cNvSpPr>
          <p:nvPr>
            <p:ph idx="1"/>
          </p:nvPr>
        </p:nvSpPr>
        <p:spPr>
          <a:xfrm>
            <a:off x="277747" y="760647"/>
            <a:ext cx="8534400" cy="5052221"/>
          </a:xfrm>
        </p:spPr>
        <p:txBody>
          <a:bodyPr lIns="91440" tIns="45720" rIns="91440" bIns="45720" anchor="t"/>
          <a:lstStyle/>
          <a:p>
            <a:r>
              <a:rPr lang="en-US" sz="2000"/>
              <a:t>We ran additional probability sensitivities while maintaining avoiding Watch threshold and identified that 1 in 10 Years will produce the highest reserve quantity but there is not a large change overall amongst the sensitivities. </a:t>
            </a:r>
          </a:p>
        </p:txBody>
      </p:sp>
      <p:sp>
        <p:nvSpPr>
          <p:cNvPr id="4" name="Slide Number Placeholder 3">
            <a:extLst>
              <a:ext uri="{FF2B5EF4-FFF2-40B4-BE49-F238E27FC236}">
                <a16:creationId xmlns:a16="http://schemas.microsoft.com/office/drawing/2014/main" id="{8B4D1AA5-6149-EAC3-4253-FC9C00ED185F}"/>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7" name="Picture 6">
            <a:extLst>
              <a:ext uri="{FF2B5EF4-FFF2-40B4-BE49-F238E27FC236}">
                <a16:creationId xmlns:a16="http://schemas.microsoft.com/office/drawing/2014/main" id="{42AC8F42-1CE1-F7E5-58C9-652719CAABCE}"/>
              </a:ext>
            </a:extLst>
          </p:cNvPr>
          <p:cNvPicPr>
            <a:picLocks noChangeAspect="1"/>
          </p:cNvPicPr>
          <p:nvPr/>
        </p:nvPicPr>
        <p:blipFill>
          <a:blip r:embed="rId2"/>
          <a:stretch>
            <a:fillRect/>
          </a:stretch>
        </p:blipFill>
        <p:spPr>
          <a:xfrm>
            <a:off x="162319" y="2116476"/>
            <a:ext cx="8521776" cy="4117056"/>
          </a:xfrm>
          <a:prstGeom prst="rect">
            <a:avLst/>
          </a:prstGeom>
        </p:spPr>
      </p:pic>
    </p:spTree>
    <p:extLst>
      <p:ext uri="{BB962C8B-B14F-4D97-AF65-F5344CB8AC3E}">
        <p14:creationId xmlns:p14="http://schemas.microsoft.com/office/powerpoint/2010/main" val="723409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5BEE0-12C2-D8B4-AC62-894FBCF707E3}"/>
              </a:ext>
            </a:extLst>
          </p:cNvPr>
          <p:cNvSpPr>
            <a:spLocks noGrp="1"/>
          </p:cNvSpPr>
          <p:nvPr>
            <p:ph type="title"/>
          </p:nvPr>
        </p:nvSpPr>
        <p:spPr/>
        <p:txBody>
          <a:bodyPr/>
          <a:lstStyle/>
          <a:p>
            <a:r>
              <a:rPr lang="en-US" sz="2000"/>
              <a:t>Watch vs EEA1 or EEA3 </a:t>
            </a:r>
            <a:r>
              <a:rPr lang="en-US" sz="2000">
                <a:solidFill>
                  <a:srgbClr val="00AEC7"/>
                </a:solidFill>
                <a:cs typeface="Arial"/>
              </a:rPr>
              <a:t>Impact to the ECRS+NSRS Quantities</a:t>
            </a:r>
            <a:r>
              <a:rPr lang="en-US" sz="2000"/>
              <a:t> </a:t>
            </a:r>
          </a:p>
        </p:txBody>
      </p:sp>
      <p:sp>
        <p:nvSpPr>
          <p:cNvPr id="3" name="Content Placeholder 2">
            <a:extLst>
              <a:ext uri="{FF2B5EF4-FFF2-40B4-BE49-F238E27FC236}">
                <a16:creationId xmlns:a16="http://schemas.microsoft.com/office/drawing/2014/main" id="{AA2ADD49-E74D-E0AA-824B-5E2E4C7112EA}"/>
              </a:ext>
            </a:extLst>
          </p:cNvPr>
          <p:cNvSpPr>
            <a:spLocks noGrp="1"/>
          </p:cNvSpPr>
          <p:nvPr>
            <p:ph idx="1"/>
          </p:nvPr>
        </p:nvSpPr>
        <p:spPr/>
        <p:txBody>
          <a:bodyPr/>
          <a:lstStyle/>
          <a:p>
            <a:r>
              <a:rPr lang="en-US" sz="2000"/>
              <a:t>When looking at additional sensitivities around the Threshold (Watch, EE1, or EEA3) on convergence criteria we see there is negligible difference in the ECRS+NSRS requirements for the 7 months that are calculated.  </a:t>
            </a:r>
            <a:endParaRPr lang="en-US" sz="2400"/>
          </a:p>
        </p:txBody>
      </p:sp>
      <p:sp>
        <p:nvSpPr>
          <p:cNvPr id="4" name="Slide Number Placeholder 3">
            <a:extLst>
              <a:ext uri="{FF2B5EF4-FFF2-40B4-BE49-F238E27FC236}">
                <a16:creationId xmlns:a16="http://schemas.microsoft.com/office/drawing/2014/main" id="{5C8F50A7-0D23-5173-BD47-10727F1DB68A}"/>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6" name="Picture 5">
            <a:extLst>
              <a:ext uri="{FF2B5EF4-FFF2-40B4-BE49-F238E27FC236}">
                <a16:creationId xmlns:a16="http://schemas.microsoft.com/office/drawing/2014/main" id="{242CBE4D-D7ED-357C-BB47-6A0DAAFAB410}"/>
              </a:ext>
            </a:extLst>
          </p:cNvPr>
          <p:cNvPicPr>
            <a:picLocks noChangeAspect="1"/>
          </p:cNvPicPr>
          <p:nvPr/>
        </p:nvPicPr>
        <p:blipFill>
          <a:blip r:embed="rId2"/>
          <a:stretch>
            <a:fillRect/>
          </a:stretch>
        </p:blipFill>
        <p:spPr>
          <a:xfrm>
            <a:off x="556945" y="2568539"/>
            <a:ext cx="8106310" cy="3690983"/>
          </a:xfrm>
          <a:prstGeom prst="rect">
            <a:avLst/>
          </a:prstGeom>
        </p:spPr>
      </p:pic>
    </p:spTree>
    <p:extLst>
      <p:ext uri="{BB962C8B-B14F-4D97-AF65-F5344CB8AC3E}">
        <p14:creationId xmlns:p14="http://schemas.microsoft.com/office/powerpoint/2010/main" val="1584556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C28B4-1B81-D103-6548-AEDBA4EAB706}"/>
              </a:ext>
            </a:extLst>
          </p:cNvPr>
          <p:cNvSpPr>
            <a:spLocks noGrp="1"/>
          </p:cNvSpPr>
          <p:nvPr>
            <p:ph type="title"/>
          </p:nvPr>
        </p:nvSpPr>
        <p:spPr/>
        <p:txBody>
          <a:bodyPr/>
          <a:lstStyle/>
          <a:p>
            <a:r>
              <a:rPr lang="en-US" sz="1800"/>
              <a:t>ERCOT Recommendations for Parameters in Probabilistic Framework</a:t>
            </a:r>
            <a:endParaRPr lang="en-US" sz="1800">
              <a:solidFill>
                <a:schemeClr val="accent6"/>
              </a:solidFill>
            </a:endParaRPr>
          </a:p>
        </p:txBody>
      </p:sp>
      <p:graphicFrame>
        <p:nvGraphicFramePr>
          <p:cNvPr id="5" name="Content Placeholder 4">
            <a:extLst>
              <a:ext uri="{FF2B5EF4-FFF2-40B4-BE49-F238E27FC236}">
                <a16:creationId xmlns:a16="http://schemas.microsoft.com/office/drawing/2014/main" id="{418CB77D-1B0E-A398-6D84-27B796D2978C}"/>
              </a:ext>
            </a:extLst>
          </p:cNvPr>
          <p:cNvGraphicFramePr>
            <a:graphicFrameLocks noGrp="1"/>
          </p:cNvGraphicFramePr>
          <p:nvPr>
            <p:ph idx="1"/>
            <p:extLst>
              <p:ext uri="{D42A27DB-BD31-4B8C-83A1-F6EECF244321}">
                <p14:modId xmlns:p14="http://schemas.microsoft.com/office/powerpoint/2010/main" val="1397032921"/>
              </p:ext>
            </p:extLst>
          </p:nvPr>
        </p:nvGraphicFramePr>
        <p:xfrm>
          <a:off x="304800" y="990600"/>
          <a:ext cx="8534400" cy="5034280"/>
        </p:xfrm>
        <a:graphic>
          <a:graphicData uri="http://schemas.openxmlformats.org/drawingml/2006/table">
            <a:tbl>
              <a:tblPr firstRow="1" bandRow="1">
                <a:tableStyleId>{5C22544A-7EE6-4342-B048-85BDC9FD1C3A}</a:tableStyleId>
              </a:tblPr>
              <a:tblGrid>
                <a:gridCol w="2204830">
                  <a:extLst>
                    <a:ext uri="{9D8B030D-6E8A-4147-A177-3AD203B41FA5}">
                      <a16:colId xmlns:a16="http://schemas.microsoft.com/office/drawing/2014/main" val="3237323227"/>
                    </a:ext>
                  </a:extLst>
                </a:gridCol>
                <a:gridCol w="2469874">
                  <a:extLst>
                    <a:ext uri="{9D8B030D-6E8A-4147-A177-3AD203B41FA5}">
                      <a16:colId xmlns:a16="http://schemas.microsoft.com/office/drawing/2014/main" val="3315623357"/>
                    </a:ext>
                  </a:extLst>
                </a:gridCol>
                <a:gridCol w="3859696">
                  <a:extLst>
                    <a:ext uri="{9D8B030D-6E8A-4147-A177-3AD203B41FA5}">
                      <a16:colId xmlns:a16="http://schemas.microsoft.com/office/drawing/2014/main" val="810788229"/>
                    </a:ext>
                  </a:extLst>
                </a:gridCol>
              </a:tblGrid>
              <a:tr h="370840">
                <a:tc>
                  <a:txBody>
                    <a:bodyPr/>
                    <a:lstStyle/>
                    <a:p>
                      <a:pPr algn="ctr"/>
                      <a:r>
                        <a:rPr lang="en-US"/>
                        <a:t>Parameter</a:t>
                      </a:r>
                    </a:p>
                  </a:txBody>
                  <a:tcPr/>
                </a:tc>
                <a:tc>
                  <a:txBody>
                    <a:bodyPr/>
                    <a:lstStyle/>
                    <a:p>
                      <a:pPr algn="ctr"/>
                      <a:r>
                        <a:rPr lang="en-US"/>
                        <a:t>Value</a:t>
                      </a:r>
                    </a:p>
                  </a:txBody>
                  <a:tcPr/>
                </a:tc>
                <a:tc>
                  <a:txBody>
                    <a:bodyPr/>
                    <a:lstStyle/>
                    <a:p>
                      <a:pPr algn="ctr"/>
                      <a:r>
                        <a:rPr lang="en-US"/>
                        <a:t>Reason</a:t>
                      </a:r>
                    </a:p>
                  </a:txBody>
                  <a:tcPr/>
                </a:tc>
                <a:extLst>
                  <a:ext uri="{0D108BD9-81ED-4DB2-BD59-A6C34878D82A}">
                    <a16:rowId xmlns:a16="http://schemas.microsoft.com/office/drawing/2014/main" val="2727608572"/>
                  </a:ext>
                </a:extLst>
              </a:tr>
              <a:tr h="370840">
                <a:tc>
                  <a:txBody>
                    <a:bodyPr/>
                    <a:lstStyle/>
                    <a:p>
                      <a:pPr algn="l"/>
                      <a:r>
                        <a:rPr lang="en-US" sz="1200"/>
                        <a:t>Risk: </a:t>
                      </a:r>
                      <a:r>
                        <a:rPr lang="en-US" sz="1200">
                          <a:solidFill>
                            <a:schemeClr val="accent6"/>
                          </a:solidFill>
                        </a:rPr>
                        <a:t>X</a:t>
                      </a:r>
                    </a:p>
                  </a:txBody>
                  <a:tcPr anchor="ctr"/>
                </a:tc>
                <a:tc>
                  <a:txBody>
                    <a:bodyPr/>
                    <a:lstStyle/>
                    <a:p>
                      <a:pPr marL="285750" indent="-285750" algn="l">
                        <a:buFont typeface="Arial" panose="020B0604020202020204" pitchFamily="34" charset="0"/>
                        <a:buChar char="•"/>
                      </a:pPr>
                      <a:r>
                        <a:rPr lang="en-US" sz="1200"/>
                        <a:t>6 Hours</a:t>
                      </a:r>
                    </a:p>
                    <a:p>
                      <a:pPr marL="285750" indent="-285750" algn="l">
                        <a:buFont typeface="Arial" panose="020B0604020202020204" pitchFamily="34" charset="0"/>
                        <a:buChar char="•"/>
                      </a:pPr>
                      <a:r>
                        <a:rPr lang="en-US" sz="1200"/>
                        <a:t>30 Minutes</a:t>
                      </a:r>
                    </a:p>
                  </a:txBody>
                  <a:tcPr anchor="ctr"/>
                </a:tc>
                <a:tc>
                  <a:txBody>
                    <a:bodyPr/>
                    <a:lstStyle/>
                    <a:p>
                      <a:pPr marL="285750" indent="-285750">
                        <a:buFont typeface="Arial" panose="020B0604020202020204" pitchFamily="34" charset="0"/>
                        <a:buChar char="•"/>
                      </a:pPr>
                      <a:r>
                        <a:rPr lang="en-US" sz="1200"/>
                        <a:t>At </a:t>
                      </a:r>
                      <a:r>
                        <a:rPr lang="en-US" sz="1200">
                          <a:solidFill>
                            <a:prstClr val="black"/>
                          </a:solidFill>
                          <a:latin typeface="+mn-lt"/>
                        </a:rPr>
                        <a:t>least 50% of units RUC’ed to solve capacity issues have a startup time of 4.95 hours or more.  Further the RUC process also typically takes another 20-30 minutes to complete. Hence  6-hour </a:t>
                      </a:r>
                      <a:r>
                        <a:rPr lang="en-US" sz="1200"/>
                        <a:t>lead time is recommended to be used in the analysis of net load forecast risk for Non-Spin</a:t>
                      </a:r>
                      <a:r>
                        <a:rPr lang="en-US" sz="1200">
                          <a:solidFill>
                            <a:prstClr val="black"/>
                          </a:solidFill>
                          <a:latin typeface="+mn-lt"/>
                        </a:rPr>
                        <a:t>. </a:t>
                      </a:r>
                    </a:p>
                    <a:p>
                      <a:pPr marL="285750" indent="-285750">
                        <a:buFont typeface="Arial" panose="020B0604020202020204" pitchFamily="34" charset="0"/>
                        <a:buChar char="•"/>
                      </a:pPr>
                      <a:r>
                        <a:rPr lang="en-US" sz="1200"/>
                        <a:t>30 minute ahead for ECRS as the next unit that can start is 30 mins away in NSRS. </a:t>
                      </a:r>
                    </a:p>
                  </a:txBody>
                  <a:tcPr/>
                </a:tc>
                <a:extLst>
                  <a:ext uri="{0D108BD9-81ED-4DB2-BD59-A6C34878D82A}">
                    <a16:rowId xmlns:a16="http://schemas.microsoft.com/office/drawing/2014/main" val="2272119870"/>
                  </a:ext>
                </a:extLst>
              </a:tr>
              <a:tr h="370840">
                <a:tc>
                  <a:txBody>
                    <a:bodyPr/>
                    <a:lstStyle/>
                    <a:p>
                      <a:pPr algn="l"/>
                      <a:r>
                        <a:rPr lang="en-US" sz="1200"/>
                        <a:t>Risk Credit:</a:t>
                      </a:r>
                      <a:r>
                        <a:rPr lang="en-US" sz="1200">
                          <a:solidFill>
                            <a:schemeClr val="accent6"/>
                          </a:solidFill>
                        </a:rPr>
                        <a:t> Y</a:t>
                      </a:r>
                    </a:p>
                  </a:txBody>
                  <a:tcPr anchor="ctr"/>
                </a:tc>
                <a:tc>
                  <a:txBody>
                    <a:bodyPr/>
                    <a:lstStyle/>
                    <a:p>
                      <a:pPr marL="285750" indent="-285750" algn="l">
                        <a:buFont typeface="Arial" panose="020B0604020202020204" pitchFamily="34" charset="0"/>
                        <a:buChar char="•"/>
                      </a:pPr>
                      <a:r>
                        <a:rPr lang="en-US" sz="1200"/>
                        <a:t>60% in night hours (HE23-HE5) </a:t>
                      </a:r>
                    </a:p>
                    <a:p>
                      <a:pPr marL="285750" indent="-285750" algn="l">
                        <a:buFont typeface="Arial" panose="020B0604020202020204" pitchFamily="34" charset="0"/>
                        <a:buChar char="•"/>
                      </a:pPr>
                      <a:r>
                        <a:rPr lang="en-US" sz="1200"/>
                        <a:t>25% in day hours (HE6-HE22)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ERCOT agrees that historical available (online + offline) headroom capacity may not materialize in future and is not comfortable on relying heavily historical behavior in this analysis.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That said, ERCOT expects the trend of having higher headroom capacity during night hours will continue. Due to this the net risk for ECRS and Non-Spin in night hours is expected to be lower than day hours. As a result, ERCOT recommends taking a higher credit for around 60% for night hours and a moderate credit of around 25% for day hours.</a:t>
                      </a:r>
                    </a:p>
                  </a:txBody>
                  <a:tcPr/>
                </a:tc>
                <a:extLst>
                  <a:ext uri="{0D108BD9-81ED-4DB2-BD59-A6C34878D82A}">
                    <a16:rowId xmlns:a16="http://schemas.microsoft.com/office/drawing/2014/main" val="3364617020"/>
                  </a:ext>
                </a:extLst>
              </a:tr>
              <a:tr h="370840">
                <a:tc>
                  <a:txBody>
                    <a:bodyPr/>
                    <a:lstStyle/>
                    <a:p>
                      <a:pPr algn="l"/>
                      <a:r>
                        <a:rPr lang="en-US" sz="1200"/>
                        <a:t>Convergence Criteria: </a:t>
                      </a:r>
                      <a:r>
                        <a:rPr lang="en-US" sz="1200">
                          <a:solidFill>
                            <a:schemeClr val="accent6"/>
                          </a:solidFill>
                        </a:rPr>
                        <a:t>ZZ, XX</a:t>
                      </a:r>
                    </a:p>
                  </a:txBody>
                  <a:tcPr anchor="ctr"/>
                </a:tc>
                <a:tc>
                  <a:txBody>
                    <a:bodyPr/>
                    <a:lstStyle/>
                    <a:p>
                      <a:pPr marL="285750" indent="-285750" algn="l">
                        <a:buFont typeface="Arial" panose="020B0604020202020204" pitchFamily="34" charset="0"/>
                        <a:buChar char="•"/>
                      </a:pPr>
                      <a:r>
                        <a:rPr lang="en-US" sz="1200"/>
                        <a:t>Max(Reg+RRS,3000)</a:t>
                      </a:r>
                    </a:p>
                    <a:p>
                      <a:pPr marL="285750" indent="-285750" algn="l">
                        <a:buFont typeface="Arial" panose="020B0604020202020204" pitchFamily="34" charset="0"/>
                        <a:buChar char="•"/>
                      </a:pPr>
                      <a:r>
                        <a:rPr lang="en-US" sz="1200"/>
                        <a:t>1in 10</a:t>
                      </a:r>
                    </a:p>
                  </a:txBody>
                  <a:tcPr anchor="ctr"/>
                </a:tc>
                <a:tc>
                  <a:txBody>
                    <a:bodyPr/>
                    <a:lstStyle/>
                    <a:p>
                      <a:pPr marL="285750" indent="-285750">
                        <a:buFont typeface="Arial" panose="020B0604020202020204" pitchFamily="34" charset="0"/>
                        <a:buChar char="•"/>
                      </a:pPr>
                      <a:r>
                        <a:rPr lang="en-US" sz="1200"/>
                        <a:t>There is minimal difference in outcomes when XX = 1, 5 or 10. </a:t>
                      </a:r>
                    </a:p>
                    <a:p>
                      <a:pPr marL="285750" indent="-285750">
                        <a:buFont typeface="Arial" panose="020B0604020202020204" pitchFamily="34" charset="0"/>
                        <a:buChar char="•"/>
                      </a:pPr>
                      <a:r>
                        <a:rPr lang="en-US" sz="1200"/>
                        <a:t>3,000 MW (“Watch”) is appropriate to operate the system more conservatively. </a:t>
                      </a:r>
                    </a:p>
                  </a:txBody>
                  <a:tcPr/>
                </a:tc>
                <a:extLst>
                  <a:ext uri="{0D108BD9-81ED-4DB2-BD59-A6C34878D82A}">
                    <a16:rowId xmlns:a16="http://schemas.microsoft.com/office/drawing/2014/main" val="1459588951"/>
                  </a:ext>
                </a:extLst>
              </a:tr>
            </a:tbl>
          </a:graphicData>
        </a:graphic>
      </p:graphicFrame>
      <p:sp>
        <p:nvSpPr>
          <p:cNvPr id="4" name="Slide Number Placeholder 3">
            <a:extLst>
              <a:ext uri="{FF2B5EF4-FFF2-40B4-BE49-F238E27FC236}">
                <a16:creationId xmlns:a16="http://schemas.microsoft.com/office/drawing/2014/main" id="{1C7ADD00-CE1B-E622-D0E4-636499664E1D}"/>
              </a:ext>
            </a:extLst>
          </p:cNvPr>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783997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C0053-DA1D-E6D3-646F-D8BA8B2A378D}"/>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6132D660-55FF-E976-93E9-7DB9480B8DB3}"/>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6" name="Picture 5">
            <a:extLst>
              <a:ext uri="{FF2B5EF4-FFF2-40B4-BE49-F238E27FC236}">
                <a16:creationId xmlns:a16="http://schemas.microsoft.com/office/drawing/2014/main" id="{C910A1C4-896A-1D1B-95A8-35C8C66F8955}"/>
              </a:ext>
            </a:extLst>
          </p:cNvPr>
          <p:cNvPicPr>
            <a:picLocks noChangeAspect="1"/>
          </p:cNvPicPr>
          <p:nvPr/>
        </p:nvPicPr>
        <p:blipFill>
          <a:blip r:embed="rId2"/>
          <a:stretch>
            <a:fillRect/>
          </a:stretch>
        </p:blipFill>
        <p:spPr>
          <a:xfrm>
            <a:off x="304430" y="905037"/>
            <a:ext cx="8535140" cy="5047926"/>
          </a:xfrm>
          <a:prstGeom prst="rect">
            <a:avLst/>
          </a:prstGeom>
        </p:spPr>
      </p:pic>
    </p:spTree>
    <p:extLst>
      <p:ext uri="{BB962C8B-B14F-4D97-AF65-F5344CB8AC3E}">
        <p14:creationId xmlns:p14="http://schemas.microsoft.com/office/powerpoint/2010/main" val="3549270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CBF8A91-7FE6-8BD0-4F54-0DD6EAFA1785}"/>
              </a:ext>
            </a:extLst>
          </p:cNvPr>
          <p:cNvPicPr>
            <a:picLocks noChangeAspect="1"/>
          </p:cNvPicPr>
          <p:nvPr/>
        </p:nvPicPr>
        <p:blipFill>
          <a:blip r:embed="rId2"/>
          <a:stretch>
            <a:fillRect/>
          </a:stretch>
        </p:blipFill>
        <p:spPr>
          <a:xfrm>
            <a:off x="304430" y="990600"/>
            <a:ext cx="8535140" cy="5047926"/>
          </a:xfrm>
          <a:prstGeom prst="rect">
            <a:avLst/>
          </a:prstGeom>
        </p:spPr>
      </p:pic>
      <p:sp>
        <p:nvSpPr>
          <p:cNvPr id="2" name="Title 1">
            <a:extLst>
              <a:ext uri="{FF2B5EF4-FFF2-40B4-BE49-F238E27FC236}">
                <a16:creationId xmlns:a16="http://schemas.microsoft.com/office/drawing/2014/main" id="{654A8DAA-9974-016B-05D2-D69F6AFDF3C9}"/>
              </a:ext>
            </a:extLst>
          </p:cNvPr>
          <p:cNvSpPr>
            <a:spLocks noGrp="1"/>
          </p:cNvSpPr>
          <p:nvPr>
            <p:ph type="title"/>
          </p:nvPr>
        </p:nvSpPr>
        <p:spPr/>
        <p:txBody>
          <a:bodyPr/>
          <a:lstStyle/>
          <a:p>
            <a:r>
              <a:rPr lang="en-US"/>
              <a:t>Hourly Average NSRS Comparison</a:t>
            </a:r>
          </a:p>
        </p:txBody>
      </p:sp>
      <p:sp>
        <p:nvSpPr>
          <p:cNvPr id="4" name="Slide Number Placeholder 3">
            <a:extLst>
              <a:ext uri="{FF2B5EF4-FFF2-40B4-BE49-F238E27FC236}">
                <a16:creationId xmlns:a16="http://schemas.microsoft.com/office/drawing/2014/main" id="{FFC62303-29BA-0B3C-FEF0-F685EF6AF6CD}"/>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110737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A1D12-96EA-DA72-614A-603E3F89D6EE}"/>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5B843676-A715-D132-A14C-B7A1887F0ADB}"/>
              </a:ext>
            </a:extLst>
          </p:cNvPr>
          <p:cNvSpPr>
            <a:spLocks noGrp="1"/>
          </p:cNvSpPr>
          <p:nvPr>
            <p:ph idx="1"/>
          </p:nvPr>
        </p:nvSpPr>
        <p:spPr/>
        <p:txBody>
          <a:bodyPr/>
          <a:lstStyle/>
          <a:p>
            <a:r>
              <a:rPr lang="en-US" sz="1600" dirty="0"/>
              <a:t>Below is a summary of the proposed changes to the methodology used for computing minimum AS quantities for 2026, </a:t>
            </a:r>
          </a:p>
          <a:p>
            <a:r>
              <a:rPr lang="en-US" sz="1600" dirty="0"/>
              <a:t>ERCOT is proposing the following changes:</a:t>
            </a:r>
          </a:p>
          <a:p>
            <a:pPr lvl="1"/>
            <a:r>
              <a:rPr lang="en-US" sz="1400" dirty="0"/>
              <a:t>Change to a probabilistic methodology to compute ERCOT Contingency Reserve Service (ECRS) and Non-Spinning Reserve Service (Non-Spin) requirements. </a:t>
            </a:r>
          </a:p>
          <a:p>
            <a:pPr lvl="1"/>
            <a:r>
              <a:rPr lang="en-US" sz="1400" dirty="0"/>
              <a:t>Change methodology for Regulation Service to remove the FRRS component as it will retire with the implementation of RTC. </a:t>
            </a:r>
          </a:p>
          <a:p>
            <a:r>
              <a:rPr lang="en-US" sz="1600" dirty="0"/>
              <a:t>ERCOT is not proposing any changes in the methodology used to compute Responsive Reserve Service. </a:t>
            </a:r>
          </a:p>
          <a:p>
            <a:endParaRPr lang="en-US" sz="1600" dirty="0"/>
          </a:p>
          <a:p>
            <a:r>
              <a:rPr lang="en-US" sz="1600"/>
              <a:t>A Spreadsheet that contains </a:t>
            </a:r>
            <a:r>
              <a:rPr lang="en-US" sz="1600" dirty="0"/>
              <a:t>the preliminary quantities from Jan to Dec 2026 have been posted to the meeting page. Please note months after July do not include 2025 data yet and will change as that data is included.</a:t>
            </a:r>
          </a:p>
          <a:p>
            <a:r>
              <a:rPr lang="en-US" sz="1600" dirty="0"/>
              <a:t>A redline document of the AS Methodology document will be available prior to the TAC meeting.</a:t>
            </a:r>
          </a:p>
          <a:p>
            <a:endParaRPr lang="en-US" sz="1600" dirty="0"/>
          </a:p>
          <a:p>
            <a:r>
              <a:rPr lang="en-US" sz="1600" dirty="0"/>
              <a:t>ERCOT is seeking endorsement on ERCOT’s proposed methodology for computing minimum AS quantities for 2026.</a:t>
            </a:r>
          </a:p>
        </p:txBody>
      </p:sp>
      <p:sp>
        <p:nvSpPr>
          <p:cNvPr id="4" name="Slide Number Placeholder 3">
            <a:extLst>
              <a:ext uri="{FF2B5EF4-FFF2-40B4-BE49-F238E27FC236}">
                <a16:creationId xmlns:a16="http://schemas.microsoft.com/office/drawing/2014/main" id="{E7FA3348-1E9A-9F94-01BF-D8F21D39F6D6}"/>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538634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grpSp>
        <p:nvGrpSpPr>
          <p:cNvPr id="10" name="Group 9">
            <a:extLst>
              <a:ext uri="{FF2B5EF4-FFF2-40B4-BE49-F238E27FC236}">
                <a16:creationId xmlns:a16="http://schemas.microsoft.com/office/drawing/2014/main" id="{A8BCA165-8537-4668-8F20-0591F421F9EB}"/>
              </a:ext>
            </a:extLst>
          </p:cNvPr>
          <p:cNvGrpSpPr/>
          <p:nvPr/>
        </p:nvGrpSpPr>
        <p:grpSpPr>
          <a:xfrm>
            <a:off x="2263903" y="762000"/>
            <a:ext cx="4616194" cy="5315711"/>
            <a:chOff x="2263139" y="1542288"/>
            <a:chExt cx="4616194" cy="5315711"/>
          </a:xfrm>
        </p:grpSpPr>
        <p:pic>
          <p:nvPicPr>
            <p:cNvPr id="11" name="object 3">
              <a:extLst>
                <a:ext uri="{FF2B5EF4-FFF2-40B4-BE49-F238E27FC236}">
                  <a16:creationId xmlns:a16="http://schemas.microsoft.com/office/drawing/2014/main" id="{033B2242-14C8-4F81-B11B-295F51D20D1B}"/>
                </a:ext>
              </a:extLst>
            </p:cNvPr>
            <p:cNvPicPr/>
            <p:nvPr/>
          </p:nvPicPr>
          <p:blipFill>
            <a:blip r:embed="rId2" cstate="print"/>
            <a:stretch>
              <a:fillRect/>
            </a:stretch>
          </p:blipFill>
          <p:spPr>
            <a:xfrm>
              <a:off x="2263139" y="1542288"/>
              <a:ext cx="4616194" cy="5315711"/>
            </a:xfrm>
            <a:prstGeom prst="rect">
              <a:avLst/>
            </a:prstGeom>
          </p:spPr>
        </p:pic>
        <p:sp>
          <p:nvSpPr>
            <p:cNvPr id="12" name="object 4">
              <a:extLst>
                <a:ext uri="{FF2B5EF4-FFF2-40B4-BE49-F238E27FC236}">
                  <a16:creationId xmlns:a16="http://schemas.microsoft.com/office/drawing/2014/main" id="{1B63AB97-F12B-4540-9336-D6861CA8DF97}"/>
                </a:ext>
              </a:extLst>
            </p:cNvPr>
            <p:cNvSpPr txBox="1"/>
            <p:nvPr/>
          </p:nvSpPr>
          <p:spPr>
            <a:xfrm>
              <a:off x="3851846" y="2248916"/>
              <a:ext cx="1438275" cy="3074035"/>
            </a:xfrm>
            <a:prstGeom prst="rect">
              <a:avLst/>
            </a:prstGeom>
          </p:spPr>
          <p:txBody>
            <a:bodyPr vert="horz" wrap="square" lIns="0" tIns="12700" rIns="0" bIns="0" rtlCol="0">
              <a:spAutoFit/>
            </a:bodyPr>
            <a:lstStyle/>
            <a:p>
              <a:pPr marL="12700">
                <a:lnSpc>
                  <a:spcPct val="100000"/>
                </a:lnSpc>
                <a:spcBef>
                  <a:spcPts val="100"/>
                </a:spcBef>
              </a:pPr>
              <a:r>
                <a:rPr sz="20000" spc="-5">
                  <a:solidFill>
                    <a:srgbClr val="00AEC7"/>
                  </a:solidFill>
                  <a:latin typeface="Arial"/>
                  <a:cs typeface="Arial"/>
                </a:rPr>
                <a:t>?</a:t>
              </a:r>
              <a:endParaRPr sz="20000">
                <a:latin typeface="Arial"/>
                <a:cs typeface="Arial"/>
              </a:endParaRPr>
            </a:p>
          </p:txBody>
        </p:sp>
      </p:grpSp>
    </p:spTree>
    <p:extLst>
      <p:ext uri="{BB962C8B-B14F-4D97-AF65-F5344CB8AC3E}">
        <p14:creationId xmlns:p14="http://schemas.microsoft.com/office/powerpoint/2010/main" val="2981967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6B5B5A-E68A-62D7-07FE-AB17BC9BD4A2}"/>
              </a:ext>
            </a:extLst>
          </p:cNvPr>
          <p:cNvSpPr>
            <a:spLocks noGrp="1"/>
          </p:cNvSpPr>
          <p:nvPr>
            <p:ph type="ctrTitle"/>
          </p:nvPr>
        </p:nvSpPr>
        <p:spPr/>
        <p:txBody>
          <a:bodyPr/>
          <a:lstStyle/>
          <a:p>
            <a:r>
              <a:rPr lang="en-US"/>
              <a:t>Appendix</a:t>
            </a:r>
          </a:p>
        </p:txBody>
      </p:sp>
      <p:sp>
        <p:nvSpPr>
          <p:cNvPr id="6" name="Subtitle 5">
            <a:extLst>
              <a:ext uri="{FF2B5EF4-FFF2-40B4-BE49-F238E27FC236}">
                <a16:creationId xmlns:a16="http://schemas.microsoft.com/office/drawing/2014/main" id="{1F576029-E268-3085-C7CB-DE0D572487E8}"/>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3D56D95E-13B9-2536-5F4B-C793350D7B16}"/>
              </a:ext>
            </a:extLst>
          </p:cNvPr>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1430896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FFB0E-7F9A-7F42-F1AF-AFCBC4FF744F}"/>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0B1907DE-655C-8921-3EC4-F6955DC9C750}"/>
              </a:ext>
            </a:extLst>
          </p:cNvPr>
          <p:cNvSpPr>
            <a:spLocks noGrp="1"/>
          </p:cNvSpPr>
          <p:nvPr>
            <p:ph idx="1"/>
          </p:nvPr>
        </p:nvSpPr>
        <p:spPr>
          <a:xfrm>
            <a:off x="304800" y="990600"/>
            <a:ext cx="4933627" cy="5052221"/>
          </a:xfrm>
        </p:spPr>
        <p:txBody>
          <a:bodyPr/>
          <a:lstStyle/>
          <a:p>
            <a:r>
              <a:rPr lang="en-US" sz="1200" dirty="0"/>
              <a:t>ERCOT has reviewed the methodology to determine minimum Ancillary Service (AS) requirements. </a:t>
            </a:r>
          </a:p>
          <a:p>
            <a:r>
              <a:rPr lang="en-US" sz="1200" dirty="0"/>
              <a:t>ERCOT is proposing the following changes for 2026.</a:t>
            </a:r>
          </a:p>
          <a:p>
            <a:pPr lvl="1"/>
            <a:r>
              <a:rPr lang="en-US" sz="1200" dirty="0"/>
              <a:t>Change to a probabilistic methodology to compute ERCOT Contingency Reserve Service (ECRS) and Non-Spinning Reserve Service (Non-Spin) requirements. </a:t>
            </a:r>
          </a:p>
          <a:p>
            <a:pPr lvl="1"/>
            <a:r>
              <a:rPr lang="en-US" sz="1200" dirty="0"/>
              <a:t>Change methodology for Regulation Service to remove the FRRS component as it will retire with the implementation of RTC. </a:t>
            </a:r>
          </a:p>
          <a:p>
            <a:pPr algn="just"/>
            <a:r>
              <a:rPr lang="en-US" sz="1200" dirty="0"/>
              <a:t>ERCOT is not proposing any changes in the methodologies used to compute Responsive Reserve Service. </a:t>
            </a:r>
          </a:p>
          <a:p>
            <a:pPr lvl="1" algn="just"/>
            <a:r>
              <a:rPr lang="en-US" sz="1200" dirty="0"/>
              <a:t>NERC’s preliminary BAL-003 Interconnection Frequency Response Obligation (IFRO) for Operating Year (OY) 2026 assessment for ERCOT shows a change in ERCOT’s IFRO. In order to align with ERCOT’s new IFRO, the minimum RRS-PFR limit for 2026 will change to 1,377 MW.</a:t>
            </a:r>
          </a:p>
          <a:p>
            <a:pPr algn="just"/>
            <a:r>
              <a:rPr lang="en-US" sz="1200" dirty="0"/>
              <a:t>A redline document of the AS Methodology document will be available prior to the TAC meeting. </a:t>
            </a:r>
          </a:p>
          <a:p>
            <a:pPr algn="just"/>
            <a:r>
              <a:rPr lang="en-US" sz="1200" dirty="0"/>
              <a:t>The following slides share the preliminary quantities for each AS based on the proposed methodologies.</a:t>
            </a:r>
          </a:p>
          <a:p>
            <a:pPr lvl="1" algn="just"/>
            <a:r>
              <a:rPr lang="en-US" sz="1200" dirty="0"/>
              <a:t>As requested by Market Participants we have included values for all quantities for 2026, but please note that 2025 data has not been included yet for months after July and will change once that data is included. </a:t>
            </a:r>
          </a:p>
        </p:txBody>
      </p:sp>
      <p:sp>
        <p:nvSpPr>
          <p:cNvPr id="4" name="Slide Number Placeholder 3">
            <a:extLst>
              <a:ext uri="{FF2B5EF4-FFF2-40B4-BE49-F238E27FC236}">
                <a16:creationId xmlns:a16="http://schemas.microsoft.com/office/drawing/2014/main" id="{6A812DEE-A88C-0EE7-0512-FF9ED4A4F59E}"/>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5" name="Content Placeholder 17">
            <a:extLst>
              <a:ext uri="{FF2B5EF4-FFF2-40B4-BE49-F238E27FC236}">
                <a16:creationId xmlns:a16="http://schemas.microsoft.com/office/drawing/2014/main" id="{D0CB9A71-D518-626D-357E-8FABC1C74325}"/>
              </a:ext>
            </a:extLst>
          </p:cNvPr>
          <p:cNvSpPr txBox="1">
            <a:spLocks/>
          </p:cNvSpPr>
          <p:nvPr/>
        </p:nvSpPr>
        <p:spPr>
          <a:xfrm>
            <a:off x="5307179" y="1001772"/>
            <a:ext cx="3677607" cy="4449273"/>
          </a:xfrm>
          <a:prstGeom prst="rect">
            <a:avLst/>
          </a:prstGeom>
          <a:solidFill>
            <a:schemeClr val="bg1">
              <a:lumMod val="95000"/>
            </a:schemeClr>
          </a:solidFill>
          <a:ln w="28575">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400" b="1" u="sng" cap="all"/>
              <a:t>2026 Methodology Review Timeline </a:t>
            </a:r>
          </a:p>
          <a:p>
            <a:pPr>
              <a:buFont typeface="Wingdings" panose="05000000000000000000" pitchFamily="2" charset="2"/>
              <a:buChar char="ü"/>
            </a:pPr>
            <a:r>
              <a:rPr lang="en-US" sz="1400">
                <a:solidFill>
                  <a:schemeClr val="accent2"/>
                </a:solidFill>
              </a:rPr>
              <a:t>April 23, 2025 – </a:t>
            </a:r>
            <a:r>
              <a:rPr lang="en-US" sz="1400">
                <a:solidFill>
                  <a:schemeClr val="accent2"/>
                </a:solidFill>
                <a:hlinkClick r:id="rId2"/>
              </a:rPr>
              <a:t>TAC Kickoff</a:t>
            </a:r>
            <a:endParaRPr lang="en-US" sz="1400">
              <a:solidFill>
                <a:schemeClr val="accent2"/>
              </a:solidFill>
            </a:endParaRPr>
          </a:p>
          <a:p>
            <a:pPr>
              <a:buFont typeface="Wingdings" panose="05000000000000000000" pitchFamily="2" charset="2"/>
              <a:buChar char="ü"/>
            </a:pPr>
            <a:r>
              <a:rPr lang="en-US" sz="1400">
                <a:solidFill>
                  <a:schemeClr val="accent2"/>
                </a:solidFill>
              </a:rPr>
              <a:t>May 19, 2025 – </a:t>
            </a:r>
            <a:r>
              <a:rPr lang="en-US" sz="1400">
                <a:solidFill>
                  <a:schemeClr val="accent2"/>
                </a:solidFill>
                <a:hlinkClick r:id="rId3"/>
              </a:rPr>
              <a:t>Workshop #1</a:t>
            </a:r>
            <a:endParaRPr lang="en-US" sz="1400">
              <a:solidFill>
                <a:schemeClr val="accent2"/>
              </a:solidFill>
            </a:endParaRPr>
          </a:p>
          <a:p>
            <a:pPr>
              <a:buFont typeface="Wingdings" panose="05000000000000000000" pitchFamily="2" charset="2"/>
              <a:buChar char="ü"/>
            </a:pPr>
            <a:r>
              <a:rPr lang="en-US" sz="1400">
                <a:solidFill>
                  <a:schemeClr val="accent2"/>
                </a:solidFill>
              </a:rPr>
              <a:t>June 20, 2025 – </a:t>
            </a:r>
            <a:r>
              <a:rPr lang="en-US" sz="1400">
                <a:solidFill>
                  <a:schemeClr val="accent2"/>
                </a:solidFill>
                <a:hlinkClick r:id="rId4"/>
              </a:rPr>
              <a:t>PDCWG</a:t>
            </a:r>
            <a:endParaRPr lang="en-US" sz="1400">
              <a:solidFill>
                <a:schemeClr val="accent2"/>
              </a:solidFill>
            </a:endParaRPr>
          </a:p>
          <a:p>
            <a:pPr>
              <a:buFont typeface="Wingdings" panose="05000000000000000000" pitchFamily="2" charset="2"/>
              <a:buChar char="ü"/>
            </a:pPr>
            <a:endParaRPr lang="en-US" sz="1400">
              <a:solidFill>
                <a:schemeClr val="accent2"/>
              </a:solidFill>
            </a:endParaRPr>
          </a:p>
          <a:p>
            <a:pPr>
              <a:buFont typeface="Wingdings" panose="05000000000000000000" pitchFamily="2" charset="2"/>
              <a:buChar char="ü"/>
            </a:pPr>
            <a:r>
              <a:rPr lang="en-US" sz="1400">
                <a:solidFill>
                  <a:schemeClr val="accent2"/>
                </a:solidFill>
              </a:rPr>
              <a:t>June 30, 2025 – </a:t>
            </a:r>
            <a:r>
              <a:rPr lang="en-US" sz="1400">
                <a:solidFill>
                  <a:schemeClr val="accent2"/>
                </a:solidFill>
                <a:hlinkClick r:id="rId5"/>
              </a:rPr>
              <a:t>Workshop #2</a:t>
            </a:r>
            <a:endParaRPr lang="en-US" sz="1400">
              <a:solidFill>
                <a:schemeClr val="accent2"/>
              </a:solidFill>
            </a:endParaRPr>
          </a:p>
          <a:p>
            <a:pPr>
              <a:buFont typeface="Wingdings" panose="05000000000000000000" pitchFamily="2" charset="2"/>
              <a:buChar char="ü"/>
            </a:pPr>
            <a:r>
              <a:rPr lang="en-US" sz="1400">
                <a:solidFill>
                  <a:schemeClr val="accent2"/>
                </a:solidFill>
              </a:rPr>
              <a:t>July 07, 2025 – </a:t>
            </a:r>
            <a:r>
              <a:rPr lang="en-US" sz="1400">
                <a:solidFill>
                  <a:schemeClr val="accent2"/>
                </a:solidFill>
                <a:hlinkClick r:id="rId6"/>
              </a:rPr>
              <a:t>WMWG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15, 2025 – </a:t>
            </a:r>
            <a:r>
              <a:rPr lang="en-US" sz="1400">
                <a:solidFill>
                  <a:schemeClr val="accent2"/>
                </a:solidFill>
                <a:hlinkClick r:id="rId7"/>
              </a:rPr>
              <a:t>OWG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22, 2025 – </a:t>
            </a:r>
            <a:r>
              <a:rPr lang="en-US" sz="1400">
                <a:solidFill>
                  <a:schemeClr val="accent2"/>
                </a:solidFill>
                <a:hlinkClick r:id="rId8"/>
              </a:rPr>
              <a:t>PDCWG (Proposed)</a:t>
            </a:r>
            <a:endParaRPr lang="en-US" sz="1400">
              <a:solidFill>
                <a:schemeClr val="accent2"/>
              </a:solidFill>
            </a:endParaRPr>
          </a:p>
          <a:p>
            <a:endParaRPr lang="en-US" sz="1400">
              <a:solidFill>
                <a:schemeClr val="accent2"/>
              </a:solidFill>
            </a:endParaRPr>
          </a:p>
          <a:p>
            <a:r>
              <a:rPr lang="en-US" sz="1400">
                <a:solidFill>
                  <a:schemeClr val="accent2"/>
                </a:solidFill>
              </a:rPr>
              <a:t>August 04, 2025 – </a:t>
            </a:r>
            <a:r>
              <a:rPr lang="en-US" sz="1400">
                <a:solidFill>
                  <a:schemeClr val="accent2"/>
                </a:solidFill>
                <a:hlinkClick r:id="rId9"/>
              </a:rPr>
              <a:t>Workshop #3</a:t>
            </a:r>
            <a:endParaRPr lang="en-US" sz="1400">
              <a:solidFill>
                <a:schemeClr val="accent2"/>
              </a:solidFill>
            </a:endParaRPr>
          </a:p>
          <a:p>
            <a:r>
              <a:rPr lang="en-US" sz="1400">
                <a:solidFill>
                  <a:schemeClr val="accent2"/>
                </a:solidFill>
              </a:rPr>
              <a:t>August 06, 2025 – WMS</a:t>
            </a:r>
            <a:endParaRPr lang="en-US" sz="1400">
              <a:solidFill>
                <a:srgbClr val="FF0000"/>
              </a:solidFill>
            </a:endParaRPr>
          </a:p>
          <a:p>
            <a:r>
              <a:rPr lang="en-US" sz="1400">
                <a:solidFill>
                  <a:schemeClr val="accent2"/>
                </a:solidFill>
              </a:rPr>
              <a:t>August 07, 2025 – ROS</a:t>
            </a:r>
          </a:p>
          <a:p>
            <a:r>
              <a:rPr lang="en-US" sz="1400">
                <a:solidFill>
                  <a:schemeClr val="accent2"/>
                </a:solidFill>
              </a:rPr>
              <a:t>August 28, 2025 – TAC</a:t>
            </a:r>
          </a:p>
          <a:p>
            <a:endParaRPr lang="en-US" sz="1400">
              <a:solidFill>
                <a:schemeClr val="accent2"/>
              </a:solidFill>
            </a:endParaRPr>
          </a:p>
          <a:p>
            <a:r>
              <a:rPr lang="en-US" sz="1400">
                <a:solidFill>
                  <a:schemeClr val="accent2"/>
                </a:solidFill>
              </a:rPr>
              <a:t>September 23, 2025 – </a:t>
            </a:r>
            <a:r>
              <a:rPr lang="en-US" sz="1400" err="1">
                <a:solidFill>
                  <a:schemeClr val="accent2"/>
                </a:solidFill>
              </a:rPr>
              <a:t>BoD</a:t>
            </a:r>
            <a:r>
              <a:rPr lang="en-US" sz="1400">
                <a:solidFill>
                  <a:schemeClr val="accent2"/>
                </a:solidFill>
              </a:rPr>
              <a:t> </a:t>
            </a:r>
          </a:p>
          <a:p>
            <a:r>
              <a:rPr lang="en-US" sz="1400">
                <a:solidFill>
                  <a:schemeClr val="accent2"/>
                </a:solidFill>
              </a:rPr>
              <a:t>Oct, Nov, Dec 2025 – PUC</a:t>
            </a:r>
            <a:endParaRPr lang="en-US" sz="1400">
              <a:solidFill>
                <a:srgbClr val="FF0000"/>
              </a:solidFill>
            </a:endParaRPr>
          </a:p>
        </p:txBody>
      </p:sp>
    </p:spTree>
    <p:extLst>
      <p:ext uri="{BB962C8B-B14F-4D97-AF65-F5344CB8AC3E}">
        <p14:creationId xmlns:p14="http://schemas.microsoft.com/office/powerpoint/2010/main" val="2821060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1595E-8D28-96D6-2632-502909A238CC}"/>
              </a:ext>
            </a:extLst>
          </p:cNvPr>
          <p:cNvSpPr>
            <a:spLocks noGrp="1"/>
          </p:cNvSpPr>
          <p:nvPr>
            <p:ph type="title"/>
          </p:nvPr>
        </p:nvSpPr>
        <p:spPr/>
        <p:txBody>
          <a:bodyPr/>
          <a:lstStyle/>
          <a:p>
            <a:r>
              <a:rPr lang="en-US"/>
              <a:t>Overall impact of probabilistic method</a:t>
            </a:r>
          </a:p>
        </p:txBody>
      </p:sp>
      <p:sp>
        <p:nvSpPr>
          <p:cNvPr id="3" name="Content Placeholder 2">
            <a:extLst>
              <a:ext uri="{FF2B5EF4-FFF2-40B4-BE49-F238E27FC236}">
                <a16:creationId xmlns:a16="http://schemas.microsoft.com/office/drawing/2014/main" id="{A96702FD-3783-0E32-B809-7F487E324D00}"/>
              </a:ext>
            </a:extLst>
          </p:cNvPr>
          <p:cNvSpPr>
            <a:spLocks noGrp="1"/>
          </p:cNvSpPr>
          <p:nvPr>
            <p:ph idx="1"/>
          </p:nvPr>
        </p:nvSpPr>
        <p:spPr/>
        <p:txBody>
          <a:bodyPr/>
          <a:lstStyle/>
          <a:p>
            <a:r>
              <a:rPr lang="en-US" sz="2000"/>
              <a:t>Probabilistic Methodology allows for the ability to tailor quantities to highest risk times while achieving similar average quantities. </a:t>
            </a:r>
          </a:p>
        </p:txBody>
      </p:sp>
      <p:sp>
        <p:nvSpPr>
          <p:cNvPr id="4" name="Slide Number Placeholder 3">
            <a:extLst>
              <a:ext uri="{FF2B5EF4-FFF2-40B4-BE49-F238E27FC236}">
                <a16:creationId xmlns:a16="http://schemas.microsoft.com/office/drawing/2014/main" id="{2701E690-3A4E-6CA9-D8FB-C19D85C2D187}"/>
              </a:ext>
            </a:extLst>
          </p:cNvPr>
          <p:cNvSpPr>
            <a:spLocks noGrp="1"/>
          </p:cNvSpPr>
          <p:nvPr>
            <p:ph type="sldNum" sz="quarter" idx="4"/>
          </p:nvPr>
        </p:nvSpPr>
        <p:spPr/>
        <p:txBody>
          <a:bodyPr/>
          <a:lstStyle/>
          <a:p>
            <a:fld id="{1D93BD3E-1E9A-4970-A6F7-E7AC52762E0C}" type="slidenum">
              <a:rPr lang="en-US" smtClean="0"/>
              <a:pPr/>
              <a:t>20</a:t>
            </a:fld>
            <a:endParaRPr lang="en-US"/>
          </a:p>
        </p:txBody>
      </p:sp>
      <p:pic>
        <p:nvPicPr>
          <p:cNvPr id="5" name="Picture 4">
            <a:extLst>
              <a:ext uri="{FF2B5EF4-FFF2-40B4-BE49-F238E27FC236}">
                <a16:creationId xmlns:a16="http://schemas.microsoft.com/office/drawing/2014/main" id="{3E0B3532-B5D0-284B-3425-DB9E01DADC86}"/>
              </a:ext>
            </a:extLst>
          </p:cNvPr>
          <p:cNvPicPr>
            <a:picLocks noChangeAspect="1"/>
          </p:cNvPicPr>
          <p:nvPr/>
        </p:nvPicPr>
        <p:blipFill>
          <a:blip r:embed="rId2"/>
          <a:srcRect t="7165" r="16355"/>
          <a:stretch>
            <a:fillRect/>
          </a:stretch>
        </p:blipFill>
        <p:spPr>
          <a:xfrm>
            <a:off x="4796956" y="2188394"/>
            <a:ext cx="4042246" cy="3571289"/>
          </a:xfrm>
          <a:prstGeom prst="rect">
            <a:avLst/>
          </a:prstGeom>
        </p:spPr>
      </p:pic>
      <p:pic>
        <p:nvPicPr>
          <p:cNvPr id="7" name="Picture 6">
            <a:extLst>
              <a:ext uri="{FF2B5EF4-FFF2-40B4-BE49-F238E27FC236}">
                <a16:creationId xmlns:a16="http://schemas.microsoft.com/office/drawing/2014/main" id="{3E9219E7-8D5C-4A93-8D25-6FD04BE1B315}"/>
              </a:ext>
            </a:extLst>
          </p:cNvPr>
          <p:cNvPicPr>
            <a:picLocks noChangeAspect="1"/>
          </p:cNvPicPr>
          <p:nvPr/>
        </p:nvPicPr>
        <p:blipFill>
          <a:blip r:embed="rId3"/>
          <a:srcRect t="21749" r="14575"/>
          <a:stretch>
            <a:fillRect/>
          </a:stretch>
        </p:blipFill>
        <p:spPr>
          <a:xfrm>
            <a:off x="214589" y="1836507"/>
            <a:ext cx="4582365" cy="2103036"/>
          </a:xfrm>
          <a:prstGeom prst="rect">
            <a:avLst/>
          </a:prstGeom>
        </p:spPr>
      </p:pic>
      <p:pic>
        <p:nvPicPr>
          <p:cNvPr id="9" name="Picture 8">
            <a:extLst>
              <a:ext uri="{FF2B5EF4-FFF2-40B4-BE49-F238E27FC236}">
                <a16:creationId xmlns:a16="http://schemas.microsoft.com/office/drawing/2014/main" id="{24525706-8D6B-71D7-4F33-27B7B0CEEF15}"/>
              </a:ext>
            </a:extLst>
          </p:cNvPr>
          <p:cNvPicPr>
            <a:picLocks noChangeAspect="1"/>
          </p:cNvPicPr>
          <p:nvPr/>
        </p:nvPicPr>
        <p:blipFill>
          <a:blip r:embed="rId4"/>
          <a:srcRect t="24757"/>
          <a:stretch>
            <a:fillRect/>
          </a:stretch>
        </p:blipFill>
        <p:spPr>
          <a:xfrm>
            <a:off x="214591" y="3970364"/>
            <a:ext cx="4582363" cy="2198612"/>
          </a:xfrm>
          <a:prstGeom prst="rect">
            <a:avLst/>
          </a:prstGeom>
        </p:spPr>
      </p:pic>
      <p:sp>
        <p:nvSpPr>
          <p:cNvPr id="11" name="Rectangle 10">
            <a:extLst>
              <a:ext uri="{FF2B5EF4-FFF2-40B4-BE49-F238E27FC236}">
                <a16:creationId xmlns:a16="http://schemas.microsoft.com/office/drawing/2014/main" id="{ACC1FA98-1BC1-7F07-48C0-7DB19760E8A8}"/>
              </a:ext>
            </a:extLst>
          </p:cNvPr>
          <p:cNvSpPr/>
          <p:nvPr/>
        </p:nvSpPr>
        <p:spPr>
          <a:xfrm>
            <a:off x="2095927" y="2332234"/>
            <a:ext cx="2126751" cy="1376737"/>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157A2663-B511-CF27-DB53-6A4498482732}"/>
              </a:ext>
            </a:extLst>
          </p:cNvPr>
          <p:cNvSpPr/>
          <p:nvPr/>
        </p:nvSpPr>
        <p:spPr>
          <a:xfrm>
            <a:off x="2095927" y="4381301"/>
            <a:ext cx="1837362" cy="1587984"/>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3364145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4FA93-2418-4562-779A-60080DDD8E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D4DED5-5BF4-9805-86DF-678A2BAB6698}"/>
              </a:ext>
            </a:extLst>
          </p:cNvPr>
          <p:cNvSpPr>
            <a:spLocks noGrp="1"/>
          </p:cNvSpPr>
          <p:nvPr>
            <p:ph type="title"/>
          </p:nvPr>
        </p:nvSpPr>
        <p:spPr/>
        <p:txBody>
          <a:bodyPr/>
          <a:lstStyle/>
          <a:p>
            <a:r>
              <a:rPr lang="en-US"/>
              <a:t>Cost Analysis of AS Requirements</a:t>
            </a:r>
          </a:p>
        </p:txBody>
      </p:sp>
      <p:sp>
        <p:nvSpPr>
          <p:cNvPr id="3" name="Content Placeholder 2">
            <a:extLst>
              <a:ext uri="{FF2B5EF4-FFF2-40B4-BE49-F238E27FC236}">
                <a16:creationId xmlns:a16="http://schemas.microsoft.com/office/drawing/2014/main" id="{B157FBBC-E177-1902-0086-F149A84B26B9}"/>
              </a:ext>
            </a:extLst>
          </p:cNvPr>
          <p:cNvSpPr>
            <a:spLocks noGrp="1"/>
          </p:cNvSpPr>
          <p:nvPr>
            <p:ph idx="1"/>
          </p:nvPr>
        </p:nvSpPr>
        <p:spPr/>
        <p:txBody>
          <a:bodyPr/>
          <a:lstStyle/>
          <a:p>
            <a:r>
              <a:rPr lang="en-US" sz="2000"/>
              <a:t>Using Historical Market Clearing Price for Capacity (MCPC) we can see impacts of sensitivities in Risk Credits and Threshold based on 7 months of quantities calculated.</a:t>
            </a:r>
          </a:p>
        </p:txBody>
      </p:sp>
      <p:sp>
        <p:nvSpPr>
          <p:cNvPr id="4" name="Slide Number Placeholder 3">
            <a:extLst>
              <a:ext uri="{FF2B5EF4-FFF2-40B4-BE49-F238E27FC236}">
                <a16:creationId xmlns:a16="http://schemas.microsoft.com/office/drawing/2014/main" id="{8953DAE2-9347-A7AC-B994-D8B3B1EB9233}"/>
              </a:ext>
            </a:extLst>
          </p:cNvPr>
          <p:cNvSpPr>
            <a:spLocks noGrp="1"/>
          </p:cNvSpPr>
          <p:nvPr>
            <p:ph type="sldNum" sz="quarter" idx="4"/>
          </p:nvPr>
        </p:nvSpPr>
        <p:spPr/>
        <p:txBody>
          <a:bodyPr/>
          <a:lstStyle/>
          <a:p>
            <a:fld id="{1D93BD3E-1E9A-4970-A6F7-E7AC52762E0C}" type="slidenum">
              <a:rPr lang="en-US" smtClean="0"/>
              <a:pPr/>
              <a:t>21</a:t>
            </a:fld>
            <a:endParaRPr lang="en-US"/>
          </a:p>
        </p:txBody>
      </p:sp>
      <p:graphicFrame>
        <p:nvGraphicFramePr>
          <p:cNvPr id="6" name="Table 5">
            <a:extLst>
              <a:ext uri="{FF2B5EF4-FFF2-40B4-BE49-F238E27FC236}">
                <a16:creationId xmlns:a16="http://schemas.microsoft.com/office/drawing/2014/main" id="{0977B9CD-0AB2-9BBF-4D81-0B03F9F3512E}"/>
              </a:ext>
            </a:extLst>
          </p:cNvPr>
          <p:cNvGraphicFramePr>
            <a:graphicFrameLocks noGrp="1"/>
          </p:cNvGraphicFramePr>
          <p:nvPr/>
        </p:nvGraphicFramePr>
        <p:xfrm>
          <a:off x="1453793" y="2034285"/>
          <a:ext cx="6236414" cy="1505164"/>
        </p:xfrm>
        <a:graphic>
          <a:graphicData uri="http://schemas.openxmlformats.org/drawingml/2006/table">
            <a:tbl>
              <a:tblPr/>
              <a:tblGrid>
                <a:gridCol w="3403469">
                  <a:extLst>
                    <a:ext uri="{9D8B030D-6E8A-4147-A177-3AD203B41FA5}">
                      <a16:colId xmlns:a16="http://schemas.microsoft.com/office/drawing/2014/main" val="3102051040"/>
                    </a:ext>
                  </a:extLst>
                </a:gridCol>
                <a:gridCol w="1377126">
                  <a:extLst>
                    <a:ext uri="{9D8B030D-6E8A-4147-A177-3AD203B41FA5}">
                      <a16:colId xmlns:a16="http://schemas.microsoft.com/office/drawing/2014/main" val="2744495140"/>
                    </a:ext>
                  </a:extLst>
                </a:gridCol>
                <a:gridCol w="1455819">
                  <a:extLst>
                    <a:ext uri="{9D8B030D-6E8A-4147-A177-3AD203B41FA5}">
                      <a16:colId xmlns:a16="http://schemas.microsoft.com/office/drawing/2014/main" val="3017012021"/>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Watch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3563968275"/>
                  </a:ext>
                </a:extLst>
              </a:tr>
              <a:tr h="301033">
                <a:tc>
                  <a:txBody>
                    <a:bodyPr/>
                    <a:lstStyle/>
                    <a:p>
                      <a:pPr algn="l" fontAlgn="ctr"/>
                      <a:r>
                        <a:rPr lang="en-US" sz="1400" b="0" i="0" u="none" strike="noStrike">
                          <a:solidFill>
                            <a:srgbClr val="000000"/>
                          </a:solidFill>
                          <a:effectLst/>
                          <a:latin typeface="Aptos Narrow" panose="020B0004020202020204" pitchFamily="34" charset="0"/>
                        </a:rPr>
                        <a:t>A - 100%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$737,801</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$1,458,435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417029173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$869,367</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$1,957,046</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3474152341"/>
                  </a:ext>
                </a:extLst>
              </a:tr>
              <a:tr h="301033">
                <a:tc>
                  <a:txBody>
                    <a:bodyPr/>
                    <a:lstStyle/>
                    <a:p>
                      <a:pPr algn="l" fontAlgn="ctr"/>
                      <a:r>
                        <a:rPr lang="en-US" sz="1400" b="0" i="0" u="none" strike="noStrike">
                          <a:solidFill>
                            <a:srgbClr val="000000"/>
                          </a:solidFill>
                          <a:effectLst/>
                          <a:latin typeface="Aptos Narrow" panose="020B0004020202020204" pitchFamily="34" charset="0"/>
                        </a:rPr>
                        <a:t>C - 0%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$939,276</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$2,257,735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1002461587"/>
                  </a:ext>
                </a:extLst>
              </a:tr>
            </a:tbl>
          </a:graphicData>
        </a:graphic>
      </p:graphicFrame>
      <p:graphicFrame>
        <p:nvGraphicFramePr>
          <p:cNvPr id="5" name="Table 4">
            <a:extLst>
              <a:ext uri="{FF2B5EF4-FFF2-40B4-BE49-F238E27FC236}">
                <a16:creationId xmlns:a16="http://schemas.microsoft.com/office/drawing/2014/main" id="{3242B27F-BFD0-9466-F378-0502E2FBDD5C}"/>
              </a:ext>
            </a:extLst>
          </p:cNvPr>
          <p:cNvGraphicFramePr>
            <a:graphicFrameLocks noGrp="1"/>
          </p:cNvGraphicFramePr>
          <p:nvPr/>
        </p:nvGraphicFramePr>
        <p:xfrm>
          <a:off x="1453793" y="3665213"/>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EEA1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graphicFrame>
        <p:nvGraphicFramePr>
          <p:cNvPr id="7" name="Table 6">
            <a:extLst>
              <a:ext uri="{FF2B5EF4-FFF2-40B4-BE49-F238E27FC236}">
                <a16:creationId xmlns:a16="http://schemas.microsoft.com/office/drawing/2014/main" id="{DCEFCBD9-4B15-ADB5-4C7D-89C83E7B133F}"/>
              </a:ext>
            </a:extLst>
          </p:cNvPr>
          <p:cNvGraphicFramePr>
            <a:graphicFrameLocks noGrp="1"/>
          </p:cNvGraphicFramePr>
          <p:nvPr/>
        </p:nvGraphicFramePr>
        <p:xfrm>
          <a:off x="1453793" y="4995108"/>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Load Shed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spTree>
    <p:extLst>
      <p:ext uri="{BB962C8B-B14F-4D97-AF65-F5344CB8AC3E}">
        <p14:creationId xmlns:p14="http://schemas.microsoft.com/office/powerpoint/2010/main" val="2357426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9E6EC-52B4-69A7-E968-6147828A682D}"/>
              </a:ext>
            </a:extLst>
          </p:cNvPr>
          <p:cNvSpPr>
            <a:spLocks noGrp="1"/>
          </p:cNvSpPr>
          <p:nvPr>
            <p:ph type="title"/>
          </p:nvPr>
        </p:nvSpPr>
        <p:spPr/>
        <p:txBody>
          <a:bodyPr/>
          <a:lstStyle/>
          <a:p>
            <a:r>
              <a:rPr lang="en-US" sz="2800"/>
              <a:t>Managing Uncertainty</a:t>
            </a:r>
          </a:p>
        </p:txBody>
      </p:sp>
      <p:sp>
        <p:nvSpPr>
          <p:cNvPr id="3" name="Content Placeholder 2">
            <a:extLst>
              <a:ext uri="{FF2B5EF4-FFF2-40B4-BE49-F238E27FC236}">
                <a16:creationId xmlns:a16="http://schemas.microsoft.com/office/drawing/2014/main" id="{046EF199-F0CA-7E20-B17E-F49C3F64E9B3}"/>
              </a:ext>
            </a:extLst>
          </p:cNvPr>
          <p:cNvSpPr>
            <a:spLocks noGrp="1"/>
          </p:cNvSpPr>
          <p:nvPr>
            <p:ph idx="1"/>
          </p:nvPr>
        </p:nvSpPr>
        <p:spPr>
          <a:xfrm>
            <a:off x="304800" y="807402"/>
            <a:ext cx="3626302" cy="5064627"/>
          </a:xfrm>
        </p:spPr>
        <p:txBody>
          <a:bodyPr/>
          <a:lstStyle/>
          <a:p>
            <a:pPr marL="0" indent="0">
              <a:buNone/>
            </a:pPr>
            <a:r>
              <a:rPr lang="en-US" sz="1400"/>
              <a:t>On days when there is a sustained under-forecast in net load and there is some available capacity (assess these are not scarcity days) the typical approach used is, </a:t>
            </a:r>
          </a:p>
          <a:p>
            <a:pPr marL="271462" indent="-228600">
              <a:buFont typeface="+mj-lt"/>
              <a:buAutoNum type="arabicPeriod"/>
            </a:pPr>
            <a:r>
              <a:rPr lang="en-US" sz="1400"/>
              <a:t>The 10-minute reserve ECRS, is relied upon first to respond to the additional energy need created by the under-forecast in net load.</a:t>
            </a:r>
          </a:p>
          <a:p>
            <a:pPr marL="271462" indent="-228600">
              <a:buFont typeface="+mj-lt"/>
              <a:buAutoNum type="arabicPeriod"/>
            </a:pPr>
            <a:r>
              <a:rPr lang="en-US" sz="1400"/>
              <a:t>The 30-minute reserve Non-Spin, is relied upon next to relieve/restore the deployed ECRS.</a:t>
            </a:r>
          </a:p>
          <a:p>
            <a:pPr marL="271462" indent="-228600">
              <a:buFont typeface="+mj-lt"/>
              <a:buAutoNum type="arabicPeriod"/>
            </a:pPr>
            <a:r>
              <a:rPr lang="en-US" sz="1400"/>
              <a:t>The deployed Non-Spin is relied upon till offline unit(s) can turn on to relieve/restore the deployed AS.</a:t>
            </a:r>
          </a:p>
          <a:p>
            <a:pPr marL="271462" indent="-228600">
              <a:buFont typeface="+mj-lt"/>
              <a:buAutoNum type="arabicPeriod" startAt="3"/>
            </a:pPr>
            <a:endParaRPr lang="en-US" sz="800"/>
          </a:p>
          <a:p>
            <a:pPr marL="42862" indent="0">
              <a:buNone/>
            </a:pPr>
            <a:r>
              <a:rPr lang="en-US" sz="1400"/>
              <a:t>As a result of the above when considering duration needs, it is important to assess</a:t>
            </a:r>
          </a:p>
          <a:p>
            <a:pPr marL="271462" indent="-228600">
              <a:buFont typeface="+mj-lt"/>
              <a:buAutoNum type="arabicPeriod"/>
            </a:pPr>
            <a:r>
              <a:rPr lang="en-US" sz="1400"/>
              <a:t>The historical uncertainty in consistently under-forecasting net load</a:t>
            </a:r>
          </a:p>
          <a:p>
            <a:pPr marL="571500" lvl="1" indent="-228600">
              <a:buFont typeface="+mj-lt"/>
              <a:buAutoNum type="alphaUcPeriod"/>
            </a:pPr>
            <a:r>
              <a:rPr lang="en-US" sz="1400"/>
              <a:t>in 30 minute Ahead timeframe.</a:t>
            </a:r>
          </a:p>
          <a:p>
            <a:pPr marL="571500" lvl="1" indent="-228600">
              <a:buFont typeface="+mj-lt"/>
              <a:buAutoNum type="alphaUcPeriod"/>
            </a:pPr>
            <a:r>
              <a:rPr lang="en-US" sz="1400"/>
              <a:t>in post RUC timeframe</a:t>
            </a:r>
          </a:p>
          <a:p>
            <a:pPr marL="271462" indent="-228600">
              <a:buFont typeface="+mj-lt"/>
              <a:buAutoNum type="arabicPeriod"/>
            </a:pPr>
            <a:r>
              <a:rPr lang="en-US" sz="1400"/>
              <a:t>Duration of historic ECRS and offline Non-Spin deployment events</a:t>
            </a:r>
          </a:p>
          <a:p>
            <a:pPr marL="271462" indent="-228600">
              <a:buFont typeface="+mj-lt"/>
              <a:buAutoNum type="arabicPeriod"/>
            </a:pPr>
            <a:endParaRPr lang="en-US" sz="1200"/>
          </a:p>
          <a:p>
            <a:pPr marL="571500" lvl="1" indent="-228600">
              <a:buFont typeface="+mj-lt"/>
              <a:buAutoNum type="alphaLcParenR"/>
            </a:pPr>
            <a:endParaRPr lang="en-US" sz="1200"/>
          </a:p>
          <a:p>
            <a:pPr marL="0" indent="0">
              <a:buNone/>
            </a:pPr>
            <a:endParaRPr lang="en-US" sz="1400"/>
          </a:p>
          <a:p>
            <a:endParaRPr lang="en-US"/>
          </a:p>
          <a:p>
            <a:endParaRPr lang="en-US"/>
          </a:p>
          <a:p>
            <a:endParaRPr lang="en-US"/>
          </a:p>
        </p:txBody>
      </p:sp>
      <p:sp>
        <p:nvSpPr>
          <p:cNvPr id="4" name="Slide Number Placeholder 3">
            <a:extLst>
              <a:ext uri="{FF2B5EF4-FFF2-40B4-BE49-F238E27FC236}">
                <a16:creationId xmlns:a16="http://schemas.microsoft.com/office/drawing/2014/main" id="{B397D270-A6C5-E691-8604-E4190146BB5C}"/>
              </a:ext>
            </a:extLst>
          </p:cNvPr>
          <p:cNvSpPr>
            <a:spLocks noGrp="1"/>
          </p:cNvSpPr>
          <p:nvPr>
            <p:ph type="sldNum" sz="quarter" idx="4"/>
          </p:nvPr>
        </p:nvSpPr>
        <p:spPr/>
        <p:txBody>
          <a:bodyPr/>
          <a:lstStyle/>
          <a:p>
            <a:fld id="{1D93BD3E-1E9A-4970-A6F7-E7AC52762E0C}" type="slidenum">
              <a:rPr lang="en-US" smtClean="0"/>
              <a:pPr/>
              <a:t>22</a:t>
            </a:fld>
            <a:endParaRPr lang="en-US"/>
          </a:p>
        </p:txBody>
      </p:sp>
      <p:grpSp>
        <p:nvGrpSpPr>
          <p:cNvPr id="17" name="Group 16">
            <a:extLst>
              <a:ext uri="{FF2B5EF4-FFF2-40B4-BE49-F238E27FC236}">
                <a16:creationId xmlns:a16="http://schemas.microsoft.com/office/drawing/2014/main" id="{DD9F4E90-DF33-B183-A5F4-D75A3FCE7318}"/>
              </a:ext>
            </a:extLst>
          </p:cNvPr>
          <p:cNvGrpSpPr/>
          <p:nvPr/>
        </p:nvGrpSpPr>
        <p:grpSpPr>
          <a:xfrm>
            <a:off x="3389378" y="3463643"/>
            <a:ext cx="5632704" cy="2956718"/>
            <a:chOff x="3432050" y="243682"/>
            <a:chExt cx="5632704" cy="2956718"/>
          </a:xfrm>
        </p:grpSpPr>
        <p:grpSp>
          <p:nvGrpSpPr>
            <p:cNvPr id="10" name="Group 9">
              <a:extLst>
                <a:ext uri="{FF2B5EF4-FFF2-40B4-BE49-F238E27FC236}">
                  <a16:creationId xmlns:a16="http://schemas.microsoft.com/office/drawing/2014/main" id="{35BBFEBE-ED53-A3FF-7386-F19383980798}"/>
                </a:ext>
              </a:extLst>
            </p:cNvPr>
            <p:cNvGrpSpPr/>
            <p:nvPr/>
          </p:nvGrpSpPr>
          <p:grpSpPr>
            <a:xfrm>
              <a:off x="3432050" y="243682"/>
              <a:ext cx="5632704" cy="2956718"/>
              <a:chOff x="1141411" y="1670862"/>
              <a:chExt cx="7306957" cy="4071750"/>
            </a:xfrm>
          </p:grpSpPr>
          <p:sp>
            <p:nvSpPr>
              <p:cNvPr id="5" name="Content Placeholder 2">
                <a:extLst>
                  <a:ext uri="{FF2B5EF4-FFF2-40B4-BE49-F238E27FC236}">
                    <a16:creationId xmlns:a16="http://schemas.microsoft.com/office/drawing/2014/main" id="{8FD8630B-4551-0D5F-C8C2-54D7E54510D0}"/>
                  </a:ext>
                </a:extLst>
              </p:cNvPr>
              <p:cNvSpPr txBox="1">
                <a:spLocks/>
              </p:cNvSpPr>
              <p:nvPr/>
            </p:nvSpPr>
            <p:spPr>
              <a:xfrm>
                <a:off x="1802713" y="4313221"/>
                <a:ext cx="6645655" cy="1429391"/>
              </a:xfrm>
              <a:prstGeom prst="rect">
                <a:avLst/>
              </a:prstGeom>
              <a:ln w="28575">
                <a:solidFill>
                  <a:schemeClr val="accent1"/>
                </a:solidFill>
              </a:ln>
            </p:spPr>
            <p:txBody>
              <a:bodyPr lIns="91440" tIns="91440" rIns="91440" bIns="91440"/>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200" b="1"/>
                  <a:t>Setup: </a:t>
                </a:r>
                <a:r>
                  <a:rPr lang="en-US" sz="1200"/>
                  <a:t>Consider operating on a day with moderate forecasted load during shoulder months with a portion of the generation fleet on outage. A fast-moving weather front causes a large net-load under-forecast error (ex. load picks up significantly, wind drops). Then a large thermal unit gets forced out.</a:t>
                </a:r>
              </a:p>
              <a:p>
                <a:pPr marL="0" indent="0">
                  <a:buFont typeface="Arial" panose="020B0604020202020204" pitchFamily="34" charset="0"/>
                  <a:buNone/>
                </a:pPr>
                <a:endParaRPr lang="en-US" sz="1400"/>
              </a:p>
            </p:txBody>
          </p:sp>
          <p:grpSp>
            <p:nvGrpSpPr>
              <p:cNvPr id="6" name="Group 5">
                <a:extLst>
                  <a:ext uri="{FF2B5EF4-FFF2-40B4-BE49-F238E27FC236}">
                    <a16:creationId xmlns:a16="http://schemas.microsoft.com/office/drawing/2014/main" id="{8CCFBE2D-242C-0ABF-EC37-6FC5050CFE7D}"/>
                  </a:ext>
                </a:extLst>
              </p:cNvPr>
              <p:cNvGrpSpPr/>
              <p:nvPr/>
            </p:nvGrpSpPr>
            <p:grpSpPr>
              <a:xfrm>
                <a:off x="1141411" y="1670862"/>
                <a:ext cx="7306957" cy="2663952"/>
                <a:chOff x="124367" y="731039"/>
                <a:chExt cx="8256247" cy="3194927"/>
              </a:xfrm>
            </p:grpSpPr>
            <p:sp>
              <p:nvSpPr>
                <p:cNvPr id="7" name="TextBox 6">
                  <a:extLst>
                    <a:ext uri="{FF2B5EF4-FFF2-40B4-BE49-F238E27FC236}">
                      <a16:creationId xmlns:a16="http://schemas.microsoft.com/office/drawing/2014/main" id="{380DA127-8E7E-DEBD-9776-92D03F247BE9}"/>
                    </a:ext>
                  </a:extLst>
                </p:cNvPr>
                <p:cNvSpPr txBox="1"/>
                <p:nvPr/>
              </p:nvSpPr>
              <p:spPr>
                <a:xfrm>
                  <a:off x="871583" y="731039"/>
                  <a:ext cx="7509031" cy="3194927"/>
                </a:xfrm>
                <a:prstGeom prst="rect">
                  <a:avLst/>
                </a:prstGeom>
                <a:noFill/>
                <a:ln w="28575">
                  <a:solidFill>
                    <a:schemeClr val="accent1"/>
                  </a:solidFill>
                </a:ln>
              </p:spPr>
              <p:txBody>
                <a:bodyPr wrap="square" rtlCol="0">
                  <a:noAutofit/>
                </a:bodyPr>
                <a:lstStyle/>
                <a:p>
                  <a:endParaRPr lang="en-US"/>
                </a:p>
              </p:txBody>
            </p:sp>
            <p:sp>
              <p:nvSpPr>
                <p:cNvPr id="8" name="Content Placeholder 25">
                  <a:extLst>
                    <a:ext uri="{FF2B5EF4-FFF2-40B4-BE49-F238E27FC236}">
                      <a16:creationId xmlns:a16="http://schemas.microsoft.com/office/drawing/2014/main" id="{7B50BCB5-E68C-5FB9-CF83-DD85EAE9DB25}"/>
                    </a:ext>
                  </a:extLst>
                </p:cNvPr>
                <p:cNvSpPr txBox="1">
                  <a:spLocks/>
                </p:cNvSpPr>
                <p:nvPr/>
              </p:nvSpPr>
              <p:spPr>
                <a:xfrm>
                  <a:off x="124367" y="823490"/>
                  <a:ext cx="2743200" cy="3060167"/>
                </a:xfrm>
                <a:prstGeom prst="rect">
                  <a:avLst/>
                </a:prstGeom>
              </p:spPr>
              <p:txBody>
                <a:bodyPr lIns="91440" tIns="0" rIns="91440" bIns="0"/>
                <a:lstStyle>
                  <a:lvl1pPr marL="342900" indent="-342900" algn="l" defTabSz="914400" rtl="0" eaLnBrk="1" latinLnBrk="0" hangingPunct="1">
                    <a:spcBef>
                      <a:spcPct val="20000"/>
                    </a:spcBef>
                    <a:buFont typeface="Arial" panose="020B0604020202020204" pitchFamily="34" charset="0"/>
                    <a:buChar char="•"/>
                    <a:defRPr sz="1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600"/>
                </a:p>
              </p:txBody>
            </p:sp>
            <p:pic>
              <p:nvPicPr>
                <p:cNvPr id="9" name="Picture 8">
                  <a:extLst>
                    <a:ext uri="{FF2B5EF4-FFF2-40B4-BE49-F238E27FC236}">
                      <a16:creationId xmlns:a16="http://schemas.microsoft.com/office/drawing/2014/main" id="{3D69377F-A7F1-BED0-AC3A-4AA24909672E}"/>
                    </a:ext>
                  </a:extLst>
                </p:cNvPr>
                <p:cNvPicPr>
                  <a:picLocks noChangeAspect="1"/>
                </p:cNvPicPr>
                <p:nvPr/>
              </p:nvPicPr>
              <p:blipFill>
                <a:blip r:embed="rId2"/>
                <a:stretch>
                  <a:fillRect/>
                </a:stretch>
              </p:blipFill>
              <p:spPr>
                <a:xfrm>
                  <a:off x="871583" y="858344"/>
                  <a:ext cx="7428865" cy="2990458"/>
                </a:xfrm>
                <a:prstGeom prst="rect">
                  <a:avLst/>
                </a:prstGeom>
              </p:spPr>
            </p:pic>
          </p:grpSp>
        </p:grpSp>
        <p:sp>
          <p:nvSpPr>
            <p:cNvPr id="13" name="TextBox 12">
              <a:extLst>
                <a:ext uri="{FF2B5EF4-FFF2-40B4-BE49-F238E27FC236}">
                  <a16:creationId xmlns:a16="http://schemas.microsoft.com/office/drawing/2014/main" id="{603D4681-3086-1500-6D7E-68DFC4E4544A}"/>
                </a:ext>
              </a:extLst>
            </p:cNvPr>
            <p:cNvSpPr txBox="1"/>
            <p:nvPr/>
          </p:nvSpPr>
          <p:spPr>
            <a:xfrm>
              <a:off x="3973774" y="250784"/>
              <a:ext cx="2268530" cy="577081"/>
            </a:xfrm>
            <a:prstGeom prst="rect">
              <a:avLst/>
            </a:prstGeom>
            <a:solidFill>
              <a:schemeClr val="accent2">
                <a:lumMod val="20000"/>
                <a:lumOff val="80000"/>
              </a:schemeClr>
            </a:solidFill>
          </p:spPr>
          <p:txBody>
            <a:bodyPr wrap="square" rtlCol="0">
              <a:spAutoFit/>
            </a:bodyPr>
            <a:lstStyle/>
            <a:p>
              <a:r>
                <a:rPr lang="en-US" sz="1050" b="1" i="1"/>
                <a:t>Use Non-Spin till offline unit      turns on and supplements the capacity needs</a:t>
              </a:r>
            </a:p>
          </p:txBody>
        </p:sp>
      </p:grpSp>
      <p:grpSp>
        <p:nvGrpSpPr>
          <p:cNvPr id="16" name="Group 15">
            <a:extLst>
              <a:ext uri="{FF2B5EF4-FFF2-40B4-BE49-F238E27FC236}">
                <a16:creationId xmlns:a16="http://schemas.microsoft.com/office/drawing/2014/main" id="{AE6E1B4A-D149-5AA8-32E2-DB7D30B29F60}"/>
              </a:ext>
            </a:extLst>
          </p:cNvPr>
          <p:cNvGrpSpPr/>
          <p:nvPr/>
        </p:nvGrpSpPr>
        <p:grpSpPr>
          <a:xfrm>
            <a:off x="4318889" y="243682"/>
            <a:ext cx="4703193" cy="3140955"/>
            <a:chOff x="-976178" y="2909643"/>
            <a:chExt cx="4703193" cy="3140955"/>
          </a:xfrm>
        </p:grpSpPr>
        <p:pic>
          <p:nvPicPr>
            <p:cNvPr id="15" name="Picture 14">
              <a:extLst>
                <a:ext uri="{FF2B5EF4-FFF2-40B4-BE49-F238E27FC236}">
                  <a16:creationId xmlns:a16="http://schemas.microsoft.com/office/drawing/2014/main" id="{92BBB082-3E9B-B49B-7837-40D8B554B17C}"/>
                </a:ext>
              </a:extLst>
            </p:cNvPr>
            <p:cNvPicPr>
              <a:picLocks noChangeAspect="1"/>
            </p:cNvPicPr>
            <p:nvPr/>
          </p:nvPicPr>
          <p:blipFill>
            <a:blip r:embed="rId3"/>
            <a:stretch>
              <a:fillRect/>
            </a:stretch>
          </p:blipFill>
          <p:spPr>
            <a:xfrm>
              <a:off x="-976178" y="2909643"/>
              <a:ext cx="4703193" cy="3140955"/>
            </a:xfrm>
            <a:prstGeom prst="rect">
              <a:avLst/>
            </a:prstGeom>
            <a:ln w="28575">
              <a:solidFill>
                <a:schemeClr val="accent1"/>
              </a:solidFill>
            </a:ln>
          </p:spPr>
        </p:pic>
        <p:sp>
          <p:nvSpPr>
            <p:cNvPr id="14" name="TextBox 13">
              <a:extLst>
                <a:ext uri="{FF2B5EF4-FFF2-40B4-BE49-F238E27FC236}">
                  <a16:creationId xmlns:a16="http://schemas.microsoft.com/office/drawing/2014/main" id="{389A012F-4EB2-9B19-5850-B226E0CD61C4}"/>
                </a:ext>
              </a:extLst>
            </p:cNvPr>
            <p:cNvSpPr txBox="1"/>
            <p:nvPr/>
          </p:nvSpPr>
          <p:spPr>
            <a:xfrm>
              <a:off x="1665749" y="4929466"/>
              <a:ext cx="2061266" cy="577081"/>
            </a:xfrm>
            <a:prstGeom prst="rect">
              <a:avLst/>
            </a:prstGeom>
            <a:solidFill>
              <a:schemeClr val="accent2">
                <a:lumMod val="20000"/>
                <a:lumOff val="80000"/>
              </a:schemeClr>
            </a:solidFill>
          </p:spPr>
          <p:txBody>
            <a:bodyPr wrap="square" rtlCol="0">
              <a:spAutoFit/>
            </a:bodyPr>
            <a:lstStyle/>
            <a:p>
              <a:r>
                <a:rPr lang="en-US" sz="1050" b="1" i="1"/>
                <a:t>Use ECRS till Non-Spin supplements the deployed ECRS capacity.</a:t>
              </a:r>
            </a:p>
          </p:txBody>
        </p:sp>
      </p:grpSp>
    </p:spTree>
    <p:extLst>
      <p:ext uri="{BB962C8B-B14F-4D97-AF65-F5344CB8AC3E}">
        <p14:creationId xmlns:p14="http://schemas.microsoft.com/office/powerpoint/2010/main" val="1586025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799FB-4097-E05F-99DA-567929B05A48}"/>
              </a:ext>
            </a:extLst>
          </p:cNvPr>
          <p:cNvSpPr>
            <a:spLocks noGrp="1"/>
          </p:cNvSpPr>
          <p:nvPr>
            <p:ph type="title"/>
          </p:nvPr>
        </p:nvSpPr>
        <p:spPr/>
        <p:txBody>
          <a:bodyPr/>
          <a:lstStyle/>
          <a:p>
            <a:r>
              <a:rPr lang="en-US" sz="2400"/>
              <a:t>Why 6 Hour is still appropriate for NSRS based on RUCs</a:t>
            </a:r>
            <a:endParaRPr lang="en-US" sz="2400">
              <a:solidFill>
                <a:schemeClr val="accent6"/>
              </a:solidFill>
            </a:endParaRPr>
          </a:p>
        </p:txBody>
      </p:sp>
      <p:sp>
        <p:nvSpPr>
          <p:cNvPr id="4" name="Slide Number Placeholder 3">
            <a:extLst>
              <a:ext uri="{FF2B5EF4-FFF2-40B4-BE49-F238E27FC236}">
                <a16:creationId xmlns:a16="http://schemas.microsoft.com/office/drawing/2014/main" id="{8BEB6013-9099-EB58-2971-5E0406A47887}"/>
              </a:ext>
            </a:extLst>
          </p:cNvPr>
          <p:cNvSpPr>
            <a:spLocks noGrp="1"/>
          </p:cNvSpPr>
          <p:nvPr>
            <p:ph type="sldNum" sz="quarter" idx="4"/>
          </p:nvPr>
        </p:nvSpPr>
        <p:spPr/>
        <p:txBody>
          <a:bodyPr/>
          <a:lstStyle/>
          <a:p>
            <a:fld id="{1D93BD3E-1E9A-4970-A6F7-E7AC52762E0C}" type="slidenum">
              <a:rPr lang="en-US" smtClean="0"/>
              <a:pPr/>
              <a:t>23</a:t>
            </a:fld>
            <a:endParaRPr lang="en-US"/>
          </a:p>
        </p:txBody>
      </p:sp>
      <p:sp>
        <p:nvSpPr>
          <p:cNvPr id="10" name="Content Placeholder 9">
            <a:extLst>
              <a:ext uri="{FF2B5EF4-FFF2-40B4-BE49-F238E27FC236}">
                <a16:creationId xmlns:a16="http://schemas.microsoft.com/office/drawing/2014/main" id="{05BFB0C5-5941-70AA-4B49-E017B645CD2C}"/>
              </a:ext>
            </a:extLst>
          </p:cNvPr>
          <p:cNvSpPr>
            <a:spLocks noGrp="1"/>
          </p:cNvSpPr>
          <p:nvPr>
            <p:ph idx="1"/>
          </p:nvPr>
        </p:nvSpPr>
        <p:spPr/>
        <p:txBody>
          <a:bodyPr/>
          <a:lstStyle/>
          <a:p>
            <a:endParaRPr lang="en-US"/>
          </a:p>
        </p:txBody>
      </p:sp>
      <p:pic>
        <p:nvPicPr>
          <p:cNvPr id="11" name="Picture 10">
            <a:extLst>
              <a:ext uri="{FF2B5EF4-FFF2-40B4-BE49-F238E27FC236}">
                <a16:creationId xmlns:a16="http://schemas.microsoft.com/office/drawing/2014/main" id="{702AC477-8CE8-5B87-87EF-4E26F140F9DC}"/>
              </a:ext>
            </a:extLst>
          </p:cNvPr>
          <p:cNvPicPr>
            <a:picLocks noChangeAspect="1"/>
          </p:cNvPicPr>
          <p:nvPr/>
        </p:nvPicPr>
        <p:blipFill>
          <a:blip r:embed="rId2"/>
          <a:stretch>
            <a:fillRect/>
          </a:stretch>
        </p:blipFill>
        <p:spPr>
          <a:xfrm>
            <a:off x="304800" y="990601"/>
            <a:ext cx="8486368" cy="5280820"/>
          </a:xfrm>
          <a:prstGeom prst="rect">
            <a:avLst/>
          </a:prstGeom>
        </p:spPr>
      </p:pic>
    </p:spTree>
    <p:extLst>
      <p:ext uri="{BB962C8B-B14F-4D97-AF65-F5344CB8AC3E}">
        <p14:creationId xmlns:p14="http://schemas.microsoft.com/office/powerpoint/2010/main" val="2017227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A33642-1074-C6F0-FF56-B097A1884AC9}"/>
              </a:ext>
            </a:extLst>
          </p:cNvPr>
          <p:cNvPicPr>
            <a:picLocks noChangeAspect="1"/>
          </p:cNvPicPr>
          <p:nvPr/>
        </p:nvPicPr>
        <p:blipFill>
          <a:blip r:embed="rId2"/>
          <a:stretch>
            <a:fillRect/>
          </a:stretch>
        </p:blipFill>
        <p:spPr>
          <a:xfrm>
            <a:off x="378864" y="3425464"/>
            <a:ext cx="8510754" cy="2926334"/>
          </a:xfrm>
          <a:prstGeom prst="rect">
            <a:avLst/>
          </a:prstGeom>
        </p:spPr>
      </p:pic>
      <p:pic>
        <p:nvPicPr>
          <p:cNvPr id="5" name="Picture 4">
            <a:extLst>
              <a:ext uri="{FF2B5EF4-FFF2-40B4-BE49-F238E27FC236}">
                <a16:creationId xmlns:a16="http://schemas.microsoft.com/office/drawing/2014/main" id="{E938DA43-EEEE-9C8D-ABCD-2601F6E1E29F}"/>
              </a:ext>
            </a:extLst>
          </p:cNvPr>
          <p:cNvPicPr>
            <a:picLocks noChangeAspect="1"/>
          </p:cNvPicPr>
          <p:nvPr/>
        </p:nvPicPr>
        <p:blipFill>
          <a:blip r:embed="rId3"/>
          <a:stretch>
            <a:fillRect/>
          </a:stretch>
        </p:blipFill>
        <p:spPr>
          <a:xfrm>
            <a:off x="498109" y="590937"/>
            <a:ext cx="8352244" cy="3005588"/>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167162" y="1047030"/>
            <a:ext cx="3763926" cy="646331"/>
          </a:xfrm>
          <a:prstGeom prst="rect">
            <a:avLst/>
          </a:prstGeom>
          <a:noFill/>
        </p:spPr>
        <p:txBody>
          <a:bodyPr wrap="square" rtlCol="0">
            <a:spAutoFit/>
          </a:bodyPr>
          <a:lstStyle/>
          <a:p>
            <a:r>
              <a:rPr lang="en-US" sz="1200">
                <a:solidFill>
                  <a:schemeClr val="accent6"/>
                </a:solidFill>
              </a:rPr>
              <a:t>Reg-Up 2026: </a:t>
            </a:r>
          </a:p>
          <a:p>
            <a:r>
              <a:rPr lang="en-US" sz="1200">
                <a:solidFill>
                  <a:schemeClr val="accent6"/>
                </a:solidFill>
              </a:rPr>
              <a:t>On avg. </a:t>
            </a:r>
            <a:r>
              <a:rPr lang="en-US" sz="1200">
                <a:solidFill>
                  <a:schemeClr val="accent4"/>
                </a:solidFill>
              </a:rPr>
              <a:t>80 MW</a:t>
            </a:r>
            <a:r>
              <a:rPr lang="en-US" sz="1200">
                <a:solidFill>
                  <a:schemeClr val="accent6"/>
                </a:solidFill>
              </a:rPr>
              <a:t> increase from prev. year</a:t>
            </a:r>
          </a:p>
          <a:p>
            <a:r>
              <a:rPr lang="en-US" sz="1200">
                <a:solidFill>
                  <a:schemeClr val="accent6"/>
                </a:solidFill>
              </a:rPr>
              <a:t>Largest increase is in </a:t>
            </a:r>
            <a:r>
              <a:rPr lang="en-US" sz="1200">
                <a:solidFill>
                  <a:schemeClr val="accent4"/>
                </a:solidFill>
              </a:rPr>
              <a:t>Jun</a:t>
            </a:r>
            <a:r>
              <a:rPr lang="en-US" sz="1200">
                <a:solidFill>
                  <a:schemeClr val="accent6"/>
                </a:solidFill>
              </a:rPr>
              <a:t> by </a:t>
            </a:r>
            <a:r>
              <a:rPr lang="en-US" sz="1200">
                <a:solidFill>
                  <a:schemeClr val="accent4"/>
                </a:solidFill>
              </a:rPr>
              <a:t>124 </a:t>
            </a:r>
            <a:r>
              <a:rPr lang="en-US" sz="120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043594" y="3881031"/>
            <a:ext cx="3763926" cy="738664"/>
          </a:xfrm>
          <a:prstGeom prst="rect">
            <a:avLst/>
          </a:prstGeom>
          <a:noFill/>
        </p:spPr>
        <p:txBody>
          <a:bodyPr wrap="square" rtlCol="0">
            <a:spAutoFit/>
          </a:bodyPr>
          <a:lstStyle/>
          <a:p>
            <a:r>
              <a:rPr lang="en-US" sz="1400">
                <a:solidFill>
                  <a:schemeClr val="accent6"/>
                </a:solidFill>
              </a:rPr>
              <a:t>Reg-Down 2026: </a:t>
            </a:r>
          </a:p>
          <a:p>
            <a:r>
              <a:rPr lang="en-US" sz="1400">
                <a:solidFill>
                  <a:schemeClr val="accent6"/>
                </a:solidFill>
              </a:rPr>
              <a:t>On avg. </a:t>
            </a:r>
            <a:r>
              <a:rPr lang="en-US" sz="1400">
                <a:solidFill>
                  <a:schemeClr val="accent4"/>
                </a:solidFill>
              </a:rPr>
              <a:t>39 MW</a:t>
            </a:r>
            <a:r>
              <a:rPr lang="en-US" sz="1400">
                <a:solidFill>
                  <a:schemeClr val="accent6"/>
                </a:solidFill>
              </a:rPr>
              <a:t> increase from prev. year</a:t>
            </a:r>
          </a:p>
          <a:p>
            <a:r>
              <a:rPr lang="en-US" sz="1400">
                <a:solidFill>
                  <a:schemeClr val="accent6"/>
                </a:solidFill>
              </a:rPr>
              <a:t>Largest increase is in </a:t>
            </a:r>
            <a:r>
              <a:rPr lang="en-US" sz="1400">
                <a:solidFill>
                  <a:schemeClr val="accent4"/>
                </a:solidFill>
              </a:rPr>
              <a:t>May </a:t>
            </a:r>
            <a:r>
              <a:rPr lang="en-US" sz="1400">
                <a:solidFill>
                  <a:schemeClr val="accent6"/>
                </a:solidFill>
              </a:rPr>
              <a:t>by </a:t>
            </a:r>
            <a:r>
              <a:rPr lang="en-US" sz="1400">
                <a:solidFill>
                  <a:schemeClr val="accent4"/>
                </a:solidFill>
              </a:rPr>
              <a:t>70 </a:t>
            </a:r>
            <a:r>
              <a:rPr lang="en-US" sz="1400">
                <a:solidFill>
                  <a:schemeClr val="accent6"/>
                </a:solidFill>
              </a:rPr>
              <a:t>MW</a:t>
            </a:r>
          </a:p>
        </p:txBody>
      </p:sp>
    </p:spTree>
    <p:extLst>
      <p:ext uri="{BB962C8B-B14F-4D97-AF65-F5344CB8AC3E}">
        <p14:creationId xmlns:p14="http://schemas.microsoft.com/office/powerpoint/2010/main" val="2888640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3A69B-799C-20E7-4016-EB2B9669FC1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71255F8-12BE-DC98-EFA6-EA7D31C4BB55}"/>
              </a:ext>
            </a:extLst>
          </p:cNvPr>
          <p:cNvPicPr>
            <a:picLocks noChangeAspect="1"/>
          </p:cNvPicPr>
          <p:nvPr/>
        </p:nvPicPr>
        <p:blipFill>
          <a:blip r:embed="rId2"/>
          <a:stretch>
            <a:fillRect/>
          </a:stretch>
        </p:blipFill>
        <p:spPr>
          <a:xfrm>
            <a:off x="170306" y="959906"/>
            <a:ext cx="8803387" cy="4938188"/>
          </a:xfrm>
          <a:prstGeom prst="rect">
            <a:avLst/>
          </a:prstGeom>
        </p:spPr>
      </p:pic>
      <p:sp>
        <p:nvSpPr>
          <p:cNvPr id="2" name="Title 1">
            <a:extLst>
              <a:ext uri="{FF2B5EF4-FFF2-40B4-BE49-F238E27FC236}">
                <a16:creationId xmlns:a16="http://schemas.microsoft.com/office/drawing/2014/main" id="{39F9E745-7C6F-1E4B-4256-120335FBBC98}"/>
              </a:ext>
            </a:extLst>
          </p:cNvPr>
          <p:cNvSpPr>
            <a:spLocks noGrp="1"/>
          </p:cNvSpPr>
          <p:nvPr>
            <p:ph type="title"/>
          </p:nvPr>
        </p:nvSpPr>
        <p:spPr/>
        <p:txBody>
          <a:bodyPr/>
          <a:lstStyle/>
          <a:p>
            <a:r>
              <a:rPr lang="en-US" sz="2800"/>
              <a:t>Hourly Average RRS Comparison</a:t>
            </a:r>
          </a:p>
        </p:txBody>
      </p:sp>
      <p:sp>
        <p:nvSpPr>
          <p:cNvPr id="4" name="Slide Number Placeholder 3">
            <a:extLst>
              <a:ext uri="{FF2B5EF4-FFF2-40B4-BE49-F238E27FC236}">
                <a16:creationId xmlns:a16="http://schemas.microsoft.com/office/drawing/2014/main" id="{6029C43C-A910-9B31-0D4F-C1B8DE42C63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0" name="TextBox 9">
            <a:extLst>
              <a:ext uri="{FF2B5EF4-FFF2-40B4-BE49-F238E27FC236}">
                <a16:creationId xmlns:a16="http://schemas.microsoft.com/office/drawing/2014/main" id="{0A39C6E1-3938-303C-5FF7-AAEA1E306AFF}"/>
              </a:ext>
            </a:extLst>
          </p:cNvPr>
          <p:cNvSpPr txBox="1"/>
          <p:nvPr/>
        </p:nvSpPr>
        <p:spPr>
          <a:xfrm>
            <a:off x="5606980" y="1660295"/>
            <a:ext cx="3500621" cy="954107"/>
          </a:xfrm>
          <a:prstGeom prst="rect">
            <a:avLst/>
          </a:prstGeom>
          <a:noFill/>
        </p:spPr>
        <p:txBody>
          <a:bodyPr wrap="square" rtlCol="0">
            <a:spAutoFit/>
          </a:bodyPr>
          <a:lstStyle/>
          <a:p>
            <a:r>
              <a:rPr lang="en-US" sz="1400" dirty="0">
                <a:solidFill>
                  <a:schemeClr val="accent6"/>
                </a:solidFill>
              </a:rPr>
              <a:t>2026 RRS: </a:t>
            </a:r>
          </a:p>
          <a:p>
            <a:r>
              <a:rPr lang="en-US" sz="1400" dirty="0">
                <a:solidFill>
                  <a:schemeClr val="accent6"/>
                </a:solidFill>
              </a:rPr>
              <a:t>On avg. </a:t>
            </a:r>
            <a:r>
              <a:rPr lang="en-US" sz="1400" dirty="0">
                <a:solidFill>
                  <a:schemeClr val="accent4"/>
                </a:solidFill>
              </a:rPr>
              <a:t>15 </a:t>
            </a:r>
            <a:r>
              <a:rPr lang="en-US" sz="1400" dirty="0">
                <a:solidFill>
                  <a:schemeClr val="accent6"/>
                </a:solidFill>
              </a:rPr>
              <a:t>MW decrease from prev. year</a:t>
            </a:r>
          </a:p>
          <a:p>
            <a:r>
              <a:rPr lang="en-US" sz="1400" dirty="0">
                <a:solidFill>
                  <a:schemeClr val="accent6"/>
                </a:solidFill>
              </a:rPr>
              <a:t>Largest increase is in </a:t>
            </a:r>
            <a:r>
              <a:rPr lang="en-US" sz="1400" dirty="0">
                <a:solidFill>
                  <a:schemeClr val="accent4"/>
                </a:solidFill>
              </a:rPr>
              <a:t>Jun</a:t>
            </a:r>
            <a:r>
              <a:rPr lang="en-US" sz="1400" dirty="0">
                <a:solidFill>
                  <a:schemeClr val="accent6"/>
                </a:solidFill>
              </a:rPr>
              <a:t> by </a:t>
            </a:r>
            <a:r>
              <a:rPr lang="en-US" sz="1400" dirty="0">
                <a:solidFill>
                  <a:schemeClr val="accent4"/>
                </a:solidFill>
              </a:rPr>
              <a:t>80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203 </a:t>
            </a:r>
            <a:r>
              <a:rPr lang="en-US" sz="1400" dirty="0">
                <a:solidFill>
                  <a:schemeClr val="accent6"/>
                </a:solidFill>
              </a:rPr>
              <a:t>MW</a:t>
            </a:r>
          </a:p>
        </p:txBody>
      </p:sp>
    </p:spTree>
    <p:extLst>
      <p:ext uri="{BB962C8B-B14F-4D97-AF65-F5344CB8AC3E}">
        <p14:creationId xmlns:p14="http://schemas.microsoft.com/office/powerpoint/2010/main" val="1326224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24290-2FC3-7D37-D346-BD25FBF705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6D41C-FE7A-9894-5813-A2518C4BBDCD}"/>
              </a:ext>
            </a:extLst>
          </p:cNvPr>
          <p:cNvSpPr>
            <a:spLocks noGrp="1"/>
          </p:cNvSpPr>
          <p:nvPr>
            <p:ph type="title"/>
          </p:nvPr>
        </p:nvSpPr>
        <p:spPr/>
        <p:txBody>
          <a:bodyPr/>
          <a:lstStyle/>
          <a:p>
            <a:r>
              <a:rPr lang="en-US" sz="2400"/>
              <a:t>Summary of PUC’s Findings Related To AS Methodology</a:t>
            </a:r>
          </a:p>
        </p:txBody>
      </p:sp>
      <p:graphicFrame>
        <p:nvGraphicFramePr>
          <p:cNvPr id="5" name="Content Placeholder 4">
            <a:extLst>
              <a:ext uri="{FF2B5EF4-FFF2-40B4-BE49-F238E27FC236}">
                <a16:creationId xmlns:a16="http://schemas.microsoft.com/office/drawing/2014/main" id="{E54CC48C-B5AF-FBF0-278B-A179C210C461}"/>
              </a:ext>
            </a:extLst>
          </p:cNvPr>
          <p:cNvGraphicFramePr>
            <a:graphicFrameLocks noGrp="1"/>
          </p:cNvGraphicFramePr>
          <p:nvPr>
            <p:ph idx="1"/>
          </p:nvPr>
        </p:nvGraphicFramePr>
        <p:xfrm>
          <a:off x="304800" y="855663"/>
          <a:ext cx="8686800" cy="546100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4233086594"/>
                    </a:ext>
                  </a:extLst>
                </a:gridCol>
                <a:gridCol w="3797832">
                  <a:extLst>
                    <a:ext uri="{9D8B030D-6E8A-4147-A177-3AD203B41FA5}">
                      <a16:colId xmlns:a16="http://schemas.microsoft.com/office/drawing/2014/main" val="3558780894"/>
                    </a:ext>
                  </a:extLst>
                </a:gridCol>
                <a:gridCol w="2983968">
                  <a:extLst>
                    <a:ext uri="{9D8B030D-6E8A-4147-A177-3AD203B41FA5}">
                      <a16:colId xmlns:a16="http://schemas.microsoft.com/office/drawing/2014/main" val="1036638462"/>
                    </a:ext>
                  </a:extLst>
                </a:gridCol>
              </a:tblGrid>
              <a:tr h="370840">
                <a:tc>
                  <a:txBody>
                    <a:bodyPr/>
                    <a:lstStyle/>
                    <a:p>
                      <a:pPr algn="ctr"/>
                      <a:r>
                        <a:rPr lang="en-US" cap="small" baseline="0"/>
                        <a:t>Topic</a:t>
                      </a:r>
                    </a:p>
                  </a:txBody>
                  <a:tcPr/>
                </a:tc>
                <a:tc>
                  <a:txBody>
                    <a:bodyPr/>
                    <a:lstStyle/>
                    <a:p>
                      <a:pPr algn="ctr"/>
                      <a:r>
                        <a:rPr lang="en-US" cap="small" baseline="0"/>
                        <a:t>Finding</a:t>
                      </a:r>
                    </a:p>
                  </a:txBody>
                  <a:tcPr/>
                </a:tc>
                <a:tc>
                  <a:txBody>
                    <a:bodyPr/>
                    <a:lstStyle/>
                    <a:p>
                      <a:pPr algn="ctr"/>
                      <a:r>
                        <a:rPr lang="en-US" cap="small" baseline="0"/>
                        <a:t>Next Steps</a:t>
                      </a:r>
                    </a:p>
                  </a:txBody>
                  <a:tcPr/>
                </a:tc>
                <a:extLst>
                  <a:ext uri="{0D108BD9-81ED-4DB2-BD59-A6C34878D82A}">
                    <a16:rowId xmlns:a16="http://schemas.microsoft.com/office/drawing/2014/main" val="510776947"/>
                  </a:ext>
                </a:extLst>
              </a:tr>
              <a:tr h="34829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a:t>PROVIDING ADEQUATE INCENTIVES FOR DISPATCHABLE GENERATION </a:t>
                      </a:r>
                    </a:p>
                  </a:txBody>
                  <a:tcPr anchor="ctr"/>
                </a:tc>
                <a:tc>
                  <a:txBody>
                    <a:bodyPr/>
                    <a:lstStyle/>
                    <a:p>
                      <a:r>
                        <a:rPr lang="en-US" sz="1000" kern="1200">
                          <a:solidFill>
                            <a:schemeClr val="dk1"/>
                          </a:solidFill>
                          <a:latin typeface="+mn-lt"/>
                          <a:ea typeface="+mn-ea"/>
                          <a:cs typeface="+mn-cs"/>
                        </a:rPr>
                        <a:t>The reliability standard rule (16 TAC § 25.508) has defined a process for assessing and ensuring resource adequacy.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The first holistic reliability standard assessment in 2026 will include an assessment of whether incentives are adequate to support a sustainable level of dispatchable generation, and ERCOT should incorporate the impact of new market features such as Texas Energy Fund, DRRS, and real-time co-optimization plus batteries (RTC+B) into this assessment. </a:t>
                      </a:r>
                      <a:endParaRPr lang="en-US" sz="1000">
                        <a:solidFill>
                          <a:schemeClr val="accent6"/>
                        </a:solidFill>
                      </a:endParaRPr>
                    </a:p>
                  </a:txBody>
                  <a:tcPr/>
                </a:tc>
                <a:extLst>
                  <a:ext uri="{0D108BD9-81ED-4DB2-BD59-A6C34878D82A}">
                    <a16:rowId xmlns:a16="http://schemas.microsoft.com/office/drawing/2014/main" val="587894008"/>
                  </a:ext>
                </a:extLst>
              </a:tr>
              <a:tr h="370840">
                <a:tc>
                  <a:txBody>
                    <a:bodyPr/>
                    <a:lstStyle/>
                    <a:p>
                      <a:pPr algn="ctr"/>
                      <a:r>
                        <a:rPr lang="en-US" sz="1000"/>
                        <a:t>APPROPRIATE CRITERION FOR AS PROCUREMENT QUANTITIES</a:t>
                      </a:r>
                    </a:p>
                  </a:txBody>
                  <a:tcPr anchor="ctr"/>
                </a:tc>
                <a:tc>
                  <a:txBody>
                    <a:bodyPr/>
                    <a:lstStyle/>
                    <a:p>
                      <a:r>
                        <a:rPr lang="en-US" sz="1000" kern="1200">
                          <a:solidFill>
                            <a:schemeClr val="dk1"/>
                          </a:solidFill>
                          <a:latin typeface="+mn-lt"/>
                          <a:ea typeface="+mn-ea"/>
                          <a:cs typeface="+mn-cs"/>
                        </a:rPr>
                        <a:t>ERCOT's current posture of maintaining AS quantities that minimize the chance of Entering the pre-emergency operational condition of an Operational Watch should be maintained in order to balance system improvements made since Winter Storm Uri until additional data is available to support further Commission evaluation of this operating posture.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the capability to provide current estimates of costs and</a:t>
                      </a:r>
                    </a:p>
                    <a:p>
                      <a:r>
                        <a:rPr lang="en-US" sz="1000" kern="1200">
                          <a:solidFill>
                            <a:schemeClr val="dk1"/>
                          </a:solidFill>
                          <a:latin typeface="+mn-lt"/>
                          <a:ea typeface="+mn-ea"/>
                          <a:cs typeface="+mn-cs"/>
                        </a:rPr>
                        <a:t>probabilities of experiencing a Watch, Emergency Alert, and Load Shed for several potential alternative target reserve levels </a:t>
                      </a:r>
                      <a:r>
                        <a:rPr lang="en-US" sz="1000" b="1" kern="1200">
                          <a:solidFill>
                            <a:schemeClr val="dk1"/>
                          </a:solidFill>
                          <a:latin typeface="+mn-lt"/>
                          <a:ea typeface="+mn-ea"/>
                          <a:cs typeface="+mn-cs"/>
                        </a:rPr>
                        <a:t>as soon as practicable and no later than to support the Commission setting an objective, data-based procurement criteria for the 2027 AS Methodology. </a:t>
                      </a:r>
                      <a:endParaRPr lang="en-US" sz="1000" b="1">
                        <a:solidFill>
                          <a:schemeClr val="accent6"/>
                        </a:solidFill>
                      </a:endParaRPr>
                    </a:p>
                  </a:txBody>
                  <a:tcPr/>
                </a:tc>
                <a:extLst>
                  <a:ext uri="{0D108BD9-81ED-4DB2-BD59-A6C34878D82A}">
                    <a16:rowId xmlns:a16="http://schemas.microsoft.com/office/drawing/2014/main" val="3478867392"/>
                  </a:ext>
                </a:extLst>
              </a:tr>
              <a:tr h="370840">
                <a:tc>
                  <a:txBody>
                    <a:bodyPr/>
                    <a:lstStyle/>
                    <a:p>
                      <a:pPr algn="ctr"/>
                      <a:r>
                        <a:rPr lang="en-US" sz="1000"/>
                        <a:t>PROBABALISTIC MODELING TO DETERMINE AS QUANTITIES</a:t>
                      </a:r>
                    </a:p>
                  </a:txBody>
                  <a:tcPr anchor="ctr"/>
                </a:tc>
                <a:tc>
                  <a:txBody>
                    <a:bodyPr/>
                    <a:lstStyle/>
                    <a:p>
                      <a:r>
                        <a:rPr lang="en-US" sz="1000" kern="1200">
                          <a:solidFill>
                            <a:schemeClr val="dk1"/>
                          </a:solidFill>
                          <a:latin typeface="+mn-lt"/>
                          <a:ea typeface="+mn-ea"/>
                          <a:cs typeface="+mn-cs"/>
                        </a:rPr>
                        <a:t>ERCOT's current practice to determine AS quantities relies on a statistical analysis using</a:t>
                      </a:r>
                    </a:p>
                    <a:p>
                      <a:r>
                        <a:rPr lang="en-US" sz="1000" kern="1200">
                          <a:solidFill>
                            <a:schemeClr val="dk1"/>
                          </a:solidFill>
                          <a:latin typeface="+mn-lt"/>
                          <a:ea typeface="+mn-ea"/>
                          <a:cs typeface="+mn-cs"/>
                        </a:rPr>
                        <a:t>historical operating conditions and outcomes. This methodology is no longer sufficient as myriad changes to the wholesale markets and operating conditions continue to impact reasonable forecasting needs. Changes such as incorporation of an unknown amount of TEF-supported capacity, how new large loads are integrated into grid operations, or the impact of new market designs present uncertainty for forecasting tools based exclusively on historical data.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a suitable probabilistic, forward-looking modeling capability, </a:t>
                      </a:r>
                      <a:r>
                        <a:rPr lang="en-US" sz="1000" b="1" kern="1200">
                          <a:solidFill>
                            <a:schemeClr val="dk1"/>
                          </a:solidFill>
                          <a:latin typeface="+mn-lt"/>
                          <a:ea typeface="+mn-ea"/>
                          <a:cs typeface="+mn-cs"/>
                        </a:rPr>
                        <a:t>provide regular updates to TAC, and present options that can be incorporated no later than the 2027 AS Methodology. </a:t>
                      </a:r>
                    </a:p>
                  </a:txBody>
                  <a:tcPr/>
                </a:tc>
                <a:extLst>
                  <a:ext uri="{0D108BD9-81ED-4DB2-BD59-A6C34878D82A}">
                    <a16:rowId xmlns:a16="http://schemas.microsoft.com/office/drawing/2014/main" val="2769905903"/>
                  </a:ext>
                </a:extLst>
              </a:tr>
              <a:tr h="370840">
                <a:tc>
                  <a:txBody>
                    <a:bodyPr/>
                    <a:lstStyle/>
                    <a:p>
                      <a:pPr algn="ctr"/>
                      <a:r>
                        <a:rPr lang="en-US" sz="1000"/>
                        <a:t>DYNAMIC DETERMINATION OF AS QUANTITIES </a:t>
                      </a:r>
                    </a:p>
                  </a:txBody>
                  <a:tcPr anchor="ctr"/>
                </a:tc>
                <a:tc>
                  <a:txBody>
                    <a:bodyPr/>
                    <a:lstStyle/>
                    <a:p>
                      <a:r>
                        <a:rPr lang="en-US" sz="1000" kern="1200">
                          <a:solidFill>
                            <a:schemeClr val="dk1"/>
                          </a:solidFill>
                          <a:latin typeface="+mn-lt"/>
                          <a:ea typeface="+mn-ea"/>
                          <a:cs typeface="+mn-cs"/>
                        </a:rPr>
                        <a:t>Tradeoffs exist between the certainty provided to market participants by calculating AS quantities primarily on an annual basis (as is done  currently) and the efficiency of calculating some portion of AS quantities closer to the operating day.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work with stakeholders to explore a dynamic AS methodology that best</a:t>
                      </a:r>
                    </a:p>
                    <a:p>
                      <a:r>
                        <a:rPr lang="en-US" sz="1000" kern="1200">
                          <a:solidFill>
                            <a:schemeClr val="dk1"/>
                          </a:solidFill>
                          <a:latin typeface="+mn-lt"/>
                          <a:ea typeface="+mn-ea"/>
                          <a:cs typeface="+mn-cs"/>
                        </a:rPr>
                        <a:t>Balances these trade-offs. </a:t>
                      </a:r>
                    </a:p>
                  </a:txBody>
                  <a:tcPr/>
                </a:tc>
                <a:extLst>
                  <a:ext uri="{0D108BD9-81ED-4DB2-BD59-A6C34878D82A}">
                    <a16:rowId xmlns:a16="http://schemas.microsoft.com/office/drawing/2014/main" val="1018600177"/>
                  </a:ext>
                </a:extLst>
              </a:tr>
            </a:tbl>
          </a:graphicData>
        </a:graphic>
      </p:graphicFrame>
      <p:sp>
        <p:nvSpPr>
          <p:cNvPr id="4" name="Slide Number Placeholder 3">
            <a:extLst>
              <a:ext uri="{FF2B5EF4-FFF2-40B4-BE49-F238E27FC236}">
                <a16:creationId xmlns:a16="http://schemas.microsoft.com/office/drawing/2014/main" id="{ACAD0E14-A2EA-EBFC-B154-07602528B953}"/>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3" name="TextBox 2">
            <a:extLst>
              <a:ext uri="{FF2B5EF4-FFF2-40B4-BE49-F238E27FC236}">
                <a16:creationId xmlns:a16="http://schemas.microsoft.com/office/drawing/2014/main" id="{39B3B824-22C2-1162-87F8-9162D479B478}"/>
              </a:ext>
            </a:extLst>
          </p:cNvPr>
          <p:cNvSpPr txBox="1"/>
          <p:nvPr/>
        </p:nvSpPr>
        <p:spPr>
          <a:xfrm>
            <a:off x="5250094" y="6486803"/>
            <a:ext cx="3284306" cy="307777"/>
          </a:xfrm>
          <a:prstGeom prst="rect">
            <a:avLst/>
          </a:prstGeom>
          <a:noFill/>
        </p:spPr>
        <p:txBody>
          <a:bodyPr wrap="square" rtlCol="0">
            <a:spAutoFit/>
          </a:bodyPr>
          <a:lstStyle/>
          <a:p>
            <a:r>
              <a:rPr lang="en-US" sz="1400" dirty="0">
                <a:hlinkClick r:id="rId2"/>
              </a:rPr>
              <a:t>PUCT's 2024 Ancillary Services Study</a:t>
            </a:r>
            <a:endParaRPr lang="en-US" sz="1400" dirty="0"/>
          </a:p>
        </p:txBody>
      </p:sp>
      <p:sp>
        <p:nvSpPr>
          <p:cNvPr id="6" name="Rectangle 5">
            <a:extLst>
              <a:ext uri="{FF2B5EF4-FFF2-40B4-BE49-F238E27FC236}">
                <a16:creationId xmlns:a16="http://schemas.microsoft.com/office/drawing/2014/main" id="{746F139D-7BB0-C620-E9AE-A9FC5A973C2E}"/>
              </a:ext>
            </a:extLst>
          </p:cNvPr>
          <p:cNvSpPr/>
          <p:nvPr/>
        </p:nvSpPr>
        <p:spPr>
          <a:xfrm>
            <a:off x="304800" y="2506894"/>
            <a:ext cx="8686800" cy="3092522"/>
          </a:xfrm>
          <a:prstGeom prst="rect">
            <a:avLst/>
          </a:prstGeom>
          <a:noFill/>
          <a:ln w="28575">
            <a:solidFill>
              <a:srgbClr val="FF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1923147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343C0-B519-6924-60D5-31736BA45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4E366-EAEA-D6ED-D05C-C6AA53C4A574}"/>
              </a:ext>
            </a:extLst>
          </p:cNvPr>
          <p:cNvSpPr>
            <a:spLocks noGrp="1"/>
          </p:cNvSpPr>
          <p:nvPr>
            <p:ph type="title"/>
          </p:nvPr>
        </p:nvSpPr>
        <p:spPr/>
        <p:txBody>
          <a:bodyPr/>
          <a:lstStyle/>
          <a:p>
            <a:r>
              <a:rPr lang="en-US" sz="2000"/>
              <a:t>Probabilistic Methodology Approach for ECRS and NSRS</a:t>
            </a:r>
          </a:p>
        </p:txBody>
      </p:sp>
      <p:sp>
        <p:nvSpPr>
          <p:cNvPr id="4" name="Slide Number Placeholder 3">
            <a:extLst>
              <a:ext uri="{FF2B5EF4-FFF2-40B4-BE49-F238E27FC236}">
                <a16:creationId xmlns:a16="http://schemas.microsoft.com/office/drawing/2014/main" id="{36A1968C-6FBF-A984-9AA7-CDB79EC68910}"/>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9" name="Content Placeholder 8">
            <a:extLst>
              <a:ext uri="{FF2B5EF4-FFF2-40B4-BE49-F238E27FC236}">
                <a16:creationId xmlns:a16="http://schemas.microsoft.com/office/drawing/2014/main" id="{03AEDA5F-0F45-2855-9687-90327AA52F33}"/>
              </a:ext>
            </a:extLst>
          </p:cNvPr>
          <p:cNvPicPr>
            <a:picLocks noGrp="1" noChangeAspect="1"/>
          </p:cNvPicPr>
          <p:nvPr>
            <p:ph idx="1"/>
          </p:nvPr>
        </p:nvPicPr>
        <p:blipFill>
          <a:blip r:embed="rId2"/>
          <a:stretch>
            <a:fillRect/>
          </a:stretch>
        </p:blipFill>
        <p:spPr>
          <a:xfrm>
            <a:off x="304800" y="1535481"/>
            <a:ext cx="8534400" cy="3963251"/>
          </a:xfrm>
        </p:spPr>
      </p:pic>
      <p:sp>
        <p:nvSpPr>
          <p:cNvPr id="3" name="TextBox 2">
            <a:extLst>
              <a:ext uri="{FF2B5EF4-FFF2-40B4-BE49-F238E27FC236}">
                <a16:creationId xmlns:a16="http://schemas.microsoft.com/office/drawing/2014/main" id="{663C76D6-195A-6CCF-FD1C-53E615A758DF}"/>
              </a:ext>
            </a:extLst>
          </p:cNvPr>
          <p:cNvSpPr txBox="1"/>
          <p:nvPr/>
        </p:nvSpPr>
        <p:spPr>
          <a:xfrm>
            <a:off x="2745738" y="6272213"/>
            <a:ext cx="6322062" cy="261610"/>
          </a:xfrm>
          <a:prstGeom prst="rect">
            <a:avLst/>
          </a:prstGeom>
          <a:noFill/>
        </p:spPr>
        <p:txBody>
          <a:bodyPr wrap="square" rtlCol="0">
            <a:spAutoFit/>
          </a:bodyPr>
          <a:lstStyle/>
          <a:p>
            <a:r>
              <a:rPr lang="en-US" sz="1100" baseline="30000">
                <a:solidFill>
                  <a:schemeClr val="tx2"/>
                </a:solidFill>
              </a:rPr>
              <a:t>+</a:t>
            </a:r>
            <a:r>
              <a:rPr lang="en-US" sz="1100">
                <a:solidFill>
                  <a:schemeClr val="tx2"/>
                </a:solidFill>
              </a:rPr>
              <a:t>Convergence Criteria = 𝐸𝐶𝑅𝑆+𝑁𝑆𝑅𝑆&lt;𝑁𝑒𝑡𝑅𝑖𝑠𝑘+𝑀𝑎𝑥(𝑅𝑒𝑔+𝑅𝑅𝑆,</a:t>
            </a:r>
            <a:r>
              <a:rPr lang="en-US" sz="1100" i="1">
                <a:solidFill>
                  <a:schemeClr val="tx2"/>
                </a:solidFill>
              </a:rPr>
              <a:t>ZZ</a:t>
            </a:r>
            <a:r>
              <a:rPr lang="en-US" sz="1100">
                <a:solidFill>
                  <a:schemeClr val="tx2"/>
                </a:solidFill>
              </a:rPr>
              <a:t>) with probability of 1 in XX year.</a:t>
            </a:r>
          </a:p>
        </p:txBody>
      </p:sp>
    </p:spTree>
    <p:extLst>
      <p:ext uri="{BB962C8B-B14F-4D97-AF65-F5344CB8AC3E}">
        <p14:creationId xmlns:p14="http://schemas.microsoft.com/office/powerpoint/2010/main" val="1448957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86AD6-6703-758E-401D-22F9EE6558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82195-F59F-1268-7451-9C1DD3D4ED17}"/>
              </a:ext>
            </a:extLst>
          </p:cNvPr>
          <p:cNvSpPr>
            <a:spLocks noGrp="1"/>
          </p:cNvSpPr>
          <p:nvPr>
            <p:ph type="title"/>
          </p:nvPr>
        </p:nvSpPr>
        <p:spPr/>
        <p:txBody>
          <a:bodyPr/>
          <a:lstStyle/>
          <a:p>
            <a:r>
              <a:rPr lang="en-US"/>
              <a:t>Risk and Risk Credits Details</a:t>
            </a:r>
          </a:p>
        </p:txBody>
      </p:sp>
      <p:sp>
        <p:nvSpPr>
          <p:cNvPr id="3" name="Content Placeholder 2">
            <a:extLst>
              <a:ext uri="{FF2B5EF4-FFF2-40B4-BE49-F238E27FC236}">
                <a16:creationId xmlns:a16="http://schemas.microsoft.com/office/drawing/2014/main" id="{D343D3A1-97D3-EFE2-9475-1076583F85B7}"/>
              </a:ext>
            </a:extLst>
          </p:cNvPr>
          <p:cNvSpPr>
            <a:spLocks noGrp="1"/>
          </p:cNvSpPr>
          <p:nvPr>
            <p:ph idx="1"/>
          </p:nvPr>
        </p:nvSpPr>
        <p:spPr>
          <a:xfrm>
            <a:off x="304800" y="865848"/>
            <a:ext cx="8534400" cy="5176973"/>
          </a:xfrm>
        </p:spPr>
        <p:txBody>
          <a:bodyPr/>
          <a:lstStyle/>
          <a:p>
            <a:r>
              <a:rPr lang="en-US" sz="1800" b="1" dirty="0"/>
              <a:t>Risk</a:t>
            </a:r>
          </a:p>
          <a:p>
            <a:pPr lvl="1"/>
            <a:r>
              <a:rPr lang="en-US" sz="1600" dirty="0"/>
              <a:t>Net Load Forecast Error (NLFE) (2022-2025)</a:t>
            </a:r>
          </a:p>
          <a:p>
            <a:pPr lvl="2"/>
            <a:r>
              <a:rPr lang="en-US" sz="1400" dirty="0">
                <a:solidFill>
                  <a:schemeClr val="accent6"/>
                </a:solidFill>
              </a:rPr>
              <a:t>X</a:t>
            </a:r>
            <a:r>
              <a:rPr lang="en-US" sz="1400" dirty="0"/>
              <a:t> hour ahead </a:t>
            </a:r>
          </a:p>
          <a:p>
            <a:pPr lvl="2"/>
            <a:r>
              <a:rPr lang="en-US" sz="1400" dirty="0"/>
              <a:t>30 min ahead </a:t>
            </a:r>
          </a:p>
          <a:p>
            <a:pPr lvl="2"/>
            <a:r>
              <a:rPr lang="en-US" sz="1400" dirty="0"/>
              <a:t>Account for Solar Capacity Growth</a:t>
            </a:r>
          </a:p>
          <a:p>
            <a:pPr lvl="1"/>
            <a:r>
              <a:rPr lang="en-US" sz="1600" dirty="0"/>
              <a:t>Forced Outages (2022-2025)</a:t>
            </a:r>
          </a:p>
          <a:p>
            <a:pPr lvl="2"/>
            <a:r>
              <a:rPr lang="en-US" sz="1400" dirty="0"/>
              <a:t>Rolling </a:t>
            </a:r>
            <a:r>
              <a:rPr lang="en-US" sz="1400" dirty="0">
                <a:solidFill>
                  <a:schemeClr val="accent6"/>
                </a:solidFill>
              </a:rPr>
              <a:t>X</a:t>
            </a:r>
            <a:r>
              <a:rPr lang="en-US" sz="1400" dirty="0"/>
              <a:t> hour ahead forced outage of conventional resources</a:t>
            </a:r>
          </a:p>
          <a:p>
            <a:r>
              <a:rPr lang="en-US" sz="1800" b="1" dirty="0"/>
              <a:t>Risk Credits</a:t>
            </a:r>
          </a:p>
          <a:p>
            <a:pPr lvl="1"/>
            <a:r>
              <a:rPr lang="en-US" sz="1600" dirty="0"/>
              <a:t>Online Headroom Capacity that is Sustainable for 4 hours </a:t>
            </a:r>
          </a:p>
          <a:p>
            <a:pPr lvl="2"/>
            <a:r>
              <a:rPr lang="en-US" sz="1400" dirty="0">
                <a:cs typeface="Arial"/>
              </a:rPr>
              <a:t>Conventional unit headroom that is available to SCED, but excluding Ancillary Service Capacity is included (2022-2025)</a:t>
            </a:r>
          </a:p>
          <a:p>
            <a:pPr lvl="2"/>
            <a:r>
              <a:rPr lang="en-US" sz="1400" dirty="0">
                <a:cs typeface="Arial"/>
              </a:rPr>
              <a:t>System Hourly ESR Capability is calculated using historical Real-Time telemetered hourly average ESR data is included (SOC, MNOS, AS Responsibility). </a:t>
            </a:r>
            <a:r>
              <a:rPr lang="en-US" sz="1400" dirty="0"/>
              <a:t>(2023-2025)</a:t>
            </a:r>
          </a:p>
          <a:p>
            <a:pPr lvl="2"/>
            <a:r>
              <a:rPr lang="en-US" sz="1400" dirty="0"/>
              <a:t>Reliability Unit Commitment (RUC) Capacity is excluded</a:t>
            </a:r>
          </a:p>
          <a:p>
            <a:pPr lvl="1"/>
            <a:r>
              <a:rPr lang="en-US" sz="1600" dirty="0"/>
              <a:t>Offline Capacity (2022-2025)</a:t>
            </a:r>
          </a:p>
          <a:p>
            <a:pPr lvl="2"/>
            <a:r>
              <a:rPr lang="en-US" sz="1400" dirty="0"/>
              <a:t>Conventional unit capacity that can be started within 30 minutes excluding any capacity reserved for Ancillary Services</a:t>
            </a:r>
          </a:p>
          <a:p>
            <a:pPr lvl="2"/>
            <a:endParaRPr lang="en-US" sz="1400" dirty="0"/>
          </a:p>
          <a:p>
            <a:r>
              <a:rPr lang="en-US" sz="1800" b="1" dirty="0"/>
              <a:t>Net Risk = Risk – Risk Credit*</a:t>
            </a:r>
            <a:r>
              <a:rPr lang="en-US" sz="1800" b="1" dirty="0">
                <a:solidFill>
                  <a:schemeClr val="accent6"/>
                </a:solidFill>
              </a:rPr>
              <a:t>Y </a:t>
            </a:r>
            <a:r>
              <a:rPr lang="en-US" sz="1800" b="1" dirty="0"/>
              <a:t>where the variable is configurable</a:t>
            </a:r>
            <a:endParaRPr lang="en-US" sz="1800" dirty="0"/>
          </a:p>
        </p:txBody>
      </p:sp>
      <p:sp>
        <p:nvSpPr>
          <p:cNvPr id="4" name="Slide Number Placeholder 3">
            <a:extLst>
              <a:ext uri="{FF2B5EF4-FFF2-40B4-BE49-F238E27FC236}">
                <a16:creationId xmlns:a16="http://schemas.microsoft.com/office/drawing/2014/main" id="{E5FC1147-B9DC-6169-E19F-053299490E05}"/>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875406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DA78B-F5A4-B181-B1A7-C9A6DCFA6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B14263-2653-80C4-84FE-3FFB9F5255AD}"/>
              </a:ext>
            </a:extLst>
          </p:cNvPr>
          <p:cNvSpPr>
            <a:spLocks noGrp="1"/>
          </p:cNvSpPr>
          <p:nvPr>
            <p:ph type="title"/>
          </p:nvPr>
        </p:nvSpPr>
        <p:spPr/>
        <p:txBody>
          <a:bodyPr lIns="91440" tIns="45720" rIns="91440" bIns="45720" anchor="t"/>
          <a:lstStyle/>
          <a:p>
            <a:r>
              <a:rPr lang="en-US" sz="2000"/>
              <a:t>Probabilistic Methodology Input &amp; Criteria Recommendations</a:t>
            </a:r>
          </a:p>
        </p:txBody>
      </p:sp>
      <p:sp>
        <p:nvSpPr>
          <p:cNvPr id="3" name="Content Placeholder 2">
            <a:extLst>
              <a:ext uri="{FF2B5EF4-FFF2-40B4-BE49-F238E27FC236}">
                <a16:creationId xmlns:a16="http://schemas.microsoft.com/office/drawing/2014/main" id="{180881B0-CC90-6117-610B-F636ACEF0109}"/>
              </a:ext>
            </a:extLst>
          </p:cNvPr>
          <p:cNvSpPr>
            <a:spLocks noGrp="1"/>
          </p:cNvSpPr>
          <p:nvPr>
            <p:ph idx="1"/>
          </p:nvPr>
        </p:nvSpPr>
        <p:spPr/>
        <p:txBody>
          <a:bodyPr lIns="91440" tIns="45720" rIns="91440" bIns="45720" anchor="t"/>
          <a:lstStyle/>
          <a:p>
            <a:r>
              <a:rPr lang="en-US" sz="1800"/>
              <a:t>ERCOT Recommends the following Parameters:</a:t>
            </a:r>
          </a:p>
          <a:p>
            <a:pPr marL="800100" lvl="1" indent="-342900">
              <a:buFont typeface="+mj-lt"/>
              <a:buAutoNum type="arabicPeriod"/>
            </a:pPr>
            <a:r>
              <a:rPr lang="en-US" sz="1600"/>
              <a:t>Risk: </a:t>
            </a:r>
            <a:r>
              <a:rPr lang="en-US" sz="1600">
                <a:solidFill>
                  <a:schemeClr val="accent6"/>
                </a:solidFill>
              </a:rPr>
              <a:t>X</a:t>
            </a:r>
            <a:r>
              <a:rPr lang="en-US" sz="1600"/>
              <a:t> = 6 Hour ahead NLFE and 6 hour ahead rolling forced outage of conventional resources.* </a:t>
            </a:r>
            <a:endParaRPr lang="en-US" sz="1600">
              <a:solidFill>
                <a:schemeClr val="accent6"/>
              </a:solidFill>
            </a:endParaRPr>
          </a:p>
          <a:p>
            <a:pPr marL="800100" lvl="1" indent="-342900">
              <a:buFont typeface="+mj-lt"/>
              <a:buAutoNum type="arabicPeriod"/>
            </a:pPr>
            <a:r>
              <a:rPr lang="en-US" sz="1800"/>
              <a:t>Risk Credit: </a:t>
            </a:r>
            <a:r>
              <a:rPr lang="en-US" sz="1800">
                <a:solidFill>
                  <a:schemeClr val="accent6"/>
                </a:solidFill>
              </a:rPr>
              <a:t>Y</a:t>
            </a:r>
            <a:r>
              <a:rPr lang="en-US" sz="1800"/>
              <a:t> = 60% for each risk credit from historic availability in night hours (HE23-HE5) and</a:t>
            </a:r>
            <a:r>
              <a:rPr lang="en-US" sz="1800">
                <a:solidFill>
                  <a:schemeClr val="accent6"/>
                </a:solidFill>
              </a:rPr>
              <a:t> Y </a:t>
            </a:r>
            <a:r>
              <a:rPr lang="en-US" sz="1800"/>
              <a:t>= 25% in day hours (HE6-HE22) as capacity that is available to cover the risk for which these products are designed. </a:t>
            </a:r>
          </a:p>
          <a:p>
            <a:pPr marL="800100" lvl="1" indent="-342900">
              <a:buFont typeface="+mj-lt"/>
              <a:buAutoNum type="arabicPeriod"/>
            </a:pPr>
            <a:r>
              <a:rPr lang="en-US" sz="1800"/>
              <a:t>Convergence Criteria: </a:t>
            </a:r>
            <a:r>
              <a:rPr lang="en-US" sz="1800">
                <a:solidFill>
                  <a:schemeClr val="accent6"/>
                </a:solidFill>
              </a:rPr>
              <a:t>ZZ</a:t>
            </a:r>
            <a:r>
              <a:rPr lang="en-US" sz="1800"/>
              <a:t> =  Max(</a:t>
            </a:r>
            <a:r>
              <a:rPr lang="en-US" sz="1800" err="1"/>
              <a:t>Reg+RRS</a:t>
            </a:r>
            <a:r>
              <a:rPr lang="en-US" sz="1800"/>
              <a:t>, 3000) indicating the ECRS and Non-Spin quantities will be setup such that there is a 1 in XX=10 year probability of operational reserves dropping below 3,000 MW (Emergency Condition) due to uncertainty in load and resource and should be sufficient to restore procured regulation and responsive reserves. </a:t>
            </a:r>
          </a:p>
          <a:p>
            <a:pPr marL="800100" lvl="1" indent="-342900">
              <a:buFont typeface="+mj-lt"/>
              <a:buAutoNum type="arabicPeriod"/>
            </a:pPr>
            <a:endParaRPr lang="en-US" sz="1800"/>
          </a:p>
          <a:p>
            <a:pPr marL="800100" lvl="1" indent="-342900">
              <a:buFont typeface="+mj-lt"/>
              <a:buAutoNum type="arabicPeriod"/>
            </a:pPr>
            <a:endParaRPr lang="en-US" sz="1800"/>
          </a:p>
          <a:p>
            <a:pPr marL="400050"/>
            <a:r>
              <a:rPr lang="en-US" sz="2000">
                <a:cs typeface="Arial"/>
              </a:rPr>
              <a:t>Additional details provided on the following slides. </a:t>
            </a:r>
          </a:p>
        </p:txBody>
      </p:sp>
      <p:sp>
        <p:nvSpPr>
          <p:cNvPr id="4" name="Slide Number Placeholder 3">
            <a:extLst>
              <a:ext uri="{FF2B5EF4-FFF2-40B4-BE49-F238E27FC236}">
                <a16:creationId xmlns:a16="http://schemas.microsoft.com/office/drawing/2014/main" id="{C521946D-01C0-E0A7-4EB1-6693E75DCF16}"/>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TextBox 4">
            <a:extLst>
              <a:ext uri="{FF2B5EF4-FFF2-40B4-BE49-F238E27FC236}">
                <a16:creationId xmlns:a16="http://schemas.microsoft.com/office/drawing/2014/main" id="{79D031B4-4D22-F1A2-8784-44AF1C0C252A}"/>
              </a:ext>
            </a:extLst>
          </p:cNvPr>
          <p:cNvSpPr txBox="1"/>
          <p:nvPr/>
        </p:nvSpPr>
        <p:spPr>
          <a:xfrm>
            <a:off x="3488473" y="6148091"/>
            <a:ext cx="5655527" cy="307777"/>
          </a:xfrm>
          <a:prstGeom prst="rect">
            <a:avLst/>
          </a:prstGeom>
          <a:noFill/>
        </p:spPr>
        <p:txBody>
          <a:bodyPr wrap="square" rtlCol="0">
            <a:spAutoFit/>
          </a:bodyPr>
          <a:lstStyle/>
          <a:p>
            <a:r>
              <a:rPr lang="en-US" sz="1400">
                <a:solidFill>
                  <a:schemeClr val="tx2"/>
                </a:solidFill>
              </a:rPr>
              <a:t>*the method is also aware and analyzing the 30 min ahead NLFE</a:t>
            </a:r>
          </a:p>
        </p:txBody>
      </p:sp>
    </p:spTree>
    <p:extLst>
      <p:ext uri="{BB962C8B-B14F-4D97-AF65-F5344CB8AC3E}">
        <p14:creationId xmlns:p14="http://schemas.microsoft.com/office/powerpoint/2010/main" val="189226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F5A610-E50D-5EA2-72E3-88BEA041B785}"/>
              </a:ext>
            </a:extLst>
          </p:cNvPr>
          <p:cNvPicPr>
            <a:picLocks noChangeAspect="1"/>
          </p:cNvPicPr>
          <p:nvPr/>
        </p:nvPicPr>
        <p:blipFill>
          <a:blip r:embed="rId3"/>
          <a:stretch>
            <a:fillRect/>
          </a:stretch>
        </p:blipFill>
        <p:spPr>
          <a:xfrm>
            <a:off x="2282182" y="619289"/>
            <a:ext cx="6861818" cy="3939393"/>
          </a:xfrm>
          <a:prstGeom prst="rect">
            <a:avLst/>
          </a:prstGeom>
        </p:spPr>
      </p:pic>
      <p:sp>
        <p:nvSpPr>
          <p:cNvPr id="2" name="Title 1">
            <a:extLst>
              <a:ext uri="{FF2B5EF4-FFF2-40B4-BE49-F238E27FC236}">
                <a16:creationId xmlns:a16="http://schemas.microsoft.com/office/drawing/2014/main" id="{D141688B-79F6-3BD8-BEB2-FD3C09B76A5D}"/>
              </a:ext>
            </a:extLst>
          </p:cNvPr>
          <p:cNvSpPr>
            <a:spLocks noGrp="1"/>
          </p:cNvSpPr>
          <p:nvPr>
            <p:ph type="title"/>
          </p:nvPr>
        </p:nvSpPr>
        <p:spPr/>
        <p:txBody>
          <a:bodyPr/>
          <a:lstStyle/>
          <a:p>
            <a:r>
              <a:rPr lang="en-US" sz="2000"/>
              <a:t>Distribution</a:t>
            </a:r>
            <a:r>
              <a:rPr lang="en-US" sz="2000" baseline="0"/>
              <a:t> of Startup Hours of RUCs Jan 1, </a:t>
            </a:r>
            <a:r>
              <a:rPr lang="en-US" sz="2000"/>
              <a:t>2018, through Jun 28,</a:t>
            </a:r>
            <a:r>
              <a:rPr lang="en-US" sz="2000" baseline="0"/>
              <a:t> </a:t>
            </a:r>
            <a:r>
              <a:rPr lang="en-US" sz="2000"/>
              <a:t>2025</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nchor="ctr">
            <a:normAutofit/>
          </a:bodyPr>
          <a:lstStyle/>
          <a:p>
            <a:pPr>
              <a:lnSpc>
                <a:spcPct val="90000"/>
              </a:lnSpc>
              <a:spcAft>
                <a:spcPts val="600"/>
              </a:spcAft>
            </a:pPr>
            <a:fld id="{1D93BD3E-1E9A-4970-A6F7-E7AC52762E0C}" type="slidenum">
              <a:rPr lang="en-US" sz="900" smtClean="0"/>
              <a:pPr>
                <a:lnSpc>
                  <a:spcPct val="90000"/>
                </a:lnSpc>
                <a:spcAft>
                  <a:spcPts val="600"/>
                </a:spcAft>
              </a:pPr>
              <a:t>9</a:t>
            </a:fld>
            <a:endParaRPr lang="en-US" sz="900"/>
          </a:p>
        </p:txBody>
      </p:sp>
      <p:sp>
        <p:nvSpPr>
          <p:cNvPr id="6" name="Content Placeholder 3">
            <a:extLst>
              <a:ext uri="{FF2B5EF4-FFF2-40B4-BE49-F238E27FC236}">
                <a16:creationId xmlns:a16="http://schemas.microsoft.com/office/drawing/2014/main" id="{CA1B181B-0E14-F6C2-007F-F0D08057E30E}"/>
              </a:ext>
            </a:extLst>
          </p:cNvPr>
          <p:cNvSpPr txBox="1">
            <a:spLocks/>
          </p:cNvSpPr>
          <p:nvPr/>
        </p:nvSpPr>
        <p:spPr>
          <a:xfrm>
            <a:off x="684903" y="4558682"/>
            <a:ext cx="7005910" cy="1222531"/>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wrap="none" lIns="45720" tIns="45720" rIns="45720" bIns="45720">
            <a:noAutofit/>
          </a:bodyPr>
          <a:lstStyle>
            <a:lvl1pPr indent="0">
              <a:spcBef>
                <a:spcPts val="0"/>
              </a:spcBef>
              <a:buFont typeface="Arial" panose="020B0604020202020204" pitchFamily="34" charset="0"/>
              <a:buNone/>
              <a:defRPr sz="1600" b="0">
                <a:solidFill>
                  <a:schemeClr val="accent1"/>
                </a:solidFill>
              </a:defRPr>
            </a:lvl1pPr>
            <a:lvl2pPr marL="742950" lvl="1" indent="-285750">
              <a:spcBef>
                <a:spcPts val="0"/>
              </a:spcBef>
              <a:buFont typeface="Arial" panose="020B0604020202020204" pitchFamily="34" charset="0"/>
              <a:buChar char="–"/>
              <a:defRPr sz="1600">
                <a:solidFill>
                  <a:schemeClr val="accent1"/>
                </a:solidFill>
              </a:defRPr>
            </a:lvl2pPr>
            <a:lvl3pPr marL="1143000" indent="-228600">
              <a:spcBef>
                <a:spcPct val="20000"/>
              </a:spcBef>
              <a:buFont typeface="Arial" panose="020B0604020202020204" pitchFamily="34" charset="0"/>
              <a:buChar char="•"/>
              <a:defRPr sz="1200">
                <a:solidFill>
                  <a:schemeClr val="tx2"/>
                </a:solidFill>
              </a:defRPr>
            </a:lvl3pPr>
            <a:lvl4pPr marL="1600200" indent="-228600">
              <a:spcBef>
                <a:spcPct val="20000"/>
              </a:spcBef>
              <a:buFont typeface="Arial" panose="020B0604020202020204" pitchFamily="34" charset="0"/>
              <a:buChar char="–"/>
              <a:defRPr sz="2000">
                <a:solidFill>
                  <a:schemeClr val="tx2"/>
                </a:solidFill>
              </a:defRPr>
            </a:lvl4pPr>
            <a:lvl5pPr marL="2057400" indent="-228600">
              <a:spcBef>
                <a:spcPct val="20000"/>
              </a:spcBef>
              <a:buFont typeface="Arial" panose="020B0604020202020204" pitchFamily="34" charset="0"/>
              <a:buChar char="»"/>
              <a:defRPr sz="2000">
                <a:solidFill>
                  <a:schemeClr val="tx2"/>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US" sz="1200"/>
              <a:t>Between 2018-2025, based on the data analyzed, </a:t>
            </a:r>
          </a:p>
          <a:p>
            <a:pPr lvl="1">
              <a:spcBef>
                <a:spcPts val="0"/>
              </a:spcBef>
            </a:pPr>
            <a:r>
              <a:rPr lang="en-US" sz="1200"/>
              <a:t>As can be expected most RUCs are to solve issues during seasonal peak hours.</a:t>
            </a:r>
          </a:p>
          <a:p>
            <a:pPr lvl="1">
              <a:spcBef>
                <a:spcPts val="0"/>
              </a:spcBef>
            </a:pPr>
            <a:r>
              <a:rPr lang="en-US" sz="1200"/>
              <a:t>9% of RUCs (for capacity) had a startup time of 2 hours or less</a:t>
            </a:r>
          </a:p>
          <a:p>
            <a:pPr lvl="1">
              <a:spcBef>
                <a:spcPts val="0"/>
              </a:spcBef>
            </a:pPr>
            <a:r>
              <a:rPr lang="en-US" sz="1200"/>
              <a:t>45% of RUCs (for capacity) had a startup time of 4.95 hours or less</a:t>
            </a:r>
          </a:p>
          <a:p>
            <a:pPr lvl="1">
              <a:spcBef>
                <a:spcPts val="0"/>
              </a:spcBef>
            </a:pPr>
            <a:r>
              <a:rPr lang="en-US" sz="1200"/>
              <a:t>53% of RUCs (for capacity) had a startup time greater than 4.95 hours</a:t>
            </a:r>
          </a:p>
          <a:p>
            <a:pPr lvl="1">
              <a:spcBef>
                <a:spcPts val="0"/>
              </a:spcBef>
            </a:pPr>
            <a:r>
              <a:rPr lang="en-US" sz="1200"/>
              <a:t>51% of RUCs (for capacity) during low PRC days had a startup time greater than 4.95 hours.</a:t>
            </a:r>
            <a:endParaRPr lang="en-US"/>
          </a:p>
        </p:txBody>
      </p:sp>
      <p:sp>
        <p:nvSpPr>
          <p:cNvPr id="12" name="TextBox 11">
            <a:extLst>
              <a:ext uri="{FF2B5EF4-FFF2-40B4-BE49-F238E27FC236}">
                <a16:creationId xmlns:a16="http://schemas.microsoft.com/office/drawing/2014/main" id="{748A63DB-1740-9956-E91E-898B99A828F2}"/>
              </a:ext>
            </a:extLst>
          </p:cNvPr>
          <p:cNvSpPr txBox="1"/>
          <p:nvPr/>
        </p:nvSpPr>
        <p:spPr>
          <a:xfrm>
            <a:off x="7645196" y="4551201"/>
            <a:ext cx="1498804" cy="923330"/>
          </a:xfrm>
          <a:prstGeom prst="rect">
            <a:avLst/>
          </a:prstGeom>
          <a:noFill/>
        </p:spPr>
        <p:txBody>
          <a:bodyPr wrap="square" rtlCol="0">
            <a:spAutoFit/>
          </a:bodyPr>
          <a:lstStyle/>
          <a:p>
            <a:pPr marL="0" lvl="1">
              <a:spcBef>
                <a:spcPts val="0"/>
              </a:spcBef>
            </a:pPr>
            <a:r>
              <a:rPr lang="en-US" sz="600"/>
              <a:t>*The following approach was used to identify low PRC days</a:t>
            </a:r>
          </a:p>
          <a:p>
            <a:pPr marL="285750" lvl="2" indent="-285750">
              <a:spcBef>
                <a:spcPts val="0"/>
              </a:spcBef>
              <a:buFont typeface="Arial" panose="020B0604020202020204" pitchFamily="34" charset="0"/>
              <a:buChar char="•"/>
            </a:pPr>
            <a:r>
              <a:rPr lang="en-US" sz="600"/>
              <a:t>Between Jan 1, 2018, and Oct 13, 2021, Operating Days with minimum PRC value below 3,500 MW.</a:t>
            </a:r>
          </a:p>
          <a:p>
            <a:pPr marL="285750" lvl="2" indent="-285750">
              <a:spcBef>
                <a:spcPts val="0"/>
              </a:spcBef>
              <a:buFont typeface="Arial" panose="020B0604020202020204" pitchFamily="34" charset="0"/>
              <a:buChar char="•"/>
            </a:pPr>
            <a:r>
              <a:rPr lang="en-US" sz="600"/>
              <a:t>Beginning  Oct 14, 2021, Operating Days with minimum PRC value below 5,000 MW.</a:t>
            </a:r>
          </a:p>
        </p:txBody>
      </p:sp>
      <p:sp>
        <p:nvSpPr>
          <p:cNvPr id="4" name="TextBox 3">
            <a:extLst>
              <a:ext uri="{FF2B5EF4-FFF2-40B4-BE49-F238E27FC236}">
                <a16:creationId xmlns:a16="http://schemas.microsoft.com/office/drawing/2014/main" id="{DA0CE934-ED03-41C0-286D-218F6F983205}"/>
              </a:ext>
            </a:extLst>
          </p:cNvPr>
          <p:cNvSpPr txBox="1"/>
          <p:nvPr/>
        </p:nvSpPr>
        <p:spPr>
          <a:xfrm>
            <a:off x="214009" y="999727"/>
            <a:ext cx="1889122" cy="2677656"/>
          </a:xfrm>
          <a:prstGeom prst="rect">
            <a:avLst/>
          </a:prstGeom>
          <a:noFill/>
        </p:spPr>
        <p:txBody>
          <a:bodyPr wrap="square">
            <a:spAutoFit/>
          </a:bodyPr>
          <a:lstStyle/>
          <a:p>
            <a:r>
              <a:rPr lang="en-US" sz="1400">
                <a:solidFill>
                  <a:schemeClr val="tx2"/>
                </a:solidFill>
              </a:rPr>
              <a:t>The startup times of Reliability Unit Commitments (RUCs) between Jan 1, 2018, and Jun 28, 2025, were analyzed.</a:t>
            </a:r>
          </a:p>
          <a:p>
            <a:endParaRPr lang="en-US" sz="1400">
              <a:solidFill>
                <a:schemeClr val="tx2"/>
              </a:solidFill>
            </a:endParaRPr>
          </a:p>
          <a:p>
            <a:r>
              <a:rPr lang="en-US" sz="1400">
                <a:solidFill>
                  <a:schemeClr val="tx2"/>
                </a:solidFill>
              </a:rPr>
              <a:t>RUC Extensions and RUCs for Congestion were excluded.</a:t>
            </a:r>
          </a:p>
          <a:p>
            <a:endParaRPr lang="en-US" sz="1400">
              <a:solidFill>
                <a:schemeClr val="tx2"/>
              </a:solidFill>
            </a:endParaRPr>
          </a:p>
          <a:p>
            <a:endParaRPr lang="en-US" sz="1400"/>
          </a:p>
        </p:txBody>
      </p:sp>
      <p:sp>
        <p:nvSpPr>
          <p:cNvPr id="7" name="TextBox 6">
            <a:extLst>
              <a:ext uri="{FF2B5EF4-FFF2-40B4-BE49-F238E27FC236}">
                <a16:creationId xmlns:a16="http://schemas.microsoft.com/office/drawing/2014/main" id="{BA2184A8-0A97-E7D7-EE42-FBC8C07986CD}"/>
              </a:ext>
            </a:extLst>
          </p:cNvPr>
          <p:cNvSpPr txBox="1"/>
          <p:nvPr/>
        </p:nvSpPr>
        <p:spPr>
          <a:xfrm>
            <a:off x="34958" y="5730542"/>
            <a:ext cx="8305800" cy="954107"/>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a:solidFill>
                  <a:prstClr val="black"/>
                </a:solidFill>
                <a:latin typeface="Arial" panose="020B0604020202020204"/>
              </a:rPr>
              <a:t>Key Takeaway: </a:t>
            </a:r>
            <a:r>
              <a:rPr lang="en-US" sz="1400">
                <a:solidFill>
                  <a:prstClr val="black"/>
                </a:solidFill>
                <a:latin typeface="Arial" panose="020B0604020202020204"/>
              </a:rPr>
              <a:t>At least 50% of units </a:t>
            </a:r>
            <a:r>
              <a:rPr lang="en-US" sz="1400" err="1">
                <a:solidFill>
                  <a:prstClr val="black"/>
                </a:solidFill>
                <a:latin typeface="Arial" panose="020B0604020202020204"/>
              </a:rPr>
              <a:t>RUC’ed</a:t>
            </a:r>
            <a:r>
              <a:rPr lang="en-US" sz="1400">
                <a:solidFill>
                  <a:prstClr val="black"/>
                </a:solidFill>
                <a:latin typeface="Arial" panose="020B0604020202020204"/>
              </a:rPr>
              <a:t> to solve capacity issues have a startup time of 4.95 hours or more.  Further the RUC process also typically takes another 20-30 minutes to complete. Based on this, 6-hour </a:t>
            </a:r>
            <a:r>
              <a:rPr lang="en-US" sz="1400"/>
              <a:t>lead time is recommended to be used in the analysis of net load forecast risk for Non-Spin.</a:t>
            </a:r>
            <a:endParaRPr lang="en-US" sz="1400">
              <a:solidFill>
                <a:prstClr val="black"/>
              </a:solidFill>
              <a:latin typeface="Arial" panose="020B0604020202020204"/>
            </a:endParaRPr>
          </a:p>
        </p:txBody>
      </p:sp>
    </p:spTree>
    <p:extLst>
      <p:ext uri="{BB962C8B-B14F-4D97-AF65-F5344CB8AC3E}">
        <p14:creationId xmlns:p14="http://schemas.microsoft.com/office/powerpoint/2010/main" val="251169892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defPPr algn="l">
          <a:defRPr/>
        </a:defPPr>
      </a:lstStyle>
      <a: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64B222A271C874883CCF5AA671A2248" ma:contentTypeVersion="6" ma:contentTypeDescription="Create a new document." ma:contentTypeScope="" ma:versionID="e4537206932b333a91260878798d20fe">
  <xsd:schema xmlns:xsd="http://www.w3.org/2001/XMLSchema" xmlns:xs="http://www.w3.org/2001/XMLSchema" xmlns:p="http://schemas.microsoft.com/office/2006/metadata/properties" xmlns:ns2="5ecffb83-81dc-4a6e-958e-9bd7892b5bec" xmlns:ns3="65ba6488-6413-4dec-a148-541526ccc51b" targetNamespace="http://schemas.microsoft.com/office/2006/metadata/properties" ma:root="true" ma:fieldsID="09e33379055d574121efaf56fad30f99" ns2:_="" ns3:_="">
    <xsd:import namespace="5ecffb83-81dc-4a6e-958e-9bd7892b5bec"/>
    <xsd:import namespace="65ba6488-6413-4dec-a148-541526ccc51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cffb83-81dc-4a6e-958e-9bd7892b5be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ba6488-6413-4dec-a148-541526ccc51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5ecffb83-81dc-4a6e-958e-9bd7892b5bec"/>
    <ds:schemaRef ds:uri="65ba6488-6413-4dec-a148-541526ccc51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3C19F6F-698F-4BC8-A0A4-F1D9B79B3EBD}">
  <ds:schemaRefs>
    <ds:schemaRef ds:uri="5ecffb83-81dc-4a6e-958e-9bd7892b5bec"/>
    <ds:schemaRef ds:uri="65ba6488-6413-4dec-a148-541526ccc51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TotalTime>
  <Words>2437</Words>
  <Application>Microsoft Office PowerPoint</Application>
  <PresentationFormat>On-screen Show (4:3)</PresentationFormat>
  <Paragraphs>232</Paragraphs>
  <Slides>23</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Aptos Narrow</vt:lpstr>
      <vt:lpstr>Arial</vt:lpstr>
      <vt:lpstr>Calibri</vt:lpstr>
      <vt:lpstr>Wingdings</vt:lpstr>
      <vt:lpstr>1_Custom Design</vt:lpstr>
      <vt:lpstr>Office Theme</vt:lpstr>
      <vt:lpstr>PowerPoint Presentation</vt:lpstr>
      <vt:lpstr>Introduction</vt:lpstr>
      <vt:lpstr>Hourly Average Regulation Comparison</vt:lpstr>
      <vt:lpstr>Hourly Average RRS Comparison</vt:lpstr>
      <vt:lpstr>Summary of PUC’s Findings Related To AS Methodology</vt:lpstr>
      <vt:lpstr>Probabilistic Methodology Approach for ECRS and NSRS</vt:lpstr>
      <vt:lpstr>Risk and Risk Credits Details</vt:lpstr>
      <vt:lpstr>Probabilistic Methodology Input &amp; Criteria Recommendations</vt:lpstr>
      <vt:lpstr>Distribution of Startup Hours of RUCs Jan 1, 2018, through Jun 28, 2025</vt:lpstr>
      <vt:lpstr>Capacity Trends by Season: Offline and Online</vt:lpstr>
      <vt:lpstr>Impacts of differing Risk Credits on ECRS+NSRS</vt:lpstr>
      <vt:lpstr>1 in (10 Vs 5 VS 1) - Impact to the ECRS+NSRS Quantities </vt:lpstr>
      <vt:lpstr>Watch vs EEA1 or EEA3 Impact to the ECRS+NSRS Quantities </vt:lpstr>
      <vt:lpstr>ERCOT Recommendations for Parameters in Probabilistic Framework</vt:lpstr>
      <vt:lpstr>Hourly Average ECRS Comparison</vt:lpstr>
      <vt:lpstr>Hourly Average NSRS Comparison</vt:lpstr>
      <vt:lpstr>Summary</vt:lpstr>
      <vt:lpstr>Questions</vt:lpstr>
      <vt:lpstr>Appendix</vt:lpstr>
      <vt:lpstr>Overall impact of probabilistic method</vt:lpstr>
      <vt:lpstr>Cost Analysis of AS Requirements</vt:lpstr>
      <vt:lpstr>Managing Uncertainty</vt:lpstr>
      <vt:lpstr>Why 6 Hour is still appropriate for NSRS based on RUCs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Hinojosa, Luis</cp:lastModifiedBy>
  <cp:revision>10</cp:revision>
  <cp:lastPrinted>2016-01-21T20:53:15Z</cp:lastPrinted>
  <dcterms:created xsi:type="dcterms:W3CDTF">2016-01-21T15:20:31Z</dcterms:created>
  <dcterms:modified xsi:type="dcterms:W3CDTF">2025-08-06T14:28:59Z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0x010100F64B222A271C874883CCF5AA671A2248</vt:lpwstr>
  </property>
  <property fmtid="{D5CDD505-2E9C-101B-9397-08002B2CF9AE}" pid="3" name="MSIP_Label_7084cbda-52b8-46fb-a7b7-cb5bd465ed85_Enabled">
    <vt:lpwstr>true</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8e893081-9e59-45ed-bff1-dcbfb94c3465</vt:lpwstr>
  </property>
  <property fmtid="{D5CDD505-2E9C-101B-9397-08002B2CF9AE}" pid="8" name="MSIP_Label_7084cbda-52b8-46fb-a7b7-cb5bd465ed85_ContentBits">
    <vt:lpwstr>0</vt:lpwstr>
  </property>
  <property fmtid="{D5CDD505-2E9C-101B-9397-08002B2CF9AE}" pid="9" name="MSIP_Label_7084cbda-52b8-46fb-a7b7-cb5bd465ed85_Tag">
    <vt:lpwstr>10, 3, 0, 2</vt:lpwstr>
  </property>
  <property fmtid="{D5CDD505-2E9C-101B-9397-08002B2CF9AE}" pid="10" name="MSIP_Label_7084cbda-52b8-46fb-a7b7-cb5bd465ed85_SetDate">
    <vt:lpwstr>2025-07-01T15:19:07Z</vt:lpwstr>
  </property>
</Properties>
</file>