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5"/>
  </p:notesMasterIdLst>
  <p:handoutMasterIdLst>
    <p:handoutMasterId r:id="rId16"/>
  </p:handoutMasterIdLst>
  <p:sldIdLst>
    <p:sldId id="268" r:id="rId7"/>
    <p:sldId id="2710" r:id="rId8"/>
    <p:sldId id="2711" r:id="rId9"/>
    <p:sldId id="2712" r:id="rId10"/>
    <p:sldId id="2714" r:id="rId11"/>
    <p:sldId id="2713" r:id="rId12"/>
    <p:sldId id="2715" r:id="rId13"/>
    <p:sldId id="48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1C4439-2D8A-0656-1F63-EE5EC99FD27A}" name="Huang, Fred" initials="SH" userId="S::Shun-Hsien.Huang@ercot.com::604a4aa9-2658-4d75-8cf1-9e07b94baee6" providerId="AD"/>
  <p188:author id="{F1F5749B-B216-97A4-D098-08ABA2213948}" name="Cheng, Yunzhi" initials="YC" userId="S::Yunzhi.Cheng@ercot.com::a24c858b-1b3b-4cfc-9f30-829d85761bf7" providerId="AD"/>
  <p188:author id="{2D32DBC7-58D5-BCB9-E75D-2CA4A04571AD}" name="Kang, Sun Wook" initials="SWK" userId="Kang, Sun Wook" providerId="None"/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5033" autoAdjust="0"/>
  </p:normalViewPr>
  <p:slideViewPr>
    <p:cSldViewPr showGuides="1">
      <p:cViewPr varScale="1">
        <p:scale>
          <a:sx n="93" d="100"/>
          <a:sy n="93" d="100"/>
        </p:scale>
        <p:origin x="2028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1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4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243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06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5/07/11/ERCOT-LEL-Ride-Through-Criteria_LLWG-final.pptx" TargetMode="External"/><Relationship Id="rId2" Type="http://schemas.openxmlformats.org/officeDocument/2006/relationships/hyperlink" Target="https://www.ercot.com/files/docs/2025/06/13/COMBINED_June-2025-Large-Load-Workshop.pptx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files/docs/2025/05/19/Large_Load_Loss_Analysis_051625_LLWG.pptx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371600"/>
            <a:ext cx="51054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Large Load Voltage Ride-Through Related Studies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LLWG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August 14, 2025</a:t>
            </a:r>
          </a:p>
          <a:p>
            <a:endParaRPr lang="en-US" sz="2000" i="1" dirty="0">
              <a:solidFill>
                <a:schemeClr val="tx2"/>
              </a:solidFill>
            </a:endParaRPr>
          </a:p>
          <a:p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Jeff Billo 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ERCOT Operations Planning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8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C039B-18A8-3207-085C-5462C61C1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3655-6010-1BC1-B26D-9BE7705CA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B87425-B975-6079-4CC3-B3011B59F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18C185-9938-5829-7A9E-99DFA6A07B38}"/>
              </a:ext>
            </a:extLst>
          </p:cNvPr>
          <p:cNvSpPr txBox="1"/>
          <p:nvPr/>
        </p:nvSpPr>
        <p:spPr>
          <a:xfrm>
            <a:off x="389918" y="1239069"/>
            <a:ext cx="8115302" cy="4439677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ERCOT is conducting the following studies related to Large Load voltage ride-through: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cs typeface="Arial"/>
              </a:rPr>
              <a:t>Large Load Voltage Ride-Through System Operating Limit Study (LL VRT SOL)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cs typeface="Arial"/>
              </a:rPr>
              <a:t>Large Load Frequency Limit Study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cs typeface="Arial"/>
              </a:rPr>
              <a:t>Benefit of Transmission Improvements Study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cs typeface="Arial"/>
              </a:rPr>
              <a:t>Large Load Voltage Ride-Through Proposal Study (LL VRT)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The following slides will describe the purpose and scope of each of these studies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For more background information see previous LL Workshop and LLWG presentations: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cs typeface="Arial"/>
                <a:hlinkClick r:id="rId2"/>
              </a:rPr>
              <a:t>https://www.ercot.com/files/docs/2025/06/13/COMBINED_June-2025-Large-Load-Workshop.pptx</a:t>
            </a:r>
            <a:r>
              <a:rPr lang="en-US" sz="1200" dirty="0">
                <a:cs typeface="Arial"/>
              </a:rPr>
              <a:t>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cs typeface="Arial"/>
                <a:hlinkClick r:id="rId3"/>
              </a:rPr>
              <a:t>https://www.ercot.com/files/docs/2025/07/11/ERCOT-LEL-Ride-Through-Criteria_LLWG-final.pptx</a:t>
            </a:r>
            <a:r>
              <a:rPr lang="en-US" sz="1200" dirty="0"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91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1DEE4-5D68-C1D4-6D47-963611574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7F10-277D-A02C-7FE8-F813814E2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1. LL VRT SOL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8B843-BFAC-CC88-84E5-79BDAD8C8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53697-1349-8E64-C027-5682085695D1}"/>
              </a:ext>
            </a:extLst>
          </p:cNvPr>
          <p:cNvSpPr txBox="1"/>
          <p:nvPr/>
        </p:nvSpPr>
        <p:spPr>
          <a:xfrm>
            <a:off x="389918" y="2209800"/>
            <a:ext cx="5706082" cy="2023631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Scope: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DWG Flat Start case with updated grid conditions and stability models from RFI responses (see 6/13 workshop)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Include existing loads initially; loads approved to energize on ongoing basis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Simulate planning events at various locations with high penetration of Large Electronic Loads (LELs)</a:t>
            </a:r>
            <a:endParaRPr lang="en-US" sz="1050" dirty="0"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B7A8-24C8-1300-B3B7-AC9BF3738B19}"/>
              </a:ext>
            </a:extLst>
          </p:cNvPr>
          <p:cNvSpPr/>
          <p:nvPr/>
        </p:nvSpPr>
        <p:spPr>
          <a:xfrm>
            <a:off x="381000" y="1143001"/>
            <a:ext cx="8305800" cy="990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Questions to Answer:</a:t>
            </a:r>
          </a:p>
          <a:p>
            <a:r>
              <a:rPr lang="en-US" sz="1600" dirty="0"/>
              <a:t>What areas have frequency or voltage stability limits due to lack of Large Load VRT? What is the control room plan to keep the system within limits?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C6D826-3100-4A55-0FC8-1C5D66D4E7AB}"/>
              </a:ext>
            </a:extLst>
          </p:cNvPr>
          <p:cNvSpPr txBox="1"/>
          <p:nvPr/>
        </p:nvSpPr>
        <p:spPr>
          <a:xfrm>
            <a:off x="389918" y="4268920"/>
            <a:ext cx="8305800" cy="2023631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Outcome (expected Q4 2025):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List of faults causing total load loss to exceed values established by the Frequency Limit Study or causing instability and list of impacted loads [ECEII, not publicly posted]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SOL list with identification of SOLs that are Interconnection Reliability Operating Limits (IROLs) [ECEII, not publicly posted]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Mitigation Plan to keep the system within limits for each IROL [ECEII, not publicly posted]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C782C96-9FA2-C831-24B3-03BA167BC415}"/>
              </a:ext>
            </a:extLst>
          </p:cNvPr>
          <p:cNvGrpSpPr/>
          <p:nvPr/>
        </p:nvGrpSpPr>
        <p:grpSpPr>
          <a:xfrm>
            <a:off x="6248400" y="2362200"/>
            <a:ext cx="2012171" cy="1621980"/>
            <a:chOff x="3344817" y="914186"/>
            <a:chExt cx="5546725" cy="5450831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E2734267-31D6-2348-7EEF-67E156D316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4817" y="914186"/>
              <a:ext cx="5546725" cy="5450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3142C0-1A30-1CAF-4B21-86A7E0684F2A}"/>
                </a:ext>
              </a:extLst>
            </p:cNvPr>
            <p:cNvSpPr txBox="1"/>
            <p:nvPr/>
          </p:nvSpPr>
          <p:spPr>
            <a:xfrm>
              <a:off x="4914693" y="2466992"/>
              <a:ext cx="1760489" cy="1315555"/>
            </a:xfrm>
            <a:prstGeom prst="rect">
              <a:avLst/>
            </a:prstGeom>
            <a:solidFill>
              <a:srgbClr val="C1F7FF">
                <a:alpha val="81961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>
                  <a:solidFill>
                    <a:schemeClr val="accent6">
                      <a:lumMod val="75000"/>
                    </a:schemeClr>
                  </a:solidFill>
                </a:rPr>
                <a:t>3,055 MW of Large Loads in WTX study 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289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7C6B7-A463-846B-2E59-18F380AEE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4A1D-37F0-323A-4626-2A38FC328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2. LL Frequency Limit Study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799339-7F20-B34F-3534-303ABECFB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228D5A-0494-806F-090D-1E89A237A037}"/>
              </a:ext>
            </a:extLst>
          </p:cNvPr>
          <p:cNvSpPr txBox="1"/>
          <p:nvPr/>
        </p:nvSpPr>
        <p:spPr>
          <a:xfrm>
            <a:off x="389918" y="2286000"/>
            <a:ext cx="5325082" cy="1454244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Scope: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TSAT snapshot cases for various inertia and down-PRC conditions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Identify load loss level that causes steady-state frequency to exceed 60.4 Hz for each case</a:t>
            </a:r>
            <a:endParaRPr lang="en-US" sz="1050" dirty="0"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96093-7043-E17E-3FF5-3113F55AC1CA}"/>
              </a:ext>
            </a:extLst>
          </p:cNvPr>
          <p:cNvSpPr/>
          <p:nvPr/>
        </p:nvSpPr>
        <p:spPr>
          <a:xfrm>
            <a:off x="381000" y="1066800"/>
            <a:ext cx="8305800" cy="113403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Questions to Answer:</a:t>
            </a:r>
          </a:p>
          <a:p>
            <a:r>
              <a:rPr lang="en-US" sz="1600" dirty="0"/>
              <a:t>How do different inertia and down-PRC conditions impact the previously-identified</a:t>
            </a:r>
            <a:r>
              <a:rPr lang="en-US" sz="1600" baseline="30000" dirty="0"/>
              <a:t>1</a:t>
            </a:r>
            <a:r>
              <a:rPr lang="en-US" sz="1600" dirty="0"/>
              <a:t> 2,600 MW loss of load frequency stability limit?</a:t>
            </a:r>
          </a:p>
          <a:p>
            <a:r>
              <a:rPr lang="en-US" sz="1600" dirty="0"/>
              <a:t>What would be the benefit of a down-frequency response Ancillary Service?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DA1CA3-95A8-8889-A326-94D59AF9D252}"/>
              </a:ext>
            </a:extLst>
          </p:cNvPr>
          <p:cNvSpPr txBox="1"/>
          <p:nvPr/>
        </p:nvSpPr>
        <p:spPr>
          <a:xfrm>
            <a:off x="381000" y="3825404"/>
            <a:ext cx="8305800" cy="1531188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Outcome (expected Q4 2025):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Table showing load loss limit for various inertia and down-PRC conditions [Public]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This will serve as input into SOL monitoring criteria (see LL VRT SOL Study)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Identification of amount of down-PRC needed to increase loss of load frequency stability limit at various inertia levels [Public]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59C722-CE4F-C67C-4552-4E09890768D0}"/>
              </a:ext>
            </a:extLst>
          </p:cNvPr>
          <p:cNvSpPr txBox="1"/>
          <p:nvPr/>
        </p:nvSpPr>
        <p:spPr>
          <a:xfrm>
            <a:off x="2362200" y="6477000"/>
            <a:ext cx="5943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1. </a:t>
            </a:r>
            <a:r>
              <a:rPr lang="en-US" sz="1050" dirty="0">
                <a:hlinkClick r:id="rId2"/>
              </a:rPr>
              <a:t>https://www.ercot.com/files/docs/2025/05/19/Large_Load_Loss_Analysis_051625_LLWG.pptx</a:t>
            </a:r>
            <a:r>
              <a:rPr lang="en-US" sz="1050" dirty="0"/>
              <a:t>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39AF44-B183-B671-79C1-4BBCD8B9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594" y="2459914"/>
            <a:ext cx="2891206" cy="156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5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E8013-82A2-BA38-6A98-90E6E5085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DBD8-0B80-20BE-BDCC-926271EE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3. Benefits of Transmission Improvements Study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89C473-4ECD-71E6-BE71-F4C877B8F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0306A8-B54F-D42D-A434-2C22D8EC181B}"/>
              </a:ext>
            </a:extLst>
          </p:cNvPr>
          <p:cNvSpPr txBox="1"/>
          <p:nvPr/>
        </p:nvSpPr>
        <p:spPr>
          <a:xfrm>
            <a:off x="389918" y="2531492"/>
            <a:ext cx="5477482" cy="2192908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Scope: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DWG Flat Start case with updated grid conditions and stability models from RFI responses and future Large Electronic Loads (LELs)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Simulate planning events at key representative locations in the West, Far West, and Panhandle regions with large concentration of LELs, incorporating transmission improvements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593EA4-79B4-64D9-DBA3-87F4B9C91303}"/>
              </a:ext>
            </a:extLst>
          </p:cNvPr>
          <p:cNvSpPr/>
          <p:nvPr/>
        </p:nvSpPr>
        <p:spPr>
          <a:xfrm>
            <a:off x="381000" y="1006362"/>
            <a:ext cx="8305800" cy="135583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Questions to Answer:</a:t>
            </a:r>
          </a:p>
          <a:p>
            <a:r>
              <a:rPr lang="en-US" sz="1600" dirty="0">
                <a:solidFill>
                  <a:schemeClr val="bg1"/>
                </a:solidFill>
              </a:rPr>
              <a:t>What are the benefits in terms of loss of load reduction from the implementation of the 6 West Texas synchronous condensers? </a:t>
            </a:r>
          </a:p>
          <a:p>
            <a:r>
              <a:rPr lang="en-US" sz="1600" dirty="0"/>
              <a:t>What would be the ben</a:t>
            </a:r>
            <a:r>
              <a:rPr lang="en-US" sz="1600" dirty="0">
                <a:solidFill>
                  <a:schemeClr val="bg1"/>
                </a:solidFill>
              </a:rPr>
              <a:t>efit of transmission projects, including synchronous condensers and GFM </a:t>
            </a:r>
            <a:r>
              <a:rPr lang="en-US" sz="1600" dirty="0"/>
              <a:t>STATCOMs?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7E5BB4-3C23-3113-B495-A17DE872804C}"/>
              </a:ext>
            </a:extLst>
          </p:cNvPr>
          <p:cNvSpPr txBox="1"/>
          <p:nvPr/>
        </p:nvSpPr>
        <p:spPr>
          <a:xfrm>
            <a:off x="389918" y="4876800"/>
            <a:ext cx="4876800" cy="1131079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Outcome (Q4 2025):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Table showing relative loss of load reduction benefits of various transmission improvements [Public]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B9D2C7-BF0E-5AAF-3B39-A0F83EB0F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0232" y="3506381"/>
            <a:ext cx="3239402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BD2B14-5240-4EDB-C512-CA0AD97D0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9BAB-BF1A-2D4D-5435-5307F193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4. LL VRT Proposal Study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35A1C2-A9C0-0F17-A0F5-11DDDC832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78747E-98DD-35D8-0934-A3E47E7D65F9}"/>
              </a:ext>
            </a:extLst>
          </p:cNvPr>
          <p:cNvSpPr txBox="1"/>
          <p:nvPr/>
        </p:nvSpPr>
        <p:spPr>
          <a:xfrm>
            <a:off x="389918" y="2286000"/>
            <a:ext cx="8296882" cy="1777410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Scope: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DWG Flat Start case with updated grid conditions and stability models from RFI responses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Simulate planning events at various locations with high penetration of Large Electronic Loads (LELs)</a:t>
            </a:r>
            <a:endParaRPr lang="en-US" sz="1050" dirty="0"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Sensitivities with LL VRT parameter adjustments</a:t>
            </a:r>
            <a:endParaRPr lang="en-US" sz="1050" dirty="0"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570A9C-9B82-5BE4-C6D6-12E4A988F303}"/>
              </a:ext>
            </a:extLst>
          </p:cNvPr>
          <p:cNvSpPr/>
          <p:nvPr/>
        </p:nvSpPr>
        <p:spPr>
          <a:xfrm>
            <a:off x="381000" y="990600"/>
            <a:ext cx="8305800" cy="11430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Question to Answer:</a:t>
            </a:r>
          </a:p>
          <a:p>
            <a:r>
              <a:rPr lang="en-US" sz="1600" dirty="0"/>
              <a:t>If Large Electronic Loads meet the LL VRT requirements proposed in ERCOT’s July 11 presentation, will that mitigate the frequency stability issues without causing voltage stability issues?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D4356E-DFFE-E34B-3C76-C3DBF36172D6}"/>
              </a:ext>
            </a:extLst>
          </p:cNvPr>
          <p:cNvSpPr txBox="1"/>
          <p:nvPr/>
        </p:nvSpPr>
        <p:spPr>
          <a:xfrm>
            <a:off x="389918" y="4166934"/>
            <a:ext cx="5105400" cy="1700466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cs typeface="Arial"/>
              </a:rPr>
              <a:t>Outcome (TBD date):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Table showing comparison of total load loss using 1. existing LL stability models, and 2. stability models with proposed VRT requirements [Public]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Potential recommendations for LL VRT parameter changes [Public]</a:t>
            </a:r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66D86880-1606-B50C-A4F4-A4CAFFAD0ABF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3846" y="3570967"/>
            <a:ext cx="3465355" cy="256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1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C887-FE26-CE47-47A7-BF8024FCF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Summary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CC81EF-F228-BCDF-7F62-D7294D10E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B7669A-E50B-1CAF-3EF6-B600554BF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241481"/>
            <a:ext cx="7162799" cy="42449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3D097A-CFDF-8836-CDC5-9CA539DB48A5}"/>
              </a:ext>
            </a:extLst>
          </p:cNvPr>
          <p:cNvSpPr txBox="1"/>
          <p:nvPr/>
        </p:nvSpPr>
        <p:spPr>
          <a:xfrm>
            <a:off x="3733798" y="1778862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1. LL VRT SOL 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2B5281D3-5331-FD69-A786-F3C17EA0D6C2}"/>
              </a:ext>
            </a:extLst>
          </p:cNvPr>
          <p:cNvSpPr/>
          <p:nvPr/>
        </p:nvSpPr>
        <p:spPr>
          <a:xfrm rot="5400000">
            <a:off x="4562604" y="1379456"/>
            <a:ext cx="247389" cy="16002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B5C88E-D2E5-BA6A-54CE-00E5F2B1DB43}"/>
              </a:ext>
            </a:extLst>
          </p:cNvPr>
          <p:cNvSpPr txBox="1"/>
          <p:nvPr/>
        </p:nvSpPr>
        <p:spPr>
          <a:xfrm rot="20629364">
            <a:off x="1155793" y="3085364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2. LL Frequency Limit</a:t>
            </a:r>
          </a:p>
          <a:p>
            <a:pPr algn="ctr"/>
            <a:r>
              <a:rPr lang="en-US" sz="1600" b="1" dirty="0"/>
              <a:t>3. Benefits of Transmission Improvements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65087C-FE28-EE4D-EE03-CD3BA109B47C}"/>
              </a:ext>
            </a:extLst>
          </p:cNvPr>
          <p:cNvSpPr txBox="1"/>
          <p:nvPr/>
        </p:nvSpPr>
        <p:spPr>
          <a:xfrm rot="1771005">
            <a:off x="5619379" y="3208474"/>
            <a:ext cx="2017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4. LL VRT Proposal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9CB0788-88BF-F9FF-F47D-CCA03D288841}"/>
              </a:ext>
            </a:extLst>
          </p:cNvPr>
          <p:cNvSpPr txBox="1">
            <a:spLocks/>
          </p:cNvSpPr>
          <p:nvPr/>
        </p:nvSpPr>
        <p:spPr>
          <a:xfrm>
            <a:off x="438150" y="5257800"/>
            <a:ext cx="8267699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>
                <a:alpha val="59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91440" rIns="274320" bIns="9144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Arial" panose="020B0604020202020204"/>
              </a:rPr>
              <a:t>These four stability studies address the Large Load VRT issue by examining operational solutions, grid solutions, and load-side solutions.</a:t>
            </a:r>
          </a:p>
        </p:txBody>
      </p:sp>
    </p:spTree>
    <p:extLst>
      <p:ext uri="{BB962C8B-B14F-4D97-AF65-F5344CB8AC3E}">
        <p14:creationId xmlns:p14="http://schemas.microsoft.com/office/powerpoint/2010/main" val="3621747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743200"/>
            <a:ext cx="6324600" cy="1219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AEC7"/>
                </a:solidFill>
              </a:rPr>
              <a:t>Questions?</a:t>
            </a:r>
            <a:endParaRPr lang="en-US" sz="24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0633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3772</TotalTime>
  <Words>744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1. LL VRT SOL</vt:lpstr>
      <vt:lpstr>2. LL Frequency Limit Study </vt:lpstr>
      <vt:lpstr>3. Benefits of Transmission Improvements Study</vt:lpstr>
      <vt:lpstr>4. LL VRT Proposal Study</vt:lpstr>
      <vt:lpstr>Summary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74</cp:revision>
  <cp:lastPrinted>2016-01-21T20:53:15Z</cp:lastPrinted>
  <dcterms:created xsi:type="dcterms:W3CDTF">2016-01-21T15:20:31Z</dcterms:created>
  <dcterms:modified xsi:type="dcterms:W3CDTF">2025-08-08T20:45:04Z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2024-11-20T17:32:53Z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7981b2ae-185f-4702-8104-ecf6e4ce1802</vt:lpwstr>
  </property>
  <property fmtid="{D5CDD505-2E9C-101B-9397-08002B2CF9AE}" pid="9" name="MSIP_Label_7084cbda-52b8-46fb-a7b7-cb5bd465ed85_ContentBits">
    <vt:lpwstr>0</vt:lpwstr>
  </property>
</Properties>
</file>