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9"/>
  </p:notesMasterIdLst>
  <p:sldIdLst>
    <p:sldId id="256" r:id="rId4"/>
    <p:sldId id="276" r:id="rId5"/>
    <p:sldId id="282" r:id="rId6"/>
    <p:sldId id="284" r:id="rId7"/>
    <p:sldId id="285" r:id="rId8"/>
  </p:sldIdLst>
  <p:sldSz cx="12192000" cy="6858000"/>
  <p:notesSz cx="7023100" cy="93091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0013" autoAdjust="0"/>
  </p:normalViewPr>
  <p:slideViewPr>
    <p:cSldViewPr snapToGrid="0">
      <p:cViewPr varScale="1">
        <p:scale>
          <a:sx n="147" d="100"/>
          <a:sy n="147" d="100"/>
        </p:scale>
        <p:origin x="792" y="9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tableStyles" Target="tableStyle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viewProps" Target="viewProps.xml"/><Relationship Id="rId5" Type="http://schemas.openxmlformats.org/officeDocument/2006/relationships/slide" Target="slides/slide2.xml"/><Relationship Id="rId10" Type="http://schemas.openxmlformats.org/officeDocument/2006/relationships/presProps" Target="presProps.xml"/><Relationship Id="rId4" Type="http://schemas.openxmlformats.org/officeDocument/2006/relationships/slide" Target="slides/slide1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43343" cy="467072"/>
          </a:xfrm>
          <a:prstGeom prst="rect">
            <a:avLst/>
          </a:prstGeom>
        </p:spPr>
        <p:txBody>
          <a:bodyPr vert="horz" lIns="93324" tIns="46662" rIns="93324" bIns="46662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8132" y="0"/>
            <a:ext cx="3043343" cy="467072"/>
          </a:xfrm>
          <a:prstGeom prst="rect">
            <a:avLst/>
          </a:prstGeom>
        </p:spPr>
        <p:txBody>
          <a:bodyPr vert="horz" lIns="93324" tIns="46662" rIns="93324" bIns="46662" rtlCol="0"/>
          <a:lstStyle>
            <a:lvl1pPr algn="r">
              <a:defRPr sz="1200"/>
            </a:lvl1pPr>
          </a:lstStyle>
          <a:p>
            <a:fld id="{30D1443C-CE44-4172-AB8B-E82421BDF7A4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9138" y="1163638"/>
            <a:ext cx="5584825" cy="31416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324" tIns="46662" rIns="93324" bIns="46662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2310" y="4480004"/>
            <a:ext cx="5618480" cy="3665458"/>
          </a:xfrm>
          <a:prstGeom prst="rect">
            <a:avLst/>
          </a:prstGeom>
        </p:spPr>
        <p:txBody>
          <a:bodyPr vert="horz" lIns="93324" tIns="46662" rIns="93324" bIns="46662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42030"/>
            <a:ext cx="3043343" cy="467071"/>
          </a:xfrm>
          <a:prstGeom prst="rect">
            <a:avLst/>
          </a:prstGeom>
        </p:spPr>
        <p:txBody>
          <a:bodyPr vert="horz" lIns="93324" tIns="46662" rIns="93324" bIns="46662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8132" y="8842030"/>
            <a:ext cx="3043343" cy="467071"/>
          </a:xfrm>
          <a:prstGeom prst="rect">
            <a:avLst/>
          </a:prstGeom>
        </p:spPr>
        <p:txBody>
          <a:bodyPr vert="horz" lIns="93324" tIns="46662" rIns="93324" bIns="46662" rtlCol="0" anchor="b"/>
          <a:lstStyle>
            <a:lvl1pPr algn="r">
              <a:defRPr sz="1200"/>
            </a:lvl1pPr>
          </a:lstStyle>
          <a:p>
            <a:fld id="{95C0B8DF-3FAF-497E-9097-12EEE8788E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324732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31369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97934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11162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7/24/2025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 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Tyler Springer</a:t>
            </a:r>
          </a:p>
          <a:p>
            <a:r>
              <a:rPr lang="en-US" dirty="0"/>
              <a:t>08/7/2025</a:t>
            </a:r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NPRR 1070 - </a:t>
            </a:r>
            <a:r>
              <a:rPr lang="en-US" sz="4400" b="1" dirty="0">
                <a:effectLst/>
              </a:rPr>
              <a:t>Planning Criteria for GTC Exit Solutions</a:t>
            </a:r>
            <a:endParaRPr lang="en-US" b="1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351338"/>
          </a:xfrm>
        </p:spPr>
        <p:txBody>
          <a:bodyPr/>
          <a:lstStyle/>
          <a:p>
            <a:r>
              <a:rPr lang="en-US" dirty="0"/>
              <a:t>Remains tabled.  </a:t>
            </a:r>
          </a:p>
          <a:p>
            <a:r>
              <a:rPr lang="en-US" dirty="0"/>
              <a:t>No updates today. </a:t>
            </a:r>
          </a:p>
        </p:txBody>
      </p:sp>
    </p:spTree>
    <p:extLst>
      <p:ext uri="{BB962C8B-B14F-4D97-AF65-F5344CB8AC3E}">
        <p14:creationId xmlns:p14="http://schemas.microsoft.com/office/powerpoint/2010/main" val="7352066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b="1" dirty="0"/>
              <a:t>NPRR 1278 – Establishing Advanced Grid Support Service as Ancillary Service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228849"/>
            <a:ext cx="10515600" cy="3948113"/>
          </a:xfrm>
        </p:spPr>
        <p:txBody>
          <a:bodyPr>
            <a:normAutofit/>
          </a:bodyPr>
          <a:lstStyle/>
          <a:p>
            <a:r>
              <a:rPr lang="en-US" dirty="0"/>
              <a:t>Tabled pending outcome of WMS outcome. </a:t>
            </a:r>
          </a:p>
          <a:p>
            <a:r>
              <a:rPr lang="en-US" dirty="0"/>
              <a:t>OWG may take this up if needed.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40612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CE1ADE-BF89-4660-8DA6-5B20930532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NOGRR272 </a:t>
            </a:r>
            <a:r>
              <a:rPr lang="en-US" b="1" dirty="0">
                <a:effectLst/>
                <a:ea typeface="Times New Roman" panose="02020603050405020304" pitchFamily="18" charset="0"/>
              </a:rPr>
              <a:t>Advanced Grid Support Requirements for Inverter-Based ESRs</a:t>
            </a:r>
            <a:endParaRPr lang="en-US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15FE03F-0C7A-4B7B-A1BF-C49EE3909B8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Currently tabled at ROS with urgency status.</a:t>
            </a:r>
          </a:p>
          <a:p>
            <a:r>
              <a:rPr lang="en-US" dirty="0"/>
              <a:t>ERCOT and stakeholders are trying to align on language before August ROS.</a:t>
            </a:r>
          </a:p>
          <a:p>
            <a:r>
              <a:rPr lang="en-US" dirty="0"/>
              <a:t>Stakeholders restated the need for better clarification on requirement for operation and performance.</a:t>
            </a:r>
          </a:p>
          <a:p>
            <a:r>
              <a:rPr lang="en-US" dirty="0"/>
              <a:t>Stakeholders restated interest in MISO implementation.</a:t>
            </a:r>
          </a:p>
          <a:p>
            <a:r>
              <a:rPr lang="en-US" dirty="0"/>
              <a:t>Tabled </a:t>
            </a:r>
          </a:p>
        </p:txBody>
      </p:sp>
    </p:spTree>
    <p:extLst>
      <p:ext uri="{BB962C8B-B14F-4D97-AF65-F5344CB8AC3E}">
        <p14:creationId xmlns:p14="http://schemas.microsoft.com/office/powerpoint/2010/main" val="14292003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861310-B892-43C7-86ED-0522745090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NPRR1287 </a:t>
            </a:r>
            <a:r>
              <a:rPr lang="en-US" b="1" dirty="0">
                <a:effectLst/>
                <a:ea typeface="Times New Roman" panose="02020603050405020304" pitchFamily="18" charset="0"/>
              </a:rPr>
              <a:t>Revisions to Outage Coordination</a:t>
            </a:r>
            <a:endParaRPr lang="en-US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555DAD-12EA-4350-A554-44DD2BE6A9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Comments were reviewed at OWG</a:t>
            </a:r>
          </a:p>
          <a:p>
            <a:r>
              <a:rPr lang="en-US" dirty="0"/>
              <a:t>ERCOT and joint commenters are working together on a solution.</a:t>
            </a:r>
          </a:p>
          <a:p>
            <a:r>
              <a:rPr lang="en-US" dirty="0"/>
              <a:t>Tabled</a:t>
            </a:r>
          </a:p>
        </p:txBody>
      </p:sp>
    </p:spTree>
    <p:extLst>
      <p:ext uri="{BB962C8B-B14F-4D97-AF65-F5344CB8AC3E}">
        <p14:creationId xmlns:p14="http://schemas.microsoft.com/office/powerpoint/2010/main" val="33351369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WrappedLabelHistory xmlns:xsd="http://www.w3.org/2001/XMLSchema" xmlns:xsi="http://www.w3.org/2001/XMLSchema-instance" xmlns="http://www.boldonjames.com/2016/02/Classifier/internal/wrappedLabelHistory">
  <Value>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+PC9zaXNsPjxVc2VyTmFtZT5DT1JQXHMyMTU5ODU8L1VzZXJOYW1lPjxEYXRlVGltZT4zLzEzLzIwMjQgNDo0MTowOSBQTTwvRGF0ZVRpbWU+PExhYmVsU3RyaW5nPkFFUCBQdWJsaWM8L0xhYmVsU3RyaW5nPjwvaXRlbT48L2xhYmVsSGlzdG9yeT4=</Value>
</WrappedLabelHistory>
</file>

<file path=customXml/item2.xml><?xml version="1.0" encoding="utf-8"?>
<sisl xmlns:xsd="http://www.w3.org/2001/XMLSchema" xmlns:xsi="http://www.w3.org/2001/XMLSchema-instance" xmlns="http://www.boldonjames.com/2008/01/sie/internal/label" sislVersion="0" policy="e9c0b8d7-bdb4-4fd3-b62a-f50327aaefce" origin="userSelected">
  <element uid="c5f8eb12-5b27-439d-aaa6-3402af626fa3" value=""/>
  <element uid="d14f5c36-f44a-4315-b438-005cfe8f069f" value=""/>
</sisl>
</file>

<file path=customXml/itemProps1.xml><?xml version="1.0" encoding="utf-8"?>
<ds:datastoreItem xmlns:ds="http://schemas.openxmlformats.org/officeDocument/2006/customXml" ds:itemID="{646B5928-8F0E-4F6E-B076-5F58C8BAAEA7}">
  <ds:schemaRefs>
    <ds:schemaRef ds:uri="http://www.w3.org/2001/XMLSchema"/>
    <ds:schemaRef ds:uri="http://www.boldonjames.com/2016/02/Classifier/internal/wrappedLabelHistory"/>
  </ds:schemaRefs>
</ds:datastoreItem>
</file>

<file path=customXml/itemProps2.xml><?xml version="1.0" encoding="utf-8"?>
<ds:datastoreItem xmlns:ds="http://schemas.openxmlformats.org/officeDocument/2006/customXml" ds:itemID="{7D0E9768-4E07-4096-8BF0-02E6CC063129}">
  <ds:schemaRefs>
    <ds:schemaRef ds:uri="http://www.w3.org/2001/XMLSchema"/>
    <ds:schemaRef ds:uri="http://www.boldonjames.com/2008/01/sie/internal/label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28772</TotalTime>
  <Words>129</Words>
  <Application>Microsoft Office PowerPoint</Application>
  <PresentationFormat>Widescreen</PresentationFormat>
  <Paragraphs>23</Paragraphs>
  <Slides>5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Operations Working Group  </vt:lpstr>
      <vt:lpstr>NPRR 1070 - Planning Criteria for GTC Exit Solutions</vt:lpstr>
      <vt:lpstr>NPRR 1278 – Establishing Advanced Grid Support Service as Ancillary Service</vt:lpstr>
      <vt:lpstr>NOGRR272 Advanced Grid Support Requirements for Inverter-Based ESRs</vt:lpstr>
      <vt:lpstr>NPRR1287 Revisions to Outage Coordination</vt:lpstr>
    </vt:vector>
  </TitlesOfParts>
  <Company>Garland Power &amp; Light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Floyd</dc:creator>
  <cp:lastModifiedBy>Floyd, Rickey</cp:lastModifiedBy>
  <cp:revision>151</cp:revision>
  <cp:lastPrinted>2025-04-29T11:46:45Z</cp:lastPrinted>
  <dcterms:created xsi:type="dcterms:W3CDTF">2017-05-03T20:12:06Z</dcterms:created>
  <dcterms:modified xsi:type="dcterms:W3CDTF">2025-07-24T15:49:33Z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  <property fmtid="{D5CDD505-2E9C-101B-9397-08002B2CF9AE}" pid="4" name="docIndexRef">
    <vt:lpwstr>b8ce9577-bfda-4247-b1c0-df27a771fd16</vt:lpwstr>
  </property>
  <property fmtid="{D5CDD505-2E9C-101B-9397-08002B2CF9AE}" pid="5" name="bjClsUserRVM">
    <vt:lpwstr>[]</vt:lpwstr>
  </property>
  <property fmtid="{D5CDD505-2E9C-101B-9397-08002B2CF9AE}" pid="6" name="bjSaver">
    <vt:lpwstr>eKjbB4XF/I3lnhLAvyEhKj6Lb8jcG+mE</vt:lpwstr>
  </property>
  <property fmtid="{D5CDD505-2E9C-101B-9397-08002B2CF9AE}" pid="7" name="bjDocumentLabelXML">
    <vt:lpwstr>&lt;?xml version="1.0" encoding="us-ascii"?&gt;&lt;sisl xmlns:xsd="http://www.w3.org/2001/XMLSchema" xmlns:xsi="http://www.w3.org/2001/XMLSchema-instance" sislVersion="0" policy="e9c0b8d7-bdb4-4fd3-b62a-f50327aaefce" origin="userSelected" xmlns="http://www.boldonj</vt:lpwstr>
  </property>
  <property fmtid="{D5CDD505-2E9C-101B-9397-08002B2CF9AE}" pid="8" name="bjDocumentLabelXML-0">
    <vt:lpwstr>ames.com/2008/01/sie/internal/label"&gt;&lt;element uid="c5f8eb12-5b27-439d-aaa6-3402af626fa3" value="" /&gt;&lt;element uid="d14f5c36-f44a-4315-b438-005cfe8f069f" value="" /&gt;&lt;/sisl&gt;</vt:lpwstr>
  </property>
  <property fmtid="{D5CDD505-2E9C-101B-9397-08002B2CF9AE}" pid="9" name="bjDocumentSecurityLabel">
    <vt:lpwstr>AEP Public</vt:lpwstr>
  </property>
  <property fmtid="{D5CDD505-2E9C-101B-9397-08002B2CF9AE}" pid="10" name="MSIP_Label_5c34e43d-0b77-4b2c-b224-1b46981ccfdb_SiteId">
    <vt:lpwstr>15f3c881-6b03-4ff6-8559-77bf5177818f</vt:lpwstr>
  </property>
  <property fmtid="{D5CDD505-2E9C-101B-9397-08002B2CF9AE}" pid="11" name="MSIP_Label_5c34e43d-0b77-4b2c-b224-1b46981ccfdb_Name">
    <vt:lpwstr>AEP Public</vt:lpwstr>
  </property>
  <property fmtid="{D5CDD505-2E9C-101B-9397-08002B2CF9AE}" pid="12" name="MSIP_Label_5c34e43d-0b77-4b2c-b224-1b46981ccfdb_Enabled">
    <vt:lpwstr>true</vt:lpwstr>
  </property>
  <property fmtid="{D5CDD505-2E9C-101B-9397-08002B2CF9AE}" pid="13" name="bjLabelHistoryID">
    <vt:lpwstr>{646B5928-8F0E-4F6E-B076-5F58C8BAAEA7}</vt:lpwstr>
  </property>
</Properties>
</file>