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notesMasterIdLst>
    <p:notesMasterId r:id="rId9"/>
  </p:notesMasterIdLst>
  <p:sldIdLst>
    <p:sldId id="256" r:id="rId4"/>
    <p:sldId id="276" r:id="rId5"/>
    <p:sldId id="282" r:id="rId6"/>
    <p:sldId id="284" r:id="rId7"/>
    <p:sldId id="285" r:id="rId8"/>
  </p:sldIdLst>
  <p:sldSz cx="12192000" cy="68580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013" autoAdjust="0"/>
  </p:normalViewPr>
  <p:slideViewPr>
    <p:cSldViewPr snapToGrid="0">
      <p:cViewPr varScale="1">
        <p:scale>
          <a:sx n="147" d="100"/>
          <a:sy n="147" d="100"/>
        </p:scale>
        <p:origin x="792" y="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30D1443C-CE44-4172-AB8B-E82421BDF7A4}" type="datetimeFigureOut">
              <a:rPr lang="en-US" smtClean="0"/>
              <a:t>7/24/2025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80004"/>
            <a:ext cx="5618480" cy="3665458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95C0B8DF-3FAF-497E-9097-12EEE8788E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247321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1369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97934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1162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7/24/2025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002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7/24/2025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245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7/24/2025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23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7/24/2025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181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7/24/2025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185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7/24/2025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432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7/24/2025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342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7/24/2025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477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7/24/2025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048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7/24/2025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504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7/24/2025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567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D0D46-40A3-4597-A497-A5F10193839D}" type="datetimeFigureOut">
              <a:rPr lang="en-US" smtClean="0"/>
              <a:t>7/24/2025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967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Operations Working Group 	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4503" y="3611870"/>
            <a:ext cx="9144000" cy="1655762"/>
          </a:xfrm>
        </p:spPr>
        <p:txBody>
          <a:bodyPr>
            <a:normAutofit/>
          </a:bodyPr>
          <a:lstStyle/>
          <a:p>
            <a:r>
              <a:rPr lang="en-US" dirty="0"/>
              <a:t>Chair- Rickey Floyd</a:t>
            </a:r>
          </a:p>
          <a:p>
            <a:r>
              <a:rPr lang="en-US" dirty="0"/>
              <a:t>Vice-Chair- Tyler Springer</a:t>
            </a:r>
          </a:p>
          <a:p>
            <a:r>
              <a:rPr lang="en-US" dirty="0"/>
              <a:t>08/7/2025</a:t>
            </a:r>
          </a:p>
        </p:txBody>
      </p:sp>
    </p:spTree>
    <p:extLst>
      <p:ext uri="{BB962C8B-B14F-4D97-AF65-F5344CB8AC3E}">
        <p14:creationId xmlns:p14="http://schemas.microsoft.com/office/powerpoint/2010/main" val="743565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BB829-9057-41D5-9389-6CCE4C4E0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NPRR 1070 - </a:t>
            </a:r>
            <a:r>
              <a:rPr lang="en-US" sz="4400" b="1" dirty="0">
                <a:effectLst/>
              </a:rPr>
              <a:t>Planning Criteria for GTC Exit Solutions</a:t>
            </a:r>
            <a:endParaRPr lang="en-US" b="1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1F668E-F004-4A4C-BB88-2F7D46A965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r>
              <a:rPr lang="en-US" dirty="0"/>
              <a:t>Remains tabled.  </a:t>
            </a:r>
          </a:p>
          <a:p>
            <a:r>
              <a:rPr lang="en-US" dirty="0"/>
              <a:t>No updates today. </a:t>
            </a:r>
          </a:p>
        </p:txBody>
      </p:sp>
    </p:spTree>
    <p:extLst>
      <p:ext uri="{BB962C8B-B14F-4D97-AF65-F5344CB8AC3E}">
        <p14:creationId xmlns:p14="http://schemas.microsoft.com/office/powerpoint/2010/main" val="7352066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BB829-9057-41D5-9389-6CCE4C4E0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/>
              <a:t>NPRR 1278 – Establishing Advanced Grid Support Service as Ancillary Service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1F668E-F004-4A4C-BB88-2F7D46A965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28849"/>
            <a:ext cx="10515600" cy="3948113"/>
          </a:xfrm>
        </p:spPr>
        <p:txBody>
          <a:bodyPr>
            <a:normAutofit/>
          </a:bodyPr>
          <a:lstStyle/>
          <a:p>
            <a:r>
              <a:rPr lang="en-US" dirty="0"/>
              <a:t>Tabled pending outcome of WMS outcome. </a:t>
            </a:r>
          </a:p>
          <a:p>
            <a:r>
              <a:rPr lang="en-US" dirty="0"/>
              <a:t>OWG may take this up if needed.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40612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CE1ADE-BF89-4660-8DA6-5B20930532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NOGRR272 </a:t>
            </a:r>
            <a:r>
              <a:rPr lang="en-US" b="1" dirty="0">
                <a:effectLst/>
                <a:ea typeface="Times New Roman" panose="02020603050405020304" pitchFamily="18" charset="0"/>
              </a:rPr>
              <a:t>Advanced Grid Support Requirements for Inverter-Based ESRs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5FE03F-0C7A-4B7B-A1BF-C49EE3909B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Currently tabled at ROS with urgency status.</a:t>
            </a:r>
          </a:p>
          <a:p>
            <a:r>
              <a:rPr lang="en-US" dirty="0"/>
              <a:t>ERCOT and stakeholders are trying to align on language before August ROS.</a:t>
            </a:r>
          </a:p>
          <a:p>
            <a:r>
              <a:rPr lang="en-US" dirty="0"/>
              <a:t>Stakeholders restated the need for better clarification on requirement for operation and performance.</a:t>
            </a:r>
          </a:p>
          <a:p>
            <a:r>
              <a:rPr lang="en-US" dirty="0"/>
              <a:t>Stakeholders restated interest in MISO implementation.</a:t>
            </a:r>
          </a:p>
          <a:p>
            <a:r>
              <a:rPr lang="en-US" dirty="0"/>
              <a:t>Tabled </a:t>
            </a:r>
          </a:p>
        </p:txBody>
      </p:sp>
    </p:spTree>
    <p:extLst>
      <p:ext uri="{BB962C8B-B14F-4D97-AF65-F5344CB8AC3E}">
        <p14:creationId xmlns:p14="http://schemas.microsoft.com/office/powerpoint/2010/main" val="14292003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861310-B892-43C7-86ED-0522745090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NPRR1287 </a:t>
            </a:r>
            <a:r>
              <a:rPr lang="en-US" b="1" dirty="0">
                <a:effectLst/>
                <a:ea typeface="Times New Roman" panose="02020603050405020304" pitchFamily="18" charset="0"/>
              </a:rPr>
              <a:t>Revisions to Outage Coordination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555DAD-12EA-4350-A554-44DD2BE6A9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Comments were reviewed at OWG</a:t>
            </a:r>
          </a:p>
          <a:p>
            <a:r>
              <a:rPr lang="en-US" dirty="0"/>
              <a:t>ERCOT and joint commenters are working together on a solution.</a:t>
            </a:r>
          </a:p>
          <a:p>
            <a:r>
              <a:rPr lang="en-US" dirty="0"/>
              <a:t>Tabled</a:t>
            </a:r>
          </a:p>
        </p:txBody>
      </p:sp>
    </p:spTree>
    <p:extLst>
      <p:ext uri="{BB962C8B-B14F-4D97-AF65-F5344CB8AC3E}">
        <p14:creationId xmlns:p14="http://schemas.microsoft.com/office/powerpoint/2010/main" val="33351369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WrappedLabelHistory xmlns:xsd="http://www.w3.org/2001/XMLSchema" xmlns:xsi="http://www.w3.org/2001/XMLSchema-instance" xmlns="http://www.boldonjames.com/2016/02/Classifier/internal/wrappedLabelHistory">
  <Value>PD94bWwgdmVyc2lvbj0iMS4wIiBlbmNvZGluZz0idXMtYXNjaWkiPz48bGFiZWxIaXN0b3J5IHhtbG5zOnhzZD0iaHR0cDovL3d3dy53My5vcmcvMjAwMS9YTUxTY2hlbWEiIHhtbG5zOnhzaT0iaHR0cDovL3d3dy53My5vcmcvMjAwMS9YTUxTY2hlbWEtaW5zdGFuY2UiIHhtbG5zPSJodHRwOi8vd3d3LmJvbGRvbmphbWVzLmNvbS8yMDE2LzAyL0NsYXNzaWZpZXIvaW50ZXJuYWwvbGFiZWxIaXN0b3J5Ij48aXRlbT48c2lzbCBzaXNsVmVyc2lvbj0iMCIgcG9saWN5PSJlOWMwYjhkNy1iZGI0LTRmZDMtYjYyYS1mNTAzMjdhYWVmY2UiIG9yaWdpbj0idXNlclNlbGVjdGVkIj48ZWxlbWVudCB1aWQ9ImM1ZjhlYjEyLTViMjctNDM5ZC1hYWE2LTM0MDJhZjYyNmZhMyIgdmFsdWU9IiIgeG1sbnM9Imh0dHA6Ly93d3cuYm9sZG9uamFtZXMuY29tLzIwMDgvMDEvc2llL2ludGVybmFsL2xhYmVsIiAvPjxlbGVtZW50IHVpZD0iZDE0ZjVjMzYtZjQ0YS00MzE1LWI0MzgtMDA1Y2ZlOGYwNjlmIiB2YWx1ZT0iIiB4bWxucz0iaHR0cDovL3d3dy5ib2xkb25qYW1lcy5jb20vMjAwOC8wMS9zaWUvaW50ZXJuYWwvbGFiZWwiIC8+PC9zaXNsPjxVc2VyTmFtZT5DT1JQXHMyMTU5ODU8L1VzZXJOYW1lPjxEYXRlVGltZT4zLzEzLzIwMjQgNDo0MTowOSBQTTwvRGF0ZVRpbWU+PExhYmVsU3RyaW5nPkFFUCBQdWJsaWM8L0xhYmVsU3RyaW5nPjwvaXRlbT48L2xhYmVsSGlzdG9yeT4=</Value>
</WrappedLabelHistory>
</file>

<file path=customXml/item2.xml><?xml version="1.0" encoding="utf-8"?>
<sisl xmlns:xsd="http://www.w3.org/2001/XMLSchema" xmlns:xsi="http://www.w3.org/2001/XMLSchema-instance" xmlns="http://www.boldonjames.com/2008/01/sie/internal/label" sislVersion="0" policy="e9c0b8d7-bdb4-4fd3-b62a-f50327aaefce" origin="userSelected">
  <element uid="c5f8eb12-5b27-439d-aaa6-3402af626fa3" value=""/>
  <element uid="d14f5c36-f44a-4315-b438-005cfe8f069f" value=""/>
</sisl>
</file>

<file path=customXml/itemProps1.xml><?xml version="1.0" encoding="utf-8"?>
<ds:datastoreItem xmlns:ds="http://schemas.openxmlformats.org/officeDocument/2006/customXml" ds:itemID="{646B5928-8F0E-4F6E-B076-5F58C8BAAEA7}">
  <ds:schemaRefs>
    <ds:schemaRef ds:uri="http://www.w3.org/2001/XMLSchema"/>
    <ds:schemaRef ds:uri="http://www.boldonjames.com/2016/02/Classifier/internal/wrappedLabelHistory"/>
  </ds:schemaRefs>
</ds:datastoreItem>
</file>

<file path=customXml/itemProps2.xml><?xml version="1.0" encoding="utf-8"?>
<ds:datastoreItem xmlns:ds="http://schemas.openxmlformats.org/officeDocument/2006/customXml" ds:itemID="{7D0E9768-4E07-4096-8BF0-02E6CC063129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28772</TotalTime>
  <Words>129</Words>
  <Application>Microsoft Office PowerPoint</Application>
  <PresentationFormat>Widescreen</PresentationFormat>
  <Paragraphs>23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Operations Working Group  </vt:lpstr>
      <vt:lpstr>NPRR 1070 - Planning Criteria for GTC Exit Solutions</vt:lpstr>
      <vt:lpstr>NPRR 1278 – Establishing Advanced Grid Support Service as Ancillary Service</vt:lpstr>
      <vt:lpstr>NOGRR272 Advanced Grid Support Requirements for Inverter-Based ESRs</vt:lpstr>
      <vt:lpstr>NPRR1287 Revisions to Outage Coordination</vt:lpstr>
    </vt:vector>
  </TitlesOfParts>
  <Company>Garland Power &amp; Light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Operations Working Group</dc:title>
  <dc:creator>Floyd</dc:creator>
  <cp:lastModifiedBy>Floyd, Rickey</cp:lastModifiedBy>
  <cp:revision>151</cp:revision>
  <cp:lastPrinted>2025-04-29T11:46:45Z</cp:lastPrinted>
  <dcterms:created xsi:type="dcterms:W3CDTF">2017-05-03T20:12:06Z</dcterms:created>
  <dcterms:modified xsi:type="dcterms:W3CDTF">2025-07-24T15:49:33Z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722B413E-14ED-44AB-BA37-C0F7103B7B0E</vt:lpwstr>
  </property>
  <property fmtid="{D5CDD505-2E9C-101B-9397-08002B2CF9AE}" pid="3" name="ArticulatePath">
    <vt:lpwstr>Presentation1</vt:lpwstr>
  </property>
  <property fmtid="{D5CDD505-2E9C-101B-9397-08002B2CF9AE}" pid="4" name="docIndexRef">
    <vt:lpwstr>b8ce9577-bfda-4247-b1c0-df27a771fd16</vt:lpwstr>
  </property>
  <property fmtid="{D5CDD505-2E9C-101B-9397-08002B2CF9AE}" pid="5" name="bjClsUserRVM">
    <vt:lpwstr>[]</vt:lpwstr>
  </property>
  <property fmtid="{D5CDD505-2E9C-101B-9397-08002B2CF9AE}" pid="6" name="bjSaver">
    <vt:lpwstr>eKjbB4XF/I3lnhLAvyEhKj6Lb8jcG+mE</vt:lpwstr>
  </property>
  <property fmtid="{D5CDD505-2E9C-101B-9397-08002B2CF9AE}" pid="7" name="bjDocumentLabelXML">
    <vt:lpwstr>&lt;?xml version="1.0" encoding="us-ascii"?&gt;&lt;sisl xmlns:xsd="http://www.w3.org/2001/XMLSchema" xmlns:xsi="http://www.w3.org/2001/XMLSchema-instance" sislVersion="0" policy="e9c0b8d7-bdb4-4fd3-b62a-f50327aaefce" origin="userSelected" xmlns="http://www.boldonj</vt:lpwstr>
  </property>
  <property fmtid="{D5CDD505-2E9C-101B-9397-08002B2CF9AE}" pid="8" name="bjDocumentLabelXML-0">
    <vt:lpwstr>ames.com/2008/01/sie/internal/label"&gt;&lt;element uid="c5f8eb12-5b27-439d-aaa6-3402af626fa3" value="" /&gt;&lt;element uid="d14f5c36-f44a-4315-b438-005cfe8f069f" value="" /&gt;&lt;/sisl&gt;</vt:lpwstr>
  </property>
  <property fmtid="{D5CDD505-2E9C-101B-9397-08002B2CF9AE}" pid="9" name="bjDocumentSecurityLabel">
    <vt:lpwstr>AEP Public</vt:lpwstr>
  </property>
  <property fmtid="{D5CDD505-2E9C-101B-9397-08002B2CF9AE}" pid="10" name="MSIP_Label_5c34e43d-0b77-4b2c-b224-1b46981ccfdb_SiteId">
    <vt:lpwstr>15f3c881-6b03-4ff6-8559-77bf5177818f</vt:lpwstr>
  </property>
  <property fmtid="{D5CDD505-2E9C-101B-9397-08002B2CF9AE}" pid="11" name="MSIP_Label_5c34e43d-0b77-4b2c-b224-1b46981ccfdb_Name">
    <vt:lpwstr>AEP Public</vt:lpwstr>
  </property>
  <property fmtid="{D5CDD505-2E9C-101B-9397-08002B2CF9AE}" pid="12" name="MSIP_Label_5c34e43d-0b77-4b2c-b224-1b46981ccfdb_Enabled">
    <vt:lpwstr>true</vt:lpwstr>
  </property>
  <property fmtid="{D5CDD505-2E9C-101B-9397-08002B2CF9AE}" pid="13" name="bjLabelHistoryID">
    <vt:lpwstr>{646B5928-8F0E-4F6E-B076-5F58C8BAAEA7}</vt:lpwstr>
  </property>
</Properties>
</file>