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4"/>
  </p:notesMasterIdLst>
  <p:handoutMasterIdLst>
    <p:handoutMasterId r:id="rId25"/>
  </p:handoutMasterIdLst>
  <p:sldIdLst>
    <p:sldId id="260" r:id="rId7"/>
    <p:sldId id="284" r:id="rId8"/>
    <p:sldId id="294" r:id="rId9"/>
    <p:sldId id="296" r:id="rId10"/>
    <p:sldId id="26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303" r:id="rId22"/>
    <p:sldId id="307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9813" autoAdjust="0"/>
  </p:normalViewPr>
  <p:slideViewPr>
    <p:cSldViewPr snapToGrid="0" snapToObjects="1">
      <p:cViewPr varScale="1">
        <p:scale>
          <a:sx n="75" d="100"/>
          <a:sy n="75" d="100"/>
        </p:scale>
        <p:origin x="444" y="60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472"/>
    </p:cViewPr>
  </p:sorterViewPr>
  <p:notesViewPr>
    <p:cSldViewPr snapToGrid="0" snapToObjects="1" showGuides="1">
      <p:cViewPr varScale="1">
        <p:scale>
          <a:sx n="61" d="100"/>
          <a:sy n="61" d="100"/>
        </p:scale>
        <p:origin x="3211" y="67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23.23%</a:t>
            </a:r>
            <a:r>
              <a:rPr lang="en-US" sz="9600" dirty="0"/>
              <a:t> o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7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6,948,383</a:t>
            </a:r>
            <a:r>
              <a:rPr lang="en-US" sz="4000" dirty="0"/>
              <a:t> </a:t>
            </a:r>
            <a:r>
              <a:rPr lang="en-US" sz="4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1" i="0" dirty="0">
                <a:solidFill>
                  <a:schemeClr val="accent2"/>
                </a:solidFill>
              </a:rPr>
              <a:t>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15.22%</a:t>
            </a:r>
            <a:r>
              <a:rPr lang="en-US" sz="9600" dirty="0"/>
              <a:t> 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/>
              <a:t>Minimum Inertia</a:t>
            </a:r>
            <a:r>
              <a:rPr lang="en-US" sz="1600" strike="noStrike" baseline="0" dirty="0"/>
              <a:t> in June 2025 = </a:t>
            </a:r>
            <a:r>
              <a:rPr lang="en-US" sz="24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209,684</a:t>
            </a:r>
            <a:r>
              <a:rPr lang="en-US" sz="3600" dirty="0"/>
              <a:t>  </a:t>
            </a:r>
            <a:r>
              <a:rPr lang="en-US" sz="2400" b="1" strike="noStrike" dirty="0">
                <a:solidFill>
                  <a:schemeClr val="accent2"/>
                </a:solidFill>
              </a:rPr>
              <a:t>MW*s</a:t>
            </a:r>
            <a:r>
              <a:rPr lang="en-US" sz="24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400" strike="noStrike" dirty="0">
                <a:solidFill>
                  <a:schemeClr val="accent2"/>
                </a:solidFill>
              </a:rPr>
              <a:t>on June 17</a:t>
            </a:r>
            <a:r>
              <a:rPr lang="en-US" sz="24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400" strike="noStrike" dirty="0">
                <a:solidFill>
                  <a:schemeClr val="accent2"/>
                </a:solidFill>
              </a:rPr>
              <a:t>  </a:t>
            </a:r>
            <a:endParaRPr lang="en-US" sz="1600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600" strike="noStrike" baseline="0" dirty="0"/>
            </a:br>
            <a:r>
              <a:rPr lang="en-US" sz="1600" strike="noStrike" baseline="0" dirty="0"/>
              <a:t>June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Mean: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266,883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Max: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300,140</a:t>
            </a:r>
            <a:r>
              <a:rPr lang="en-US" sz="3600" dirty="0"/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000" strike="noStrike" dirty="0">
                <a:solidFill>
                  <a:schemeClr val="accent2"/>
                </a:solidFill>
              </a:rPr>
              <a:t>on June 30</a:t>
            </a:r>
            <a:r>
              <a:rPr lang="en-US" sz="20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endParaRPr lang="en-US" sz="20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Min: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209,684</a:t>
            </a:r>
            <a:r>
              <a:rPr lang="en-US" sz="3600" dirty="0"/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 </a:t>
            </a:r>
            <a:r>
              <a:rPr lang="en-US" sz="2000" strike="noStrike" dirty="0">
                <a:solidFill>
                  <a:schemeClr val="accent2"/>
                </a:solidFill>
              </a:rPr>
              <a:t>on June 17</a:t>
            </a:r>
            <a:r>
              <a:rPr lang="en-US" sz="20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endParaRPr lang="en-US" sz="20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inertia for the previous 10 years. Lowest inertia this year was on March 18th.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>
              <a:buNone/>
            </a:pPr>
            <a:endParaRPr lang="en-US" dirty="0"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7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15.50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dirty="0" err="1"/>
              <a:t>mHz</a:t>
            </a:r>
            <a:r>
              <a:rPr lang="en-US" sz="2000" dirty="0"/>
              <a:t> on avg for June 2025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6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45,650,658</a:t>
            </a:r>
            <a:r>
              <a:rPr lang="en-US" sz="1800" dirty="0"/>
              <a:t> 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10,604,250</a:t>
            </a:r>
            <a:r>
              <a:rPr lang="en-US" sz="2800" dirty="0"/>
              <a:t>  </a:t>
            </a:r>
            <a:r>
              <a:rPr lang="en-US" sz="1200" b="1" dirty="0">
                <a:solidFill>
                  <a:schemeClr val="accent2"/>
                </a:solidFill>
              </a:rPr>
              <a:t>MWH – Increase in total energy from wind compared to last month</a:t>
            </a: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1682-25A7-2F16-7521-EC1DF3FB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230188"/>
            <a:ext cx="8229600" cy="1143000"/>
          </a:xfrm>
        </p:spPr>
        <p:txBody>
          <a:bodyPr/>
          <a:lstStyle>
            <a:lvl1pPr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08/07/25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6/05/2025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6/8/2023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dirty="0"/>
                <a:t>Chair: Chad Mulholland, NRG</a:t>
              </a:r>
            </a:p>
            <a:p>
              <a:r>
                <a:rPr lang="en-US" sz="2000" dirty="0"/>
                <a:t>Vice Chair: </a:t>
              </a:r>
              <a:r>
                <a:rPr lang="en-US" sz="1800" dirty="0"/>
                <a:t>N/A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August 7</a:t>
              </a:r>
              <a:r>
                <a:rPr lang="en-US" baseline="30000" dirty="0"/>
                <a:t>th</a:t>
              </a:r>
              <a:r>
                <a:rPr lang="en-US" dirty="0"/>
                <a:t>, 2025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 Error Corrections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B51529-0D6D-0C94-E8ED-C32CD9BAF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5" cy="50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BDF971-C9C4-7B0B-5010-7122579F8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6" cy="50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4ACAF-000A-45E6-8E92-E88039BEE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798348"/>
            <a:ext cx="8459535" cy="51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71A012-6B6B-3E8B-14D1-DE03F51A5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77603"/>
            <a:ext cx="8459536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03C93A-6FA8-BB09-841E-7FEA5CFAE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5" y="837975"/>
            <a:ext cx="8459536" cy="50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ABBD2C-D15D-905A-E704-0BD43907E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5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Daily Minimum System Inertia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582E8C-5B8C-78B8-DB52-6D08E3914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37975"/>
            <a:ext cx="8459535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/>
              <a:t>ERCOT Inertia Trend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06DCD7-9CB1-7D00-A45D-F96EFB35E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32493" y="1104575"/>
            <a:ext cx="6989995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  <a:endParaRPr lang="en-US" sz="1600" kern="0" dirty="0"/>
          </a:p>
          <a:p>
            <a:pPr lvl="2"/>
            <a:r>
              <a:rPr lang="en-US" sz="1600" kern="0" dirty="0"/>
              <a:t>Ancillary Service Methodology for 2026 (Update)</a:t>
            </a:r>
          </a:p>
          <a:p>
            <a:pPr lvl="2"/>
            <a:r>
              <a:rPr lang="en-US" sz="1600" kern="0" dirty="0">
                <a:solidFill>
                  <a:srgbClr val="2D3338"/>
                </a:solidFill>
                <a:latin typeface="arial" panose="020B0604020202020204" pitchFamily="34" charset="0"/>
              </a:rPr>
              <a:t>NOGRR Update – Turbine Governor Control Range</a:t>
            </a:r>
          </a:p>
          <a:p>
            <a:pPr marL="914400" lvl="2" indent="0">
              <a:buNone/>
            </a:pPr>
            <a:endParaRPr lang="en-US" sz="1200" b="0" kern="0" dirty="0">
              <a:solidFill>
                <a:srgbClr val="2D3338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No FMEs in the month of May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Arial"/>
            </a:endParaRP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2186" y="5986823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455 MW/0.1 Hz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1FEA1-2491-CA87-E63B-86C0399AE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5" y="720762"/>
            <a:ext cx="8459536" cy="51744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6577983" y="4287712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1638.33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CPS1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50A48-D290-ED56-4E8C-C5CE40017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9665" y="773962"/>
            <a:ext cx="8459536" cy="5169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77654-6721-6BA3-C928-C60E859E6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14221" y="780704"/>
            <a:ext cx="3724979" cy="37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RMS1 Performance of ERCOT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056E69-BD85-1DAD-F9B6-D07830225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761769"/>
            <a:ext cx="8459535" cy="518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Frequency Profile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964381-9C35-D931-13C3-E6B69535B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664" y="801397"/>
            <a:ext cx="8459536" cy="51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20299</TotalTime>
  <Words>366</Words>
  <Application>Microsoft Office PowerPoint</Application>
  <PresentationFormat>On-screen Show (4:3)</PresentationFormat>
  <Paragraphs>69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</vt:lpstr>
      <vt:lpstr>Calibri</vt:lpstr>
      <vt:lpstr>Roboto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Frequency Measurable Events Performance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935</cp:revision>
  <cp:lastPrinted>2021-08-03T14:43:19Z</cp:lastPrinted>
  <dcterms:created xsi:type="dcterms:W3CDTF">2010-04-12T23:12:02Z</dcterms:created>
  <dcterms:modified xsi:type="dcterms:W3CDTF">2025-08-04T20:09:24Z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