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0"/>
  </p:notesMasterIdLst>
  <p:sldIdLst>
    <p:sldId id="256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8" d="100"/>
          <a:sy n="98" d="100"/>
        </p:scale>
        <p:origin x="8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95559C-BCDA-4A1A-BE5B-8C4875F1EF1B}" type="datetimeFigureOut">
              <a:rPr lang="en-US" smtClean="0"/>
              <a:t>8/5/2025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F2BF2-B7F3-466E-B634-9595EB5325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38707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FF2BF2-B7F3-466E-B634-9595EB53257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662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FF2BF2-B7F3-466E-B634-9595EB53257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058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FF2BF2-B7F3-466E-B634-9595EB53257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898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FF2BF2-B7F3-466E-B634-9595EB53257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72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FF2BF2-B7F3-466E-B634-9595EB53257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438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FF2BF2-B7F3-466E-B634-9595EB53257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780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B1FC9-FFD7-6E34-4A85-7863D51A35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3648BA-DD66-217F-F897-5B0767759E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EF44A4-A01F-E036-B2E7-C805E87D5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E5E2-5900-486E-BE25-48B61F262A9B}" type="datetimeFigureOut">
              <a:rPr lang="en-US" smtClean="0"/>
              <a:t>8/5/2025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E3EF2-5779-548B-F28F-B7BD189D4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F354E5-6F2D-259F-2CB0-CAC924DC3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7BFC-E8D0-44BE-8A18-13B3AB4890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883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08F1F-6CA2-3E38-C505-A058C6A93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044FD4-29B1-9E39-C6A3-96871FD2AC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3896FD-83C9-E6F7-FB4C-C2DE944BE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E5E2-5900-486E-BE25-48B61F262A9B}" type="datetimeFigureOut">
              <a:rPr lang="en-US" smtClean="0"/>
              <a:t>8/5/2025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40B68-9E59-1F9B-3D6D-1F91AFF4B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4DE7D-1F30-32CD-A4D4-4B5A4D871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7BFC-E8D0-44BE-8A18-13B3AB4890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919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13503-5E2B-C79C-5A6F-014CFFE8C5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0B7598-5405-F4B7-7C00-970D57EBA3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A10D7E-C235-7147-EE04-5E5F591D9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E5E2-5900-486E-BE25-48B61F262A9B}" type="datetimeFigureOut">
              <a:rPr lang="en-US" smtClean="0"/>
              <a:t>8/5/2025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2DBD3E-1FEF-00FF-2BE3-026F57E71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F0A61-8279-1D33-88A1-960939072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7BFC-E8D0-44BE-8A18-13B3AB4890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776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16526-AECC-0CA6-FAB1-54AB3619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30628-BEF3-B4D0-C28D-E46DB9919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6748BD-22B7-2FCE-B979-985140AA1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E5E2-5900-486E-BE25-48B61F262A9B}" type="datetimeFigureOut">
              <a:rPr lang="en-US" smtClean="0"/>
              <a:t>8/5/2025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504AA-BCB6-B9C8-ABB8-77927503A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BD1E89-0E80-AF1A-6990-F2DC7F980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7BFC-E8D0-44BE-8A18-13B3AB4890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524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48898-2144-4417-668C-15A17A99A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0401FD-6AC3-0A48-453A-7112B5DBAF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2FEF7-E6E2-0E7C-CCBB-385D9B890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E5E2-5900-486E-BE25-48B61F262A9B}" type="datetimeFigureOut">
              <a:rPr lang="en-US" smtClean="0"/>
              <a:t>8/5/2025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E66E6-A00C-EB83-3204-B083BAC41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F262F-5DB0-55C2-1587-9C0AFA85D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7BFC-E8D0-44BE-8A18-13B3AB4890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591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4C533-A429-00D2-9729-10CD6E576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D080D-C43D-61D6-3A50-BDAD152610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A77C4F-0E41-560A-32CE-DAB8F40188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9A4D3B-8CAD-85E7-8A4B-D4BCF6A4D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E5E2-5900-486E-BE25-48B61F262A9B}" type="datetimeFigureOut">
              <a:rPr lang="en-US" smtClean="0"/>
              <a:t>8/5/2025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59D9E6-A135-F5AC-2A6C-CA2A885E4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28A97-9748-1B1B-2B88-4A6D06983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7BFC-E8D0-44BE-8A18-13B3AB4890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969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CC85B-3EF8-B829-9265-54AFAF62C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62D8F8-1E22-C7C0-5D49-7DE07D7B8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27B4D2-6D49-82F0-D2A8-70CCCB9238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C9BA64-B198-CE24-13ED-1167EEE53D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3B1373-4064-A43F-F11A-9B757C2B01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C4716C-2541-6FE9-C387-63D02F5AD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E5E2-5900-486E-BE25-48B61F262A9B}" type="datetimeFigureOut">
              <a:rPr lang="en-US" smtClean="0"/>
              <a:t>8/5/2025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1EFC06-D0DB-CFEC-D9C7-BADC49177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FDCD72-A3B8-9AD4-CA82-B94F7BDE5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7BFC-E8D0-44BE-8A18-13B3AB4890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112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12AC9-2EA0-A442-5AAB-4751E87BE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F385C2-B597-1241-BEE1-BA171876A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E5E2-5900-486E-BE25-48B61F262A9B}" type="datetimeFigureOut">
              <a:rPr lang="en-US" smtClean="0"/>
              <a:t>8/5/2025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E9A223-8BEB-0464-1DE8-506536608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3DFCE3-EF58-31CD-8E4F-BD43BACC6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7BFC-E8D0-44BE-8A18-13B3AB4890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020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6C7D51-A448-96AA-0694-E1A407C5E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E5E2-5900-486E-BE25-48B61F262A9B}" type="datetimeFigureOut">
              <a:rPr lang="en-US" smtClean="0"/>
              <a:t>8/5/2025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6F63D3-5819-E817-D5B6-045EACA93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478A5C-E0CA-2D79-C5AF-B1CCCE21C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7BFC-E8D0-44BE-8A18-13B3AB4890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573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BACEE-EC86-8F6C-E997-4EC9FC31C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76236-6997-E579-8E20-37DD80517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57FA94-DD43-856C-1C6E-D01ACEFA4E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B2860E-4245-9714-48BF-846EBF5D7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E5E2-5900-486E-BE25-48B61F262A9B}" type="datetimeFigureOut">
              <a:rPr lang="en-US" smtClean="0"/>
              <a:t>8/5/2025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F3C29-09B2-2638-6C74-4497E78A9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05B58B-AC61-4C68-77E6-AFEE96A2A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7BFC-E8D0-44BE-8A18-13B3AB4890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837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43587-0B54-3A5E-CA23-97E798D38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7F0BFD-FFD5-1F7E-C892-8EEADD1626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D0130E-068E-E39B-9706-F63808D9AD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F52ACF-B61F-2E42-39F7-0FAA3637A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E5E2-5900-486E-BE25-48B61F262A9B}" type="datetimeFigureOut">
              <a:rPr lang="en-US" smtClean="0"/>
              <a:t>8/5/2025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FCC59C-2A6B-6CA9-67D1-8F05511F5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07D63A-66B5-CFB4-362A-C03600175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7BFC-E8D0-44BE-8A18-13B3AB4890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440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104405-6925-0364-D14C-668D70E96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433E5B-AAC8-C165-E1F9-B3920B7FAD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9B2C8-6DD4-C2B9-01F7-FAB22A93DB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16E5E2-5900-486E-BE25-48B61F262A9B}" type="datetimeFigureOut">
              <a:rPr lang="en-US" smtClean="0"/>
              <a:t>8/5/2025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F1314-E2C1-86A4-2AA3-6D3BF448D3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B274C5-7260-C856-EF50-D1CEDB35FE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A87BFC-E8D0-44BE-8A18-13B3AB4890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173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8E97C3-E778-C3F3-7FAF-DCE6A019D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</p:spPr>
        <p:txBody>
          <a:bodyPr anchor="b">
            <a:normAutofit/>
          </a:bodyPr>
          <a:lstStyle/>
          <a:p>
            <a:pPr algn="l"/>
            <a:r>
              <a:rPr lang="en-US" sz="6600" dirty="0"/>
              <a:t>July PLWG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05B1D-E78C-D580-1CB3-7945DFEF4D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983276"/>
            <a:ext cx="10512552" cy="112668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400" dirty="0"/>
              <a:t>Mina Turner, PLWG Chair</a:t>
            </a:r>
          </a:p>
          <a:p>
            <a:pPr algn="l"/>
            <a:r>
              <a:rPr lang="en-US" sz="2400" dirty="0"/>
              <a:t>Kristin Cook, PLWG Vice-Chair</a:t>
            </a:r>
          </a:p>
          <a:p>
            <a:pPr algn="l"/>
            <a:r>
              <a:rPr lang="en-US" dirty="0"/>
              <a:t>August 7</a:t>
            </a:r>
            <a:r>
              <a:rPr lang="en-US" baseline="30000" dirty="0"/>
              <a:t>th</a:t>
            </a:r>
            <a:r>
              <a:rPr lang="en-US" dirty="0"/>
              <a:t> 2025</a:t>
            </a:r>
            <a:endParaRPr lang="en-US" sz="2400" dirty="0"/>
          </a:p>
        </p:txBody>
      </p:sp>
      <p:sp>
        <p:nvSpPr>
          <p:cNvPr id="34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723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91F8B-B7C8-4631-EAF9-65D8FB1F4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99" y="702591"/>
            <a:ext cx="11210925" cy="5574384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b="1" dirty="0">
                <a:cs typeface="Times New Roman" panose="02020603050405020304" pitchFamily="18" charset="0"/>
              </a:rPr>
              <a:t>PGRR 122 - Reliability Performance Criteria for Loss of Load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dirty="0"/>
              <a:t>ERCOT is still contemplating filing comments but are not finalized yet. </a:t>
            </a:r>
          </a:p>
          <a:p>
            <a:pPr lvl="1"/>
            <a:r>
              <a:rPr lang="en-US" dirty="0"/>
              <a:t>ERCOT asked to table the PGRR at PLWG.</a:t>
            </a:r>
          </a:p>
          <a:p>
            <a:pPr marL="457200" lvl="1" indent="0">
              <a:buNone/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Note: Looking for a joint discussion with the LLWG regarding PGRR 122 and ride-through requirements.</a:t>
            </a:r>
            <a:endParaRPr lang="en-US" i="1" dirty="0"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dirty="0"/>
          </a:p>
          <a:p>
            <a:pPr marL="0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sz="2900" b="1" dirty="0">
                <a:cs typeface="Times New Roman" panose="02020603050405020304" pitchFamily="18" charset="0"/>
              </a:rPr>
              <a:t>PGRR 126 – Guaranteed Reliability Load Process, (Related to NPRR1284)</a:t>
            </a:r>
          </a:p>
          <a:p>
            <a:pPr lvl="1"/>
            <a:r>
              <a:rPr lang="en-US" dirty="0"/>
              <a:t>No discussion.</a:t>
            </a:r>
          </a:p>
          <a:p>
            <a:pPr lvl="1"/>
            <a:r>
              <a:rPr lang="en-US" dirty="0"/>
              <a:t>PLWG is still waiting for the NOGRR</a:t>
            </a:r>
          </a:p>
          <a:p>
            <a:pPr lvl="1"/>
            <a:r>
              <a:rPr lang="en-US" dirty="0"/>
              <a:t>PLWG agreed to table the PGRR till next meeting or till NOGRR is filed.</a:t>
            </a:r>
          </a:p>
          <a:p>
            <a:pPr lvl="1"/>
            <a:endParaRPr lang="en-US" dirty="0"/>
          </a:p>
          <a:p>
            <a:pPr marL="0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b="1" dirty="0">
                <a:cs typeface="Times New Roman" panose="02020603050405020304" pitchFamily="18" charset="0"/>
              </a:rPr>
              <a:t>PGRR 127, Addition of Proposed Generation to the Planning Models</a:t>
            </a:r>
          </a:p>
          <a:p>
            <a:pPr lvl="1"/>
            <a:r>
              <a:rPr lang="en-US" dirty="0"/>
              <a:t>ERCOT reviewed the proposed language and was consistent with the generation methodology presented at RPG.</a:t>
            </a:r>
          </a:p>
          <a:p>
            <a:pPr lvl="1"/>
            <a:r>
              <a:rPr lang="en-US" dirty="0"/>
              <a:t>Discussion regarding suggestion that add all generators in the queue be modeled and then scaled. ERCOT commented the dynamic models may be an issue to meet requirements.</a:t>
            </a:r>
          </a:p>
          <a:p>
            <a:pPr lvl="1"/>
            <a:r>
              <a:rPr lang="en-US" dirty="0"/>
              <a:t>Tabled at PLWG pending comments from LCRA and other stakeholders.</a:t>
            </a:r>
          </a:p>
        </p:txBody>
      </p:sp>
    </p:spTree>
    <p:extLst>
      <p:ext uri="{BB962C8B-B14F-4D97-AF65-F5344CB8AC3E}">
        <p14:creationId xmlns:p14="http://schemas.microsoft.com/office/powerpoint/2010/main" val="1243922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91F8B-B7C8-4631-EAF9-65D8FB1F4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2231"/>
            <a:ext cx="10744200" cy="5535694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sz="2400" b="1" dirty="0">
                <a:cs typeface="Times New Roman" panose="02020603050405020304" pitchFamily="18" charset="0"/>
              </a:rPr>
              <a:t>PGRR 128, Regional Transmission Plan Review of Grid Enhancing Technologies</a:t>
            </a:r>
          </a:p>
          <a:p>
            <a:pPr lvl="1"/>
            <a:r>
              <a:rPr lang="en-US" sz="2100" dirty="0"/>
              <a:t>Eric Goff introduced the PGRR and language.</a:t>
            </a:r>
          </a:p>
          <a:p>
            <a:pPr lvl="1"/>
            <a:r>
              <a:rPr lang="en-US" sz="2100" dirty="0"/>
              <a:t>Oncor commented that maybe GETS consideration should be to an individual RPG submission and not a universal obligation on the TSP. </a:t>
            </a:r>
          </a:p>
          <a:p>
            <a:pPr lvl="1"/>
            <a:r>
              <a:rPr lang="en-US" sz="2100" dirty="0"/>
              <a:t>Eric Goff looking forward to further discussion with TSP’s.</a:t>
            </a:r>
          </a:p>
          <a:p>
            <a:pPr lvl="1"/>
            <a:r>
              <a:rPr lang="en-US" sz="2100" dirty="0"/>
              <a:t>PLWG agreed to table the PGRR till next month.</a:t>
            </a:r>
          </a:p>
          <a:p>
            <a:pPr lvl="1"/>
            <a:endParaRPr lang="en-US" dirty="0"/>
          </a:p>
          <a:p>
            <a:pPr marL="0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sz="2400" b="1" dirty="0">
                <a:cs typeface="Times New Roman" panose="02020603050405020304" pitchFamily="18" charset="0"/>
              </a:rPr>
              <a:t>NPRR 1272, Voltage Support at Private Use Network</a:t>
            </a:r>
          </a:p>
          <a:p>
            <a:pPr lvl="1"/>
            <a:r>
              <a:rPr lang="en-US" sz="2100" dirty="0"/>
              <a:t>ERCOT commented that they do not have any new comments to file.</a:t>
            </a:r>
          </a:p>
          <a:p>
            <a:pPr lvl="1"/>
            <a:r>
              <a:rPr lang="en-US" sz="2100" dirty="0"/>
              <a:t>Occidental does not understand the reliability issue and feels the ERCOT interpretation is punitive to PUN generators compared to merchant generators. </a:t>
            </a:r>
          </a:p>
          <a:p>
            <a:pPr lvl="1"/>
            <a:r>
              <a:rPr lang="en-US" sz="2100" dirty="0"/>
              <a:t>There are a lot of operational issues and not necessarily planning issues. </a:t>
            </a:r>
          </a:p>
          <a:p>
            <a:pPr lvl="1"/>
            <a:r>
              <a:rPr lang="en-US" sz="2100" dirty="0"/>
              <a:t>ERCOT and Occidental agreed to discuss further.</a:t>
            </a:r>
          </a:p>
          <a:p>
            <a:pPr lvl="1"/>
            <a:r>
              <a:rPr lang="en-US" sz="2100" dirty="0"/>
              <a:t>PLWG could not reach consensus after multiple months of discussion and the NPRR was referred to ROS for possible discussion and vote</a:t>
            </a:r>
            <a:r>
              <a:rPr lang="en-US" sz="2500" dirty="0"/>
              <a:t>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789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91F8B-B7C8-4631-EAF9-65D8FB1F4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2231"/>
            <a:ext cx="10744200" cy="5535694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sz="2400" b="1" dirty="0">
                <a:cs typeface="Times New Roman" panose="02020603050405020304" pitchFamily="18" charset="0"/>
              </a:rPr>
              <a:t>NPRR 1274, RPG Estimated Capital Cost Thresholds of Proposed Transmission Projects</a:t>
            </a:r>
          </a:p>
          <a:p>
            <a:pPr lvl="1"/>
            <a:r>
              <a:rPr lang="en-US" sz="2200" dirty="0"/>
              <a:t>ERCOT reported they have sent an RFI to TSPs and are still waiting for feedback.</a:t>
            </a:r>
          </a:p>
          <a:p>
            <a:pPr lvl="1"/>
            <a:r>
              <a:rPr lang="en-US" sz="2200" dirty="0"/>
              <a:t>NPRR remains tabled at PLWG at the request of ERCOT.</a:t>
            </a:r>
          </a:p>
          <a:p>
            <a:pPr marL="457200" lvl="1" indent="0">
              <a:buNone/>
            </a:pPr>
            <a:endParaRPr lang="en-US" sz="2500" dirty="0"/>
          </a:p>
          <a:p>
            <a:pPr marL="0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sz="2400" b="1" dirty="0">
                <a:cs typeface="Times New Roman" panose="02020603050405020304" pitchFamily="18" charset="0"/>
              </a:rPr>
              <a:t>NPRR 1280, Establish Process for Permanent Bypass of Series Capacitors</a:t>
            </a:r>
          </a:p>
          <a:p>
            <a:pPr lvl="1"/>
            <a:r>
              <a:rPr lang="en-US" sz="2100" dirty="0"/>
              <a:t>Review of the TIEC and LST &amp; AEP Joint comments.</a:t>
            </a:r>
          </a:p>
          <a:p>
            <a:pPr lvl="1"/>
            <a:r>
              <a:rPr lang="en-US" sz="2100" dirty="0"/>
              <a:t>ERCOT provided input that internally still discussing the Tier level i.e., 2 or 3.</a:t>
            </a:r>
          </a:p>
          <a:p>
            <a:pPr lvl="1"/>
            <a:r>
              <a:rPr lang="en-US" sz="2100" dirty="0"/>
              <a:t>Lot of discussion regarding the economic tests and whether the current tests could be used for cost-to-benefit evaluations. </a:t>
            </a:r>
          </a:p>
          <a:p>
            <a:pPr lvl="1"/>
            <a:r>
              <a:rPr lang="en-US" sz="2100" dirty="0"/>
              <a:t>PLWG agreed to table the NPRR pending ERCOT Comments.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sz="2400" b="1" dirty="0">
                <a:cs typeface="Times New Roman" panose="02020603050405020304" pitchFamily="18" charset="0"/>
              </a:rPr>
              <a:t>NPRR 1284, Guaranteed Reliability Load Process</a:t>
            </a:r>
          </a:p>
          <a:p>
            <a:pPr lvl="1"/>
            <a:r>
              <a:rPr lang="en-US" sz="2100" dirty="0"/>
              <a:t>Remains Tabled – related to PGRR 126.</a:t>
            </a:r>
          </a:p>
          <a:p>
            <a:pPr lvl="1"/>
            <a:r>
              <a:rPr lang="en-US" sz="2100" dirty="0"/>
              <a:t>NPRR remains tabled at PLWG pending NOGRR.</a:t>
            </a:r>
          </a:p>
          <a:p>
            <a:pPr lvl="1"/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770043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91F8B-B7C8-4631-EAF9-65D8FB1F4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1986"/>
            <a:ext cx="10515600" cy="5074027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sz="2200" b="1" dirty="0">
                <a:cs typeface="Times New Roman" panose="02020603050405020304" pitchFamily="18" charset="0"/>
              </a:rPr>
              <a:t>NPRR 1286, Establish Multi-Value Criteria for Resiliency-Related Transmission Project Evaluation</a:t>
            </a:r>
          </a:p>
          <a:p>
            <a:pPr lvl="1"/>
            <a:r>
              <a:rPr lang="en-US" sz="1900" dirty="0"/>
              <a:t>Joint commentors went over the presentation. This is tied to tabled NPRR 1070.</a:t>
            </a:r>
          </a:p>
          <a:p>
            <a:pPr lvl="1"/>
            <a:r>
              <a:rPr lang="en-US" sz="1900" dirty="0"/>
              <a:t>ERCOT provided their comments. The comments provided are different than the intent of NPRR 1286 which is mainly to address PUCT rules using resiliency as a pathway to endorse a project. ERCOT suggested maybe revisiting NPRR 1070.</a:t>
            </a:r>
          </a:p>
          <a:p>
            <a:pPr lvl="1"/>
            <a:r>
              <a:rPr lang="en-US" sz="1900" dirty="0"/>
              <a:t>Joint commentors did not request action and will discuss the path forward.</a:t>
            </a:r>
          </a:p>
          <a:p>
            <a:pPr lvl="1"/>
            <a:r>
              <a:rPr lang="en-US" sz="1900" dirty="0"/>
              <a:t>NPRR remains tabled at PLWG.</a:t>
            </a:r>
          </a:p>
          <a:p>
            <a:pPr marL="457200" lvl="1" indent="0">
              <a:buNone/>
            </a:pPr>
            <a:endParaRPr lang="en-US" sz="2500" dirty="0"/>
          </a:p>
          <a:p>
            <a:pPr marL="0" indent="0">
              <a:lnSpc>
                <a:spcPct val="110000"/>
              </a:lnSpc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sz="2200" b="1" dirty="0">
                <a:cs typeface="Times New Roman" panose="02020603050405020304" pitchFamily="18" charset="0"/>
              </a:rPr>
              <a:t>PGRR 124, ESR Maintenance Exception to Modification</a:t>
            </a:r>
          </a:p>
          <a:p>
            <a:pPr lvl="1"/>
            <a:r>
              <a:rPr lang="en-US" sz="1900" dirty="0"/>
              <a:t>Eric Goff gave an update that Tesla is working with the battery developed on additional comments by the next PLWG.</a:t>
            </a:r>
          </a:p>
          <a:p>
            <a:pPr lvl="1"/>
            <a:r>
              <a:rPr lang="en-US" sz="1900" dirty="0"/>
              <a:t>PLWG agreed to table PGRR to the August meeting.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470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EEEDE-776B-A351-B35D-59A1A255C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013" y="2485755"/>
            <a:ext cx="10515600" cy="1325563"/>
          </a:xfrm>
        </p:spPr>
        <p:txBody>
          <a:bodyPr/>
          <a:lstStyle/>
          <a:p>
            <a:r>
              <a:rPr lang="en-US" dirty="0"/>
              <a:t>Questions ?</a:t>
            </a:r>
          </a:p>
        </p:txBody>
      </p:sp>
    </p:spTree>
    <p:extLst>
      <p:ext uri="{BB962C8B-B14F-4D97-AF65-F5344CB8AC3E}">
        <p14:creationId xmlns:p14="http://schemas.microsoft.com/office/powerpoint/2010/main" val="3845491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jkzNmUyMmQ1LTQ1YTctNGNiNy05NWFiLTFhYThjN2M4ODc4OS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NzExNDI8L1VzZXJOYW1lPjxEYXRlVGltZT44LzUvMjAyNSA5OjQ2OjQxIFBNPC9EYXRlVGltZT48TGFiZWxTdHJpbmc+VW5jYXRlZ29yaXplZDwvTGFiZWxTdHJpbmc+PC9pdGVtPjwvbGFiZWxIaXN0b3J5Pg=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936e22d5-45a7-4cb7-95ab-1aa8c7c88789" value=""/>
  <element uid="d14f5c36-f44a-4315-b438-005cfe8f069f" value=""/>
</sisl>
</file>

<file path=customXml/itemProps1.xml><?xml version="1.0" encoding="utf-8"?>
<ds:datastoreItem xmlns:ds="http://schemas.openxmlformats.org/officeDocument/2006/customXml" ds:itemID="{9A2CA960-9D1A-4FFC-9372-D5F4C712D7B0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BE384EC6-FF1C-4BE8-A452-B22610765891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581</Words>
  <Application>Microsoft Office PowerPoint</Application>
  <PresentationFormat>Widescreen</PresentationFormat>
  <Paragraphs>60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Times New Roman</vt:lpstr>
      <vt:lpstr>Office Theme</vt:lpstr>
      <vt:lpstr>July PLWG Update</vt:lpstr>
      <vt:lpstr>PowerPoint Presentation</vt:lpstr>
      <vt:lpstr>PowerPoint Presentation</vt:lpstr>
      <vt:lpstr>PowerPoint Presentation</vt:lpstr>
      <vt:lpstr>PowerPoint Presentation</vt:lpstr>
      <vt:lpstr>Questions ?</vt:lpstr>
    </vt:vector>
  </TitlesOfParts>
  <Company>American Electric Power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Erin J Rasmussen</dc:creator>
  <cp:lastModifiedBy>Mina Y Turner</cp:lastModifiedBy>
  <cp:revision>6</cp:revision>
  <dcterms:created xsi:type="dcterms:W3CDTF">2025-08-05T21:34:12Z</dcterms:created>
  <dcterms:modified xsi:type="dcterms:W3CDTF">2025-08-05T23:02:57Z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1f4bbefc-9c7a-432d-a0fb-f215af837196</vt:lpwstr>
  </property>
  <property fmtid="{D5CDD505-2E9C-101B-9397-08002B2CF9AE}" pid="3" name="bjClsUserRVM">
    <vt:lpwstr>[]</vt:lpwstr>
  </property>
  <property fmtid="{D5CDD505-2E9C-101B-9397-08002B2CF9AE}" pid="4" name="bjSaver">
    <vt:lpwstr>qu1yRNhOSqe/tY/UzWUq4LhMNMFil54C</vt:lpwstr>
  </property>
  <property fmtid="{D5CDD505-2E9C-101B-9397-08002B2CF9AE}" pid="5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6" name="bjDocumentLabelXML-0">
    <vt:lpwstr>ames.com/2008/01/sie/internal/label"&gt;&lt;element uid="936e22d5-45a7-4cb7-95ab-1aa8c7c88789" value="" /&gt;&lt;element uid="d14f5c36-f44a-4315-b438-005cfe8f069f" value="" /&gt;&lt;/sisl&gt;</vt:lpwstr>
  </property>
  <property fmtid="{D5CDD505-2E9C-101B-9397-08002B2CF9AE}" pid="7" name="bjDocumentSecurityLabel">
    <vt:lpwstr>Uncategorized</vt:lpwstr>
  </property>
  <property fmtid="{D5CDD505-2E9C-101B-9397-08002B2CF9AE}" pid="8" name="MSIP_Label_574d496c-7ac4-4b13-81fd-698eca66b217_SiteId">
    <vt:lpwstr>15f3c881-6b03-4ff6-8559-77bf5177818f</vt:lpwstr>
  </property>
  <property fmtid="{D5CDD505-2E9C-101B-9397-08002B2CF9AE}" pid="9" name="MSIP_Label_574d496c-7ac4-4b13-81fd-698eca66b217_Name">
    <vt:lpwstr>Uncategorized</vt:lpwstr>
  </property>
  <property fmtid="{D5CDD505-2E9C-101B-9397-08002B2CF9AE}" pid="10" name="MSIP_Label_574d496c-7ac4-4b13-81fd-698eca66b217_Enabled">
    <vt:lpwstr>true</vt:lpwstr>
  </property>
  <property fmtid="{D5CDD505-2E9C-101B-9397-08002B2CF9AE}" pid="11" name="bjLabelHistoryID">
    <vt:lpwstr>{9A2CA960-9D1A-4FFC-9372-D5F4C712D7B0}</vt:lpwstr>
  </property>
</Properties>
</file>