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3.xml" ContentType="application/vnd.openxmlformats-officedocument.theme+xml"/>
  <Override PartName="/ppt/theme/theme4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3" r:id="rId4"/>
    <p:sldMasterId id="2147483663" r:id="rId5"/>
  </p:sldMasterIdLst>
  <p:notesMasterIdLst>
    <p:notesMasterId r:id="rId47"/>
  </p:notesMasterIdLst>
  <p:handoutMasterIdLst>
    <p:handoutMasterId r:id="rId48"/>
  </p:handoutMasterIdLst>
  <p:sldIdLst>
    <p:sldId id="542" r:id="rId6"/>
    <p:sldId id="563" r:id="rId7"/>
    <p:sldId id="592" r:id="rId8"/>
    <p:sldId id="580" r:id="rId9"/>
    <p:sldId id="595" r:id="rId10"/>
    <p:sldId id="2977" r:id="rId11"/>
    <p:sldId id="604" r:id="rId12"/>
    <p:sldId id="2982" r:id="rId13"/>
    <p:sldId id="3008" r:id="rId14"/>
    <p:sldId id="2984" r:id="rId15"/>
    <p:sldId id="626" r:id="rId16"/>
    <p:sldId id="631" r:id="rId17"/>
    <p:sldId id="2985" r:id="rId18"/>
    <p:sldId id="3010" r:id="rId19"/>
    <p:sldId id="3002" r:id="rId20"/>
    <p:sldId id="2992" r:id="rId21"/>
    <p:sldId id="2993" r:id="rId22"/>
    <p:sldId id="2994" r:id="rId23"/>
    <p:sldId id="2995" r:id="rId24"/>
    <p:sldId id="3000" r:id="rId25"/>
    <p:sldId id="3003" r:id="rId26"/>
    <p:sldId id="3004" r:id="rId27"/>
    <p:sldId id="3005" r:id="rId28"/>
    <p:sldId id="3006" r:id="rId29"/>
    <p:sldId id="3007" r:id="rId30"/>
    <p:sldId id="2988" r:id="rId31"/>
    <p:sldId id="597" r:id="rId32"/>
    <p:sldId id="3009" r:id="rId33"/>
    <p:sldId id="2980" r:id="rId34"/>
    <p:sldId id="584" r:id="rId35"/>
    <p:sldId id="2981" r:id="rId36"/>
    <p:sldId id="2979" r:id="rId37"/>
    <p:sldId id="593" r:id="rId38"/>
    <p:sldId id="594" r:id="rId39"/>
    <p:sldId id="589" r:id="rId40"/>
    <p:sldId id="600" r:id="rId41"/>
    <p:sldId id="599" r:id="rId42"/>
    <p:sldId id="591" r:id="rId43"/>
    <p:sldId id="581" r:id="rId44"/>
    <p:sldId id="603" r:id="rId45"/>
    <p:sldId id="588" r:id="rId4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AED60BC-6DC8-9208-15EC-10DB2B0CE731}" name="Mereness, Matt" initials="MM" userId="S::matt.mereness@ercot.com::6db1126a-164e-4475-8d86-5dde160acd3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D07C"/>
    <a:srgbClr val="0076C6"/>
    <a:srgbClr val="00AEC7"/>
    <a:srgbClr val="E6EBF0"/>
    <a:srgbClr val="093C61"/>
    <a:srgbClr val="98C3FA"/>
    <a:srgbClr val="70CDD9"/>
    <a:srgbClr val="8DC3E5"/>
    <a:srgbClr val="A9E5EA"/>
    <a:srgbClr val="5B67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3296810-A885-4BE3-A3E7-6D5BEEA58F35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810" y="2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microsoft.com/office/2018/10/relationships/authors" Target="authors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3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E11038-C648-4BF3-8167-6AE1FF3EFDF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20C27A-FD2A-445A-A719-6C03AF8940F3}">
      <dgm:prSet phldrT="[Text]"/>
      <dgm:spPr>
        <a:solidFill>
          <a:srgbClr val="5B6770"/>
        </a:solidFill>
      </dgm:spPr>
      <dgm:t>
        <a:bodyPr/>
        <a:lstStyle/>
        <a:p>
          <a:r>
            <a:rPr lang="en-US"/>
            <a:t>Click to edit Master subtitle style</a:t>
          </a:r>
        </a:p>
      </dgm:t>
    </dgm:pt>
    <dgm:pt modelId="{70D27D20-9B5C-4ACA-A932-25F2CF915F48}" type="parTrans" cxnId="{A5351B5C-9190-4E1A-BDA3-BCFD1EA44514}">
      <dgm:prSet/>
      <dgm:spPr/>
      <dgm:t>
        <a:bodyPr/>
        <a:lstStyle/>
        <a:p>
          <a:endParaRPr lang="en-US"/>
        </a:p>
      </dgm:t>
    </dgm:pt>
    <dgm:pt modelId="{6F8B888A-19D7-43C8-BC5E-9BDE549DF313}" type="sibTrans" cxnId="{A5351B5C-9190-4E1A-BDA3-BCFD1EA44514}">
      <dgm:prSet/>
      <dgm:spPr/>
      <dgm:t>
        <a:bodyPr/>
        <a:lstStyle/>
        <a:p>
          <a:endParaRPr lang="en-US"/>
        </a:p>
      </dgm:t>
    </dgm:pt>
    <dgm:pt modelId="{E0CEC3AC-4F65-405E-9DD2-9D5A494B4AC7}">
      <dgm:prSet phldrT="[Text]"/>
      <dgm:spPr>
        <a:solidFill>
          <a:srgbClr val="00AEC7"/>
        </a:solidFill>
      </dgm:spPr>
      <dgm:t>
        <a:bodyPr/>
        <a:lstStyle/>
        <a:p>
          <a:r>
            <a:rPr lang="en-US"/>
            <a:t>Click to edit Master subtitle style</a:t>
          </a:r>
        </a:p>
      </dgm:t>
    </dgm:pt>
    <dgm:pt modelId="{EAB6D17A-4709-4A18-AFBB-0789B952020D}" type="parTrans" cxnId="{6C928428-284E-4E7D-9683-6F55F36228FB}">
      <dgm:prSet/>
      <dgm:spPr/>
      <dgm:t>
        <a:bodyPr/>
        <a:lstStyle/>
        <a:p>
          <a:endParaRPr lang="en-US"/>
        </a:p>
      </dgm:t>
    </dgm:pt>
    <dgm:pt modelId="{E80F0502-7CC7-44FF-B609-B9414F795B8A}" type="sibTrans" cxnId="{6C928428-284E-4E7D-9683-6F55F36228FB}">
      <dgm:prSet/>
      <dgm:spPr/>
      <dgm:t>
        <a:bodyPr/>
        <a:lstStyle/>
        <a:p>
          <a:endParaRPr lang="en-US"/>
        </a:p>
      </dgm:t>
    </dgm:pt>
    <dgm:pt modelId="{187606C4-A5C3-49B4-8A18-BB38CA4215D5}">
      <dgm:prSet phldrT="[Text]"/>
      <dgm:spPr>
        <a:solidFill>
          <a:srgbClr val="093C61"/>
        </a:solidFill>
      </dgm:spPr>
      <dgm:t>
        <a:bodyPr/>
        <a:lstStyle/>
        <a:p>
          <a:r>
            <a:rPr lang="en-US"/>
            <a:t>Click to edit Master subtitle style</a:t>
          </a:r>
        </a:p>
      </dgm:t>
    </dgm:pt>
    <dgm:pt modelId="{58AE02CB-D91D-41B6-A813-B4F035391B83}" type="parTrans" cxnId="{72D59750-5757-41CF-AF05-6C57B64FB7ED}">
      <dgm:prSet/>
      <dgm:spPr/>
      <dgm:t>
        <a:bodyPr/>
        <a:lstStyle/>
        <a:p>
          <a:endParaRPr lang="en-US"/>
        </a:p>
      </dgm:t>
    </dgm:pt>
    <dgm:pt modelId="{3CFCF34C-096A-4329-BCDD-0A8D1A075934}" type="sibTrans" cxnId="{72D59750-5757-41CF-AF05-6C57B64FB7ED}">
      <dgm:prSet/>
      <dgm:spPr/>
      <dgm:t>
        <a:bodyPr/>
        <a:lstStyle/>
        <a:p>
          <a:endParaRPr lang="en-US"/>
        </a:p>
      </dgm:t>
    </dgm:pt>
    <dgm:pt modelId="{075A3D39-E191-4C23-AF82-FED389D4714A}" type="pres">
      <dgm:prSet presAssocID="{32E11038-C648-4BF3-8167-6AE1FF3EFDF1}" presName="Name0" presStyleCnt="0">
        <dgm:presLayoutVars>
          <dgm:chMax val="7"/>
          <dgm:chPref val="7"/>
          <dgm:dir/>
        </dgm:presLayoutVars>
      </dgm:prSet>
      <dgm:spPr/>
    </dgm:pt>
    <dgm:pt modelId="{80725D32-2ED8-4B1F-81A2-9F7C840C4E0C}" type="pres">
      <dgm:prSet presAssocID="{32E11038-C648-4BF3-8167-6AE1FF3EFDF1}" presName="Name1" presStyleCnt="0"/>
      <dgm:spPr/>
    </dgm:pt>
    <dgm:pt modelId="{B6A82959-4BD9-4D99-A596-9C774D74AB1C}" type="pres">
      <dgm:prSet presAssocID="{32E11038-C648-4BF3-8167-6AE1FF3EFDF1}" presName="cycle" presStyleCnt="0"/>
      <dgm:spPr/>
    </dgm:pt>
    <dgm:pt modelId="{A2FCC776-BF52-47C4-92E4-17467F9AE6E1}" type="pres">
      <dgm:prSet presAssocID="{32E11038-C648-4BF3-8167-6AE1FF3EFDF1}" presName="srcNode" presStyleLbl="node1" presStyleIdx="0" presStyleCnt="3"/>
      <dgm:spPr/>
    </dgm:pt>
    <dgm:pt modelId="{6304DB4F-C21D-43CE-BC19-7FC9FE4143EB}" type="pres">
      <dgm:prSet presAssocID="{32E11038-C648-4BF3-8167-6AE1FF3EFDF1}" presName="conn" presStyleLbl="parChTrans1D2" presStyleIdx="0" presStyleCnt="1"/>
      <dgm:spPr/>
    </dgm:pt>
    <dgm:pt modelId="{0AC5C796-425F-48EC-9CE3-FF43A9E945D1}" type="pres">
      <dgm:prSet presAssocID="{32E11038-C648-4BF3-8167-6AE1FF3EFDF1}" presName="extraNode" presStyleLbl="node1" presStyleIdx="0" presStyleCnt="3"/>
      <dgm:spPr/>
    </dgm:pt>
    <dgm:pt modelId="{FEDB5C55-0F80-4976-AD26-0CEE89BEB7EA}" type="pres">
      <dgm:prSet presAssocID="{32E11038-C648-4BF3-8167-6AE1FF3EFDF1}" presName="dstNode" presStyleLbl="node1" presStyleIdx="0" presStyleCnt="3"/>
      <dgm:spPr/>
    </dgm:pt>
    <dgm:pt modelId="{89592E09-CC88-4904-BF5E-1629C8C5E634}" type="pres">
      <dgm:prSet presAssocID="{BA20C27A-FD2A-445A-A719-6C03AF8940F3}" presName="text_1" presStyleLbl="node1" presStyleIdx="0" presStyleCnt="3">
        <dgm:presLayoutVars>
          <dgm:bulletEnabled val="1"/>
        </dgm:presLayoutVars>
      </dgm:prSet>
      <dgm:spPr/>
    </dgm:pt>
    <dgm:pt modelId="{9A21976F-30D0-4847-9028-5756044BAAC3}" type="pres">
      <dgm:prSet presAssocID="{BA20C27A-FD2A-445A-A719-6C03AF8940F3}" presName="accent_1" presStyleCnt="0"/>
      <dgm:spPr/>
    </dgm:pt>
    <dgm:pt modelId="{36E4D279-9DCF-4996-B9DB-80023277EC34}" type="pres">
      <dgm:prSet presAssocID="{BA20C27A-FD2A-445A-A719-6C03AF8940F3}" presName="accentRepeatNode" presStyleLbl="solidFgAcc1" presStyleIdx="0" presStyleCnt="3"/>
      <dgm:spPr>
        <a:ln w="50800">
          <a:solidFill>
            <a:srgbClr val="5B6770"/>
          </a:solidFill>
        </a:ln>
      </dgm:spPr>
    </dgm:pt>
    <dgm:pt modelId="{FA8E3AD4-7354-43A8-B93D-74F840B6AEF6}" type="pres">
      <dgm:prSet presAssocID="{E0CEC3AC-4F65-405E-9DD2-9D5A494B4AC7}" presName="text_2" presStyleLbl="node1" presStyleIdx="1" presStyleCnt="3">
        <dgm:presLayoutVars>
          <dgm:bulletEnabled val="1"/>
        </dgm:presLayoutVars>
      </dgm:prSet>
      <dgm:spPr/>
    </dgm:pt>
    <dgm:pt modelId="{FDAFDD12-87AE-496F-A9BD-D8FA3C5C588E}" type="pres">
      <dgm:prSet presAssocID="{E0CEC3AC-4F65-405E-9DD2-9D5A494B4AC7}" presName="accent_2" presStyleCnt="0"/>
      <dgm:spPr/>
    </dgm:pt>
    <dgm:pt modelId="{CE0FEE12-C9DD-48AF-B095-635EAD24EB23}" type="pres">
      <dgm:prSet presAssocID="{E0CEC3AC-4F65-405E-9DD2-9D5A494B4AC7}" presName="accentRepeatNode" presStyleLbl="solidFgAcc1" presStyleIdx="1" presStyleCnt="3"/>
      <dgm:spPr>
        <a:ln w="50800">
          <a:solidFill>
            <a:srgbClr val="00AEC7"/>
          </a:solidFill>
        </a:ln>
      </dgm:spPr>
    </dgm:pt>
    <dgm:pt modelId="{30EB52CC-4F02-4C80-AAF8-62BFF5A038EA}" type="pres">
      <dgm:prSet presAssocID="{187606C4-A5C3-49B4-8A18-BB38CA4215D5}" presName="text_3" presStyleLbl="node1" presStyleIdx="2" presStyleCnt="3">
        <dgm:presLayoutVars>
          <dgm:bulletEnabled val="1"/>
        </dgm:presLayoutVars>
      </dgm:prSet>
      <dgm:spPr/>
    </dgm:pt>
    <dgm:pt modelId="{C8B76DD7-65EF-4958-B29D-8E09C2D14548}" type="pres">
      <dgm:prSet presAssocID="{187606C4-A5C3-49B4-8A18-BB38CA4215D5}" presName="accent_3" presStyleCnt="0"/>
      <dgm:spPr/>
    </dgm:pt>
    <dgm:pt modelId="{E96C1AF3-5332-4D40-8E92-7C851D843D9E}" type="pres">
      <dgm:prSet presAssocID="{187606C4-A5C3-49B4-8A18-BB38CA4215D5}" presName="accentRepeatNode" presStyleLbl="solidFgAcc1" presStyleIdx="2" presStyleCnt="3"/>
      <dgm:spPr>
        <a:ln w="50800">
          <a:solidFill>
            <a:srgbClr val="093C61"/>
          </a:solidFill>
        </a:ln>
      </dgm:spPr>
    </dgm:pt>
  </dgm:ptLst>
  <dgm:cxnLst>
    <dgm:cxn modelId="{6C928428-284E-4E7D-9683-6F55F36228FB}" srcId="{32E11038-C648-4BF3-8167-6AE1FF3EFDF1}" destId="{E0CEC3AC-4F65-405E-9DD2-9D5A494B4AC7}" srcOrd="1" destOrd="0" parTransId="{EAB6D17A-4709-4A18-AFBB-0789B952020D}" sibTransId="{E80F0502-7CC7-44FF-B609-B9414F795B8A}"/>
    <dgm:cxn modelId="{57C00C33-A140-4336-BF90-35942F94805A}" type="presOf" srcId="{187606C4-A5C3-49B4-8A18-BB38CA4215D5}" destId="{30EB52CC-4F02-4C80-AAF8-62BFF5A038EA}" srcOrd="0" destOrd="0" presId="urn:microsoft.com/office/officeart/2008/layout/VerticalCurvedList"/>
    <dgm:cxn modelId="{A5351B5C-9190-4E1A-BDA3-BCFD1EA44514}" srcId="{32E11038-C648-4BF3-8167-6AE1FF3EFDF1}" destId="{BA20C27A-FD2A-445A-A719-6C03AF8940F3}" srcOrd="0" destOrd="0" parTransId="{70D27D20-9B5C-4ACA-A932-25F2CF915F48}" sibTransId="{6F8B888A-19D7-43C8-BC5E-9BDE549DF313}"/>
    <dgm:cxn modelId="{53883844-14BD-4351-A151-F1F21DB11AA2}" type="presOf" srcId="{E0CEC3AC-4F65-405E-9DD2-9D5A494B4AC7}" destId="{FA8E3AD4-7354-43A8-B93D-74F840B6AEF6}" srcOrd="0" destOrd="0" presId="urn:microsoft.com/office/officeart/2008/layout/VerticalCurvedList"/>
    <dgm:cxn modelId="{72D59750-5757-41CF-AF05-6C57B64FB7ED}" srcId="{32E11038-C648-4BF3-8167-6AE1FF3EFDF1}" destId="{187606C4-A5C3-49B4-8A18-BB38CA4215D5}" srcOrd="2" destOrd="0" parTransId="{58AE02CB-D91D-41B6-A813-B4F035391B83}" sibTransId="{3CFCF34C-096A-4329-BCDD-0A8D1A075934}"/>
    <dgm:cxn modelId="{EBE72F74-33D1-4060-A3B4-F3A60F68D2DE}" type="presOf" srcId="{BA20C27A-FD2A-445A-A719-6C03AF8940F3}" destId="{89592E09-CC88-4904-BF5E-1629C8C5E634}" srcOrd="0" destOrd="0" presId="urn:microsoft.com/office/officeart/2008/layout/VerticalCurvedList"/>
    <dgm:cxn modelId="{44A009B9-4C6E-4056-A237-21B77C751944}" type="presOf" srcId="{32E11038-C648-4BF3-8167-6AE1FF3EFDF1}" destId="{075A3D39-E191-4C23-AF82-FED389D4714A}" srcOrd="0" destOrd="0" presId="urn:microsoft.com/office/officeart/2008/layout/VerticalCurvedList"/>
    <dgm:cxn modelId="{C12810DE-047C-44F0-893C-5DBF7D150250}" type="presOf" srcId="{6F8B888A-19D7-43C8-BC5E-9BDE549DF313}" destId="{6304DB4F-C21D-43CE-BC19-7FC9FE4143EB}" srcOrd="0" destOrd="0" presId="urn:microsoft.com/office/officeart/2008/layout/VerticalCurvedList"/>
    <dgm:cxn modelId="{C8DF18D6-9728-4B9E-8416-9844D37BED16}" type="presParOf" srcId="{075A3D39-E191-4C23-AF82-FED389D4714A}" destId="{80725D32-2ED8-4B1F-81A2-9F7C840C4E0C}" srcOrd="0" destOrd="0" presId="urn:microsoft.com/office/officeart/2008/layout/VerticalCurvedList"/>
    <dgm:cxn modelId="{E35D8989-C4EB-4877-88F9-278C7A5D79BE}" type="presParOf" srcId="{80725D32-2ED8-4B1F-81A2-9F7C840C4E0C}" destId="{B6A82959-4BD9-4D99-A596-9C774D74AB1C}" srcOrd="0" destOrd="0" presId="urn:microsoft.com/office/officeart/2008/layout/VerticalCurvedList"/>
    <dgm:cxn modelId="{2E10BBB5-BB5F-4213-81D6-299D4ED932F9}" type="presParOf" srcId="{B6A82959-4BD9-4D99-A596-9C774D74AB1C}" destId="{A2FCC776-BF52-47C4-92E4-17467F9AE6E1}" srcOrd="0" destOrd="0" presId="urn:microsoft.com/office/officeart/2008/layout/VerticalCurvedList"/>
    <dgm:cxn modelId="{5B23B201-EE0E-41FD-994F-D36FF4AEDA82}" type="presParOf" srcId="{B6A82959-4BD9-4D99-A596-9C774D74AB1C}" destId="{6304DB4F-C21D-43CE-BC19-7FC9FE4143EB}" srcOrd="1" destOrd="0" presId="urn:microsoft.com/office/officeart/2008/layout/VerticalCurvedList"/>
    <dgm:cxn modelId="{44830F56-0B6E-4957-B591-535E7C4AE88E}" type="presParOf" srcId="{B6A82959-4BD9-4D99-A596-9C774D74AB1C}" destId="{0AC5C796-425F-48EC-9CE3-FF43A9E945D1}" srcOrd="2" destOrd="0" presId="urn:microsoft.com/office/officeart/2008/layout/VerticalCurvedList"/>
    <dgm:cxn modelId="{B512C53B-041E-4F05-874B-6C14137472B2}" type="presParOf" srcId="{B6A82959-4BD9-4D99-A596-9C774D74AB1C}" destId="{FEDB5C55-0F80-4976-AD26-0CEE89BEB7EA}" srcOrd="3" destOrd="0" presId="urn:microsoft.com/office/officeart/2008/layout/VerticalCurvedList"/>
    <dgm:cxn modelId="{B5267D50-E7E0-4BB1-BFA8-A827CCA77309}" type="presParOf" srcId="{80725D32-2ED8-4B1F-81A2-9F7C840C4E0C}" destId="{89592E09-CC88-4904-BF5E-1629C8C5E634}" srcOrd="1" destOrd="0" presId="urn:microsoft.com/office/officeart/2008/layout/VerticalCurvedList"/>
    <dgm:cxn modelId="{B277B9AB-1A22-46B8-AB75-EA271659F9A9}" type="presParOf" srcId="{80725D32-2ED8-4B1F-81A2-9F7C840C4E0C}" destId="{9A21976F-30D0-4847-9028-5756044BAAC3}" srcOrd="2" destOrd="0" presId="urn:microsoft.com/office/officeart/2008/layout/VerticalCurvedList"/>
    <dgm:cxn modelId="{F63A9C37-6ADA-42F7-9567-B5030E7619A5}" type="presParOf" srcId="{9A21976F-30D0-4847-9028-5756044BAAC3}" destId="{36E4D279-9DCF-4996-B9DB-80023277EC34}" srcOrd="0" destOrd="0" presId="urn:microsoft.com/office/officeart/2008/layout/VerticalCurvedList"/>
    <dgm:cxn modelId="{F0AF24C9-085E-4E7F-84AF-44BDBD83C8D6}" type="presParOf" srcId="{80725D32-2ED8-4B1F-81A2-9F7C840C4E0C}" destId="{FA8E3AD4-7354-43A8-B93D-74F840B6AEF6}" srcOrd="3" destOrd="0" presId="urn:microsoft.com/office/officeart/2008/layout/VerticalCurvedList"/>
    <dgm:cxn modelId="{53C3BAA1-3CEB-4E9B-B244-D18A0E21044B}" type="presParOf" srcId="{80725D32-2ED8-4B1F-81A2-9F7C840C4E0C}" destId="{FDAFDD12-87AE-496F-A9BD-D8FA3C5C588E}" srcOrd="4" destOrd="0" presId="urn:microsoft.com/office/officeart/2008/layout/VerticalCurvedList"/>
    <dgm:cxn modelId="{D9AAB689-C278-446B-B50B-F0121693A922}" type="presParOf" srcId="{FDAFDD12-87AE-496F-A9BD-D8FA3C5C588E}" destId="{CE0FEE12-C9DD-48AF-B095-635EAD24EB23}" srcOrd="0" destOrd="0" presId="urn:microsoft.com/office/officeart/2008/layout/VerticalCurvedList"/>
    <dgm:cxn modelId="{6BE5BE6F-02B9-4318-9BB9-B7CD1051F0D2}" type="presParOf" srcId="{80725D32-2ED8-4B1F-81A2-9F7C840C4E0C}" destId="{30EB52CC-4F02-4C80-AAF8-62BFF5A038EA}" srcOrd="5" destOrd="0" presId="urn:microsoft.com/office/officeart/2008/layout/VerticalCurvedList"/>
    <dgm:cxn modelId="{37A2E405-9B83-4313-96A7-0A679F777B18}" type="presParOf" srcId="{80725D32-2ED8-4B1F-81A2-9F7C840C4E0C}" destId="{C8B76DD7-65EF-4958-B29D-8E09C2D14548}" srcOrd="6" destOrd="0" presId="urn:microsoft.com/office/officeart/2008/layout/VerticalCurvedList"/>
    <dgm:cxn modelId="{BA1CF7BF-1B96-48C4-ADB0-9317E5BC7454}" type="presParOf" srcId="{C8B76DD7-65EF-4958-B29D-8E09C2D14548}" destId="{E96C1AF3-5332-4D40-8E92-7C851D843D9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04DB4F-C21D-43CE-BC19-7FC9FE4143EB}">
      <dsp:nvSpPr>
        <dsp:cNvPr id="0" name=""/>
        <dsp:cNvSpPr/>
      </dsp:nvSpPr>
      <dsp:spPr>
        <a:xfrm>
          <a:off x="-6201673" y="-949060"/>
          <a:ext cx="7384521" cy="7384521"/>
        </a:xfrm>
        <a:prstGeom prst="blockArc">
          <a:avLst>
            <a:gd name="adj1" fmla="val 18900000"/>
            <a:gd name="adj2" fmla="val 2700000"/>
            <a:gd name="adj3" fmla="val 29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592E09-CC88-4904-BF5E-1629C8C5E634}">
      <dsp:nvSpPr>
        <dsp:cNvPr id="0" name=""/>
        <dsp:cNvSpPr/>
      </dsp:nvSpPr>
      <dsp:spPr>
        <a:xfrm>
          <a:off x="761512" y="548640"/>
          <a:ext cx="7697175" cy="1097280"/>
        </a:xfrm>
        <a:prstGeom prst="rect">
          <a:avLst/>
        </a:prstGeom>
        <a:solidFill>
          <a:srgbClr val="5B677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0966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Click to edit Master subtitle style</a:t>
          </a:r>
        </a:p>
      </dsp:txBody>
      <dsp:txXfrm>
        <a:off x="761512" y="548640"/>
        <a:ext cx="7697175" cy="1097280"/>
      </dsp:txXfrm>
    </dsp:sp>
    <dsp:sp modelId="{36E4D279-9DCF-4996-B9DB-80023277EC34}">
      <dsp:nvSpPr>
        <dsp:cNvPr id="0" name=""/>
        <dsp:cNvSpPr/>
      </dsp:nvSpPr>
      <dsp:spPr>
        <a:xfrm>
          <a:off x="75712" y="411480"/>
          <a:ext cx="1371600" cy="13716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5B677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8E3AD4-7354-43A8-B93D-74F840B6AEF6}">
      <dsp:nvSpPr>
        <dsp:cNvPr id="0" name=""/>
        <dsp:cNvSpPr/>
      </dsp:nvSpPr>
      <dsp:spPr>
        <a:xfrm>
          <a:off x="1160373" y="2194560"/>
          <a:ext cx="7298314" cy="1097280"/>
        </a:xfrm>
        <a:prstGeom prst="rect">
          <a:avLst/>
        </a:prstGeom>
        <a:solidFill>
          <a:srgbClr val="00AEC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0966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Click to edit Master subtitle style</a:t>
          </a:r>
        </a:p>
      </dsp:txBody>
      <dsp:txXfrm>
        <a:off x="1160373" y="2194560"/>
        <a:ext cx="7298314" cy="1097280"/>
      </dsp:txXfrm>
    </dsp:sp>
    <dsp:sp modelId="{CE0FEE12-C9DD-48AF-B095-635EAD24EB23}">
      <dsp:nvSpPr>
        <dsp:cNvPr id="0" name=""/>
        <dsp:cNvSpPr/>
      </dsp:nvSpPr>
      <dsp:spPr>
        <a:xfrm>
          <a:off x="474573" y="2057400"/>
          <a:ext cx="1371600" cy="13716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00AEC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EB52CC-4F02-4C80-AAF8-62BFF5A038EA}">
      <dsp:nvSpPr>
        <dsp:cNvPr id="0" name=""/>
        <dsp:cNvSpPr/>
      </dsp:nvSpPr>
      <dsp:spPr>
        <a:xfrm>
          <a:off x="761512" y="3840480"/>
          <a:ext cx="7697175" cy="1097280"/>
        </a:xfrm>
        <a:prstGeom prst="rect">
          <a:avLst/>
        </a:prstGeom>
        <a:solidFill>
          <a:srgbClr val="093C6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0966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Click to edit Master subtitle style</a:t>
          </a:r>
        </a:p>
      </dsp:txBody>
      <dsp:txXfrm>
        <a:off x="761512" y="3840480"/>
        <a:ext cx="7697175" cy="1097280"/>
      </dsp:txXfrm>
    </dsp:sp>
    <dsp:sp modelId="{E96C1AF3-5332-4D40-8E92-7C851D843D9E}">
      <dsp:nvSpPr>
        <dsp:cNvPr id="0" name=""/>
        <dsp:cNvSpPr/>
      </dsp:nvSpPr>
      <dsp:spPr>
        <a:xfrm>
          <a:off x="75712" y="3703320"/>
          <a:ext cx="1371600" cy="13716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093C6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4537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A0837FE-C71E-9CF6-AC64-3D795C3B5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A5C917-3A9B-FEDC-2C2D-7DCD85F5C1DF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9D2196-8960-8007-C0C0-62EFA03EA586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5B05C1E4-0ADA-E143-5454-47ACE69FE9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CB3C4B1-5703-0FC3-7F3A-467B71334E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51E1165-2D5E-A8BA-AD01-59C2367A0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2000"/>
            <a:ext cx="8534400" cy="22098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1068C6B-C94E-547A-7102-71442E874B5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04800" y="3124200"/>
            <a:ext cx="8534400" cy="2667000"/>
          </a:xfrm>
          <a:prstGeom prst="rect">
            <a:avLst/>
          </a:prstGeom>
          <a:solidFill>
            <a:srgbClr val="E6EBF0"/>
          </a:solidFill>
          <a:ln w="15875" cap="rnd">
            <a:solidFill>
              <a:schemeClr val="bg1">
                <a:lumMod val="85000"/>
                <a:alpha val="59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81068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 descr="xdgdfgdfg">
            <a:extLst>
              <a:ext uri="{FF2B5EF4-FFF2-40B4-BE49-F238E27FC236}">
                <a16:creationId xmlns:a16="http://schemas.microsoft.com/office/drawing/2014/main" id="{11BF4596-49BD-5DCB-711C-47030A443E0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04800" y="1058219"/>
            <a:ext cx="8534400" cy="19481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rnd">
            <a:solidFill>
              <a:srgbClr val="00AEC7">
                <a:alpha val="59000"/>
              </a:srgb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2FC120C-B1CB-16E5-B00E-55E88FB1592E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04800" y="3524730"/>
            <a:ext cx="8534400" cy="2212106"/>
          </a:xfrm>
          <a:prstGeom prst="rect">
            <a:avLst/>
          </a:prstGeom>
          <a:solidFill>
            <a:schemeClr val="bg2"/>
          </a:solidFill>
          <a:ln w="15875" cap="rnd">
            <a:solidFill>
              <a:schemeClr val="bg1">
                <a:lumMod val="85000"/>
                <a:alpha val="59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A0837FE-C71E-9CF6-AC64-3D795C3B5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A5C917-3A9B-FEDC-2C2D-7DCD85F5C1DF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9D2196-8960-8007-C0C0-62EFA03EA586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5B05C1E4-0ADA-E143-5454-47ACE69FE9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CB3C4B1-5703-0FC3-7F3A-467B71334E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8573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2 (Gray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DA98D29-CFFC-C296-B023-91A03EEC3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12A03F-8D2E-8532-3203-031013FA5A10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FFCD6A5-9B36-D9E5-72F2-FBEA5B672AB9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EFC8874-25EC-5A5F-D57F-0691879F1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2000"/>
            <a:ext cx="5410200" cy="53340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D7C7B98-DF84-E7E1-CF67-1DA50AD9067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867400" y="914400"/>
            <a:ext cx="2971800" cy="5181600"/>
          </a:xfrm>
          <a:prstGeom prst="rect">
            <a:avLst/>
          </a:prstGeom>
          <a:solidFill>
            <a:srgbClr val="E6EBF0"/>
          </a:solidFill>
          <a:ln w="15875" cap="rnd">
            <a:solidFill>
              <a:schemeClr val="bg1">
                <a:lumMod val="85000"/>
                <a:alpha val="62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182880" rIns="274320" bIns="18288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EC87C22B-ECB6-24C9-CA51-802C0CC5A9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C902CBC-1565-53AF-76EE-5EA87EAAED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2400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 Background with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BF0DE-C10A-1045-5990-B1FA49AF9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1C69C7-7D39-DEDD-BE1B-B8C046B0CA95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E78E12-A908-1977-15C5-27DAB2FF2F2B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18275120-314C-AFBD-B170-4B990F0EFBAF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304801" y="1066800"/>
            <a:ext cx="8534400" cy="21913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rnd" cmpd="sng">
            <a:solidFill>
              <a:schemeClr val="accent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182880" rIns="182880" bIns="182880" numCol="2" spcCol="548640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9C95B286-9A86-1DCC-052D-7E695490B198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304801" y="3574374"/>
            <a:ext cx="8534400" cy="2277547"/>
          </a:xfrm>
          <a:prstGeom prst="rect">
            <a:avLst/>
          </a:prstGeom>
          <a:solidFill>
            <a:srgbClr val="093C61"/>
          </a:solidFill>
          <a:ln w="15875" cap="rnd" cmpd="sng">
            <a:solidFill>
              <a:srgbClr val="093C6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182880" rIns="182880" bIns="182880" numCol="3" spcCol="54864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0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0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AF8B1A1-8352-B98E-3C78-48C46BD8F2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40D7F8C-7E87-E617-9858-400C5F8AC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0293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4800" y="762000"/>
            <a:ext cx="4210050" cy="5029201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lang="en-US" sz="2000" dirty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29150" y="762000"/>
            <a:ext cx="3886200" cy="5029201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F6FD2C47-F578-2F9E-22DF-DA95B857A3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2ED327A-7496-0E17-F5C8-2E5C3BB961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405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A2E64688-55C6-E357-9586-99D476DEA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240594"/>
            <a:ext cx="2743200" cy="5762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rgbClr val="00AEC7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5647BB42-DB2F-5A0E-E38E-6058202FE98E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00516" y="1926394"/>
            <a:ext cx="2743200" cy="3941006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CFE8832-28AD-B47C-8C26-31B963CA9E5A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3200400" y="1240594"/>
            <a:ext cx="2743200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AEC7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2945EFAC-694A-3BD3-547B-6671ECA14576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3219916" y="1926394"/>
            <a:ext cx="2743200" cy="3941006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559C7A71-BBBF-254C-4D14-5F4DC1F4ED33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6000284" y="1237099"/>
            <a:ext cx="2743200" cy="5762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rgbClr val="00AEC7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B003D11D-EC33-ECB2-82CF-2D9A887EAC5E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019800" y="1922899"/>
            <a:ext cx="2743200" cy="3941006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00B85CC8-6F83-6404-ACAA-F1FA4529AE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AE8A331-9F84-084C-7267-CFE65AA777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3796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Sh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F9EE3F64-5084-626C-72A7-533838A69759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536825941"/>
              </p:ext>
            </p:extLst>
          </p:nvPr>
        </p:nvGraphicFramePr>
        <p:xfrm>
          <a:off x="304800" y="762000"/>
          <a:ext cx="85344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440F2B08-EC92-A561-8BE4-EDCE8DB34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FF5FC3-0BB0-C369-E541-DAB7BF2A7B43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DA8C3691-EDE4-B07C-F114-E502244790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7B83F30-EC1D-F71C-95D7-1B5BC9FD20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3866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70951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48532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24600"/>
            <a:ext cx="609600" cy="296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299284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Footer text goes here.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534400" y="6324600"/>
            <a:ext cx="609600" cy="296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636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130429"/>
            <a:ext cx="8005618" cy="14700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2418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61D9533-CB1D-41E2-A7CA-83FDF6B751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41D418E-9C88-65C3-7644-3BFD9E325C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316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438404"/>
            <a:ext cx="8005618" cy="14700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F378818-BDFE-F884-8C6C-4CCC2735F4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41FCBFE-0DE4-6F22-6E66-AE772DD05E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855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45B7A48-1656-2C3F-0296-FBEF4281AB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866302B-9158-11F4-3B77-9F86EAAEC2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720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1"/>
            <a:ext cx="8534400" cy="5280822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66858FE-C979-8B8E-03D2-C3C16DE57A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C82599C-5AEF-12A9-5E15-1FCCC1DE3F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117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hape Background with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BF0DE-C10A-1045-5990-B1FA49AF9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1C69C7-7D39-DEDD-BE1B-B8C046B0CA95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E78E12-A908-1977-15C5-27DAB2FF2F2B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18275120-314C-AFBD-B170-4B990F0EFBAF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304800" y="762000"/>
            <a:ext cx="8534400" cy="2080570"/>
          </a:xfrm>
          <a:prstGeom prst="rect">
            <a:avLst/>
          </a:prstGeom>
          <a:noFill/>
          <a:ln w="15875" cap="rnd" cmpd="sng">
            <a:noFill/>
            <a:miter lim="800000"/>
          </a:ln>
          <a:effectLst/>
        </p:spPr>
        <p:txBody>
          <a:bodyPr wrap="square" lIns="274320" tIns="274320" rIns="274320" bIns="274320" numCol="1" spcCol="0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56E5B54-4089-96A7-2D9D-9DE3B556DE6C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304800" y="4283179"/>
            <a:ext cx="8534400" cy="17235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rnd" cmpd="sng">
            <a:solidFill>
              <a:schemeClr val="accent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74320" tIns="274320" rIns="274320" bIns="274320" numCol="1" spcCol="0">
            <a:sp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6C41BB5-1EEC-FCDB-01DA-7245FD308E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DE784D3-CB7A-BC89-24C2-BFB1A76006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657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te with Captions (Aqu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5181600" cy="54864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7CE442-37B7-476C-9FE8-E96267B02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D15576-9FF6-A891-FEC4-42E2548A9FC7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556E2A8-9379-D337-6383-63A755F631AD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5758650-6057-27BA-3042-74E6ED3D25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F3A14D9-11BE-48EC-BFD4-7B66ECAF99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2DD23C-49EE-C657-D737-13CB53F52F7D}"/>
              </a:ext>
            </a:extLst>
          </p:cNvPr>
          <p:cNvSpPr txBox="1"/>
          <p:nvPr userDrawn="1"/>
        </p:nvSpPr>
        <p:spPr>
          <a:xfrm>
            <a:off x="5638800" y="914400"/>
            <a:ext cx="3124200" cy="12926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rgbClr val="00AEC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182880" rIns="182880" bIns="182880" rtlCol="0">
            <a:spAutoFit/>
          </a:bodyPr>
          <a:lstStyle/>
          <a:p>
            <a:pPr lvl="0"/>
            <a:r>
              <a:rPr lang="en-US" sz="1600">
                <a:solidFill>
                  <a:schemeClr val="tx1"/>
                </a:solidFill>
              </a:rPr>
              <a:t>Click to edit Master text styles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Second level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/>
                </a:solidFill>
              </a:rPr>
              <a:t>Third level</a:t>
            </a:r>
          </a:p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291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(Gray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08BA54D-6CCD-C3E8-6751-1276B8364E6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486400" y="0"/>
            <a:ext cx="3657600" cy="6318504"/>
          </a:xfrm>
          <a:prstGeom prst="rect">
            <a:avLst/>
          </a:prstGeom>
          <a:solidFill>
            <a:srgbClr val="E6EBF0"/>
          </a:solidFill>
        </p:spPr>
        <p:txBody>
          <a:bodyPr lIns="274320" tIns="1051560" rIns="274320" bIns="7315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5181600" cy="52578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CC83710-C64D-1BD2-447D-28FF58823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FF9252-B1FC-9936-53BB-BEE6DD5CEFBE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60D07C2-2A38-B953-E52E-4EBD6A8D19A2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FB953F4-81A3-8A2B-DF43-0A159C2AAB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F00FF52-E6F1-3C2A-4808-5A12AA3953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322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(Blu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560A137-FB98-0536-3809-C26CC3FAD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2000"/>
            <a:ext cx="4572000" cy="54102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5AB1D34-51BB-4778-251A-21036E98CE5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486400" y="0"/>
            <a:ext cx="3657600" cy="6318504"/>
          </a:xfrm>
          <a:prstGeom prst="rect">
            <a:avLst/>
          </a:prstGeom>
          <a:solidFill>
            <a:srgbClr val="E6EBF0"/>
          </a:solidFill>
        </p:spPr>
        <p:txBody>
          <a:bodyPr lIns="274320" tIns="1005840" rIns="274320" bIns="731520"/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96BAD60-5C45-1A72-0429-2EA7A0968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60EBBE-A2F2-20F7-8FB9-432D577E3F22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30BE998-F70B-DF4E-4F08-F7692DA494DE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08A006D7-B111-59A0-C107-A762902634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25D1E40-D3DE-D4F4-AD78-7AD3CD8F1D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313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657600" y="0"/>
            <a:ext cx="5486400" cy="6858000"/>
          </a:xfrm>
          <a:prstGeom prst="rect">
            <a:avLst/>
          </a:prstGeom>
          <a:solidFill>
            <a:srgbClr val="E6EBF0"/>
          </a:solidFill>
          <a:ln>
            <a:noFill/>
          </a:ln>
          <a:effectLst>
            <a:outerShdw blurRad="50800" dist="50800" dir="114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14" y="2876281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696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64D7AF-E2F5-1599-41AA-3C3E7364C4D0}"/>
              </a:ext>
            </a:extLst>
          </p:cNvPr>
          <p:cNvSpPr/>
          <p:nvPr userDrawn="1"/>
        </p:nvSpPr>
        <p:spPr>
          <a:xfrm>
            <a:off x="8534402" y="6324604"/>
            <a:ext cx="533399" cy="5333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2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C265F66-6D17-D963-C0E8-D5570992A0F6}"/>
              </a:ext>
            </a:extLst>
          </p:cNvPr>
          <p:cNvSpPr/>
          <p:nvPr userDrawn="1"/>
        </p:nvSpPr>
        <p:spPr>
          <a:xfrm>
            <a:off x="9019630" y="6324600"/>
            <a:ext cx="124369" cy="533396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3246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324604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096000"/>
            <a:ext cx="1181868" cy="4572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415D4E-E4EE-28DF-8C01-159908B931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58BBB7-4F61-67AB-A4FB-BF4DCCE49743}"/>
              </a:ext>
            </a:extLst>
          </p:cNvPr>
          <p:cNvSpPr txBox="1"/>
          <p:nvPr userDrawn="1"/>
        </p:nvSpPr>
        <p:spPr>
          <a:xfrm>
            <a:off x="54675" y="6324600"/>
            <a:ext cx="2840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1000" b="0" baseline="0">
              <a:solidFill>
                <a:schemeClr val="tx1"/>
              </a:solidFill>
            </a:endParaRPr>
          </a:p>
          <a:p>
            <a:pPr algn="l"/>
            <a:r>
              <a:rPr lang="en-US" sz="1000" b="0" baseline="0">
                <a:solidFill>
                  <a:schemeClr val="tx1"/>
                </a:solidFill>
              </a:rPr>
              <a:t>Public</a:t>
            </a:r>
            <a:endParaRPr lang="en-US" sz="10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641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736" r:id="rId2"/>
    <p:sldLayoutId id="2147483665" r:id="rId3"/>
    <p:sldLayoutId id="2147483738" r:id="rId4"/>
    <p:sldLayoutId id="2147483739" r:id="rId5"/>
    <p:sldLayoutId id="2147483719" r:id="rId6"/>
    <p:sldLayoutId id="2147483713" r:id="rId7"/>
    <p:sldLayoutId id="2147483714" r:id="rId8"/>
    <p:sldLayoutId id="2147483716" r:id="rId9"/>
    <p:sldLayoutId id="2147483740" r:id="rId10"/>
    <p:sldLayoutId id="2147483717" r:id="rId11"/>
    <p:sldLayoutId id="2147483720" r:id="rId12"/>
    <p:sldLayoutId id="2147483666" r:id="rId13"/>
    <p:sldLayoutId id="2147483737" r:id="rId14"/>
    <p:sldLayoutId id="2147483721" r:id="rId15"/>
    <p:sldLayoutId id="2147483755" r:id="rId1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mailto:RTCB@ercot.com" TargetMode="External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rcot.com/committees/tac/rtcbtf" TargetMode="External"/><Relationship Id="rId2" Type="http://schemas.openxmlformats.org/officeDocument/2006/relationships/hyperlink" Target="https://www.ercot.com/files/docs/2025/02/26/RTCB_Market_Trials_Plan_TAC_Approved_10302024.docx" TargetMode="Externa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ercot.com/committees/tac/rtcbtf" TargetMode="External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5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testmarkettrials.ercot.com/osrui/osrui/Summary.action" TargetMode="External"/><Relationship Id="rId7" Type="http://schemas.openxmlformats.org/officeDocument/2006/relationships/hyperlink" Target="https://markettrialsapi.wan.ercot.com/NodalAPI/EWS/" TargetMode="External"/><Relationship Id="rId2" Type="http://schemas.openxmlformats.org/officeDocument/2006/relationships/hyperlink" Target="https://itestmarkettrials.ercot.com/mmsui/mmsui/displayTradesLanding.action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markettrialsapi.ercot.com/NodalAPI/EWS/" TargetMode="External"/><Relationship Id="rId5" Type="http://schemas.openxmlformats.org/officeDocument/2006/relationships/hyperlink" Target="https://testmarkettrialsapi.wan.ercot.com/NodalAPI/EWS/" TargetMode="External"/><Relationship Id="rId4" Type="http://schemas.openxmlformats.org/officeDocument/2006/relationships/hyperlink" Target="https://testmarkettrialsapi.ercot.com/NodalAPI/EWS/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hyperlink" Target="https://www.ercot.com/services/mdt/webservices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5" Type="http://schemas.openxmlformats.org/officeDocument/2006/relationships/hyperlink" Target="https://www.ercot.com/files/docs/2025/02/26/RTCB_Market_Trials_Plan_TAC_Approved_10302024.docx" TargetMode="External"/><Relationship Id="rId4" Type="http://schemas.openxmlformats.org/officeDocument/2006/relationships/hyperlink" Target="https://www.ercot.com/committees/tac/rtcbtf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hyperlink" Target="https://www.ercot.com/files/docs/2025/04/07/RTCB_Market_Trials_Handbook_3_OpenLoop_RTC_SCED.docx" TargetMode="Externa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ercot.com/files/docs/2025/04/07/RTCB_Market_Trials_Handbook_4_QSE-Telemetry-Tests_Rev_06132025_FINAL.docx" TargetMode="Externa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1B380C9-83F4-13B7-773B-9880F0F13E5F}"/>
              </a:ext>
            </a:extLst>
          </p:cNvPr>
          <p:cNvSpPr txBox="1"/>
          <p:nvPr/>
        </p:nvSpPr>
        <p:spPr>
          <a:xfrm>
            <a:off x="3810000" y="1674673"/>
            <a:ext cx="4953000" cy="387798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/>
              <a:t>Weekly </a:t>
            </a:r>
          </a:p>
          <a:p>
            <a:r>
              <a:rPr lang="en-US" sz="2400" b="1" dirty="0"/>
              <a:t>RTC+B Market Trials Update</a:t>
            </a:r>
            <a:endParaRPr lang="en-US" sz="2400" b="1" dirty="0">
              <a:cs typeface="Arial"/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i="1" dirty="0"/>
          </a:p>
          <a:p>
            <a:endParaRPr lang="en-US" i="1" dirty="0"/>
          </a:p>
          <a:p>
            <a:r>
              <a:rPr lang="en-US" i="1" dirty="0"/>
              <a:t>ERCOT Staff</a:t>
            </a:r>
            <a:endParaRPr lang="en-US" i="1" dirty="0">
              <a:cs typeface="Arial"/>
            </a:endParaRPr>
          </a:p>
          <a:p>
            <a:endParaRPr lang="en-US" i="1" dirty="0"/>
          </a:p>
          <a:p>
            <a:endParaRPr lang="en-US" i="1" dirty="0">
              <a:solidFill>
                <a:schemeClr val="tx2"/>
              </a:solidFill>
            </a:endParaRPr>
          </a:p>
          <a:p>
            <a:endParaRPr lang="en-US" i="1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August 4, 2025</a:t>
            </a:r>
            <a:endParaRPr lang="en-US" dirty="0">
              <a:solidFill>
                <a:schemeClr val="tx2"/>
              </a:solidFill>
              <a:cs typeface="Arial"/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676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D00894-50D3-ECB4-F886-85F3296FFE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E8245-082C-B85B-DC8E-71E82A6CE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sz="1800" dirty="0"/>
              <a:t>Scorecard 3B for </a:t>
            </a:r>
            <a:br>
              <a:rPr lang="en-US" sz="1800" dirty="0">
                <a:cs typeface="Arial"/>
              </a:rPr>
            </a:br>
            <a:r>
              <a:rPr lang="en-US" sz="1800" dirty="0"/>
              <a:t>Handbook 3- </a:t>
            </a:r>
            <a:br>
              <a:rPr lang="en-US" sz="1800" dirty="0"/>
            </a:br>
            <a:r>
              <a:rPr lang="en-US" sz="1800" dirty="0">
                <a:solidFill>
                  <a:srgbClr val="C00000"/>
                </a:solidFill>
              </a:rPr>
              <a:t>Acceptable Telemetry point </a:t>
            </a:r>
            <a:br>
              <a:rPr lang="en-US" sz="1800" dirty="0">
                <a:solidFill>
                  <a:srgbClr val="C00000"/>
                </a:solidFill>
              </a:rPr>
            </a:br>
            <a:r>
              <a:rPr lang="en-US" sz="1800" dirty="0">
                <a:solidFill>
                  <a:srgbClr val="C00000"/>
                </a:solidFill>
              </a:rPr>
              <a:t>values received by ERCOT </a:t>
            </a:r>
            <a:br>
              <a:rPr lang="en-US" sz="1800" dirty="0">
                <a:solidFill>
                  <a:srgbClr val="C00000"/>
                </a:solidFill>
              </a:rPr>
            </a:br>
            <a:r>
              <a:rPr lang="en-US" sz="1800" dirty="0">
                <a:solidFill>
                  <a:srgbClr val="C00000"/>
                </a:solidFill>
              </a:rPr>
              <a:t>for active resources.</a:t>
            </a:r>
            <a:br>
              <a:rPr lang="en-US" dirty="0"/>
            </a:br>
            <a:endParaRPr lang="en-US" dirty="0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D08E9B-BA2D-E2B5-405E-CA2E399C0F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21D96A-5F24-C26A-B5AE-307247CA0470}"/>
              </a:ext>
            </a:extLst>
          </p:cNvPr>
          <p:cNvSpPr txBox="1"/>
          <p:nvPr/>
        </p:nvSpPr>
        <p:spPr>
          <a:xfrm>
            <a:off x="381000" y="1751204"/>
            <a:ext cx="2920932" cy="36625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8/4 Scores for QSE with Resources – Accurate telemetry data sent to ERCOT </a:t>
            </a:r>
          </a:p>
          <a:p>
            <a:endParaRPr lang="en-US" sz="1600" dirty="0">
              <a:solidFill>
                <a:srgbClr val="C00000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Scoring:</a:t>
            </a:r>
            <a:endParaRPr lang="en-US" dirty="0">
              <a:cs typeface="Arial"/>
            </a:endParaRPr>
          </a:p>
          <a:p>
            <a:endParaRPr lang="en-US" dirty="0"/>
          </a:p>
          <a:p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33BF55D-C2EC-F0AD-F04F-B57E48A44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41" y="4866057"/>
            <a:ext cx="3371850" cy="10953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D10189-195A-5A5F-5985-0ABD33D031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2576" y="0"/>
            <a:ext cx="2722560" cy="6324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F99F95-C039-CF24-B221-18024C38D5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6242" y="0"/>
            <a:ext cx="2648892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564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EA707F-AB46-8589-7BFA-6168FCE4DF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81396-1733-73F3-CA20-D6A44A6B0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Scorecard 3B for Handbook 3</a:t>
            </a:r>
            <a:br>
              <a:rPr lang="en-US" sz="2000" dirty="0"/>
            </a:br>
            <a:r>
              <a:rPr lang="en-US" sz="1600" dirty="0"/>
              <a:t>Acceptable Telemetry Point values received by ERCOT for active resources.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4610DF8D-0E46-AA1F-8BFA-3315A75E14E1}"/>
              </a:ext>
            </a:extLst>
          </p:cNvPr>
          <p:cNvSpPr txBox="1">
            <a:spLocks/>
          </p:cNvSpPr>
          <p:nvPr/>
        </p:nvSpPr>
        <p:spPr>
          <a:xfrm>
            <a:off x="76200" y="814633"/>
            <a:ext cx="8534400" cy="46381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863" lvl="1" indent="0">
              <a:buNone/>
            </a:pPr>
            <a:endParaRPr lang="en-US" sz="1800" dirty="0"/>
          </a:p>
          <a:p>
            <a:pPr marL="169863" lvl="1" indent="0">
              <a:buNone/>
            </a:pPr>
            <a:endParaRPr lang="en-US" sz="1800" dirty="0"/>
          </a:p>
          <a:p>
            <a:pPr marL="512763" lvl="1" indent="-342900">
              <a:buFont typeface="Courier New" panose="02070309020205020404" pitchFamily="49" charset="0"/>
              <a:buChar char="o"/>
            </a:pPr>
            <a:endParaRPr lang="en-US" sz="1800" dirty="0"/>
          </a:p>
          <a:p>
            <a:pPr marL="512763" lvl="1" indent="-342900">
              <a:buFont typeface="Courier New" panose="02070309020205020404" pitchFamily="49" charset="0"/>
              <a:buChar char="o"/>
            </a:pPr>
            <a:endParaRPr lang="en-US" sz="1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6B6F9A2-BBB3-08DA-A6E1-EB0CA1D794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3505" y="1552850"/>
            <a:ext cx="3975102" cy="1295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8E0D344-A6DA-66DF-E1DB-3AEF7531F444}"/>
              </a:ext>
            </a:extLst>
          </p:cNvPr>
          <p:cNvSpPr txBox="1"/>
          <p:nvPr/>
        </p:nvSpPr>
        <p:spPr>
          <a:xfrm>
            <a:off x="533400" y="3133725"/>
            <a:ext cx="740021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5563" indent="-342900">
              <a:buFont typeface="Arial" panose="020B0604020202020204" pitchFamily="34" charset="0"/>
              <a:buChar char="•"/>
            </a:pPr>
            <a:r>
              <a:rPr lang="en-US" sz="2000" b="1" dirty="0"/>
              <a:t>Key points for Telemetry scorecard check</a:t>
            </a:r>
          </a:p>
          <a:p>
            <a:pPr marL="512763" lvl="1" indent="-342900">
              <a:buFont typeface="Courier New" panose="02070309020205020404" pitchFamily="49" charset="0"/>
              <a:buChar char="o"/>
            </a:pPr>
            <a:r>
              <a:rPr lang="en-US" sz="1400" dirty="0"/>
              <a:t>Device types checked - Units, CLRs, NCLRs, ESRs for each QSE</a:t>
            </a:r>
          </a:p>
          <a:p>
            <a:pPr marL="512763" lvl="1" indent="-342900">
              <a:buFont typeface="Courier New" panose="02070309020205020404" pitchFamily="49" charset="0"/>
              <a:buChar char="o"/>
            </a:pPr>
            <a:r>
              <a:rPr lang="en-US" sz="1400" dirty="0"/>
              <a:t>RTCB Telemetry status should be “Good” quality</a:t>
            </a:r>
          </a:p>
          <a:p>
            <a:pPr marL="512763" lvl="1" indent="-342900">
              <a:buFont typeface="Courier New" panose="02070309020205020404" pitchFamily="49" charset="0"/>
              <a:buChar char="o"/>
            </a:pPr>
            <a:r>
              <a:rPr lang="en-US" sz="1400" dirty="0"/>
              <a:t>RTCB Units / CLRs / NCLRs Telemetry values should be within “Expected Range” or  an expected value. Details are provided in next few slides.</a:t>
            </a:r>
          </a:p>
          <a:p>
            <a:pPr marL="512763" lvl="1" indent="-342900">
              <a:buFont typeface="Courier New" panose="02070309020205020404" pitchFamily="49" charset="0"/>
              <a:buChar char="o"/>
            </a:pPr>
            <a:r>
              <a:rPr lang="en-US" sz="1400" dirty="0"/>
              <a:t>Expected values are derived from equivalent analogs in current production, based on defined criteria. </a:t>
            </a:r>
          </a:p>
          <a:p>
            <a:pPr marL="512763" lvl="1" indent="-342900">
              <a:buFont typeface="Courier New" panose="02070309020205020404" pitchFamily="49" charset="0"/>
              <a:buChar char="o"/>
            </a:pPr>
            <a:r>
              <a:rPr lang="en-US" sz="1400" dirty="0"/>
              <a:t>RTCB ESR telemetry values are checked against corresponding combo model Battery Unit / CLR counterparts in production.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EF1772-C29E-D8BF-C1B7-520C0B0F4F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824" y="1600617"/>
            <a:ext cx="3371380" cy="10973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701AE6-E72D-9CA0-00A3-7CC7A0D8BF09}"/>
              </a:ext>
            </a:extLst>
          </p:cNvPr>
          <p:cNvSpPr txBox="1"/>
          <p:nvPr/>
        </p:nvSpPr>
        <p:spPr>
          <a:xfrm>
            <a:off x="685800" y="1250366"/>
            <a:ext cx="26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Scoring:</a:t>
            </a:r>
          </a:p>
        </p:txBody>
      </p:sp>
    </p:spTree>
    <p:extLst>
      <p:ext uri="{BB962C8B-B14F-4D97-AF65-F5344CB8AC3E}">
        <p14:creationId xmlns:p14="http://schemas.microsoft.com/office/powerpoint/2010/main" val="103424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0DD31B-11FB-1E05-481F-0780C0ABF2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4A11D-8761-3371-E922-D6F23C4F7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723351"/>
          </a:xfrm>
        </p:spPr>
        <p:txBody>
          <a:bodyPr/>
          <a:lstStyle/>
          <a:p>
            <a:r>
              <a:rPr lang="en-US" dirty="0"/>
              <a:t>RTC+B Telemetry points validation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23E392-88E0-F7A0-908E-D9D3E9288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6580B9-0523-E918-FF33-4BD78D2C36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745602"/>
            <a:ext cx="8763000" cy="536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1017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C644B7-7EB0-9B30-30F6-0722E09947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E89BC-3AF9-EF3C-ADE7-D3A8F0931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sz="2000" dirty="0"/>
              <a:t>Scorecard 4 for</a:t>
            </a:r>
            <a:br>
              <a:rPr lang="en-US" sz="2000" dirty="0">
                <a:cs typeface="Arial"/>
              </a:rPr>
            </a:br>
            <a:r>
              <a:rPr lang="en-US" sz="2000" dirty="0"/>
              <a:t> Handbook 4-</a:t>
            </a:r>
            <a:br>
              <a:rPr lang="en-US" sz="2000" dirty="0"/>
            </a:br>
            <a:r>
              <a:rPr lang="en-US" sz="2000" dirty="0">
                <a:solidFill>
                  <a:srgbClr val="C00000"/>
                </a:solidFill>
              </a:rPr>
              <a:t>QSEs demonstrate </a:t>
            </a:r>
            <a:br>
              <a:rPr lang="en-US" sz="2000" dirty="0">
                <a:solidFill>
                  <a:srgbClr val="C00000"/>
                </a:solidFill>
              </a:rPr>
            </a:br>
            <a:r>
              <a:rPr lang="en-US" sz="2000" dirty="0">
                <a:solidFill>
                  <a:srgbClr val="C00000"/>
                </a:solidFill>
              </a:rPr>
              <a:t>ability to follow UDSP </a:t>
            </a:r>
            <a:br>
              <a:rPr lang="en-US" sz="2000" dirty="0">
                <a:solidFill>
                  <a:srgbClr val="C00000"/>
                </a:solidFill>
              </a:rPr>
            </a:br>
            <a:r>
              <a:rPr lang="en-US" sz="2000" dirty="0">
                <a:solidFill>
                  <a:srgbClr val="C00000"/>
                </a:solidFill>
              </a:rPr>
              <a:t>in coordinated test</a:t>
            </a:r>
            <a:br>
              <a:rPr lang="en-US" sz="2000" dirty="0">
                <a:solidFill>
                  <a:srgbClr val="C00000"/>
                </a:solidFill>
              </a:rPr>
            </a:br>
            <a:r>
              <a:rPr lang="en-US" sz="2000" dirty="0">
                <a:solidFill>
                  <a:srgbClr val="C00000"/>
                </a:solidFill>
              </a:rPr>
              <a:t>with ERCOT</a:t>
            </a:r>
            <a:br>
              <a:rPr lang="en-US" dirty="0"/>
            </a:br>
            <a:endParaRPr lang="en-US" dirty="0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4A4443-8BEE-B6E3-6F18-2E977E3837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8A1596-0271-09D6-68C6-850084C1100E}"/>
              </a:ext>
            </a:extLst>
          </p:cNvPr>
          <p:cNvSpPr txBox="1"/>
          <p:nvPr/>
        </p:nvSpPr>
        <p:spPr>
          <a:xfrm>
            <a:off x="206965" y="2334301"/>
            <a:ext cx="3078457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7/28 UDSP following tests </a:t>
            </a:r>
          </a:p>
          <a:p>
            <a:endParaRPr lang="en-US" dirty="0">
              <a:solidFill>
                <a:schemeClr val="accent3"/>
              </a:solidFill>
            </a:endParaRPr>
          </a:p>
          <a:p>
            <a:endParaRPr lang="en-US" dirty="0">
              <a:solidFill>
                <a:schemeClr val="accent3"/>
              </a:solidFill>
            </a:endParaRPr>
          </a:p>
          <a:p>
            <a:endParaRPr lang="en-US" dirty="0">
              <a:solidFill>
                <a:schemeClr val="accent3"/>
              </a:solidFill>
            </a:endParaRPr>
          </a:p>
          <a:p>
            <a:endParaRPr lang="en-US" dirty="0">
              <a:solidFill>
                <a:schemeClr val="accent3"/>
              </a:solidFill>
            </a:endParaRPr>
          </a:p>
          <a:p>
            <a:endParaRPr lang="en-US" dirty="0">
              <a:solidFill>
                <a:schemeClr val="accent3"/>
              </a:solidFill>
            </a:endParaRPr>
          </a:p>
          <a:p>
            <a:endParaRPr lang="en-US" dirty="0">
              <a:solidFill>
                <a:schemeClr val="accent3"/>
              </a:solidFill>
            </a:endParaRPr>
          </a:p>
          <a:p>
            <a:r>
              <a:rPr lang="en-US" dirty="0">
                <a:cs typeface="Arial"/>
              </a:rPr>
              <a:t>Scoring: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1AE74F3-DDD6-DBA9-8DC4-914AFE65B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965" y="4710112"/>
            <a:ext cx="3476625" cy="13811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7A71183-C705-9E32-B65A-81937BD998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582" y="0"/>
            <a:ext cx="2221149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130EB81-8313-16CE-EE78-ADF0729B65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365" y="0"/>
            <a:ext cx="22130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082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FC7A6E-0677-041F-3C20-1F87F311A9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11A99-DC31-1E27-A8E9-9AFBCDF7B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cs typeface="Arial"/>
              </a:rPr>
              <a:t>Summary of SCED functionality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83D741-3F0D-8726-8527-E430C2C29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024127"/>
            <a:ext cx="8665464" cy="5017443"/>
          </a:xfrm>
        </p:spPr>
        <p:txBody>
          <a:bodyPr lIns="91440" tIns="45720" rIns="91440" bIns="45720" anchor="t"/>
          <a:lstStyle/>
          <a:p>
            <a:r>
              <a:rPr lang="en-US" sz="1800" dirty="0">
                <a:solidFill>
                  <a:schemeClr val="tx2"/>
                </a:solidFill>
                <a:cs typeface="Arial"/>
              </a:rPr>
              <a:t>What is RTC SCED using to solve in trials?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Production Network model from NMMS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QSE submitted offers (energy and A/S)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QSE production telemetry </a:t>
            </a:r>
          </a:p>
          <a:p>
            <a:pPr lvl="2"/>
            <a:r>
              <a:rPr lang="en-US" sz="1400" dirty="0">
                <a:solidFill>
                  <a:schemeClr val="tx2"/>
                </a:solidFill>
                <a:cs typeface="Arial"/>
              </a:rPr>
              <a:t>ERCOT performs some overrides for stale data from QSE sites- improving each week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Outages in prod telemetry would be outage in RTC SCED</a:t>
            </a:r>
          </a:p>
          <a:p>
            <a:pPr lvl="1"/>
            <a:endParaRPr lang="en-US" sz="1600" dirty="0">
              <a:solidFill>
                <a:schemeClr val="tx2"/>
              </a:solidFill>
              <a:cs typeface="Arial"/>
            </a:endParaRP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NPRR1268/1269 ASDC and Proxies logic implemented 7/31 late afternoon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AS Plan improved and now same as Prod as of 7/31</a:t>
            </a:r>
          </a:p>
          <a:p>
            <a:pPr marL="457200" lvl="1" indent="0">
              <a:buNone/>
            </a:pPr>
            <a:endParaRPr lang="en-US" sz="1600" dirty="0">
              <a:solidFill>
                <a:schemeClr val="tx2"/>
              </a:solidFill>
              <a:cs typeface="Arial"/>
            </a:endParaRP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IRR Forecast synchronization has been manual, but automating today / Aug4</a:t>
            </a:r>
          </a:p>
          <a:p>
            <a:pPr lvl="1"/>
            <a:endParaRPr lang="en-US" sz="1600" dirty="0">
              <a:solidFill>
                <a:schemeClr val="tx2"/>
              </a:solidFill>
              <a:cs typeface="Arial"/>
            </a:endParaRP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Active constraints flag being manually copied (automation planned for Aug 18)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Load Forecasts being fed into RTC, but ERCOT manually aligns which forecast is being used based on operator selection in Prod (automation planned for Aug 18)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479861-B939-F089-723A-FE9FB10191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0004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EA3FEC-CB4C-FDD2-C00D-049C726520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F1F1130-080E-5447-21E6-F18E250FDA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b="0" dirty="0"/>
              <a:t>Market Trials OD Summary</a:t>
            </a:r>
            <a:br>
              <a:rPr lang="en-US" sz="3600" b="0" dirty="0"/>
            </a:br>
            <a:r>
              <a:rPr lang="en-US" sz="3600" b="0" dirty="0"/>
              <a:t>07-29-2025 (9am – 5pm)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52F04E-2903-82D7-F303-CD0D0D21D5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D93BD3E-1E9A-4970-A6F7-E7AC52762E0C}" type="slidenum">
              <a:rPr lang="en-US" sz="900" smtClean="0"/>
              <a:pPr>
                <a:lnSpc>
                  <a:spcPct val="90000"/>
                </a:lnSpc>
                <a:spcAft>
                  <a:spcPts val="600"/>
                </a:spcAft>
              </a:pPr>
              <a:t>15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8869671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D030B7-C7BB-63DD-4F1F-BDBEF49989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BDBF4-C852-0538-CF69-B94C3E35A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kern="0" dirty="0">
                <a:effectLst/>
              </a:rPr>
              <a:t>System Lambda (plus Adders)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03B7F7-D942-FC65-B95C-7E3B4AED24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" name="Picture 5" descr="Chart&#10;&#10;AI-generated content may be incorrect.">
            <a:extLst>
              <a:ext uri="{FF2B5EF4-FFF2-40B4-BE49-F238E27FC236}">
                <a16:creationId xmlns:a16="http://schemas.microsoft.com/office/drawing/2014/main" id="{61A33C8E-4DB8-FA92-AA11-5BB8CA1DF0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39" y="705403"/>
            <a:ext cx="8247321" cy="544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1295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7A953E-8847-BD4D-3B3A-649A383A04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2B2F0-F2AF-1B82-27E5-0474775B6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350045" cy="570951"/>
          </a:xfrm>
        </p:spPr>
        <p:txBody>
          <a:bodyPr lIns="91440" tIns="45720" rIns="91440" bIns="45720" anchor="t"/>
          <a:lstStyle/>
          <a:p>
            <a:r>
              <a:rPr lang="en-US" sz="2400" kern="0" dirty="0">
                <a:effectLst/>
              </a:rPr>
              <a:t>Ancillary Service Prices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3D6F6E-FDAF-6A9D-3D2B-FD44CAB419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Picture 5" descr="Chart&#10;&#10;AI-generated content may be incorrect.">
            <a:extLst>
              <a:ext uri="{FF2B5EF4-FFF2-40B4-BE49-F238E27FC236}">
                <a16:creationId xmlns:a16="http://schemas.microsoft.com/office/drawing/2014/main" id="{42677CF2-38A6-0DD7-3A8E-BA7E79F600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74" y="644845"/>
            <a:ext cx="8129226" cy="556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881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EFDBD0-F008-8D0C-8954-5E8853A1D3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5DC6C-DC5B-32AB-C794-2116C823C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566355" cy="570951"/>
          </a:xfrm>
        </p:spPr>
        <p:txBody>
          <a:bodyPr lIns="91440" tIns="45720" rIns="91440" bIns="45720" anchor="t"/>
          <a:lstStyle/>
          <a:p>
            <a:r>
              <a:rPr lang="en-US" sz="2400" kern="0" dirty="0">
                <a:effectLst/>
              </a:rPr>
              <a:t>AS Awards* Summary by Resource Typ</a:t>
            </a:r>
            <a:r>
              <a:rPr lang="en-US" sz="2400" kern="0" dirty="0">
                <a:effectLst/>
                <a:cs typeface="Arial"/>
              </a:rPr>
              <a:t>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5CDA26-F542-B7B9-4FB2-56421ECC7D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5A5200-71CF-0E62-DDD3-8AFA381B0564}"/>
              </a:ext>
            </a:extLst>
          </p:cNvPr>
          <p:cNvSpPr txBox="1"/>
          <p:nvPr/>
        </p:nvSpPr>
        <p:spPr>
          <a:xfrm>
            <a:off x="5958348" y="6324600"/>
            <a:ext cx="2389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 Pre-RTC (RTM AS Schedule)</a:t>
            </a:r>
          </a:p>
        </p:txBody>
      </p:sp>
      <p:pic>
        <p:nvPicPr>
          <p:cNvPr id="7" name="Picture 6" descr="Timeline&#10;&#10;AI-generated content may be incorrect.">
            <a:extLst>
              <a:ext uri="{FF2B5EF4-FFF2-40B4-BE49-F238E27FC236}">
                <a16:creationId xmlns:a16="http://schemas.microsoft.com/office/drawing/2014/main" id="{1CB2E56B-CD85-65F1-1050-DA0588A641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45" y="667621"/>
            <a:ext cx="8337755" cy="552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1945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8887E1-4FE1-42A4-D2DA-9AA4CFC739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CBE52-F218-5ECB-25DF-28A5B39C7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566355" cy="570951"/>
          </a:xfrm>
        </p:spPr>
        <p:txBody>
          <a:bodyPr lIns="91440" tIns="45720" rIns="91440" bIns="45720" anchor="t"/>
          <a:lstStyle/>
          <a:p>
            <a:r>
              <a:rPr lang="en-US" sz="2400" kern="0" dirty="0">
                <a:effectLst/>
              </a:rPr>
              <a:t>AS Awards* Summary by Resource Typ</a:t>
            </a:r>
            <a:r>
              <a:rPr lang="en-US" sz="2400" kern="0" dirty="0">
                <a:effectLst/>
                <a:cs typeface="Arial"/>
              </a:rPr>
              <a:t>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88D105-E051-5B94-79AC-40A84460EC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9932F5-4941-4D54-49CA-983D1BB6EAF2}"/>
              </a:ext>
            </a:extLst>
          </p:cNvPr>
          <p:cNvSpPr txBox="1"/>
          <p:nvPr/>
        </p:nvSpPr>
        <p:spPr>
          <a:xfrm>
            <a:off x="5958348" y="6324600"/>
            <a:ext cx="2389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 Pre-RTC (RTM AS Schedule)</a:t>
            </a:r>
          </a:p>
        </p:txBody>
      </p:sp>
      <p:pic>
        <p:nvPicPr>
          <p:cNvPr id="7" name="Picture 6" descr="Chart&#10;&#10;AI-generated content may be incorrect.">
            <a:extLst>
              <a:ext uri="{FF2B5EF4-FFF2-40B4-BE49-F238E27FC236}">
                <a16:creationId xmlns:a16="http://schemas.microsoft.com/office/drawing/2014/main" id="{C20A99A6-D0BF-B485-9D06-C43F8736AD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88" y="962145"/>
            <a:ext cx="8446612" cy="521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142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D6869-86A1-B83B-8299-C2EB10231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20F1E-D4E3-7A70-2873-597B398F2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68480"/>
            <a:ext cx="8534400" cy="4853233"/>
          </a:xfrm>
        </p:spPr>
        <p:txBody>
          <a:bodyPr/>
          <a:lstStyle/>
          <a:p>
            <a:pPr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Antitrust Admonition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Reminder of Key Document Postings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Expectations of QSEs for the Week July/Aug activities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Scorecards for in-flight Activities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RTC Market Trials outcomes 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Communicate any known Issues within On-going Trial</a:t>
            </a:r>
          </a:p>
          <a:p>
            <a:pPr lvl="1">
              <a:buFontTx/>
              <a:buChar char="-"/>
            </a:pPr>
            <a:r>
              <a:rPr lang="en-US" sz="1600" dirty="0">
                <a:solidFill>
                  <a:schemeClr val="tx2"/>
                </a:solidFill>
              </a:rPr>
              <a:t>NPRR1290 market submission validation change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Support any Technical and/or Business Questions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Appendix- Supporting Materials: </a:t>
            </a:r>
          </a:p>
          <a:p>
            <a:pPr lvl="1">
              <a:buFontTx/>
              <a:buChar char="-"/>
            </a:pPr>
            <a:r>
              <a:rPr lang="en-US" sz="1600" dirty="0">
                <a:solidFill>
                  <a:schemeClr val="tx2"/>
                </a:solidFill>
              </a:rPr>
              <a:t>New RTC Pricing reports location</a:t>
            </a:r>
          </a:p>
          <a:p>
            <a:pPr lvl="1">
              <a:buFontTx/>
              <a:buChar char="-"/>
            </a:pPr>
            <a:r>
              <a:rPr lang="en-US" sz="1600" dirty="0">
                <a:solidFill>
                  <a:schemeClr val="tx2"/>
                </a:solidFill>
              </a:rPr>
              <a:t>Links to Handbooks</a:t>
            </a:r>
          </a:p>
          <a:p>
            <a:pPr lvl="1">
              <a:buFontTx/>
              <a:buChar char="-"/>
            </a:pPr>
            <a:r>
              <a:rPr lang="en-US" sz="1600" dirty="0">
                <a:solidFill>
                  <a:schemeClr val="tx2"/>
                </a:solidFill>
              </a:rPr>
              <a:t>Prior Scorecards</a:t>
            </a:r>
          </a:p>
          <a:p>
            <a:pPr lvl="1">
              <a:buFontTx/>
              <a:buChar char="-"/>
            </a:pPr>
            <a:r>
              <a:rPr lang="en-US" sz="1600" dirty="0">
                <a:solidFill>
                  <a:schemeClr val="tx2"/>
                </a:solidFill>
              </a:rPr>
              <a:t>FAQ Updated 7/28/2025</a:t>
            </a:r>
          </a:p>
          <a:p>
            <a:pPr lvl="1">
              <a:buFontTx/>
              <a:buChar char="-"/>
            </a:pPr>
            <a:r>
              <a:rPr lang="en-US" sz="1600" dirty="0">
                <a:solidFill>
                  <a:schemeClr val="tx2"/>
                </a:solidFill>
              </a:rPr>
              <a:t>Connectivity and Configuration (digital certs)</a:t>
            </a:r>
          </a:p>
          <a:p>
            <a:pPr marL="457200" lvl="1" indent="0">
              <a:buNone/>
            </a:pPr>
            <a:endParaRPr lang="en-US" sz="1400" dirty="0"/>
          </a:p>
          <a:p>
            <a:pPr lvl="1">
              <a:buFontTx/>
              <a:buChar char="-"/>
            </a:pPr>
            <a:endParaRPr lang="en-US" sz="1400" dirty="0"/>
          </a:p>
          <a:p>
            <a:pPr lvl="1">
              <a:buFontTx/>
              <a:buChar char="-"/>
            </a:pPr>
            <a:endParaRPr lang="en-US" sz="1400" dirty="0"/>
          </a:p>
          <a:p>
            <a:pPr>
              <a:buFontTx/>
              <a:buChar char="-"/>
            </a:pPr>
            <a:endParaRPr lang="en-US" sz="1800" dirty="0"/>
          </a:p>
          <a:p>
            <a:pPr lvl="1">
              <a:buFontTx/>
              <a:buChar char="-"/>
            </a:pPr>
            <a:endParaRPr lang="en-US" sz="1400" dirty="0"/>
          </a:p>
          <a:p>
            <a:pPr lvl="1">
              <a:buFontTx/>
              <a:buChar char="-"/>
            </a:pPr>
            <a:endParaRPr lang="en-US" sz="1400" dirty="0"/>
          </a:p>
          <a:p>
            <a:pPr>
              <a:buFontTx/>
              <a:buChar char="-"/>
            </a:pPr>
            <a:endParaRPr lang="en-US" sz="1800" dirty="0"/>
          </a:p>
          <a:p>
            <a:pPr>
              <a:buFontTx/>
              <a:buChar char="-"/>
            </a:pPr>
            <a:endParaRPr lang="en-US" sz="1800" dirty="0"/>
          </a:p>
          <a:p>
            <a:pPr lvl="1">
              <a:buFontTx/>
              <a:buChar char="-"/>
            </a:pPr>
            <a:endParaRPr lang="en-US" sz="14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8D7AED-487B-8A2B-4965-52C0718789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5938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5E28C4-B237-9228-3FE3-1675ED4740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F226B-1956-1870-ED47-F5CCBE6E2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SPP by Hub and Competitive Load Zone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503581-1BC4-D4BB-06F3-C67F6CBA8F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6" name="Picture 5" descr="Graphical user interface&#10;&#10;AI-generated content may be incorrect.">
            <a:extLst>
              <a:ext uri="{FF2B5EF4-FFF2-40B4-BE49-F238E27FC236}">
                <a16:creationId xmlns:a16="http://schemas.microsoft.com/office/drawing/2014/main" id="{F2871CD1-684A-FACA-64CB-42AE0CDDF3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814633"/>
            <a:ext cx="8458200" cy="495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4149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6C2F47D-E431-5C25-D05E-2D89A62DA5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b="0" dirty="0"/>
              <a:t>Market Trials OD Summary</a:t>
            </a:r>
            <a:br>
              <a:rPr lang="en-US" sz="3600" b="0" dirty="0"/>
            </a:br>
            <a:r>
              <a:rPr lang="en-US" sz="3600" b="0" dirty="0"/>
              <a:t>07-31-2025 (9am – 5pm)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B899B9-A39A-9A2F-D6BE-191408F313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D93BD3E-1E9A-4970-A6F7-E7AC52762E0C}" type="slidenum">
              <a:rPr lang="en-US" sz="900" smtClean="0"/>
              <a:pPr>
                <a:lnSpc>
                  <a:spcPct val="90000"/>
                </a:lnSpc>
                <a:spcAft>
                  <a:spcPts val="600"/>
                </a:spcAft>
              </a:pPr>
              <a:t>21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8857594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A609E-A3ED-5C11-9DC7-30CA6C25E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kern="0" dirty="0">
                <a:effectLst/>
              </a:rPr>
              <a:t>System Lambda (plus Adders)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B14FBB-B577-DA40-C34F-EB61E902C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6" name="Picture 5" descr="Chart, line chart&#10;&#10;AI-generated content may be incorrect.">
            <a:extLst>
              <a:ext uri="{FF2B5EF4-FFF2-40B4-BE49-F238E27FC236}">
                <a16:creationId xmlns:a16="http://schemas.microsoft.com/office/drawing/2014/main" id="{25C1419F-E9B3-746F-BE64-EF2EF3D5DA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14632"/>
            <a:ext cx="8153400" cy="528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9386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51ECCD-8AC1-8814-2EAE-A19F92C686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26676-2F7F-133D-FD01-B2C338D8A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350045" cy="570951"/>
          </a:xfrm>
        </p:spPr>
        <p:txBody>
          <a:bodyPr lIns="91440" tIns="45720" rIns="91440" bIns="45720" anchor="t"/>
          <a:lstStyle/>
          <a:p>
            <a:r>
              <a:rPr lang="en-US" sz="2400" kern="0" dirty="0">
                <a:effectLst/>
              </a:rPr>
              <a:t>Ancillary Service Prices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16B912-4FA7-E95B-2657-DCBB4994DB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Picture 4" descr="Graphical user interface&#10;&#10;AI-generated content may be incorrect.">
            <a:extLst>
              <a:ext uri="{FF2B5EF4-FFF2-40B4-BE49-F238E27FC236}">
                <a16:creationId xmlns:a16="http://schemas.microsoft.com/office/drawing/2014/main" id="{50C4E05E-FF56-57C2-EA1E-5F487B3580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55" y="660398"/>
            <a:ext cx="7958159" cy="553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2469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64D9AA-A99D-CE59-7A27-294CDFDC74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EA317-65C7-8FAF-1CB4-31BD10F0C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566355" cy="570951"/>
          </a:xfrm>
        </p:spPr>
        <p:txBody>
          <a:bodyPr lIns="91440" tIns="45720" rIns="91440" bIns="45720" anchor="t"/>
          <a:lstStyle/>
          <a:p>
            <a:r>
              <a:rPr lang="en-US" sz="2400" kern="0" dirty="0">
                <a:effectLst/>
              </a:rPr>
              <a:t>AS Awards* by Resource Typ</a:t>
            </a:r>
            <a:r>
              <a:rPr lang="en-US" sz="2400" kern="0" dirty="0">
                <a:effectLst/>
                <a:cs typeface="Arial"/>
              </a:rPr>
              <a:t>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FD2EEA-AA66-3896-41A1-3492F97C1F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D52A80-134E-2FBC-6778-52A77FEAF4BB}"/>
              </a:ext>
            </a:extLst>
          </p:cNvPr>
          <p:cNvSpPr txBox="1"/>
          <p:nvPr/>
        </p:nvSpPr>
        <p:spPr>
          <a:xfrm>
            <a:off x="5958348" y="6324600"/>
            <a:ext cx="2389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 Pre-RTC (RTM AS Schedule)</a:t>
            </a:r>
          </a:p>
        </p:txBody>
      </p:sp>
      <p:pic>
        <p:nvPicPr>
          <p:cNvPr id="7" name="Picture 6" descr="A picture containing calendar&#10;&#10;AI-generated content may be incorrect.">
            <a:extLst>
              <a:ext uri="{FF2B5EF4-FFF2-40B4-BE49-F238E27FC236}">
                <a16:creationId xmlns:a16="http://schemas.microsoft.com/office/drawing/2014/main" id="{D4E92A8C-5D33-573C-788C-0DD340F7C5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69" y="711028"/>
            <a:ext cx="8361631" cy="543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6696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AD5E39-7EAB-C868-1357-1F1ACA4E46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BA386-FBF2-2485-6205-3AA633EC6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566355" cy="570951"/>
          </a:xfrm>
        </p:spPr>
        <p:txBody>
          <a:bodyPr lIns="91440" tIns="45720" rIns="91440" bIns="45720" anchor="t"/>
          <a:lstStyle/>
          <a:p>
            <a:r>
              <a:rPr lang="en-US" sz="2400" kern="0" dirty="0">
                <a:effectLst/>
              </a:rPr>
              <a:t>AS Awards* by Resource Typ</a:t>
            </a:r>
            <a:r>
              <a:rPr lang="en-US" sz="2400" kern="0" dirty="0">
                <a:effectLst/>
                <a:cs typeface="Arial"/>
              </a:rPr>
              <a:t>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38B312-CCD3-819A-96AE-8D9DC3F9A8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A3B2C1-C83E-F394-6A6B-E15DD35744B4}"/>
              </a:ext>
            </a:extLst>
          </p:cNvPr>
          <p:cNvSpPr txBox="1"/>
          <p:nvPr/>
        </p:nvSpPr>
        <p:spPr>
          <a:xfrm>
            <a:off x="5958348" y="6324600"/>
            <a:ext cx="2389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 Pre-RTC (RTM AS Schedule)</a:t>
            </a:r>
          </a:p>
        </p:txBody>
      </p:sp>
      <p:pic>
        <p:nvPicPr>
          <p:cNvPr id="7" name="Picture 6" descr="Chart&#10;&#10;AI-generated content may be incorrect.">
            <a:extLst>
              <a:ext uri="{FF2B5EF4-FFF2-40B4-BE49-F238E27FC236}">
                <a16:creationId xmlns:a16="http://schemas.microsoft.com/office/drawing/2014/main" id="{ADCBD055-7AD5-5EC2-2B66-A750C30362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51" y="946865"/>
            <a:ext cx="8357819" cy="5129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6187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F5E46C-8A84-3E58-4713-B22FD9381C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15F8C-066F-4C7D-5B00-B970B4337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SPP by Hub and Competitive Load Zone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E5AF09-C143-9AA8-F941-00341C0B0B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5" name="Picture 4" descr="Graphical user interface&#10;&#10;AI-generated content may be incorrect.">
            <a:extLst>
              <a:ext uri="{FF2B5EF4-FFF2-40B4-BE49-F238E27FC236}">
                <a16:creationId xmlns:a16="http://schemas.microsoft.com/office/drawing/2014/main" id="{281F2126-5B34-B60A-A7C3-108DC41493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01706"/>
            <a:ext cx="8662615" cy="492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3844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E14902-58A6-F32B-2045-3952E82060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3AA3F-C7A4-AFFC-0DBD-441A412B3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cs typeface="Arial"/>
              </a:rPr>
              <a:t>Market Trials known issues/updates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89675-8CE0-605E-FB3F-3264FCF03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604" y="899432"/>
            <a:ext cx="8534400" cy="5177082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  <a:cs typeface="Arial"/>
              </a:rPr>
              <a:t>First week Open Loop issues/updates:</a:t>
            </a:r>
          </a:p>
          <a:p>
            <a:r>
              <a:rPr lang="en-US" sz="1800" strike="sngStrike" dirty="0">
                <a:solidFill>
                  <a:srgbClr val="00B050"/>
                </a:solidFill>
                <a:cs typeface="Arial"/>
              </a:rPr>
              <a:t>SCED crashing on ESR proxy curve being created by ERCOT </a:t>
            </a:r>
          </a:p>
          <a:p>
            <a:pPr lvl="1"/>
            <a:r>
              <a:rPr lang="en-US" sz="1400" strike="sngStrike" dirty="0">
                <a:solidFill>
                  <a:srgbClr val="00B050"/>
                </a:solidFill>
                <a:cs typeface="Arial"/>
              </a:rPr>
              <a:t>Fix identified- potential 7/31 migration</a:t>
            </a:r>
          </a:p>
          <a:p>
            <a:pPr lvl="1"/>
            <a:r>
              <a:rPr lang="en-US" sz="1400" strike="sngStrike" dirty="0">
                <a:solidFill>
                  <a:srgbClr val="00B050"/>
                </a:solidFill>
                <a:cs typeface="Arial"/>
              </a:rPr>
              <a:t>Impact of UDSP becomes stale</a:t>
            </a:r>
          </a:p>
          <a:p>
            <a:r>
              <a:rPr lang="en-US" sz="1800" strike="sngStrike" dirty="0">
                <a:solidFill>
                  <a:srgbClr val="00B050"/>
                </a:solidFill>
              </a:rPr>
              <a:t>COP issue for OFFQS status </a:t>
            </a:r>
          </a:p>
          <a:p>
            <a:pPr lvl="1"/>
            <a:r>
              <a:rPr lang="en-US" sz="1400" strike="sngStrike" dirty="0">
                <a:solidFill>
                  <a:srgbClr val="00B050"/>
                </a:solidFill>
              </a:rPr>
              <a:t>Occurs where ECRS+NSPIN capability is being checked against HSL.</a:t>
            </a:r>
          </a:p>
          <a:p>
            <a:pPr lvl="1"/>
            <a:r>
              <a:rPr lang="en-US" sz="1400" strike="sngStrike" dirty="0">
                <a:solidFill>
                  <a:srgbClr val="00B050"/>
                </a:solidFill>
                <a:cs typeface="Arial"/>
              </a:rPr>
              <a:t>Removing this validation rule for AS responsibility. Planned release date (7/31).</a:t>
            </a:r>
          </a:p>
          <a:p>
            <a:r>
              <a:rPr lang="en-US" sz="1800" strike="sngStrike" dirty="0">
                <a:solidFill>
                  <a:schemeClr val="accent3"/>
                </a:solidFill>
                <a:cs typeface="Arial"/>
              </a:rPr>
              <a:t>Enhancement - MMS UI Banner to differentiate from Production (7/31)</a:t>
            </a:r>
          </a:p>
          <a:p>
            <a:r>
              <a:rPr lang="en-US" sz="1800" dirty="0">
                <a:solidFill>
                  <a:srgbClr val="00B050"/>
                </a:solidFill>
                <a:cs typeface="Arial"/>
              </a:rPr>
              <a:t>COP issue due to IRR forecast synchronization (automating later today/Aug4)</a:t>
            </a:r>
          </a:p>
          <a:p>
            <a:pPr lvl="1"/>
            <a:r>
              <a:rPr lang="en-US" sz="1400" dirty="0">
                <a:solidFill>
                  <a:srgbClr val="00B050"/>
                </a:solidFill>
                <a:cs typeface="Arial"/>
              </a:rPr>
              <a:t>Different load forecast than production rejecting COP </a:t>
            </a:r>
          </a:p>
          <a:p>
            <a:pPr lvl="1"/>
            <a:r>
              <a:rPr lang="en-US" sz="1400" dirty="0">
                <a:solidFill>
                  <a:srgbClr val="00B050"/>
                </a:solidFill>
                <a:cs typeface="Arial"/>
              </a:rPr>
              <a:t>ERCOT manually fixing Tues/Thursday, and will still occur until fix in place for other ODs</a:t>
            </a:r>
          </a:p>
          <a:p>
            <a:r>
              <a:rPr lang="en-US" sz="1800" dirty="0">
                <a:solidFill>
                  <a:schemeClr val="accent3"/>
                </a:solidFill>
                <a:ea typeface="+mn-lt"/>
                <a:cs typeface="+mn-lt"/>
              </a:rPr>
              <a:t>Day-Ahead submission for Monitored Op Day window</a:t>
            </a:r>
          </a:p>
          <a:p>
            <a:pPr lvl="1"/>
            <a:r>
              <a:rPr lang="en-US" sz="1400" dirty="0">
                <a:solidFill>
                  <a:schemeClr val="accent3"/>
                </a:solidFill>
                <a:ea typeface="+mn-lt"/>
                <a:cs typeface="+mn-lt"/>
              </a:rPr>
              <a:t>Submissions will be closed from 10AM-11AM on the day prior to OD test windows.</a:t>
            </a:r>
          </a:p>
          <a:p>
            <a:pPr lvl="1"/>
            <a:r>
              <a:rPr lang="en-US" sz="1400" dirty="0">
                <a:solidFill>
                  <a:schemeClr val="accent3"/>
                </a:solidFill>
                <a:ea typeface="+mn-lt"/>
                <a:cs typeface="+mn-lt"/>
              </a:rPr>
              <a:t>Day-ahead Submissions window (normally 7AM-10AM) for OD 8/6 will remain open on 8/5 until 6pm for those wanting to test their Day Ahead submissions validation. </a:t>
            </a:r>
            <a:r>
              <a:rPr lang="en-US" sz="1400" b="1" dirty="0">
                <a:solidFill>
                  <a:schemeClr val="accent3"/>
                </a:solidFill>
                <a:ea typeface="+mn-lt"/>
                <a:cs typeface="+mn-lt"/>
              </a:rPr>
              <a:t>Not required.</a:t>
            </a:r>
          </a:p>
          <a:p>
            <a:pPr lvl="1"/>
            <a:endParaRPr lang="en-US" sz="1800" dirty="0">
              <a:solidFill>
                <a:schemeClr val="tx2"/>
              </a:solidFill>
              <a:cs typeface="Arial"/>
            </a:endParaRPr>
          </a:p>
          <a:p>
            <a:pPr lvl="1"/>
            <a:endParaRPr lang="en-US" sz="1400" b="1" dirty="0">
              <a:solidFill>
                <a:schemeClr val="tx2"/>
              </a:solidFill>
              <a:ea typeface="+mn-lt"/>
              <a:cs typeface="+mn-lt"/>
            </a:endParaRPr>
          </a:p>
          <a:p>
            <a:pPr lvl="1"/>
            <a:endParaRPr lang="en-US" sz="1600" dirty="0">
              <a:solidFill>
                <a:schemeClr val="tx2"/>
              </a:solidFill>
              <a:ea typeface="+mn-lt"/>
              <a:cs typeface="+mn-lt"/>
            </a:endParaRPr>
          </a:p>
          <a:p>
            <a:pPr lvl="1"/>
            <a:endParaRPr lang="en-US" sz="1600" dirty="0">
              <a:solidFill>
                <a:srgbClr val="C00000"/>
              </a:solidFill>
              <a:ea typeface="+mn-lt"/>
              <a:cs typeface="+mn-lt"/>
            </a:endParaRPr>
          </a:p>
          <a:p>
            <a:endParaRPr lang="en-US" sz="2000" dirty="0">
              <a:solidFill>
                <a:schemeClr val="tx2"/>
              </a:solidFill>
              <a:highlight>
                <a:srgbClr val="FFFF00"/>
              </a:highlight>
              <a:ea typeface="+mn-lt"/>
              <a:cs typeface="+mn-lt"/>
            </a:endParaRPr>
          </a:p>
          <a:p>
            <a:pPr marL="0" indent="0">
              <a:buNone/>
            </a:pPr>
            <a:endParaRPr lang="en-US" sz="2000" dirty="0">
              <a:solidFill>
                <a:schemeClr val="tx2"/>
              </a:solidFill>
              <a:cs typeface="Arial"/>
            </a:endParaRPr>
          </a:p>
          <a:p>
            <a:pPr>
              <a:buFont typeface="Calibri"/>
              <a:buChar char="-"/>
            </a:pPr>
            <a:endParaRPr lang="en-US" sz="2000" dirty="0">
              <a:solidFill>
                <a:schemeClr val="tx2"/>
              </a:solidFill>
              <a:cs typeface="Arial"/>
            </a:endParaRPr>
          </a:p>
          <a:p>
            <a:pPr lvl="2">
              <a:buFont typeface="Arial"/>
              <a:buChar char="-"/>
            </a:pPr>
            <a:endParaRPr lang="en-US" sz="1600" dirty="0">
              <a:solidFill>
                <a:schemeClr val="tx2"/>
              </a:solidFill>
              <a:cs typeface="Arial"/>
            </a:endParaRPr>
          </a:p>
          <a:p>
            <a:pPr lvl="1">
              <a:buFontTx/>
              <a:buChar char="-"/>
            </a:pPr>
            <a:endParaRPr lang="en-US" sz="1800" dirty="0">
              <a:solidFill>
                <a:schemeClr val="tx2"/>
              </a:solidFill>
              <a:cs typeface="Arial"/>
            </a:endParaRPr>
          </a:p>
          <a:p>
            <a:pPr>
              <a:buFontTx/>
              <a:buChar char="-"/>
            </a:pPr>
            <a:endParaRPr lang="en-US" sz="2000" dirty="0">
              <a:solidFill>
                <a:schemeClr val="tx2"/>
              </a:solidFill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D7DD92-77EB-6699-04B8-0CC8B57317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5128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05C9E5-8BBF-02DE-F9E3-E690630850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23B8D54-BFE8-2B5C-7CC5-BFDAF4DD42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5727" y="4269522"/>
            <a:ext cx="5553906" cy="2134399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0D8E71B-AD0F-FA88-D727-8930883AFAC1}"/>
              </a:ext>
            </a:extLst>
          </p:cNvPr>
          <p:cNvSpPr txBox="1">
            <a:spLocks/>
          </p:cNvSpPr>
          <p:nvPr/>
        </p:nvSpPr>
        <p:spPr>
          <a:xfrm>
            <a:off x="311604" y="899432"/>
            <a:ext cx="8534400" cy="517708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  <a:cs typeface="Arial"/>
              </a:rPr>
              <a:t>NPRR1290 :</a:t>
            </a:r>
          </a:p>
          <a:p>
            <a:pPr lvl="1"/>
            <a:r>
              <a:rPr lang="en-US" sz="1400" dirty="0">
                <a:solidFill>
                  <a:schemeClr val="tx2"/>
                </a:solidFill>
                <a:cs typeface="Arial"/>
              </a:rPr>
              <a:t>cleaned up protocol language around submitting offer curves and bid curves</a:t>
            </a:r>
          </a:p>
          <a:p>
            <a:pPr lvl="1"/>
            <a:r>
              <a:rPr lang="en-US" sz="1400" dirty="0">
                <a:solidFill>
                  <a:srgbClr val="C00000"/>
                </a:solidFill>
                <a:cs typeface="Arial"/>
              </a:rPr>
              <a:t>disallows having more than 2 price/quantity points in a flat/vertical segment of the curve. 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  <a:cs typeface="Arial"/>
              </a:rPr>
              <a:t>Impacts to QSEs during dual-submission – some submissions accepted in Production will be rejected in Market Trials environment:</a:t>
            </a:r>
          </a:p>
          <a:p>
            <a:r>
              <a:rPr lang="en-US" sz="1600" dirty="0">
                <a:solidFill>
                  <a:schemeClr val="tx2"/>
                </a:solidFill>
                <a:cs typeface="Arial"/>
              </a:rPr>
              <a:t>RTM Energy bids – protocol requiring “increasing quantities” now enforced. </a:t>
            </a:r>
          </a:p>
          <a:p>
            <a:pPr lvl="1"/>
            <a:r>
              <a:rPr lang="en-US" sz="1400" dirty="0">
                <a:solidFill>
                  <a:schemeClr val="tx2"/>
                </a:solidFill>
                <a:cs typeface="Arial"/>
              </a:rPr>
              <a:t>Example: Bid with Q1=0mw, Q2=10mw, Q3=10mw will be rejected as Q3 does not increase from Q2.</a:t>
            </a:r>
          </a:p>
          <a:p>
            <a:r>
              <a:rPr lang="en-US" sz="1600" dirty="0">
                <a:solidFill>
                  <a:schemeClr val="tx2"/>
                </a:solidFill>
                <a:cs typeface="Arial"/>
              </a:rPr>
              <a:t>TPO &amp; RTM Bid – more than 2 price/quantity pairs with same price or quantity will be rejected</a:t>
            </a:r>
          </a:p>
          <a:p>
            <a:pPr lvl="1"/>
            <a:r>
              <a:rPr lang="en-US" sz="1400" dirty="0">
                <a:solidFill>
                  <a:schemeClr val="tx2"/>
                </a:solidFill>
                <a:cs typeface="Arial"/>
              </a:rPr>
              <a:t>TPO: Q1=10mw, Q2=</a:t>
            </a:r>
            <a:r>
              <a:rPr lang="en-US" sz="1400" dirty="0">
                <a:solidFill>
                  <a:srgbClr val="FF0000"/>
                </a:solidFill>
                <a:cs typeface="Arial"/>
              </a:rPr>
              <a:t>15mw</a:t>
            </a:r>
            <a:r>
              <a:rPr lang="en-US" sz="1400" dirty="0">
                <a:solidFill>
                  <a:schemeClr val="tx2"/>
                </a:solidFill>
                <a:cs typeface="Arial"/>
              </a:rPr>
              <a:t>, Q3=</a:t>
            </a:r>
            <a:r>
              <a:rPr lang="en-US" sz="1400" dirty="0">
                <a:solidFill>
                  <a:srgbClr val="FF0000"/>
                </a:solidFill>
                <a:cs typeface="Arial"/>
              </a:rPr>
              <a:t>15mw</a:t>
            </a:r>
            <a:r>
              <a:rPr lang="en-US" sz="1400" dirty="0">
                <a:solidFill>
                  <a:schemeClr val="tx2"/>
                </a:solidFill>
                <a:cs typeface="Arial"/>
              </a:rPr>
              <a:t>, Q4=</a:t>
            </a:r>
            <a:r>
              <a:rPr lang="en-US" sz="1400" dirty="0">
                <a:solidFill>
                  <a:srgbClr val="FF0000"/>
                </a:solidFill>
                <a:cs typeface="Arial"/>
              </a:rPr>
              <a:t>15mw</a:t>
            </a:r>
            <a:r>
              <a:rPr lang="en-US" sz="1400" dirty="0">
                <a:solidFill>
                  <a:schemeClr val="tx2"/>
                </a:solidFill>
                <a:cs typeface="Arial"/>
              </a:rPr>
              <a:t>, Q5=25mw – rejected</a:t>
            </a:r>
          </a:p>
          <a:p>
            <a:pPr lvl="1"/>
            <a:r>
              <a:rPr lang="en-US" sz="1400" dirty="0">
                <a:solidFill>
                  <a:schemeClr val="tx2"/>
                </a:solidFill>
                <a:cs typeface="Arial"/>
              </a:rPr>
              <a:t>TPO/RTM Bid: P1 = $5, P2 = </a:t>
            </a:r>
            <a:r>
              <a:rPr lang="en-US" sz="1400" dirty="0">
                <a:solidFill>
                  <a:srgbClr val="FF0000"/>
                </a:solidFill>
                <a:cs typeface="Arial"/>
              </a:rPr>
              <a:t>$8</a:t>
            </a:r>
            <a:r>
              <a:rPr lang="en-US" sz="1400" dirty="0">
                <a:solidFill>
                  <a:schemeClr val="tx2"/>
                </a:solidFill>
                <a:cs typeface="Arial"/>
              </a:rPr>
              <a:t>, P3 = </a:t>
            </a:r>
            <a:r>
              <a:rPr lang="en-US" sz="1400" dirty="0">
                <a:solidFill>
                  <a:srgbClr val="FF0000"/>
                </a:solidFill>
                <a:cs typeface="Arial"/>
              </a:rPr>
              <a:t>$8</a:t>
            </a:r>
            <a:r>
              <a:rPr lang="en-US" sz="1400" dirty="0">
                <a:solidFill>
                  <a:schemeClr val="tx2"/>
                </a:solidFill>
                <a:cs typeface="Arial"/>
              </a:rPr>
              <a:t>, P4 = </a:t>
            </a:r>
            <a:r>
              <a:rPr lang="en-US" sz="1400" dirty="0">
                <a:solidFill>
                  <a:srgbClr val="FF0000"/>
                </a:solidFill>
                <a:cs typeface="Arial"/>
              </a:rPr>
              <a:t>$8</a:t>
            </a:r>
            <a:r>
              <a:rPr lang="en-US" sz="1400" dirty="0">
                <a:solidFill>
                  <a:schemeClr val="tx2"/>
                </a:solidFill>
                <a:cs typeface="Arial"/>
              </a:rPr>
              <a:t>, P5=$10 – rejected </a:t>
            </a:r>
            <a:endParaRPr lang="en-US" dirty="0">
              <a:solidFill>
                <a:schemeClr val="tx2"/>
              </a:solidFill>
              <a:cs typeface="Arial"/>
            </a:endParaRPr>
          </a:p>
          <a:p>
            <a:pPr>
              <a:buFont typeface="Calibri"/>
              <a:buChar char="-"/>
            </a:pPr>
            <a:endParaRPr lang="en-US" sz="1600" dirty="0">
              <a:solidFill>
                <a:schemeClr val="tx2"/>
              </a:solidFill>
              <a:cs typeface="Arial"/>
            </a:endParaRPr>
          </a:p>
          <a:p>
            <a:pPr lvl="2">
              <a:buFont typeface="Arial"/>
              <a:buChar char="-"/>
            </a:pPr>
            <a:endParaRPr lang="en-US" dirty="0">
              <a:solidFill>
                <a:schemeClr val="tx2"/>
              </a:solidFill>
              <a:cs typeface="Arial"/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tx2"/>
                </a:solidFill>
                <a:cs typeface="Arial"/>
              </a:rPr>
              <a:t>Market Submission Validation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2"/>
                </a:solidFill>
                <a:cs typeface="Arial"/>
              </a:rPr>
              <a:t>Rules document updated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2"/>
                </a:solidFill>
                <a:cs typeface="Arial"/>
              </a:rPr>
              <a:t>with NPRR1290 changes.</a:t>
            </a:r>
          </a:p>
          <a:p>
            <a:pPr>
              <a:buFontTx/>
              <a:buChar char="-"/>
            </a:pPr>
            <a:endParaRPr lang="en-US" dirty="0">
              <a:solidFill>
                <a:schemeClr val="tx2"/>
              </a:solidFill>
              <a:cs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D1E93A-2C9F-D4F0-B850-D9BED11B4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Submission validation update - PROD vs RTC+B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285200-DA69-76DB-1D9E-755077DCF8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188CA4-B323-43D7-E378-B979E0C4EE05}"/>
              </a:ext>
            </a:extLst>
          </p:cNvPr>
          <p:cNvSpPr/>
          <p:nvPr/>
        </p:nvSpPr>
        <p:spPr>
          <a:xfrm>
            <a:off x="3850077" y="5993193"/>
            <a:ext cx="5082742" cy="1714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AAD1AC0-0D40-AED4-EC4B-2B457C5D0BDB}"/>
              </a:ext>
            </a:extLst>
          </p:cNvPr>
          <p:cNvCxnSpPr/>
          <p:nvPr/>
        </p:nvCxnSpPr>
        <p:spPr>
          <a:xfrm>
            <a:off x="3138311" y="5328356"/>
            <a:ext cx="812800" cy="56444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1445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03586D5-EF8F-3583-F653-39C0621CD4F8}"/>
              </a:ext>
            </a:extLst>
          </p:cNvPr>
          <p:cNvSpPr txBox="1">
            <a:spLocks/>
          </p:cNvSpPr>
          <p:nvPr/>
        </p:nvSpPr>
        <p:spPr>
          <a:xfrm>
            <a:off x="311604" y="899432"/>
            <a:ext cx="8534400" cy="517708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en-US" dirty="0">
              <a:solidFill>
                <a:schemeClr val="tx2"/>
              </a:solidFill>
              <a:cs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A99A34-80E7-86E7-BED5-D2500AEB8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Submission validation update - PROD vs RTC+B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B287B2-E34A-59BB-B215-44C30DC7CF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251152-AD77-677A-4A9E-76B6E52A4E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996" y="965200"/>
            <a:ext cx="3880353" cy="1739900"/>
          </a:xfrm>
          <a:prstGeom prst="rect">
            <a:avLst/>
          </a:prstGeom>
        </p:spPr>
      </p:pic>
      <p:sp>
        <p:nvSpPr>
          <p:cNvPr id="9" name="Equals 8">
            <a:extLst>
              <a:ext uri="{FF2B5EF4-FFF2-40B4-BE49-F238E27FC236}">
                <a16:creationId xmlns:a16="http://schemas.microsoft.com/office/drawing/2014/main" id="{2A0C47CD-D772-143D-4FB8-248A88A086CB}"/>
              </a:ext>
            </a:extLst>
          </p:cNvPr>
          <p:cNvSpPr/>
          <p:nvPr/>
        </p:nvSpPr>
        <p:spPr>
          <a:xfrm>
            <a:off x="4178349" y="1649412"/>
            <a:ext cx="546051" cy="371475"/>
          </a:xfrm>
          <a:prstGeom prst="mathEqual">
            <a:avLst/>
          </a:prstGeom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736D5B2-B2F3-5F9E-D0B4-B76F2F0C42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0897" y="965200"/>
            <a:ext cx="4041922" cy="17399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3F9DE92-8CD2-7F61-8506-DC745F2388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0897" y="3505200"/>
            <a:ext cx="4165338" cy="192087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617B733-F3EE-1923-2A0D-898BFAE3F5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295" y="3505200"/>
            <a:ext cx="4130029" cy="1831757"/>
          </a:xfrm>
          <a:prstGeom prst="rect">
            <a:avLst/>
          </a:prstGeom>
        </p:spPr>
      </p:pic>
      <p:sp>
        <p:nvSpPr>
          <p:cNvPr id="21" name="Equals 20">
            <a:extLst>
              <a:ext uri="{FF2B5EF4-FFF2-40B4-BE49-F238E27FC236}">
                <a16:creationId xmlns:a16="http://schemas.microsoft.com/office/drawing/2014/main" id="{4E5E00B6-A5D4-207A-D304-ABB429C40C43}"/>
              </a:ext>
            </a:extLst>
          </p:cNvPr>
          <p:cNvSpPr/>
          <p:nvPr/>
        </p:nvSpPr>
        <p:spPr>
          <a:xfrm>
            <a:off x="4298974" y="4235340"/>
            <a:ext cx="546051" cy="371475"/>
          </a:xfrm>
          <a:prstGeom prst="mathEqual">
            <a:avLst/>
          </a:prstGeom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00A5126-9BC4-7BE6-0297-17B2A5A3F5C9}"/>
              </a:ext>
            </a:extLst>
          </p:cNvPr>
          <p:cNvCxnSpPr/>
          <p:nvPr/>
        </p:nvCxnSpPr>
        <p:spPr>
          <a:xfrm>
            <a:off x="311604" y="965200"/>
            <a:ext cx="3866745" cy="16732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713C6B3-CDF8-BD01-B64F-80715A5C47FD}"/>
              </a:ext>
            </a:extLst>
          </p:cNvPr>
          <p:cNvCxnSpPr>
            <a:cxnSpLocks/>
          </p:cNvCxnSpPr>
          <p:nvPr/>
        </p:nvCxnSpPr>
        <p:spPr>
          <a:xfrm flipV="1">
            <a:off x="311604" y="1031594"/>
            <a:ext cx="3793671" cy="15682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0604CD5-38FD-0C2E-C09D-CBBA4B8D97B3}"/>
              </a:ext>
            </a:extLst>
          </p:cNvPr>
          <p:cNvCxnSpPr>
            <a:cxnSpLocks/>
          </p:cNvCxnSpPr>
          <p:nvPr/>
        </p:nvCxnSpPr>
        <p:spPr>
          <a:xfrm flipV="1">
            <a:off x="1390650" y="4063548"/>
            <a:ext cx="354178" cy="35752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69069C3-9194-BDB2-1D2F-50D178D13898}"/>
              </a:ext>
            </a:extLst>
          </p:cNvPr>
          <p:cNvCxnSpPr>
            <a:cxnSpLocks/>
          </p:cNvCxnSpPr>
          <p:nvPr/>
        </p:nvCxnSpPr>
        <p:spPr>
          <a:xfrm>
            <a:off x="1323346" y="4075399"/>
            <a:ext cx="440713" cy="3456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2352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56AF33-F71D-197A-1BE9-91F04A0A3C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F11C1A-9583-2614-97BF-C09B911031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8" name="Content Placeholder 7" descr="Graphical user interface, text, application&#10;&#10;AI-generated content may be incorrect.">
            <a:extLst>
              <a:ext uri="{FF2B5EF4-FFF2-40B4-BE49-F238E27FC236}">
                <a16:creationId xmlns:a16="http://schemas.microsoft.com/office/drawing/2014/main" id="{D1747901-7D00-631B-D2A7-9798DF9B98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57200"/>
            <a:ext cx="7467600" cy="3517496"/>
          </a:xfrm>
          <a:ln>
            <a:solidFill>
              <a:schemeClr val="accent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08E3D3E-5670-4482-47A0-AE189C3339A0}"/>
              </a:ext>
            </a:extLst>
          </p:cNvPr>
          <p:cNvSpPr txBox="1"/>
          <p:nvPr/>
        </p:nvSpPr>
        <p:spPr>
          <a:xfrm>
            <a:off x="685800" y="4419600"/>
            <a:ext cx="7467600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err="1">
                <a:solidFill>
                  <a:schemeClr val="tx2"/>
                </a:solidFill>
              </a:rPr>
              <a:t>WebEx</a:t>
            </a:r>
            <a:r>
              <a:rPr lang="en-US">
                <a:solidFill>
                  <a:schemeClr val="tx2"/>
                </a:solidFill>
              </a:rPr>
              <a:t> Meeting reminders (same as other ERCOT forums):</a:t>
            </a:r>
          </a:p>
          <a:p>
            <a:pPr marL="285750" indent="-285750">
              <a:buFontTx/>
              <a:buChar char="-"/>
            </a:pPr>
            <a:r>
              <a:rPr lang="en-US">
                <a:solidFill>
                  <a:schemeClr val="tx2"/>
                </a:solidFill>
              </a:rPr>
              <a:t>Please keep line muted</a:t>
            </a:r>
          </a:p>
          <a:p>
            <a:pPr marL="285750" indent="-285750">
              <a:buFontTx/>
              <a:buChar char="-"/>
            </a:pPr>
            <a:r>
              <a:rPr lang="en-US">
                <a:solidFill>
                  <a:schemeClr val="tx2"/>
                </a:solidFill>
              </a:rPr>
              <a:t>If you have a question, </a:t>
            </a:r>
            <a:r>
              <a:rPr lang="en-US" i="1" u="sng">
                <a:solidFill>
                  <a:srgbClr val="C00000"/>
                </a:solidFill>
              </a:rPr>
              <a:t>please use the chat feature</a:t>
            </a:r>
            <a:r>
              <a:rPr lang="en-US">
                <a:solidFill>
                  <a:srgbClr val="C00000"/>
                </a:solidFill>
              </a:rPr>
              <a:t> </a:t>
            </a:r>
            <a:r>
              <a:rPr lang="en-US">
                <a:solidFill>
                  <a:schemeClr val="tx2"/>
                </a:solidFill>
              </a:rPr>
              <a:t>to either:</a:t>
            </a:r>
          </a:p>
          <a:p>
            <a:pPr marL="742950" lvl="1" indent="-285750">
              <a:buFontTx/>
              <a:buChar char="-"/>
            </a:pPr>
            <a:r>
              <a:rPr lang="en-US">
                <a:solidFill>
                  <a:schemeClr val="tx2"/>
                </a:solidFill>
              </a:rPr>
              <a:t>Type in your question, or </a:t>
            </a:r>
          </a:p>
          <a:p>
            <a:pPr marL="742950" lvl="1" indent="-285750">
              <a:buFontTx/>
              <a:buChar char="-"/>
            </a:pPr>
            <a:r>
              <a:rPr lang="en-US">
                <a:solidFill>
                  <a:schemeClr val="tx2"/>
                </a:solidFill>
              </a:rPr>
              <a:t>Type in “Question” and wait to be recognized to state question</a:t>
            </a:r>
          </a:p>
        </p:txBody>
      </p:sp>
    </p:spTree>
    <p:extLst>
      <p:ext uri="{BB962C8B-B14F-4D97-AF65-F5344CB8AC3E}">
        <p14:creationId xmlns:p14="http://schemas.microsoft.com/office/powerpoint/2010/main" val="21682109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47D35-388B-773E-4BED-BFB0B5168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Wrap-Up and Questions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97F78F1-831D-5D2B-D86F-5DA2B2C9A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814633"/>
            <a:ext cx="8534400" cy="5257800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</a:rPr>
              <a:t>Remainder of meeting for questions</a:t>
            </a:r>
            <a:endParaRPr lang="en-US" sz="2000" dirty="0">
              <a:solidFill>
                <a:schemeClr val="tx2"/>
              </a:solidFill>
              <a:cs typeface="Arial"/>
            </a:endParaRPr>
          </a:p>
          <a:p>
            <a:pPr>
              <a:buFontTx/>
              <a:buChar char="-"/>
            </a:pPr>
            <a:endParaRPr lang="en-US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</a:rPr>
              <a:t>Can always email the RTC+B Program mailbox: </a:t>
            </a:r>
            <a:r>
              <a:rPr lang="en-US" sz="2000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RTCB@ercot.com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endParaRPr lang="en-US" sz="2000" dirty="0">
              <a:solidFill>
                <a:schemeClr val="tx2"/>
              </a:solidFill>
              <a:cs typeface="Arial"/>
            </a:endParaRPr>
          </a:p>
          <a:p>
            <a:pPr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Appendix contains:</a:t>
            </a:r>
          </a:p>
          <a:p>
            <a:pPr lvl="1">
              <a:buFontTx/>
              <a:buChar char="-"/>
            </a:pPr>
            <a:r>
              <a:rPr lang="en-US" sz="1600" dirty="0">
                <a:solidFill>
                  <a:schemeClr val="tx2"/>
                </a:solidFill>
              </a:rPr>
              <a:t>New RTC Pricing reports location</a:t>
            </a:r>
          </a:p>
          <a:p>
            <a:pPr lvl="1">
              <a:buFontTx/>
              <a:buChar char="-"/>
            </a:pPr>
            <a:r>
              <a:rPr lang="en-US" sz="1600" dirty="0">
                <a:solidFill>
                  <a:schemeClr val="tx2"/>
                </a:solidFill>
              </a:rPr>
              <a:t>Links to Handbooks</a:t>
            </a:r>
          </a:p>
          <a:p>
            <a:pPr lvl="1">
              <a:buFontTx/>
              <a:buChar char="-"/>
            </a:pPr>
            <a:r>
              <a:rPr lang="en-US" sz="1600" dirty="0">
                <a:solidFill>
                  <a:schemeClr val="tx2"/>
                </a:solidFill>
              </a:rPr>
              <a:t>Prior May/June Scorecards</a:t>
            </a:r>
          </a:p>
          <a:p>
            <a:pPr lvl="1">
              <a:buFontTx/>
              <a:buChar char="-"/>
            </a:pPr>
            <a:r>
              <a:rPr lang="en-US" sz="1600" dirty="0">
                <a:solidFill>
                  <a:schemeClr val="tx2"/>
                </a:solidFill>
              </a:rPr>
              <a:t>FAQ Updated 7/28/2025</a:t>
            </a:r>
          </a:p>
          <a:p>
            <a:pPr lvl="1">
              <a:buFontTx/>
              <a:buChar char="-"/>
            </a:pPr>
            <a:r>
              <a:rPr lang="en-US" sz="1600" dirty="0">
                <a:solidFill>
                  <a:schemeClr val="tx2"/>
                </a:solidFill>
              </a:rPr>
              <a:t>Connectivity and Configuration (digital certs)</a:t>
            </a:r>
          </a:p>
          <a:p>
            <a:pPr marL="0" indent="0">
              <a:buNone/>
            </a:pPr>
            <a:endParaRPr lang="en-US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000" i="1" u="sng" dirty="0">
                <a:solidFill>
                  <a:schemeClr val="tx2"/>
                </a:solidFill>
              </a:rPr>
              <a:t>TBD- Additional Closed-Loop LFC Workshop August </a:t>
            </a:r>
          </a:p>
          <a:p>
            <a:r>
              <a:rPr lang="en-US" sz="2000" i="1" dirty="0">
                <a:solidFill>
                  <a:schemeClr val="tx2"/>
                </a:solidFill>
              </a:rPr>
              <a:t>Another joint RTCBTF/TWG workshop to walk-through Handbook #3 and address any questions, details, and concerns for September test</a:t>
            </a:r>
          </a:p>
          <a:p>
            <a:pPr marL="0" indent="0">
              <a:buNone/>
            </a:pPr>
            <a:endParaRPr lang="en-US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</a:rPr>
              <a:t>Thanks for your support!</a:t>
            </a:r>
            <a:endParaRPr lang="en-US" sz="2000" dirty="0">
              <a:solidFill>
                <a:schemeClr val="tx2"/>
              </a:solidFill>
              <a:cs typeface="Arial"/>
            </a:endParaRPr>
          </a:p>
          <a:p>
            <a:pPr marL="0" indent="0">
              <a:buNone/>
            </a:pPr>
            <a:endParaRPr lang="en-US" sz="2000" dirty="0">
              <a:solidFill>
                <a:schemeClr val="tx2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06247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C337F-DA7C-CC78-1DB1-B6E15826C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APPENDIX- Supporting Materials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BC5C8-605E-9253-3014-5A6F1CDCDA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New RTC Pricing reports location</a:t>
            </a:r>
          </a:p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Links to Handbooks</a:t>
            </a:r>
          </a:p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Prior Scorecards</a:t>
            </a:r>
          </a:p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FAQ Updated 7/28/2025</a:t>
            </a:r>
          </a:p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Connectivity and Configuration (digital certs)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2B310E-13E7-C753-59EB-AFD51955E7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6887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2323473-3905-42AE-7740-5218D5E6E4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-1" r="384" b="2765"/>
          <a:stretch/>
        </p:blipFill>
        <p:spPr>
          <a:xfrm>
            <a:off x="1006755" y="1407784"/>
            <a:ext cx="7175424" cy="4717282"/>
          </a:xfrm>
        </p:spPr>
      </p:pic>
      <p:sp>
        <p:nvSpPr>
          <p:cNvPr id="17" name="Content Placeholder 7">
            <a:extLst>
              <a:ext uri="{FF2B5EF4-FFF2-40B4-BE49-F238E27FC236}">
                <a16:creationId xmlns:a16="http://schemas.microsoft.com/office/drawing/2014/main" id="{C9AF15D0-2669-A14B-C55B-9D445888A262}"/>
              </a:ext>
            </a:extLst>
          </p:cNvPr>
          <p:cNvSpPr txBox="1">
            <a:spLocks/>
          </p:cNvSpPr>
          <p:nvPr/>
        </p:nvSpPr>
        <p:spPr>
          <a:xfrm>
            <a:off x="342900" y="814633"/>
            <a:ext cx="8534400" cy="52578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tx2"/>
                </a:solidFill>
              </a:rPr>
              <a:t>Links to the available RTC+B versions of Real-Time reports posted on Real-Time Market Information page.</a:t>
            </a:r>
            <a:endParaRPr lang="en-US" dirty="0">
              <a:solidFill>
                <a:schemeClr val="tx2"/>
              </a:solidFill>
              <a:cs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77733E-3678-8954-65A9-48D752D1C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RTC+B New Reports Posted to the ERCOT Website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E817A2-C13B-6E4E-4349-3EBDDB1101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5C17762-3045-9B45-B101-D84E6B34EE0D}"/>
              </a:ext>
            </a:extLst>
          </p:cNvPr>
          <p:cNvSpPr/>
          <p:nvPr/>
        </p:nvSpPr>
        <p:spPr>
          <a:xfrm>
            <a:off x="1454748" y="2917996"/>
            <a:ext cx="5670771" cy="1829049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D6C62E7-C419-1FCA-4C2B-623836B4FD90}"/>
              </a:ext>
            </a:extLst>
          </p:cNvPr>
          <p:cNvSpPr/>
          <p:nvPr/>
        </p:nvSpPr>
        <p:spPr>
          <a:xfrm>
            <a:off x="1006755" y="1424618"/>
            <a:ext cx="1232184" cy="13787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chemeClr val="tx1"/>
                </a:solidFill>
              </a:ln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2490222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F5C666-F753-C7E5-AD94-9E592D0709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B883F-FC95-D946-3723-8BFD684F4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Trials Framework: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B1A8F7C-24EE-05DC-4578-C18EB6403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814633"/>
            <a:ext cx="8534400" cy="3300167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TAC Approved the </a:t>
            </a:r>
            <a:r>
              <a:rPr lang="en-US" sz="1600" u="sng" dirty="0">
                <a:solidFill>
                  <a:schemeClr val="tx2"/>
                </a:solidFill>
                <a:hlinkClick r:id="rId2"/>
              </a:rPr>
              <a:t>Market Trials Plan</a:t>
            </a:r>
            <a:r>
              <a:rPr lang="en-US" sz="1600" dirty="0">
                <a:solidFill>
                  <a:schemeClr val="tx2"/>
                </a:solidFill>
              </a:rPr>
              <a:t> in October 2024</a:t>
            </a:r>
          </a:p>
          <a:p>
            <a:pPr marL="0" indent="0">
              <a:buNone/>
            </a:pPr>
            <a:endParaRPr lang="en-US" sz="1600" u="sng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600" u="sng" dirty="0">
                <a:solidFill>
                  <a:schemeClr val="tx2"/>
                </a:solidFill>
              </a:rPr>
              <a:t>Discussions with RTC+B Task Force have shaped the Handbooks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	Handbook #1- QSE Submission Testing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	Handbook #2- QSE Telemetry Tests 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	Handbook #3- Open Loop SCED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	Handbook #4- QSE Telemetry Tests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	Handbook #5- Close-Loop LFC Tests 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	Handbook #6- Day-Ahead Market Tests </a:t>
            </a:r>
          </a:p>
          <a:p>
            <a:pPr marL="0" indent="0">
              <a:buNone/>
            </a:pPr>
            <a:endParaRPr lang="en-US" sz="16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All are posted on the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  <a:hlinkClick r:id="rId3"/>
              </a:rPr>
              <a:t>RTCBTF Homepage </a:t>
            </a:r>
            <a:endParaRPr lang="en-US" sz="16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under Market Trials banner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D98A1A-9210-2F40-B9E5-D6EF8FDDE5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0" y="3657600"/>
            <a:ext cx="4247801" cy="278907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505AB84-5AB2-19A8-3ED6-D4AC1DA01D01}"/>
              </a:ext>
            </a:extLst>
          </p:cNvPr>
          <p:cNvSpPr/>
          <p:nvPr/>
        </p:nvSpPr>
        <p:spPr>
          <a:xfrm>
            <a:off x="1012723" y="2281084"/>
            <a:ext cx="4414683" cy="5997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90407B-3968-45B3-9152-870CFF08E0E7}"/>
              </a:ext>
            </a:extLst>
          </p:cNvPr>
          <p:cNvSpPr/>
          <p:nvPr/>
        </p:nvSpPr>
        <p:spPr>
          <a:xfrm>
            <a:off x="1012723" y="1695725"/>
            <a:ext cx="4419599" cy="5997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8565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A97587-7DDC-197A-148B-FBDE63299B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69A28-D94A-F887-2928-D5D1F2158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Trials Technical Details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C192CBD-41C4-C54E-66EC-C449CEDE6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119433"/>
            <a:ext cx="8534400" cy="5281367"/>
          </a:xfrm>
        </p:spPr>
        <p:txBody>
          <a:bodyPr/>
          <a:lstStyle/>
          <a:p>
            <a:pPr marL="0" indent="0">
              <a:buNone/>
            </a:pPr>
            <a:r>
              <a:rPr lang="en-US" sz="1800" u="sng">
                <a:solidFill>
                  <a:schemeClr val="tx2"/>
                </a:solidFill>
              </a:rPr>
              <a:t>Detailed discussions with TWG have provided technical content details</a:t>
            </a:r>
          </a:p>
          <a:p>
            <a:pPr marL="0" indent="0">
              <a:buNone/>
            </a:pPr>
            <a:r>
              <a:rPr lang="en-US" sz="1800">
                <a:solidFill>
                  <a:schemeClr val="tx2"/>
                </a:solidFill>
              </a:rPr>
              <a:t>	Digital Certificate details</a:t>
            </a:r>
          </a:p>
          <a:p>
            <a:pPr marL="0" indent="0">
              <a:buNone/>
            </a:pPr>
            <a:r>
              <a:rPr lang="en-US" sz="1800">
                <a:solidFill>
                  <a:schemeClr val="tx2"/>
                </a:solidFill>
              </a:rPr>
              <a:t>	Connectivity/URL details to User Interfaces and APIs</a:t>
            </a:r>
          </a:p>
          <a:p>
            <a:pPr marL="0" indent="0">
              <a:buNone/>
            </a:pPr>
            <a:r>
              <a:rPr lang="en-US" sz="1800">
                <a:solidFill>
                  <a:schemeClr val="tx2"/>
                </a:solidFill>
              </a:rPr>
              <a:t>	Reminder of how to submit new ICCP requests</a:t>
            </a:r>
          </a:p>
          <a:p>
            <a:pPr marL="0" indent="0">
              <a:buNone/>
            </a:pPr>
            <a:r>
              <a:rPr lang="en-US" sz="1800">
                <a:solidFill>
                  <a:schemeClr val="tx2"/>
                </a:solidFill>
              </a:rPr>
              <a:t>	RTC and Production Telemetry connectivity</a:t>
            </a:r>
          </a:p>
          <a:p>
            <a:pPr marL="0" indent="0">
              <a:buNone/>
            </a:pPr>
            <a:r>
              <a:rPr lang="en-US" sz="1800">
                <a:solidFill>
                  <a:schemeClr val="tx2"/>
                </a:solidFill>
              </a:rPr>
              <a:t>	Network Model Load Schedule</a:t>
            </a:r>
          </a:p>
          <a:p>
            <a:pPr marL="0" indent="0">
              <a:buNone/>
            </a:pPr>
            <a:endParaRPr lang="en-US" sz="160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160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600">
                <a:solidFill>
                  <a:schemeClr val="tx2"/>
                </a:solidFill>
              </a:rPr>
              <a:t>All are posted on the</a:t>
            </a:r>
          </a:p>
          <a:p>
            <a:pPr marL="0" indent="0">
              <a:buNone/>
            </a:pPr>
            <a:r>
              <a:rPr lang="en-US" sz="1600">
                <a:solidFill>
                  <a:schemeClr val="tx2"/>
                </a:solidFill>
                <a:hlinkClick r:id="rId2"/>
              </a:rPr>
              <a:t>RTCBTF Homepage </a:t>
            </a:r>
            <a:endParaRPr lang="en-US" sz="160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600">
                <a:solidFill>
                  <a:schemeClr val="tx2"/>
                </a:solidFill>
              </a:rPr>
              <a:t>under Technical Details banner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76DFEF-B1DC-B994-835B-EAEF36439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0412" y="3529013"/>
            <a:ext cx="5482319" cy="237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1275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6A8FE-95AF-188F-A032-8A720E651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982" y="243681"/>
            <a:ext cx="8458200" cy="1155293"/>
          </a:xfrm>
        </p:spPr>
        <p:txBody>
          <a:bodyPr lIns="91440" tIns="45720" rIns="91440" bIns="45720" anchor="t"/>
          <a:lstStyle/>
          <a:p>
            <a:r>
              <a:rPr lang="en-US" sz="2000"/>
              <a:t>Scorecard 1 for </a:t>
            </a:r>
            <a:br>
              <a:rPr lang="en-US" sz="2000"/>
            </a:br>
            <a:r>
              <a:rPr lang="en-US" sz="2000"/>
              <a:t>Handbook 1-</a:t>
            </a:r>
            <a:br>
              <a:rPr lang="en-US" sz="2000"/>
            </a:br>
            <a:r>
              <a:rPr lang="en-US" sz="2000"/>
              <a:t>Market submissions</a:t>
            </a:r>
            <a:r>
              <a:rPr lang="en-US"/>
              <a:t>:</a:t>
            </a:r>
            <a:br>
              <a:rPr lang="en-US"/>
            </a:b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EB970C-F5B5-5970-D012-575455E0F3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8832D1-A608-C9B2-FCBA-8365AD9F37D2}"/>
              </a:ext>
            </a:extLst>
          </p:cNvPr>
          <p:cNvSpPr txBox="1"/>
          <p:nvPr/>
        </p:nvSpPr>
        <p:spPr>
          <a:xfrm>
            <a:off x="282889" y="1295400"/>
            <a:ext cx="2734652" cy="258532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dirty="0"/>
          </a:p>
          <a:p>
            <a:r>
              <a:rPr lang="en-US" dirty="0"/>
              <a:t>7/3 Scores for QSEs with Resources – successful submissions for resource types specified in Handbook 1</a:t>
            </a:r>
            <a:endParaRPr lang="en-US" dirty="0">
              <a:cs typeface="Arial"/>
            </a:endParaRPr>
          </a:p>
          <a:p>
            <a:endParaRPr lang="en-US" dirty="0">
              <a:solidFill>
                <a:schemeClr val="accent3"/>
              </a:solidFill>
            </a:endParaRPr>
          </a:p>
          <a:p>
            <a:endParaRPr lang="en-US" dirty="0">
              <a:solidFill>
                <a:schemeClr val="accent3"/>
              </a:solidFill>
            </a:endParaRPr>
          </a:p>
          <a:p>
            <a:r>
              <a:rPr lang="en-US" dirty="0"/>
              <a:t>Scoring: 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Complete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  <a:cs typeface="Arial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10E433E-D90D-3EF8-BCF6-5BEC632F6A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889" y="4114800"/>
            <a:ext cx="2531692" cy="964454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0D64417-A3D5-4968-BB21-ED273DD5DF60}"/>
              </a:ext>
            </a:extLst>
          </p:cNvPr>
          <p:cNvGraphicFramePr>
            <a:graphicFrameLocks noGrp="1"/>
          </p:cNvGraphicFramePr>
          <p:nvPr/>
        </p:nvGraphicFramePr>
        <p:xfrm>
          <a:off x="4229100" y="3291840"/>
          <a:ext cx="685800" cy="274320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617346868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endParaRPr lang="en-US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7197185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F8C6BF0-8287-6403-687F-EBEBFF602EE3}"/>
              </a:ext>
            </a:extLst>
          </p:cNvPr>
          <p:cNvGraphicFramePr>
            <a:graphicFrameLocks noGrp="1"/>
          </p:cNvGraphicFramePr>
          <p:nvPr/>
        </p:nvGraphicFramePr>
        <p:xfrm>
          <a:off x="4229100" y="3291840"/>
          <a:ext cx="685800" cy="274320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1127954324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endParaRPr lang="en-US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3101922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603D792E-C894-9BE8-E66E-6B04AAE2CD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770" y="0"/>
            <a:ext cx="2484410" cy="6324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6E930B6-4B9B-F2C5-604E-91A9B3D315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5329" y="0"/>
            <a:ext cx="2445978" cy="6324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387FB5E-5E45-91B4-4F4F-3E7F3E1BDF31}"/>
              </a:ext>
            </a:extLst>
          </p:cNvPr>
          <p:cNvSpPr/>
          <p:nvPr/>
        </p:nvSpPr>
        <p:spPr>
          <a:xfrm rot="19999750">
            <a:off x="2693423" y="2830175"/>
            <a:ext cx="33393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Complete</a:t>
            </a:r>
          </a:p>
        </p:txBody>
      </p:sp>
    </p:spTree>
    <p:extLst>
      <p:ext uri="{BB962C8B-B14F-4D97-AF65-F5344CB8AC3E}">
        <p14:creationId xmlns:p14="http://schemas.microsoft.com/office/powerpoint/2010/main" val="19244327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6A8FE-95AF-188F-A032-8A720E651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sz="1800"/>
              <a:t>Scorecard 2A for </a:t>
            </a:r>
            <a:br>
              <a:rPr lang="en-US" sz="1800">
                <a:cs typeface="Arial"/>
              </a:rPr>
            </a:br>
            <a:r>
              <a:rPr lang="en-US" sz="1800"/>
              <a:t>Handbook 2- </a:t>
            </a:r>
            <a:br>
              <a:rPr lang="en-US" sz="1800"/>
            </a:br>
            <a:r>
              <a:rPr lang="en-US" sz="1800">
                <a:solidFill>
                  <a:srgbClr val="C00000"/>
                </a:solidFill>
              </a:rPr>
              <a:t>100% of ICCP Telemetry </a:t>
            </a:r>
            <a:br>
              <a:rPr lang="en-US" sz="1800">
                <a:solidFill>
                  <a:srgbClr val="C00000"/>
                </a:solidFill>
              </a:rPr>
            </a:br>
            <a:r>
              <a:rPr lang="en-US" sz="1800">
                <a:solidFill>
                  <a:srgbClr val="C00000"/>
                </a:solidFill>
              </a:rPr>
              <a:t>points added by QSE</a:t>
            </a:r>
            <a:r>
              <a:rPr lang="en-US" sz="2000">
                <a:solidFill>
                  <a:srgbClr val="C00000"/>
                </a:solidFill>
              </a:rPr>
              <a:t>:</a:t>
            </a:r>
            <a:br>
              <a:rPr lang="en-US"/>
            </a:br>
            <a:endParaRPr lang="en-US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EB970C-F5B5-5970-D012-575455E0F3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8832D1-A608-C9B2-FCBA-8365AD9F37D2}"/>
              </a:ext>
            </a:extLst>
          </p:cNvPr>
          <p:cNvSpPr txBox="1"/>
          <p:nvPr/>
        </p:nvSpPr>
        <p:spPr>
          <a:xfrm>
            <a:off x="381000" y="1600200"/>
            <a:ext cx="2920932" cy="329320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7/21 Scores for QSE with Resources - ICCP Telemetry points added in current model. </a:t>
            </a:r>
          </a:p>
          <a:p>
            <a:endParaRPr lang="en-US" sz="1600" dirty="0">
              <a:solidFill>
                <a:srgbClr val="C00000"/>
              </a:solidFill>
            </a:endParaRPr>
          </a:p>
          <a:p>
            <a:r>
              <a:rPr lang="en-US" sz="1600" dirty="0">
                <a:solidFill>
                  <a:srgbClr val="C00000"/>
                </a:solidFill>
                <a:cs typeface="Arial"/>
              </a:rPr>
              <a:t>99.5% of 26k points complete</a:t>
            </a:r>
          </a:p>
          <a:p>
            <a:r>
              <a:rPr lang="en-US" sz="1600" dirty="0">
                <a:solidFill>
                  <a:srgbClr val="C00000"/>
                </a:solidFill>
                <a:cs typeface="Arial"/>
              </a:rPr>
              <a:t> Last points are identified and are being worked on.</a:t>
            </a:r>
          </a:p>
          <a:p>
            <a:endParaRPr lang="en-US" dirty="0"/>
          </a:p>
          <a:p>
            <a:r>
              <a:rPr lang="en-US" dirty="0"/>
              <a:t>Scoring:</a:t>
            </a:r>
            <a:endParaRPr lang="en-US" dirty="0">
              <a:cs typeface="Arial"/>
            </a:endParaRPr>
          </a:p>
          <a:p>
            <a:endParaRPr lang="en-US" dirty="0"/>
          </a:p>
          <a:p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8CC0760-19EB-B1BC-867D-0C4CF8DBA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753" y="4329642"/>
            <a:ext cx="3019425" cy="1181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47426F-52F8-665C-8327-B55DCDB211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0339" y="47264"/>
            <a:ext cx="2619067" cy="62773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546B33-E2A4-A877-6015-7A86D97E19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8022" y="0"/>
            <a:ext cx="2698402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3452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6A8FE-95AF-188F-A032-8A720E651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sz="2000" dirty="0"/>
              <a:t>Scorecard 2B for</a:t>
            </a:r>
            <a:br>
              <a:rPr lang="en-US" sz="2000" dirty="0">
                <a:cs typeface="Arial"/>
              </a:rPr>
            </a:br>
            <a:r>
              <a:rPr lang="en-US" sz="2000" dirty="0"/>
              <a:t> Handbook 2-</a:t>
            </a:r>
            <a:br>
              <a:rPr lang="en-US" sz="2000" dirty="0"/>
            </a:br>
            <a:r>
              <a:rPr lang="en-US" sz="2000" dirty="0">
                <a:solidFill>
                  <a:srgbClr val="C00000"/>
                </a:solidFill>
              </a:rPr>
              <a:t>Telemetry checkout </a:t>
            </a:r>
            <a:br>
              <a:rPr lang="en-US" sz="2000" dirty="0">
                <a:solidFill>
                  <a:srgbClr val="C00000"/>
                </a:solidFill>
              </a:rPr>
            </a:br>
            <a:r>
              <a:rPr lang="en-US" sz="2000" dirty="0">
                <a:solidFill>
                  <a:srgbClr val="C00000"/>
                </a:solidFill>
              </a:rPr>
              <a:t>meetings completed </a:t>
            </a:r>
            <a:br>
              <a:rPr lang="en-US" sz="2000" dirty="0">
                <a:solidFill>
                  <a:srgbClr val="C00000"/>
                </a:solidFill>
              </a:rPr>
            </a:br>
            <a:r>
              <a:rPr lang="en-US" sz="2000" dirty="0">
                <a:solidFill>
                  <a:srgbClr val="C00000"/>
                </a:solidFill>
              </a:rPr>
              <a:t>with ERCOT staff </a:t>
            </a:r>
            <a:br>
              <a:rPr lang="en-US" sz="2000" dirty="0">
                <a:solidFill>
                  <a:srgbClr val="C00000"/>
                </a:solidFill>
              </a:rPr>
            </a:br>
            <a:r>
              <a:rPr lang="en-US" sz="2000" dirty="0">
                <a:solidFill>
                  <a:srgbClr val="C00000"/>
                </a:solidFill>
              </a:rPr>
              <a:t>for sample of live </a:t>
            </a:r>
            <a:br>
              <a:rPr lang="en-US" sz="2000" dirty="0">
                <a:solidFill>
                  <a:srgbClr val="C00000"/>
                </a:solidFill>
              </a:rPr>
            </a:br>
            <a:r>
              <a:rPr lang="en-US" sz="2000" dirty="0">
                <a:solidFill>
                  <a:srgbClr val="C00000"/>
                </a:solidFill>
              </a:rPr>
              <a:t>data transfer </a:t>
            </a:r>
            <a:br>
              <a:rPr lang="en-US" sz="2000" dirty="0">
                <a:solidFill>
                  <a:srgbClr val="C00000"/>
                </a:solidFill>
              </a:rPr>
            </a:br>
            <a:r>
              <a:rPr lang="en-US" sz="2000" dirty="0">
                <a:solidFill>
                  <a:srgbClr val="C00000"/>
                </a:solidFill>
              </a:rPr>
              <a:t>capability</a:t>
            </a:r>
            <a:br>
              <a:rPr lang="en-US" dirty="0"/>
            </a:br>
            <a:endParaRPr lang="en-US" dirty="0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EB970C-F5B5-5970-D012-575455E0F3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8832D1-A608-C9B2-FCBA-8365AD9F37D2}"/>
              </a:ext>
            </a:extLst>
          </p:cNvPr>
          <p:cNvSpPr txBox="1"/>
          <p:nvPr/>
        </p:nvSpPr>
        <p:spPr>
          <a:xfrm>
            <a:off x="302918" y="3143926"/>
            <a:ext cx="3078457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7/3 Scores for QSEs with Resources – Scheduling Check-out and Check-out complete</a:t>
            </a:r>
          </a:p>
          <a:p>
            <a:endParaRPr lang="en-US" dirty="0">
              <a:solidFill>
                <a:schemeClr val="accent3"/>
              </a:solidFill>
            </a:endParaRPr>
          </a:p>
          <a:p>
            <a:r>
              <a:rPr lang="en-US" dirty="0">
                <a:cs typeface="Arial"/>
              </a:rPr>
              <a:t>Scoring: 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Complete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213B00C-4E97-2FE7-D505-4C7350051D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4900613"/>
            <a:ext cx="2635704" cy="6830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550751-8F80-7717-B55C-0279BFB587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8329" y="0"/>
            <a:ext cx="2834248" cy="63234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994AAB-CA69-DC64-DEB4-E88FB3D27C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1593" y="-33334"/>
            <a:ext cx="2443359" cy="635676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C7E4B6D-8AAD-A3F6-82B6-6F9889A9F4B3}"/>
              </a:ext>
            </a:extLst>
          </p:cNvPr>
          <p:cNvSpPr/>
          <p:nvPr/>
        </p:nvSpPr>
        <p:spPr>
          <a:xfrm rot="19999750">
            <a:off x="2693423" y="2830175"/>
            <a:ext cx="33393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Complete</a:t>
            </a:r>
          </a:p>
        </p:txBody>
      </p:sp>
    </p:spTree>
    <p:extLst>
      <p:ext uri="{BB962C8B-B14F-4D97-AF65-F5344CB8AC3E}">
        <p14:creationId xmlns:p14="http://schemas.microsoft.com/office/powerpoint/2010/main" val="21246377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8A02B-5C7F-08EE-0F03-8050233C4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/>
              <a:t>Reminder of RTC+B FAQ </a:t>
            </a:r>
            <a:r>
              <a:rPr lang="en-US" dirty="0">
                <a:solidFill>
                  <a:srgbClr val="C00000"/>
                </a:solidFill>
              </a:rPr>
              <a:t>(updated 7/28/2025)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EEBA4D-D3A7-2E7B-EE72-FE194A129E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ED5CDA0-F36E-518B-7F3C-7A7DDD841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712925"/>
            <a:ext cx="7439025" cy="3128499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5C2D484-F222-334C-7725-B0B32225C964}"/>
              </a:ext>
            </a:extLst>
          </p:cNvPr>
          <p:cNvCxnSpPr>
            <a:cxnSpLocks/>
          </p:cNvCxnSpPr>
          <p:nvPr/>
        </p:nvCxnSpPr>
        <p:spPr>
          <a:xfrm flipH="1" flipV="1">
            <a:off x="1137557" y="4807406"/>
            <a:ext cx="228600" cy="458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484CBD4-C681-CDC8-AE82-F8453E9EA987}"/>
              </a:ext>
            </a:extLst>
          </p:cNvPr>
          <p:cNvSpPr txBox="1"/>
          <p:nvPr/>
        </p:nvSpPr>
        <p:spPr>
          <a:xfrm>
            <a:off x="382756" y="5276272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Worksheets for categories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E697E01-354D-C4ED-F21D-B160AF013CC8}"/>
              </a:ext>
            </a:extLst>
          </p:cNvPr>
          <p:cNvSpPr/>
          <p:nvPr/>
        </p:nvSpPr>
        <p:spPr>
          <a:xfrm>
            <a:off x="55789" y="3739028"/>
            <a:ext cx="7656740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65C08B6-565E-FD74-550F-8639462800E9}"/>
              </a:ext>
            </a:extLst>
          </p:cNvPr>
          <p:cNvSpPr txBox="1"/>
          <p:nvPr/>
        </p:nvSpPr>
        <p:spPr>
          <a:xfrm>
            <a:off x="228600" y="838200"/>
            <a:ext cx="8153400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</a:rPr>
              <a:t>Posted on RTCBTF Home Page under Key Documents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</a:rPr>
              <a:t>Common questions/responses in Excel Workbook (target weekly updates)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</a:rPr>
              <a:t>Search workbook for Key Words </a:t>
            </a:r>
          </a:p>
        </p:txBody>
      </p:sp>
    </p:spTree>
    <p:extLst>
      <p:ext uri="{BB962C8B-B14F-4D97-AF65-F5344CB8AC3E}">
        <p14:creationId xmlns:p14="http://schemas.microsoft.com/office/powerpoint/2010/main" val="427880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4DB268F-57EF-D5F3-4C06-FF1106E59A1E}"/>
              </a:ext>
            </a:extLst>
          </p:cNvPr>
          <p:cNvCxnSpPr>
            <a:cxnSpLocks/>
          </p:cNvCxnSpPr>
          <p:nvPr/>
        </p:nvCxnSpPr>
        <p:spPr>
          <a:xfrm>
            <a:off x="7828513" y="1130528"/>
            <a:ext cx="25868" cy="297409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712934A-26A9-BE81-294F-7959E8CC0F88}"/>
              </a:ext>
            </a:extLst>
          </p:cNvPr>
          <p:cNvCxnSpPr>
            <a:cxnSpLocks/>
          </p:cNvCxnSpPr>
          <p:nvPr/>
        </p:nvCxnSpPr>
        <p:spPr>
          <a:xfrm>
            <a:off x="5822442" y="1226820"/>
            <a:ext cx="4885" cy="17401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allout: Up Arrow 48">
            <a:extLst>
              <a:ext uri="{FF2B5EF4-FFF2-40B4-BE49-F238E27FC236}">
                <a16:creationId xmlns:a16="http://schemas.microsoft.com/office/drawing/2014/main" id="{C4CFD68A-8338-20FF-1D15-DA6E7E0B42DC}"/>
              </a:ext>
            </a:extLst>
          </p:cNvPr>
          <p:cNvSpPr/>
          <p:nvPr/>
        </p:nvSpPr>
        <p:spPr>
          <a:xfrm>
            <a:off x="7860496" y="3098440"/>
            <a:ext cx="1118477" cy="992570"/>
          </a:xfrm>
          <a:prstGeom prst="upArrow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Callout: Up Arrow 45">
            <a:extLst>
              <a:ext uri="{FF2B5EF4-FFF2-40B4-BE49-F238E27FC236}">
                <a16:creationId xmlns:a16="http://schemas.microsoft.com/office/drawing/2014/main" id="{258F6389-5056-30A5-20DD-6E03B20A6426}"/>
              </a:ext>
            </a:extLst>
          </p:cNvPr>
          <p:cNvSpPr/>
          <p:nvPr/>
        </p:nvSpPr>
        <p:spPr>
          <a:xfrm>
            <a:off x="4139825" y="3098440"/>
            <a:ext cx="3688688" cy="992570"/>
          </a:xfrm>
          <a:prstGeom prst="upArrowCallou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Callout: Up Arrow 44">
            <a:extLst>
              <a:ext uri="{FF2B5EF4-FFF2-40B4-BE49-F238E27FC236}">
                <a16:creationId xmlns:a16="http://schemas.microsoft.com/office/drawing/2014/main" id="{A8B296CF-89BF-A21C-30E4-3C25A415F79B}"/>
              </a:ext>
            </a:extLst>
          </p:cNvPr>
          <p:cNvSpPr/>
          <p:nvPr/>
        </p:nvSpPr>
        <p:spPr>
          <a:xfrm>
            <a:off x="1087260" y="3099348"/>
            <a:ext cx="3064045" cy="992570"/>
          </a:xfrm>
          <a:prstGeom prst="upArrowCallou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EC99DA3-0E15-3E33-06DE-669A0E837A28}"/>
              </a:ext>
            </a:extLst>
          </p:cNvPr>
          <p:cNvCxnSpPr>
            <a:cxnSpLocks/>
          </p:cNvCxnSpPr>
          <p:nvPr/>
        </p:nvCxnSpPr>
        <p:spPr>
          <a:xfrm flipH="1">
            <a:off x="4157581" y="1226820"/>
            <a:ext cx="6729" cy="22192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CFAA3BE-1DF0-B1BA-D3A8-151B1601CC6A}"/>
              </a:ext>
            </a:extLst>
          </p:cNvPr>
          <p:cNvCxnSpPr>
            <a:cxnSpLocks/>
          </p:cNvCxnSpPr>
          <p:nvPr/>
        </p:nvCxnSpPr>
        <p:spPr>
          <a:xfrm flipH="1">
            <a:off x="2592155" y="1226820"/>
            <a:ext cx="28969" cy="162639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ABA8E16-40F8-6DE7-3654-1F5652E27357}"/>
              </a:ext>
            </a:extLst>
          </p:cNvPr>
          <p:cNvCxnSpPr>
            <a:cxnSpLocks/>
          </p:cNvCxnSpPr>
          <p:nvPr/>
        </p:nvCxnSpPr>
        <p:spPr>
          <a:xfrm flipH="1">
            <a:off x="1087261" y="1226820"/>
            <a:ext cx="34798" cy="284875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EA97032A-B3FD-6C23-37C5-0CBE23E63CB1}"/>
              </a:ext>
            </a:extLst>
          </p:cNvPr>
          <p:cNvSpPr txBox="1">
            <a:spLocks/>
          </p:cNvSpPr>
          <p:nvPr/>
        </p:nvSpPr>
        <p:spPr>
          <a:xfrm>
            <a:off x="395202" y="233765"/>
            <a:ext cx="8487633" cy="57095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RTC+B Market Submissions -</a:t>
            </a:r>
            <a:r>
              <a:rPr lang="en-US" sz="1600" dirty="0"/>
              <a:t> </a:t>
            </a:r>
            <a:r>
              <a:rPr lang="en-US" dirty="0"/>
              <a:t>Systems configurations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92D907A-7C61-779A-5A91-6DB38D796CC0}"/>
              </a:ext>
            </a:extLst>
          </p:cNvPr>
          <p:cNvSpPr/>
          <p:nvPr/>
        </p:nvSpPr>
        <p:spPr>
          <a:xfrm>
            <a:off x="2618441" y="2125535"/>
            <a:ext cx="1561656" cy="914400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>
                <a:solidFill>
                  <a:schemeClr val="tx1"/>
                </a:solidFill>
              </a:rPr>
              <a:t>RTC QSE </a:t>
            </a:r>
          </a:p>
          <a:p>
            <a:pPr algn="ctr"/>
            <a:r>
              <a:rPr lang="en-US" sz="1100" b="1">
                <a:solidFill>
                  <a:schemeClr val="tx1"/>
                </a:solidFill>
              </a:rPr>
              <a:t>Submission Testing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A7C9F43-D1CD-5F82-6143-0F5ED6118E96}"/>
              </a:ext>
            </a:extLst>
          </p:cNvPr>
          <p:cNvSpPr/>
          <p:nvPr/>
        </p:nvSpPr>
        <p:spPr>
          <a:xfrm>
            <a:off x="4164625" y="2125535"/>
            <a:ext cx="1657817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chemeClr val="tx1"/>
                </a:solidFill>
              </a:rPr>
              <a:t>Open-loop </a:t>
            </a:r>
          </a:p>
          <a:p>
            <a:pPr algn="ctr"/>
            <a:r>
              <a:rPr lang="en-US" sz="1050" b="1">
                <a:solidFill>
                  <a:schemeClr val="tx1"/>
                </a:solidFill>
              </a:rPr>
              <a:t>RTC SCED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026E3E-4BBC-2CDE-660F-6E7C39CFCED7}"/>
              </a:ext>
            </a:extLst>
          </p:cNvPr>
          <p:cNvSpPr/>
          <p:nvPr/>
        </p:nvSpPr>
        <p:spPr>
          <a:xfrm>
            <a:off x="5822443" y="2126590"/>
            <a:ext cx="2006070" cy="910365"/>
          </a:xfrm>
          <a:prstGeom prst="rect">
            <a:avLst/>
          </a:prstGeom>
          <a:solidFill>
            <a:srgbClr val="F8948A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chemeClr val="tx1"/>
                </a:solidFill>
              </a:rPr>
              <a:t>Ongoing Open-Loop</a:t>
            </a:r>
          </a:p>
          <a:p>
            <a:pPr algn="ctr"/>
            <a:r>
              <a:rPr lang="en-US" sz="1050" b="1">
                <a:solidFill>
                  <a:schemeClr val="tx1"/>
                </a:solidFill>
              </a:rPr>
              <a:t>&amp; Periodic Closed-loop SCED/LFC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B04C06B-C52B-F389-AC5E-A225AA27F943}"/>
              </a:ext>
            </a:extLst>
          </p:cNvPr>
          <p:cNvSpPr/>
          <p:nvPr/>
        </p:nvSpPr>
        <p:spPr>
          <a:xfrm>
            <a:off x="2619727" y="1556611"/>
            <a:ext cx="789194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May 2025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1A5A9EE-CEF8-7774-1B9B-556FBB9408BF}"/>
              </a:ext>
            </a:extLst>
          </p:cNvPr>
          <p:cNvSpPr/>
          <p:nvPr/>
        </p:nvSpPr>
        <p:spPr>
          <a:xfrm>
            <a:off x="3362585" y="1556611"/>
            <a:ext cx="817512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June 2025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5462826-8396-1072-6270-9CEF9E396EC3}"/>
              </a:ext>
            </a:extLst>
          </p:cNvPr>
          <p:cNvSpPr/>
          <p:nvPr/>
        </p:nvSpPr>
        <p:spPr>
          <a:xfrm>
            <a:off x="4151305" y="1556611"/>
            <a:ext cx="845119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July 2025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2F09F3-7FED-D165-CAC6-5872696DC5B8}"/>
              </a:ext>
            </a:extLst>
          </p:cNvPr>
          <p:cNvSpPr/>
          <p:nvPr/>
        </p:nvSpPr>
        <p:spPr>
          <a:xfrm>
            <a:off x="4971533" y="1565280"/>
            <a:ext cx="796539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Aug 2025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45B9E6F-084C-A3B5-BD31-9FF09D8E34C1}"/>
              </a:ext>
            </a:extLst>
          </p:cNvPr>
          <p:cNvSpPr/>
          <p:nvPr/>
        </p:nvSpPr>
        <p:spPr>
          <a:xfrm>
            <a:off x="5748506" y="1565280"/>
            <a:ext cx="758718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Sep 2025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41105A9-C787-2703-CAF0-7909C9525862}"/>
              </a:ext>
            </a:extLst>
          </p:cNvPr>
          <p:cNvSpPr/>
          <p:nvPr/>
        </p:nvSpPr>
        <p:spPr>
          <a:xfrm>
            <a:off x="6486711" y="1565280"/>
            <a:ext cx="603818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Oct 2025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869C7E7-6AD6-66EE-9476-0F679F08C46C}"/>
              </a:ext>
            </a:extLst>
          </p:cNvPr>
          <p:cNvSpPr/>
          <p:nvPr/>
        </p:nvSpPr>
        <p:spPr>
          <a:xfrm>
            <a:off x="7068495" y="1565280"/>
            <a:ext cx="717282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Nov 2025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32395EE-33E2-A0BC-9F5A-829AF4E65FA6}"/>
              </a:ext>
            </a:extLst>
          </p:cNvPr>
          <p:cNvSpPr/>
          <p:nvPr/>
        </p:nvSpPr>
        <p:spPr>
          <a:xfrm>
            <a:off x="7785777" y="1565280"/>
            <a:ext cx="1091523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Dec 2025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0519A9-0C02-DC6F-1AA2-E48EFB265269}"/>
              </a:ext>
            </a:extLst>
          </p:cNvPr>
          <p:cNvSpPr txBox="1"/>
          <p:nvPr/>
        </p:nvSpPr>
        <p:spPr>
          <a:xfrm>
            <a:off x="1062586" y="1123202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Start </a:t>
            </a:r>
          </a:p>
          <a:p>
            <a:r>
              <a:rPr lang="en-US" sz="1200"/>
              <a:t>03/2025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168978B-C93E-362D-C8FE-5A79048E3FD1}"/>
              </a:ext>
            </a:extLst>
          </p:cNvPr>
          <p:cNvSpPr txBox="1"/>
          <p:nvPr/>
        </p:nvSpPr>
        <p:spPr>
          <a:xfrm>
            <a:off x="2550642" y="1130528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Start </a:t>
            </a:r>
          </a:p>
          <a:p>
            <a:r>
              <a:rPr lang="en-US" sz="1200"/>
              <a:t>05/2025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F84B4E5-3DF5-E3A3-87C1-CC46E09B68AC}"/>
              </a:ext>
            </a:extLst>
          </p:cNvPr>
          <p:cNvSpPr txBox="1"/>
          <p:nvPr/>
        </p:nvSpPr>
        <p:spPr>
          <a:xfrm>
            <a:off x="5801810" y="1125970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Start </a:t>
            </a:r>
          </a:p>
          <a:p>
            <a:r>
              <a:rPr lang="en-US" sz="1200"/>
              <a:t>09/2025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AAB836F-23AE-B9EC-777B-494ED303ACD7}"/>
              </a:ext>
            </a:extLst>
          </p:cNvPr>
          <p:cNvSpPr txBox="1"/>
          <p:nvPr/>
        </p:nvSpPr>
        <p:spPr>
          <a:xfrm>
            <a:off x="7867389" y="1087620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Go-Live</a:t>
            </a:r>
          </a:p>
          <a:p>
            <a:r>
              <a:rPr lang="en-US" sz="1200"/>
              <a:t>12/5/25*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28063DA-CBE7-2F20-B567-C6BEDD268778}"/>
              </a:ext>
            </a:extLst>
          </p:cNvPr>
          <p:cNvSpPr/>
          <p:nvPr/>
        </p:nvSpPr>
        <p:spPr>
          <a:xfrm>
            <a:off x="1830924" y="1549285"/>
            <a:ext cx="787517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Apr 2025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6657172-2A8A-1133-136D-39B6F9AA4A3D}"/>
              </a:ext>
            </a:extLst>
          </p:cNvPr>
          <p:cNvSpPr/>
          <p:nvPr/>
        </p:nvSpPr>
        <p:spPr>
          <a:xfrm>
            <a:off x="1120708" y="1549285"/>
            <a:ext cx="779557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Mar 2025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0A4BE0-7FC2-429B-C93E-DF976D694308}"/>
              </a:ext>
            </a:extLst>
          </p:cNvPr>
          <p:cNvSpPr/>
          <p:nvPr/>
        </p:nvSpPr>
        <p:spPr>
          <a:xfrm>
            <a:off x="219637" y="1549285"/>
            <a:ext cx="892831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Feb 2025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021F118-260E-F037-9CFA-D81A17929FA6}"/>
              </a:ext>
            </a:extLst>
          </p:cNvPr>
          <p:cNvSpPr/>
          <p:nvPr/>
        </p:nvSpPr>
        <p:spPr>
          <a:xfrm>
            <a:off x="1120708" y="2125535"/>
            <a:ext cx="1477658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>
                <a:solidFill>
                  <a:schemeClr val="tx1"/>
                </a:solidFill>
              </a:rPr>
              <a:t>Optional: RTC QSE/Vendor Developer</a:t>
            </a:r>
          </a:p>
          <a:p>
            <a:pPr algn="ctr"/>
            <a:r>
              <a:rPr lang="en-US" sz="1100" b="1">
                <a:solidFill>
                  <a:schemeClr val="tx1"/>
                </a:solidFill>
              </a:rPr>
              <a:t>Submission Testing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E2B9A18-6378-834C-6B94-1AE875932493}"/>
              </a:ext>
            </a:extLst>
          </p:cNvPr>
          <p:cNvSpPr txBox="1"/>
          <p:nvPr/>
        </p:nvSpPr>
        <p:spPr>
          <a:xfrm>
            <a:off x="4146554" y="1089298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Start </a:t>
            </a:r>
          </a:p>
          <a:p>
            <a:r>
              <a:rPr lang="en-US" sz="1200"/>
              <a:t>07/2025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5AA021C-15FE-AF84-3DE5-A4D44D5E07E3}"/>
              </a:ext>
            </a:extLst>
          </p:cNvPr>
          <p:cNvSpPr/>
          <p:nvPr/>
        </p:nvSpPr>
        <p:spPr>
          <a:xfrm>
            <a:off x="788864" y="3320558"/>
            <a:ext cx="361679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>
                <a:solidFill>
                  <a:schemeClr val="tx1"/>
                </a:solidFill>
              </a:rPr>
              <a:t>Certificate</a:t>
            </a:r>
            <a:r>
              <a:rPr lang="en-US" sz="1100">
                <a:solidFill>
                  <a:schemeClr val="tx1"/>
                </a:solidFill>
              </a:rPr>
              <a:t>: Current MOTE</a:t>
            </a:r>
          </a:p>
          <a:p>
            <a:pPr algn="ctr"/>
            <a:r>
              <a:rPr lang="en-US" sz="1100" b="1">
                <a:solidFill>
                  <a:schemeClr val="tx1"/>
                </a:solidFill>
              </a:rPr>
              <a:t>Env</a:t>
            </a:r>
            <a:r>
              <a:rPr lang="en-US" sz="1100">
                <a:solidFill>
                  <a:schemeClr val="tx1"/>
                </a:solidFill>
              </a:rPr>
              <a:t>: ERCOT RTC Market Trial</a:t>
            </a:r>
          </a:p>
          <a:p>
            <a:pPr algn="ctr"/>
            <a:r>
              <a:rPr lang="en-US" sz="1100" b="1">
                <a:solidFill>
                  <a:schemeClr val="tx1"/>
                </a:solidFill>
              </a:rPr>
              <a:t>URL</a:t>
            </a:r>
            <a:r>
              <a:rPr lang="en-US" sz="1100">
                <a:solidFill>
                  <a:schemeClr val="tx1"/>
                </a:solidFill>
              </a:rPr>
              <a:t>: RTC MIS MOTE URL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63E1150-A6CE-E8EF-27D9-A13A443730CF}"/>
              </a:ext>
            </a:extLst>
          </p:cNvPr>
          <p:cNvSpPr/>
          <p:nvPr/>
        </p:nvSpPr>
        <p:spPr>
          <a:xfrm>
            <a:off x="3571372" y="3320558"/>
            <a:ext cx="439638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>
                <a:solidFill>
                  <a:schemeClr val="tx1"/>
                </a:solidFill>
              </a:rPr>
              <a:t>Certificate</a:t>
            </a:r>
            <a:r>
              <a:rPr lang="en-US" sz="1100">
                <a:solidFill>
                  <a:schemeClr val="tx1"/>
                </a:solidFill>
              </a:rPr>
              <a:t>: Current Production</a:t>
            </a:r>
          </a:p>
          <a:p>
            <a:pPr algn="ctr"/>
            <a:r>
              <a:rPr lang="en-US" sz="1100" b="1">
                <a:solidFill>
                  <a:schemeClr val="tx1"/>
                </a:solidFill>
              </a:rPr>
              <a:t>Env</a:t>
            </a:r>
            <a:r>
              <a:rPr lang="en-US" sz="1100">
                <a:solidFill>
                  <a:schemeClr val="tx1"/>
                </a:solidFill>
              </a:rPr>
              <a:t>: ERCOT RTC Market Trial</a:t>
            </a:r>
          </a:p>
          <a:p>
            <a:pPr algn="ctr"/>
            <a:r>
              <a:rPr lang="en-US" sz="1100" b="1">
                <a:solidFill>
                  <a:schemeClr val="tx1"/>
                </a:solidFill>
              </a:rPr>
              <a:t>URL</a:t>
            </a:r>
            <a:r>
              <a:rPr lang="en-US" sz="1100">
                <a:solidFill>
                  <a:schemeClr val="tx1"/>
                </a:solidFill>
              </a:rPr>
              <a:t>: RTC MIS Market Trial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646BEF0-EAEE-C3E7-2D0D-8118E0E63277}"/>
              </a:ext>
            </a:extLst>
          </p:cNvPr>
          <p:cNvSpPr/>
          <p:nvPr/>
        </p:nvSpPr>
        <p:spPr>
          <a:xfrm>
            <a:off x="7805168" y="3320558"/>
            <a:ext cx="1167301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chemeClr val="tx1"/>
                </a:solidFill>
              </a:rPr>
              <a:t>Cert</a:t>
            </a:r>
            <a:r>
              <a:rPr lang="en-US" sz="1050">
                <a:solidFill>
                  <a:schemeClr val="tx1"/>
                </a:solidFill>
              </a:rPr>
              <a:t>: Production</a:t>
            </a:r>
          </a:p>
          <a:p>
            <a:pPr algn="ctr"/>
            <a:r>
              <a:rPr lang="en-US" sz="1050" b="1">
                <a:solidFill>
                  <a:schemeClr val="tx1"/>
                </a:solidFill>
              </a:rPr>
              <a:t>Env</a:t>
            </a:r>
            <a:r>
              <a:rPr lang="en-US" sz="1050">
                <a:solidFill>
                  <a:schemeClr val="tx1"/>
                </a:solidFill>
              </a:rPr>
              <a:t>: Prod</a:t>
            </a:r>
          </a:p>
          <a:p>
            <a:pPr algn="ctr"/>
            <a:r>
              <a:rPr lang="en-US" sz="1050" b="1">
                <a:solidFill>
                  <a:schemeClr val="tx1"/>
                </a:solidFill>
              </a:rPr>
              <a:t>URL</a:t>
            </a:r>
            <a:r>
              <a:rPr lang="en-US" sz="1050">
                <a:solidFill>
                  <a:schemeClr val="tx1"/>
                </a:solidFill>
              </a:rPr>
              <a:t>: MIS Prod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111D675-D684-D8CB-2FC9-424D6C033CC7}"/>
              </a:ext>
            </a:extLst>
          </p:cNvPr>
          <p:cNvSpPr txBox="1"/>
          <p:nvPr/>
        </p:nvSpPr>
        <p:spPr>
          <a:xfrm>
            <a:off x="395202" y="4350754"/>
            <a:ext cx="82419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QSE/Vendor developer can use MOTE certificates &amp; RTC MIS MOTE API URL to test the submissions until end of submission testing phase (end of June) as needed. </a:t>
            </a:r>
            <a:r>
              <a:rPr lang="en-US" sz="1200" i="1" dirty="0"/>
              <a:t>At the start of the Open Loop testing, RTC MOTE MIS URLs will be disabled.</a:t>
            </a:r>
          </a:p>
          <a:p>
            <a:r>
              <a:rPr lang="en-US" sz="1200" b="1" u="sng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u="sng" dirty="0"/>
              <a:t>URL links:</a:t>
            </a:r>
            <a:r>
              <a:rPr lang="en-US" sz="1200" b="1" dirty="0"/>
              <a:t> </a:t>
            </a:r>
            <a:r>
              <a:rPr lang="en-US" sz="1200" dirty="0"/>
              <a:t>RTC MOTE and Market Trial URL links to be used for MMSUI, OSUI and API submissions. Actual links are provided in next slide.</a:t>
            </a:r>
          </a:p>
          <a:p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For notifications/responses to MPs from RTC Market Trials environment, MP will need to provide the listener URL to ERCOT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01DA1443-B804-8C42-A6C3-98FF64923F8E}"/>
              </a:ext>
            </a:extLst>
          </p:cNvPr>
          <p:cNvSpPr/>
          <p:nvPr/>
        </p:nvSpPr>
        <p:spPr>
          <a:xfrm rot="10800000">
            <a:off x="5708794" y="4075575"/>
            <a:ext cx="550749" cy="1261406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ultiplication Sign 15">
            <a:extLst>
              <a:ext uri="{FF2B5EF4-FFF2-40B4-BE49-F238E27FC236}">
                <a16:creationId xmlns:a16="http://schemas.microsoft.com/office/drawing/2014/main" id="{D63F9516-6395-5ABA-2C70-08AAE2A8F712}"/>
              </a:ext>
            </a:extLst>
          </p:cNvPr>
          <p:cNvSpPr/>
          <p:nvPr/>
        </p:nvSpPr>
        <p:spPr>
          <a:xfrm>
            <a:off x="1657810" y="3212638"/>
            <a:ext cx="2019748" cy="1125416"/>
          </a:xfrm>
          <a:prstGeom prst="mathMultipl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04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E1E05E3-4B7B-AEE0-856E-A594EC516AA4}"/>
              </a:ext>
            </a:extLst>
          </p:cNvPr>
          <p:cNvCxnSpPr>
            <a:cxnSpLocks/>
          </p:cNvCxnSpPr>
          <p:nvPr/>
        </p:nvCxnSpPr>
        <p:spPr>
          <a:xfrm flipH="1">
            <a:off x="762000" y="1713556"/>
            <a:ext cx="31619" cy="27935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3CBEDC4-DD5C-FBF7-F95E-F01476871118}"/>
              </a:ext>
            </a:extLst>
          </p:cNvPr>
          <p:cNvCxnSpPr>
            <a:cxnSpLocks/>
          </p:cNvCxnSpPr>
          <p:nvPr/>
        </p:nvCxnSpPr>
        <p:spPr>
          <a:xfrm>
            <a:off x="8256447" y="1766211"/>
            <a:ext cx="2113" cy="171293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B040F72-109E-1A7E-29AB-ED2E8665DF38}"/>
              </a:ext>
            </a:extLst>
          </p:cNvPr>
          <p:cNvCxnSpPr>
            <a:cxnSpLocks/>
          </p:cNvCxnSpPr>
          <p:nvPr/>
        </p:nvCxnSpPr>
        <p:spPr>
          <a:xfrm>
            <a:off x="7190469" y="1602142"/>
            <a:ext cx="0" cy="198783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CF38D88-58F7-5323-6857-8F7052CD7E38}"/>
              </a:ext>
            </a:extLst>
          </p:cNvPr>
          <p:cNvCxnSpPr>
            <a:cxnSpLocks/>
          </p:cNvCxnSpPr>
          <p:nvPr/>
        </p:nvCxnSpPr>
        <p:spPr>
          <a:xfrm flipH="1">
            <a:off x="5045440" y="1782732"/>
            <a:ext cx="6405" cy="403677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3B74B7F0-8252-961E-075D-594F83CC1D32}"/>
              </a:ext>
            </a:extLst>
          </p:cNvPr>
          <p:cNvCxnSpPr>
            <a:cxnSpLocks/>
          </p:cNvCxnSpPr>
          <p:nvPr/>
        </p:nvCxnSpPr>
        <p:spPr>
          <a:xfrm flipH="1">
            <a:off x="2991995" y="1782732"/>
            <a:ext cx="2572" cy="27935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EA97032A-B3FD-6C23-37C5-0CBE23E63CB1}"/>
              </a:ext>
            </a:extLst>
          </p:cNvPr>
          <p:cNvSpPr txBox="1">
            <a:spLocks/>
          </p:cNvSpPr>
          <p:nvPr/>
        </p:nvSpPr>
        <p:spPr>
          <a:xfrm>
            <a:off x="395202" y="233765"/>
            <a:ext cx="8487633" cy="57095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Sequence and Dates for Market Trials to Go-Live </a:t>
            </a:r>
            <a:br>
              <a:rPr lang="en-US" sz="2000"/>
            </a:b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92D907A-7C61-779A-5A91-6DB38D796CC0}"/>
              </a:ext>
            </a:extLst>
          </p:cNvPr>
          <p:cNvSpPr/>
          <p:nvPr/>
        </p:nvSpPr>
        <p:spPr>
          <a:xfrm>
            <a:off x="762001" y="3440574"/>
            <a:ext cx="2229994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u="sng">
                <a:solidFill>
                  <a:schemeClr val="tx1"/>
                </a:solidFill>
              </a:rPr>
              <a:t>#1 RTC QSE Submission Testing</a:t>
            </a:r>
          </a:p>
          <a:p>
            <a:pPr algn="ctr"/>
            <a:r>
              <a:rPr lang="en-US" sz="1000">
                <a:solidFill>
                  <a:schemeClr val="tx1"/>
                </a:solidFill>
              </a:rPr>
              <a:t>(Submit COP, RT AS Offers, </a:t>
            </a:r>
          </a:p>
          <a:p>
            <a:pPr algn="ctr"/>
            <a:r>
              <a:rPr lang="en-US" sz="1000">
                <a:solidFill>
                  <a:schemeClr val="tx1"/>
                </a:solidFill>
              </a:rPr>
              <a:t>DAM Virtual AS, Outages for ESRs)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A7C9F43-D1CD-5F82-6143-0F5ED6118E96}"/>
              </a:ext>
            </a:extLst>
          </p:cNvPr>
          <p:cNvSpPr/>
          <p:nvPr/>
        </p:nvSpPr>
        <p:spPr>
          <a:xfrm>
            <a:off x="3000727" y="3440574"/>
            <a:ext cx="2042141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u="sng">
                <a:solidFill>
                  <a:schemeClr val="tx1"/>
                </a:solidFill>
              </a:rPr>
              <a:t>#3 Open-loop RTC SCED</a:t>
            </a:r>
          </a:p>
          <a:p>
            <a:pPr algn="ctr"/>
            <a:r>
              <a:rPr lang="en-US" sz="1050">
                <a:solidFill>
                  <a:schemeClr val="tx1"/>
                </a:solidFill>
              </a:rPr>
              <a:t>(QSE offers, SCED non-binding award/dispatch)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026E3E-4BBC-2CDE-660F-6E7C39CFCED7}"/>
              </a:ext>
            </a:extLst>
          </p:cNvPr>
          <p:cNvSpPr/>
          <p:nvPr/>
        </p:nvSpPr>
        <p:spPr>
          <a:xfrm>
            <a:off x="5057104" y="3440574"/>
            <a:ext cx="2139898" cy="1806724"/>
          </a:xfrm>
          <a:prstGeom prst="rect">
            <a:avLst/>
          </a:prstGeom>
          <a:solidFill>
            <a:srgbClr val="F8948A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 u="sng">
                <a:solidFill>
                  <a:schemeClr val="tx1"/>
                </a:solidFill>
              </a:rPr>
              <a:t>#5 Ongoing Open-Loop</a:t>
            </a:r>
          </a:p>
          <a:p>
            <a:pPr algn="ctr"/>
            <a:r>
              <a:rPr lang="en-US" sz="1050" b="1" u="sng">
                <a:solidFill>
                  <a:schemeClr val="tx1"/>
                </a:solidFill>
              </a:rPr>
              <a:t>&amp; Periodic Closed-loop SCED/LFC</a:t>
            </a:r>
          </a:p>
          <a:p>
            <a:pPr algn="ctr"/>
            <a:r>
              <a:rPr lang="en-US" sz="1100">
                <a:solidFill>
                  <a:schemeClr val="tx1"/>
                </a:solidFill>
              </a:rPr>
              <a:t>(QSE RTC offers and telemetry to support closed-loop frequency control test 2-3 tests of 2-4 hour durations)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0838D4D-9AF0-66C4-0D8E-0A4D26D70D3D}"/>
              </a:ext>
            </a:extLst>
          </p:cNvPr>
          <p:cNvSpPr/>
          <p:nvPr/>
        </p:nvSpPr>
        <p:spPr>
          <a:xfrm>
            <a:off x="756015" y="4508864"/>
            <a:ext cx="2238552" cy="738434"/>
          </a:xfrm>
          <a:prstGeom prst="rect">
            <a:avLst/>
          </a:prstGeom>
          <a:solidFill>
            <a:srgbClr val="FFC0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u="sng">
                <a:solidFill>
                  <a:schemeClr val="tx1"/>
                </a:solidFill>
              </a:rPr>
              <a:t>#2 RTC QSE Telemetry Checkout </a:t>
            </a:r>
            <a:r>
              <a:rPr lang="en-US" sz="1100">
                <a:solidFill>
                  <a:schemeClr val="tx1"/>
                </a:solidFill>
              </a:rPr>
              <a:t>(QSEs add/verify new telemetry points for UDSP, New ramp rates, ESR telemetry)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716E97-B79F-8D46-15FD-EF530D7CEE6F}"/>
              </a:ext>
            </a:extLst>
          </p:cNvPr>
          <p:cNvSpPr/>
          <p:nvPr/>
        </p:nvSpPr>
        <p:spPr>
          <a:xfrm>
            <a:off x="5043328" y="5433765"/>
            <a:ext cx="2139899" cy="738435"/>
          </a:xfrm>
          <a:prstGeom prst="rect">
            <a:avLst/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 u="sng">
                <a:solidFill>
                  <a:schemeClr val="tx1"/>
                </a:solidFill>
              </a:rPr>
              <a:t>#6 Day-Ahead Market </a:t>
            </a:r>
          </a:p>
          <a:p>
            <a:pPr algn="ctr"/>
            <a:r>
              <a:rPr lang="en-US" sz="1100">
                <a:solidFill>
                  <a:schemeClr val="tx1"/>
                </a:solidFill>
              </a:rPr>
              <a:t>(Non-binding DAM using QSE offers for at least 2 tests)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BA243BC-6D29-109B-91A6-4029970CE6A7}"/>
              </a:ext>
            </a:extLst>
          </p:cNvPr>
          <p:cNvSpPr/>
          <p:nvPr/>
        </p:nvSpPr>
        <p:spPr>
          <a:xfrm>
            <a:off x="7188486" y="3437333"/>
            <a:ext cx="1086131" cy="2734867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 u="sng">
                <a:solidFill>
                  <a:schemeClr val="tx1"/>
                </a:solidFill>
              </a:rPr>
              <a:t>Transition to Go-Live</a:t>
            </a:r>
          </a:p>
          <a:p>
            <a:pPr algn="ctr"/>
            <a:r>
              <a:rPr lang="en-US" sz="1100">
                <a:solidFill>
                  <a:schemeClr val="tx1"/>
                </a:solidFill>
              </a:rPr>
              <a:t>Upon completion of testing, confirmation of ERCOT and market readiness for Go-Live.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B04C06B-C52B-F389-AC5E-A225AA27F943}"/>
              </a:ext>
            </a:extLst>
          </p:cNvPr>
          <p:cNvSpPr/>
          <p:nvPr/>
        </p:nvSpPr>
        <p:spPr>
          <a:xfrm>
            <a:off x="709698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May 2025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1A5A9EE-CEF8-7774-1B9B-556FBB9408BF}"/>
              </a:ext>
            </a:extLst>
          </p:cNvPr>
          <p:cNvSpPr/>
          <p:nvPr/>
        </p:nvSpPr>
        <p:spPr>
          <a:xfrm>
            <a:off x="1777692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June 2025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5462826-8396-1072-6270-9CEF9E396EC3}"/>
              </a:ext>
            </a:extLst>
          </p:cNvPr>
          <p:cNvSpPr/>
          <p:nvPr/>
        </p:nvSpPr>
        <p:spPr>
          <a:xfrm>
            <a:off x="2855490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July 2025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2F09F3-7FED-D165-CAC6-5872696DC5B8}"/>
              </a:ext>
            </a:extLst>
          </p:cNvPr>
          <p:cNvSpPr/>
          <p:nvPr/>
        </p:nvSpPr>
        <p:spPr>
          <a:xfrm>
            <a:off x="3933075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Aug 2025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45B9E6F-084C-A3B5-BD31-9FF09D8E34C1}"/>
              </a:ext>
            </a:extLst>
          </p:cNvPr>
          <p:cNvSpPr/>
          <p:nvPr/>
        </p:nvSpPr>
        <p:spPr>
          <a:xfrm>
            <a:off x="5002525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Sep 2025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41105A9-C787-2703-CAF0-7909C9525862}"/>
              </a:ext>
            </a:extLst>
          </p:cNvPr>
          <p:cNvSpPr/>
          <p:nvPr/>
        </p:nvSpPr>
        <p:spPr>
          <a:xfrm>
            <a:off x="6057822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Oct 2025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869C7E7-6AD6-66EE-9476-0F679F08C46C}"/>
              </a:ext>
            </a:extLst>
          </p:cNvPr>
          <p:cNvSpPr/>
          <p:nvPr/>
        </p:nvSpPr>
        <p:spPr>
          <a:xfrm>
            <a:off x="7124700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Nov 2025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32395EE-33E2-A0BC-9F5A-829AF4E65FA6}"/>
              </a:ext>
            </a:extLst>
          </p:cNvPr>
          <p:cNvSpPr/>
          <p:nvPr/>
        </p:nvSpPr>
        <p:spPr>
          <a:xfrm>
            <a:off x="8191500" y="2231056"/>
            <a:ext cx="805633" cy="380999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Dec 2025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9465D1A-060B-F121-F06A-AF0A5EF59DD0}"/>
              </a:ext>
            </a:extLst>
          </p:cNvPr>
          <p:cNvSpPr/>
          <p:nvPr/>
        </p:nvSpPr>
        <p:spPr>
          <a:xfrm>
            <a:off x="2989882" y="4507110"/>
            <a:ext cx="2049398" cy="738434"/>
          </a:xfrm>
          <a:prstGeom prst="rect">
            <a:avLst/>
          </a:prstGeom>
          <a:solidFill>
            <a:srgbClr val="FFC0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u="sng">
                <a:solidFill>
                  <a:schemeClr val="tx1"/>
                </a:solidFill>
              </a:rPr>
              <a:t>#4 QSE Telemetry Tests</a:t>
            </a:r>
          </a:p>
          <a:p>
            <a:pPr algn="ctr"/>
            <a:r>
              <a:rPr lang="en-US" sz="1050">
                <a:solidFill>
                  <a:schemeClr val="tx1"/>
                </a:solidFill>
              </a:rPr>
              <a:t>(Individual QSE to follow UDSP and support new ramp rate and ESR telemetry)</a:t>
            </a:r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F2F16B1F-63A9-8500-B166-F4A8E6E29F12}"/>
              </a:ext>
            </a:extLst>
          </p:cNvPr>
          <p:cNvSpPr/>
          <p:nvPr/>
        </p:nvSpPr>
        <p:spPr>
          <a:xfrm>
            <a:off x="776202" y="2612056"/>
            <a:ext cx="6394459" cy="570951"/>
          </a:xfrm>
          <a:prstGeom prst="homePlate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QSE Scorecards &amp; Exit Criteria for each Trial Phase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0519A9-0C02-DC6F-1AA2-E48EFB265269}"/>
              </a:ext>
            </a:extLst>
          </p:cNvPr>
          <p:cNvSpPr txBox="1"/>
          <p:nvPr/>
        </p:nvSpPr>
        <p:spPr>
          <a:xfrm>
            <a:off x="780551" y="1766211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Start </a:t>
            </a:r>
          </a:p>
          <a:p>
            <a:r>
              <a:rPr lang="en-US" sz="1200"/>
              <a:t>5/5/25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168978B-C93E-362D-C8FE-5A79048E3FD1}"/>
              </a:ext>
            </a:extLst>
          </p:cNvPr>
          <p:cNvSpPr txBox="1"/>
          <p:nvPr/>
        </p:nvSpPr>
        <p:spPr>
          <a:xfrm>
            <a:off x="2971800" y="1766211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Start </a:t>
            </a:r>
          </a:p>
          <a:p>
            <a:r>
              <a:rPr lang="en-US" sz="1200"/>
              <a:t>7/7/25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253E6AA-13E4-0F7F-7E32-D052173B0325}"/>
              </a:ext>
            </a:extLst>
          </p:cNvPr>
          <p:cNvSpPr txBox="1"/>
          <p:nvPr/>
        </p:nvSpPr>
        <p:spPr>
          <a:xfrm>
            <a:off x="7135664" y="1581545"/>
            <a:ext cx="1170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30-day Market Notice</a:t>
            </a:r>
          </a:p>
          <a:p>
            <a:r>
              <a:rPr lang="en-US" sz="1200"/>
              <a:t>11/5/25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F84B4E5-3DF5-E3A3-87C1-CC46E09B68AC}"/>
              </a:ext>
            </a:extLst>
          </p:cNvPr>
          <p:cNvSpPr txBox="1"/>
          <p:nvPr/>
        </p:nvSpPr>
        <p:spPr>
          <a:xfrm>
            <a:off x="5029200" y="1766211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Start </a:t>
            </a:r>
          </a:p>
          <a:p>
            <a:r>
              <a:rPr lang="en-US" sz="1200"/>
              <a:t>9/2/25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AAB836F-23AE-B9EC-777B-494ED303ACD7}"/>
              </a:ext>
            </a:extLst>
          </p:cNvPr>
          <p:cNvSpPr txBox="1"/>
          <p:nvPr/>
        </p:nvSpPr>
        <p:spPr>
          <a:xfrm>
            <a:off x="8191500" y="1766211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Go-Live</a:t>
            </a:r>
          </a:p>
          <a:p>
            <a:r>
              <a:rPr lang="en-US" sz="1200"/>
              <a:t>12/5/25*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F495A0-643F-DA75-9F60-DDC5FA1F2722}"/>
              </a:ext>
            </a:extLst>
          </p:cNvPr>
          <p:cNvSpPr txBox="1"/>
          <p:nvPr/>
        </p:nvSpPr>
        <p:spPr>
          <a:xfrm>
            <a:off x="756015" y="5642587"/>
            <a:ext cx="4202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/>
              <a:t>* Go-Live date reflects 12/5/2025 as first Operating Day</a:t>
            </a:r>
          </a:p>
          <a:p>
            <a:r>
              <a:rPr lang="en-US" sz="1200" i="1"/>
              <a:t>  where 12/4/2025 is planned software migration.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7C1EB6B-BBD9-A444-50F6-48256210236A}"/>
              </a:ext>
            </a:extLst>
          </p:cNvPr>
          <p:cNvSpPr/>
          <p:nvPr/>
        </p:nvSpPr>
        <p:spPr>
          <a:xfrm rot="16200000">
            <a:off x="-133552" y="1791752"/>
            <a:ext cx="1164255" cy="476349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March/April</a:t>
            </a:r>
          </a:p>
          <a:p>
            <a:pPr algn="ctr"/>
            <a:r>
              <a:rPr lang="en-US" sz="1050">
                <a:solidFill>
                  <a:schemeClr val="tx1"/>
                </a:solidFill>
              </a:rPr>
              <a:t>2025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DFCB413-2C20-351A-55A5-D0EA988CAA30}"/>
              </a:ext>
            </a:extLst>
          </p:cNvPr>
          <p:cNvSpPr/>
          <p:nvPr/>
        </p:nvSpPr>
        <p:spPr>
          <a:xfrm rot="16200000">
            <a:off x="-1072551" y="3895007"/>
            <a:ext cx="3030533" cy="4646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2"/>
                </a:solidFill>
              </a:rPr>
              <a:t>QSE/Vendor Submission Sandbox and Telemetry Points added Prod EMS model.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1EAFC5-4E29-3D2C-7301-4F57A049C413}"/>
              </a:ext>
            </a:extLst>
          </p:cNvPr>
          <p:cNvSpPr txBox="1"/>
          <p:nvPr/>
        </p:nvSpPr>
        <p:spPr>
          <a:xfrm>
            <a:off x="395202" y="766526"/>
            <a:ext cx="8621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>
                <a:solidFill>
                  <a:srgbClr val="C00000"/>
                </a:solidFill>
              </a:rPr>
              <a:t>Market trials are a progression of activities to mitigate the risk for Go-Live on new systems and processes for both the Market Participants &amp; ERCOT.</a:t>
            </a:r>
          </a:p>
        </p:txBody>
      </p:sp>
    </p:spTree>
    <p:extLst>
      <p:ext uri="{BB962C8B-B14F-4D97-AF65-F5344CB8AC3E}">
        <p14:creationId xmlns:p14="http://schemas.microsoft.com/office/powerpoint/2010/main" val="24675945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DD551-A04F-2165-E81D-E0D8C2678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RTC+B Market Submissions -</a:t>
            </a:r>
            <a:r>
              <a:rPr lang="en-US" sz="2000"/>
              <a:t> </a:t>
            </a:r>
            <a:r>
              <a:rPr lang="en-US"/>
              <a:t>Systems configurations</a:t>
            </a:r>
            <a:br>
              <a:rPr lang="en-US"/>
            </a:br>
            <a:r>
              <a:rPr lang="en-US" sz="2000"/>
              <a:t>(Updated with URLs)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43A2A5-7F17-7263-7E2B-1CDEC70719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3B2D2FC-6B82-231F-FD22-37E96BBFA599}"/>
              </a:ext>
            </a:extLst>
          </p:cNvPr>
          <p:cNvSpPr txBox="1">
            <a:spLocks/>
          </p:cNvSpPr>
          <p:nvPr/>
        </p:nvSpPr>
        <p:spPr>
          <a:xfrm>
            <a:off x="-85060" y="764406"/>
            <a:ext cx="8534400" cy="854015"/>
          </a:xfrm>
          <a:prstGeom prst="rect">
            <a:avLst/>
          </a:prstGeom>
        </p:spPr>
        <p:txBody>
          <a:bodyPr lIns="274320" tIns="274320" rIns="274320" bIns="27432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RTC+B Market Trials and Go-live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213A883-B02D-CB28-F0A7-64F42809F0BB}"/>
              </a:ext>
            </a:extLst>
          </p:cNvPr>
          <p:cNvGraphicFramePr>
            <a:graphicFrameLocks noGrp="1"/>
          </p:cNvGraphicFramePr>
          <p:nvPr/>
        </p:nvGraphicFramePr>
        <p:xfrm>
          <a:off x="182033" y="1477823"/>
          <a:ext cx="8657167" cy="39471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341785">
                  <a:extLst>
                    <a:ext uri="{9D8B030D-6E8A-4147-A177-3AD203B41FA5}">
                      <a16:colId xmlns:a16="http://schemas.microsoft.com/office/drawing/2014/main" val="1201586897"/>
                    </a:ext>
                  </a:extLst>
                </a:gridCol>
                <a:gridCol w="1003927">
                  <a:extLst>
                    <a:ext uri="{9D8B030D-6E8A-4147-A177-3AD203B41FA5}">
                      <a16:colId xmlns:a16="http://schemas.microsoft.com/office/drawing/2014/main" val="4091205400"/>
                    </a:ext>
                  </a:extLst>
                </a:gridCol>
                <a:gridCol w="3224470">
                  <a:extLst>
                    <a:ext uri="{9D8B030D-6E8A-4147-A177-3AD203B41FA5}">
                      <a16:colId xmlns:a16="http://schemas.microsoft.com/office/drawing/2014/main" val="2932045821"/>
                    </a:ext>
                  </a:extLst>
                </a:gridCol>
                <a:gridCol w="3086985">
                  <a:extLst>
                    <a:ext uri="{9D8B030D-6E8A-4147-A177-3AD203B41FA5}">
                      <a16:colId xmlns:a16="http://schemas.microsoft.com/office/drawing/2014/main" val="2830311425"/>
                    </a:ext>
                  </a:extLst>
                </a:gridCol>
              </a:tblGrid>
              <a:tr h="3187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RTC Phase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Digital Certificate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MMSUI / OSUI URL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API / WAN URL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7590528"/>
                  </a:ext>
                </a:extLst>
              </a:tr>
              <a:tr h="3903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Vendor/QSE Submissions Testing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Current MOTE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RTC MOTE MIS URLs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https://testmarkettrials.ercot.com/mmsui/mmsui/displayTradesLanding.action</a:t>
                      </a:r>
                      <a:endParaRPr lang="en-US" sz="1100" u="none" strike="noStrike" kern="120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en-US" sz="110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https://testmarkettrials.ercot.com/osrui/osrui/Summary.action</a:t>
                      </a:r>
                      <a:endParaRPr lang="en-US" sz="1100" u="none" strike="noStrike" kern="120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RTC MOTE API/WAN URL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 dirty="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https://testmarkettrialsapi.ercot.com/NodalAPI/EWS/</a:t>
                      </a:r>
                      <a:endParaRPr lang="en-US" sz="1100" u="none" strike="noStrike" kern="1200" dirty="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 dirty="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https://testmarkettrialsapi.wan.ercot.com/NodalAPI/EWS/</a:t>
                      </a:r>
                      <a:endParaRPr lang="en-US" sz="1100" u="none" strike="noStrike" kern="1200" dirty="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6878641"/>
                  </a:ext>
                </a:extLst>
              </a:tr>
              <a:tr h="3903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Open Loop and Closed Loop Testing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Current Production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RTC Market Trial URL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https://markettrials.ercot.com/mmsui/mmsui/displayTradesLanding.action</a:t>
                      </a:r>
                      <a:endParaRPr lang="en-US" sz="1100" u="none" strike="noStrike" kern="120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en-US" sz="110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https://markettrials.ercot.com/osrui/osrui/Summary.action</a:t>
                      </a:r>
                      <a:endParaRPr lang="en-US" sz="1100" u="none" strike="noStrike" kern="120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RTC Market Trial API/WAN URL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https://markettrialsapi.ercot.com/NodalAPI/EWS/</a:t>
                      </a:r>
                      <a:endParaRPr lang="en-US" sz="1100" u="none" strike="noStrike" kern="120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https://markettrialsapi.wan.ercot.com/NodalAPI/EWS/</a:t>
                      </a:r>
                      <a:endParaRPr lang="en-US" sz="1100" u="none" strike="noStrike" kern="120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966834"/>
                  </a:ext>
                </a:extLst>
              </a:tr>
              <a:tr h="3903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From RTC Go-live onwards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Current Production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sng" strike="noStrike">
                          <a:effectLst/>
                        </a:rPr>
                        <a:t>Current Prod MIS URL</a:t>
                      </a:r>
                    </a:p>
                    <a:p>
                      <a:pPr marL="0" algn="l" defTabSz="914400" rtl="0" eaLnBrk="1" fontAlgn="b" latinLnBrk="0" hangingPunct="1"/>
                      <a:r>
                        <a:rPr lang="en-US" sz="1100" u="sng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mis.ercot.com/</a:t>
                      </a:r>
                      <a:r>
                        <a:rPr lang="en-US" sz="1100" u="sng" strike="noStrike" kern="1200" err="1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mmsui</a:t>
                      </a:r>
                      <a:br>
                        <a:rPr lang="en-US" sz="1100" u="sng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100" u="sng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mis.ercot.com/</a:t>
                      </a:r>
                      <a:r>
                        <a:rPr lang="en-US" sz="1100" u="sng" strike="noStrike" kern="1200" err="1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osui</a:t>
                      </a:r>
                      <a:endParaRPr lang="en-US" sz="1100" u="sng" strike="noStrike" kern="120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New Production API/WAN URL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8221284"/>
                  </a:ext>
                </a:extLst>
              </a:tr>
            </a:tbl>
          </a:graphicData>
        </a:graphic>
      </p:graphicFrame>
      <p:sp>
        <p:nvSpPr>
          <p:cNvPr id="3" name="Multiplication Sign 2">
            <a:extLst>
              <a:ext uri="{FF2B5EF4-FFF2-40B4-BE49-F238E27FC236}">
                <a16:creationId xmlns:a16="http://schemas.microsoft.com/office/drawing/2014/main" id="{072CC035-AE87-3760-2F5E-5BCCFB35BD1D}"/>
              </a:ext>
            </a:extLst>
          </p:cNvPr>
          <p:cNvSpPr/>
          <p:nvPr/>
        </p:nvSpPr>
        <p:spPr>
          <a:xfrm>
            <a:off x="2936003" y="2102573"/>
            <a:ext cx="2019748" cy="1125416"/>
          </a:xfrm>
          <a:prstGeom prst="mathMultipl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ultiplication Sign 5">
            <a:extLst>
              <a:ext uri="{FF2B5EF4-FFF2-40B4-BE49-F238E27FC236}">
                <a16:creationId xmlns:a16="http://schemas.microsoft.com/office/drawing/2014/main" id="{D619DC5D-98E5-ECCD-2EE9-BD20C7EC463E}"/>
              </a:ext>
            </a:extLst>
          </p:cNvPr>
          <p:cNvSpPr/>
          <p:nvPr/>
        </p:nvSpPr>
        <p:spPr>
          <a:xfrm>
            <a:off x="6323215" y="2102573"/>
            <a:ext cx="2019748" cy="1125416"/>
          </a:xfrm>
          <a:prstGeom prst="mathMultipl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B39316-7FC1-7A0B-3A6D-A161EE6753EF}"/>
              </a:ext>
            </a:extLst>
          </p:cNvPr>
          <p:cNvSpPr/>
          <p:nvPr/>
        </p:nvSpPr>
        <p:spPr>
          <a:xfrm>
            <a:off x="1" y="3227989"/>
            <a:ext cx="8961966" cy="1560321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9616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DD551-A04F-2165-E81D-E0D8C2678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RTC+B Market Submissions -</a:t>
            </a:r>
            <a:r>
              <a:rPr lang="en-US" sz="2000" dirty="0"/>
              <a:t> </a:t>
            </a:r>
            <a:r>
              <a:rPr lang="en-US" dirty="0"/>
              <a:t>Systems configurations</a:t>
            </a:r>
            <a:br>
              <a:rPr lang="en-US" dirty="0"/>
            </a:br>
            <a:r>
              <a:rPr lang="en-US" u="sng" dirty="0"/>
              <a:t>Public Key Update for WAN/API submissions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3208117-FCBF-86B6-E8F1-E9022CB75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46298"/>
            <a:ext cx="8534400" cy="5096525"/>
          </a:xfrm>
        </p:spPr>
        <p:txBody>
          <a:bodyPr/>
          <a:lstStyle/>
          <a:p>
            <a:r>
              <a:rPr lang="en-US" sz="1400" dirty="0"/>
              <a:t>For API/WAN submissions into Market Trials environments, need to download public keys and place into the keystore location in system being used for RTC+B submissions.</a:t>
            </a:r>
          </a:p>
          <a:p>
            <a:endParaRPr lang="en-US" sz="1400" dirty="0"/>
          </a:p>
          <a:p>
            <a:r>
              <a:rPr lang="en-US" sz="1400" dirty="0"/>
              <a:t>No change to digital user certificates – continue to use existing MOTE and Production Certificates</a:t>
            </a:r>
          </a:p>
          <a:p>
            <a:endParaRPr lang="en-US" dirty="0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Market Trial API Public key location: </a:t>
            </a:r>
            <a:r>
              <a:rPr lang="en-US" sz="16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https://www.ercot.com/services/mdt/webservices</a:t>
            </a:r>
            <a:endParaRPr lang="en-US" sz="1600" dirty="0">
              <a:effectLst/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43A2A5-7F17-7263-7E2B-1CDEC70719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3B2D2FC-6B82-231F-FD22-37E96BBFA599}"/>
              </a:ext>
            </a:extLst>
          </p:cNvPr>
          <p:cNvSpPr txBox="1">
            <a:spLocks/>
          </p:cNvSpPr>
          <p:nvPr/>
        </p:nvSpPr>
        <p:spPr>
          <a:xfrm>
            <a:off x="380999" y="1254642"/>
            <a:ext cx="8358963" cy="4508205"/>
          </a:xfrm>
          <a:prstGeom prst="rect">
            <a:avLst/>
          </a:prstGeom>
        </p:spPr>
        <p:txBody>
          <a:bodyPr lIns="274320" tIns="274320" rIns="274320" bIns="27432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972B08E5-B28E-06FF-17E2-551CB88CA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55" y="3300146"/>
            <a:ext cx="8358964" cy="2462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451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AC0E199-58B0-B9FB-AA61-E57BDACE1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346" y="1600200"/>
            <a:ext cx="4247801" cy="27890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A595C25-2D6A-49CC-A814-9C9C31B899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3841" y="3950834"/>
            <a:ext cx="5482319" cy="23785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3D9465-E850-845B-40BF-CF5A4309C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Resources for July/Aug Market Trials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6DA71-09C2-A087-7B9A-6392C24E2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886151"/>
            <a:ext cx="8534400" cy="500563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</a:rPr>
              <a:t>Everything needed for current market trials is on </a:t>
            </a:r>
            <a:r>
              <a:rPr lang="en-US" sz="2000" dirty="0">
                <a:solidFill>
                  <a:schemeClr val="tx2"/>
                </a:solidFill>
                <a:hlinkClick r:id="rId4"/>
              </a:rPr>
              <a:t>RTCBTF home page</a:t>
            </a:r>
            <a:endParaRPr lang="en-US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tx2"/>
                </a:solidFill>
              </a:rPr>
              <a:t>	Note- TAC Approved the </a:t>
            </a:r>
            <a:r>
              <a:rPr lang="en-US" sz="1800" u="sng" dirty="0">
                <a:solidFill>
                  <a:schemeClr val="tx2"/>
                </a:solidFill>
                <a:hlinkClick r:id="rId5"/>
              </a:rPr>
              <a:t>Market Trials Plan</a:t>
            </a:r>
            <a:r>
              <a:rPr lang="en-US" sz="1800" dirty="0">
                <a:solidFill>
                  <a:schemeClr val="tx2"/>
                </a:solidFill>
              </a:rPr>
              <a:t> in October 2024</a:t>
            </a:r>
          </a:p>
          <a:p>
            <a:pPr marL="0" indent="0"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pPr marL="457200" lvl="1" indent="0">
              <a:buNone/>
            </a:pP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B08F32-3CD7-7DFF-94D8-3219C080AE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1C190E-F50D-4B35-6ADB-8B171C48670B}"/>
              </a:ext>
            </a:extLst>
          </p:cNvPr>
          <p:cNvSpPr/>
          <p:nvPr/>
        </p:nvSpPr>
        <p:spPr>
          <a:xfrm>
            <a:off x="216346" y="2514601"/>
            <a:ext cx="4905959" cy="50576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32CFB3-9971-6744-C658-ABD23DF35866}"/>
              </a:ext>
            </a:extLst>
          </p:cNvPr>
          <p:cNvSpPr/>
          <p:nvPr/>
        </p:nvSpPr>
        <p:spPr>
          <a:xfrm>
            <a:off x="2971800" y="4922678"/>
            <a:ext cx="4463509" cy="57095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05FD2E-5B3A-3A84-9BF6-B544278E3E48}"/>
              </a:ext>
            </a:extLst>
          </p:cNvPr>
          <p:cNvSpPr/>
          <p:nvPr/>
        </p:nvSpPr>
        <p:spPr>
          <a:xfrm>
            <a:off x="216345" y="3064024"/>
            <a:ext cx="4905959" cy="50576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056AE7-947D-BD8F-B414-613A015CD1FC}"/>
              </a:ext>
            </a:extLst>
          </p:cNvPr>
          <p:cNvSpPr txBox="1"/>
          <p:nvPr/>
        </p:nvSpPr>
        <p:spPr>
          <a:xfrm>
            <a:off x="2801892" y="2576900"/>
            <a:ext cx="2320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May/June complete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B966A-AF6D-2303-EE98-B325FEE625A5}"/>
              </a:ext>
            </a:extLst>
          </p:cNvPr>
          <p:cNvSpPr txBox="1"/>
          <p:nvPr/>
        </p:nvSpPr>
        <p:spPr>
          <a:xfrm>
            <a:off x="2801891" y="3110300"/>
            <a:ext cx="2320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July/Aug in flight</a:t>
            </a:r>
          </a:p>
        </p:txBody>
      </p:sp>
    </p:spTree>
    <p:extLst>
      <p:ext uri="{BB962C8B-B14F-4D97-AF65-F5344CB8AC3E}">
        <p14:creationId xmlns:p14="http://schemas.microsoft.com/office/powerpoint/2010/main" val="2411884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363B33-6011-A57B-111C-FE335CCE98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14C52F-76D0-E747-44AE-A1B931470C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2C4EC33-3E4E-F271-255C-D3EFDE5D9967}"/>
              </a:ext>
            </a:extLst>
          </p:cNvPr>
          <p:cNvGrpSpPr/>
          <p:nvPr/>
        </p:nvGrpSpPr>
        <p:grpSpPr>
          <a:xfrm>
            <a:off x="304800" y="228600"/>
            <a:ext cx="5562600" cy="3015792"/>
            <a:chOff x="381000" y="304800"/>
            <a:chExt cx="5562600" cy="301579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BD893AF-CA67-DC59-6FC9-32A7B3D9BF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000" y="304800"/>
              <a:ext cx="5562600" cy="3015792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6386F13-8922-826C-47E8-ED7B6CCB0355}"/>
                </a:ext>
              </a:extLst>
            </p:cNvPr>
            <p:cNvSpPr/>
            <p:nvPr/>
          </p:nvSpPr>
          <p:spPr>
            <a:xfrm>
              <a:off x="533400" y="2863392"/>
              <a:ext cx="2438400" cy="4132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10A990D3-D309-AD28-8F25-DC9F5BFFA396}"/>
              </a:ext>
            </a:extLst>
          </p:cNvPr>
          <p:cNvSpPr txBox="1"/>
          <p:nvPr/>
        </p:nvSpPr>
        <p:spPr>
          <a:xfrm>
            <a:off x="3102634" y="4122003"/>
            <a:ext cx="5965166" cy="830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HB#3: QSE will support “parallel production” 2days/week by entering $bids/offers for non-binding RTC energy and A/S awards and dispatch (Open-loop test)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Scorecard to demonstrate successful submissions and telemetry reflective of production, and mitigation plans in place for any outliers. </a:t>
            </a:r>
          </a:p>
        </p:txBody>
      </p:sp>
      <p:sp>
        <p:nvSpPr>
          <p:cNvPr id="2" name="Arrow: Bent-Up 1">
            <a:extLst>
              <a:ext uri="{FF2B5EF4-FFF2-40B4-BE49-F238E27FC236}">
                <a16:creationId xmlns:a16="http://schemas.microsoft.com/office/drawing/2014/main" id="{B73F768D-6365-FCDD-AD90-AD4FBC33735B}"/>
              </a:ext>
            </a:extLst>
          </p:cNvPr>
          <p:cNvSpPr/>
          <p:nvPr/>
        </p:nvSpPr>
        <p:spPr>
          <a:xfrm rot="5400000">
            <a:off x="1142478" y="3705964"/>
            <a:ext cx="3408478" cy="1219200"/>
          </a:xfrm>
          <a:prstGeom prst="bentUp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9E8400-98AD-E697-5E3C-774A8910C4C5}"/>
              </a:ext>
            </a:extLst>
          </p:cNvPr>
          <p:cNvSpPr txBox="1"/>
          <p:nvPr/>
        </p:nvSpPr>
        <p:spPr>
          <a:xfrm>
            <a:off x="3456318" y="5188803"/>
            <a:ext cx="5611482" cy="830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HB#4: Coordination of individual QSE tests on subset of resources to ensure resources can follow new UDSP telemetry point from ERCOT.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Scorecard goal for QSEs to successfully demonstrate, and mitigation plans in place to address in next trial phase.</a:t>
            </a:r>
          </a:p>
        </p:txBody>
      </p:sp>
      <p:sp>
        <p:nvSpPr>
          <p:cNvPr id="6" name="Arrow: Bent-Up 5">
            <a:extLst>
              <a:ext uri="{FF2B5EF4-FFF2-40B4-BE49-F238E27FC236}">
                <a16:creationId xmlns:a16="http://schemas.microsoft.com/office/drawing/2014/main" id="{81BB4FFB-50B5-A2BC-F789-D79A4D708F54}"/>
              </a:ext>
            </a:extLst>
          </p:cNvPr>
          <p:cNvSpPr/>
          <p:nvPr/>
        </p:nvSpPr>
        <p:spPr>
          <a:xfrm rot="5400000">
            <a:off x="1409178" y="3134461"/>
            <a:ext cx="2189278" cy="1143000"/>
          </a:xfrm>
          <a:prstGeom prst="bentUp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CF4DF9-B105-9945-74F6-FEBA6054D5EC}"/>
              </a:ext>
            </a:extLst>
          </p:cNvPr>
          <p:cNvSpPr txBox="1"/>
          <p:nvPr/>
        </p:nvSpPr>
        <p:spPr>
          <a:xfrm>
            <a:off x="2999117" y="3191470"/>
            <a:ext cx="58400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C00000"/>
                </a:solidFill>
              </a:rPr>
              <a:t>July &amp; August:</a:t>
            </a:r>
          </a:p>
          <a:p>
            <a:r>
              <a:rPr lang="en-US" sz="1600" dirty="0">
                <a:solidFill>
                  <a:srgbClr val="C00000"/>
                </a:solidFill>
              </a:rPr>
              <a:t>Initial Real-Time Market execution and verify QSE ability to follow ERCOT frequency signals during individual QSE test</a:t>
            </a:r>
          </a:p>
        </p:txBody>
      </p:sp>
    </p:spTree>
    <p:extLst>
      <p:ext uri="{BB962C8B-B14F-4D97-AF65-F5344CB8AC3E}">
        <p14:creationId xmlns:p14="http://schemas.microsoft.com/office/powerpoint/2010/main" val="3128828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016E0-4BE9-7730-5DBB-6B8B3A7CE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cs typeface="Arial"/>
              </a:rPr>
              <a:t>July/August Market Trials Summary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CE1EF-4509-93B5-1017-B3C92DE98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024128"/>
            <a:ext cx="8665464" cy="4334256"/>
          </a:xfrm>
        </p:spPr>
        <p:txBody>
          <a:bodyPr lIns="91440" tIns="45720" rIns="91440" bIns="45720" anchor="t"/>
          <a:lstStyle/>
          <a:p>
            <a:r>
              <a:rPr lang="en-US" sz="1800" dirty="0">
                <a:solidFill>
                  <a:schemeClr val="tx2"/>
                </a:solidFill>
                <a:cs typeface="Arial"/>
                <a:hlinkClick r:id="rId2"/>
              </a:rPr>
              <a:t>Handbook #3</a:t>
            </a:r>
            <a:r>
              <a:rPr lang="en-US" sz="1800" dirty="0">
                <a:solidFill>
                  <a:schemeClr val="tx2"/>
                </a:solidFill>
                <a:cs typeface="Arial"/>
              </a:rPr>
              <a:t> - </a:t>
            </a:r>
            <a:r>
              <a:rPr lang="en-US" sz="1800" dirty="0">
                <a:solidFill>
                  <a:srgbClr val="C00000"/>
                </a:solidFill>
                <a:cs typeface="Arial"/>
              </a:rPr>
              <a:t>Dual “production-like” data Tue/Thu 9am-5pm</a:t>
            </a:r>
          </a:p>
          <a:p>
            <a:pPr lvl="1"/>
            <a:r>
              <a:rPr lang="en-US" sz="1800" dirty="0">
                <a:solidFill>
                  <a:schemeClr val="tx2"/>
                </a:solidFill>
                <a:cs typeface="Arial"/>
              </a:rPr>
              <a:t>Market Trials ERCOT/QSE support required for:</a:t>
            </a:r>
          </a:p>
          <a:p>
            <a:pPr lvl="2"/>
            <a:r>
              <a:rPr lang="en-US" sz="1600" dirty="0">
                <a:solidFill>
                  <a:schemeClr val="tx2"/>
                </a:solidFill>
                <a:cs typeface="Arial"/>
              </a:rPr>
              <a:t>Submissions (TPO/COP/</a:t>
            </a:r>
            <a:r>
              <a:rPr lang="en-US" sz="1600" dirty="0" err="1">
                <a:solidFill>
                  <a:schemeClr val="tx2"/>
                </a:solidFill>
                <a:cs typeface="Arial"/>
              </a:rPr>
              <a:t>ASOffer</a:t>
            </a:r>
            <a:r>
              <a:rPr lang="en-US" sz="1600" dirty="0">
                <a:solidFill>
                  <a:schemeClr val="tx2"/>
                </a:solidFill>
                <a:cs typeface="Arial"/>
              </a:rPr>
              <a:t> etc.) – No outage submissions required</a:t>
            </a:r>
          </a:p>
          <a:p>
            <a:pPr lvl="2"/>
            <a:r>
              <a:rPr lang="en-US" sz="1600" dirty="0">
                <a:solidFill>
                  <a:schemeClr val="tx2"/>
                </a:solidFill>
                <a:cs typeface="Arial"/>
              </a:rPr>
              <a:t>Telemetry (current and new telemetry points)</a:t>
            </a:r>
          </a:p>
          <a:p>
            <a:pPr lvl="2"/>
            <a:r>
              <a:rPr lang="en-US" sz="1400" dirty="0">
                <a:solidFill>
                  <a:srgbClr val="C00000"/>
                </a:solidFill>
                <a:cs typeface="Arial"/>
              </a:rPr>
              <a:t>To assist RUC studies, please submit COP, 3PSO, </a:t>
            </a:r>
            <a:r>
              <a:rPr lang="en-US" sz="1400" dirty="0" err="1">
                <a:solidFill>
                  <a:srgbClr val="C00000"/>
                </a:solidFill>
                <a:cs typeface="Arial"/>
              </a:rPr>
              <a:t>ASOffer</a:t>
            </a:r>
            <a:r>
              <a:rPr lang="en-US" sz="1400" dirty="0">
                <a:solidFill>
                  <a:srgbClr val="C00000"/>
                </a:solidFill>
                <a:cs typeface="Arial"/>
              </a:rPr>
              <a:t> through end of OD (midnight)</a:t>
            </a:r>
          </a:p>
          <a:p>
            <a:pPr lvl="2"/>
            <a:r>
              <a:rPr lang="en-US" sz="1400" dirty="0">
                <a:solidFill>
                  <a:schemeClr val="tx2"/>
                </a:solidFill>
                <a:cs typeface="Arial"/>
              </a:rPr>
              <a:t>Systems will be running 7x24, so submissions encouraged but not required on all days.</a:t>
            </a:r>
          </a:p>
          <a:p>
            <a:endParaRPr lang="en-US" sz="1800" dirty="0">
              <a:solidFill>
                <a:schemeClr val="tx2"/>
              </a:solidFill>
              <a:cs typeface="Arial"/>
            </a:endParaRPr>
          </a:p>
          <a:p>
            <a:r>
              <a:rPr lang="en-US" sz="1800" dirty="0">
                <a:solidFill>
                  <a:schemeClr val="tx2"/>
                </a:solidFill>
                <a:cs typeface="Arial"/>
              </a:rPr>
              <a:t>Scoring for QSE submissions &amp; telemetry as 2 scorecards for Handbook #3</a:t>
            </a:r>
          </a:p>
          <a:p>
            <a:pPr marL="457200" lvl="1" indent="0">
              <a:buNone/>
            </a:pPr>
            <a:r>
              <a:rPr lang="en-US" sz="1400" b="1" u="sng" dirty="0">
                <a:solidFill>
                  <a:schemeClr val="tx2"/>
                </a:solidFill>
                <a:cs typeface="Arial"/>
              </a:rPr>
              <a:t>All QSEs</a:t>
            </a:r>
            <a:r>
              <a:rPr lang="en-US" sz="1400" b="1" dirty="0">
                <a:solidFill>
                  <a:schemeClr val="tx2"/>
                </a:solidFill>
                <a:cs typeface="Arial"/>
              </a:rPr>
              <a:t> for </a:t>
            </a:r>
            <a:r>
              <a:rPr lang="en-US" sz="1400" b="1" u="sng" dirty="0">
                <a:solidFill>
                  <a:schemeClr val="tx2"/>
                </a:solidFill>
                <a:cs typeface="Arial"/>
              </a:rPr>
              <a:t>all Resources</a:t>
            </a:r>
            <a:r>
              <a:rPr lang="en-US" sz="1400" b="1" dirty="0">
                <a:solidFill>
                  <a:schemeClr val="tx2"/>
                </a:solidFill>
                <a:cs typeface="Arial"/>
              </a:rPr>
              <a:t> on Monitored Operating Days July 22– Aug 28 every Tue/Thu 9-5 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Green is &gt; 95%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Yellow is 85% - 95%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Red is &lt; 85%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Also an “ERCOT-wide score”</a:t>
            </a:r>
          </a:p>
          <a:p>
            <a:endParaRPr lang="en-US" sz="1000" dirty="0">
              <a:solidFill>
                <a:schemeClr val="tx2"/>
              </a:solidFill>
              <a:cs typeface="Arial"/>
            </a:endParaRPr>
          </a:p>
          <a:p>
            <a:endParaRPr lang="en-US" sz="2400" dirty="0">
              <a:solidFill>
                <a:srgbClr val="5B6770"/>
              </a:solidFill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34F44B-2DCC-AA75-C288-27CF04C228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FAE2B8-17BB-8AEF-00B7-584DC624E8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0358" y="4270574"/>
            <a:ext cx="4286250" cy="7810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60FDCE7-6209-8B2F-F14D-0CA4B99AF7C6}"/>
              </a:ext>
            </a:extLst>
          </p:cNvPr>
          <p:cNvSpPr/>
          <p:nvPr/>
        </p:nvSpPr>
        <p:spPr>
          <a:xfrm>
            <a:off x="5247850" y="4441869"/>
            <a:ext cx="26597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 </a:t>
            </a:r>
            <a:r>
              <a:rPr lang="en-US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OpDays</a:t>
            </a:r>
            <a:r>
              <a: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r>
              <a: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cored in 3a</a:t>
            </a:r>
          </a:p>
          <a:p>
            <a:pPr algn="ctr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 market submissions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B6E480-9DAF-7D06-8E0F-AF24E8EEC9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6454" y="5282510"/>
            <a:ext cx="4286250" cy="7810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DB57AD0-2487-B6B7-6D55-307FE1F34C5D}"/>
              </a:ext>
            </a:extLst>
          </p:cNvPr>
          <p:cNvSpPr/>
          <p:nvPr/>
        </p:nvSpPr>
        <p:spPr>
          <a:xfrm>
            <a:off x="5253946" y="5453805"/>
            <a:ext cx="26597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 </a:t>
            </a:r>
            <a:r>
              <a:rPr lang="en-US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OpDays</a:t>
            </a:r>
            <a:r>
              <a: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r>
              <a: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cored in 3b</a:t>
            </a:r>
          </a:p>
          <a:p>
            <a:pPr algn="ctr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 accurate telemetry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6221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8AC01F-3D72-F099-1821-0C79E04F7E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CB983-29D3-2E27-8C56-A9B58D0EC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cs typeface="Arial"/>
              </a:rPr>
              <a:t>July/August Market Trials Summary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6BED9-1B9F-D8A5-C28E-FB3A5AB1C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18457"/>
            <a:ext cx="8534400" cy="4283311"/>
          </a:xfrm>
        </p:spPr>
        <p:txBody>
          <a:bodyPr lIns="91440" tIns="45720" rIns="91440" bIns="45720" anchor="t"/>
          <a:lstStyle/>
          <a:p>
            <a:endParaRPr lang="en-US" sz="1000" dirty="0">
              <a:solidFill>
                <a:schemeClr val="tx2"/>
              </a:solidFill>
              <a:cs typeface="Arial"/>
            </a:endParaRPr>
          </a:p>
          <a:p>
            <a:r>
              <a:rPr lang="en-US" sz="1800" dirty="0">
                <a:solidFill>
                  <a:schemeClr val="tx2"/>
                </a:solidFill>
                <a:cs typeface="Arial"/>
                <a:hlinkClick r:id="rId2"/>
              </a:rPr>
              <a:t>Handbook #4</a:t>
            </a:r>
            <a:r>
              <a:rPr lang="en-US" sz="1800" dirty="0">
                <a:solidFill>
                  <a:schemeClr val="tx2"/>
                </a:solidFill>
                <a:cs typeface="Arial"/>
              </a:rPr>
              <a:t> - Coordinated Individual QSE Tests to follow UDSP</a:t>
            </a:r>
          </a:p>
          <a:p>
            <a:pPr lvl="1"/>
            <a:r>
              <a:rPr lang="en-US" sz="1800" dirty="0">
                <a:solidFill>
                  <a:schemeClr val="tx2"/>
                </a:solidFill>
                <a:cs typeface="Arial"/>
              </a:rPr>
              <a:t>ERCOT will schedule meetings with QSEs </a:t>
            </a:r>
          </a:p>
          <a:p>
            <a:pPr lvl="2"/>
            <a:r>
              <a:rPr lang="en-US" sz="1400" dirty="0">
                <a:solidFill>
                  <a:srgbClr val="C00000"/>
                </a:solidFill>
                <a:cs typeface="Arial"/>
              </a:rPr>
              <a:t>Meeting and test not required for “NCLR-only” QSEs</a:t>
            </a:r>
          </a:p>
          <a:p>
            <a:pPr lvl="1"/>
            <a:r>
              <a:rPr lang="en-US" sz="1800" dirty="0">
                <a:solidFill>
                  <a:schemeClr val="tx2"/>
                </a:solidFill>
                <a:cs typeface="Arial"/>
              </a:rPr>
              <a:t>Please contact ERCOT if you are ready to test in the trials window</a:t>
            </a:r>
          </a:p>
          <a:p>
            <a:pPr lvl="1"/>
            <a:endParaRPr lang="en-US" sz="1800" dirty="0">
              <a:solidFill>
                <a:schemeClr val="tx2"/>
              </a:solidFill>
              <a:cs typeface="Arial"/>
            </a:endParaRPr>
          </a:p>
          <a:p>
            <a:pPr lvl="1"/>
            <a:r>
              <a:rPr lang="en-US" sz="1800" dirty="0">
                <a:solidFill>
                  <a:schemeClr val="tx2"/>
                </a:solidFill>
                <a:cs typeface="Arial"/>
              </a:rPr>
              <a:t>Single successful test for QSE to complete.</a:t>
            </a:r>
          </a:p>
          <a:p>
            <a:pPr lvl="2"/>
            <a:r>
              <a:rPr lang="en-US" sz="1400" dirty="0">
                <a:solidFill>
                  <a:schemeClr val="tx2"/>
                </a:solidFill>
                <a:cs typeface="Arial"/>
              </a:rPr>
              <a:t>Green is successfully tested</a:t>
            </a:r>
          </a:p>
          <a:p>
            <a:pPr lvl="2"/>
            <a:r>
              <a:rPr lang="en-US" sz="1400" dirty="0">
                <a:solidFill>
                  <a:schemeClr val="tx2"/>
                </a:solidFill>
                <a:cs typeface="Arial"/>
              </a:rPr>
              <a:t>Yellow is scheduled but not complete</a:t>
            </a:r>
          </a:p>
          <a:p>
            <a:pPr lvl="2"/>
            <a:r>
              <a:rPr lang="en-US" sz="1400" dirty="0">
                <a:solidFill>
                  <a:schemeClr val="tx2"/>
                </a:solidFill>
                <a:cs typeface="Arial"/>
              </a:rPr>
              <a:t>Red is not scheduled for test</a:t>
            </a:r>
          </a:p>
          <a:p>
            <a:pPr lvl="1"/>
            <a:endParaRPr lang="en-US" sz="2000" dirty="0">
              <a:solidFill>
                <a:schemeClr val="tx2"/>
              </a:solidFill>
              <a:cs typeface="Arial"/>
            </a:endParaRPr>
          </a:p>
          <a:p>
            <a:pPr lvl="1"/>
            <a:endParaRPr lang="en-US" sz="2000" dirty="0">
              <a:solidFill>
                <a:schemeClr val="tx2"/>
              </a:solidFill>
              <a:cs typeface="Arial"/>
            </a:endParaRPr>
          </a:p>
          <a:p>
            <a:pPr lvl="1"/>
            <a:r>
              <a:rPr lang="en-US" sz="2000" dirty="0">
                <a:solidFill>
                  <a:schemeClr val="tx2"/>
                </a:solidFill>
                <a:cs typeface="Arial"/>
              </a:rPr>
              <a:t>Also tracking an “ERCOT-wide score” to achieve 98% testing completed by end of August</a:t>
            </a:r>
          </a:p>
          <a:p>
            <a:endParaRPr lang="en-US" sz="2400" dirty="0">
              <a:solidFill>
                <a:srgbClr val="5B6770"/>
              </a:solidFill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532464-7BB1-8F31-C1B0-2302C4F267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C71648-66F0-FA2A-8821-D7740AB55B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2387" y="2937768"/>
            <a:ext cx="3475021" cy="137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432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BF2EF1-A916-0D46-9132-772A02C8C4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80AC5-F308-7D64-D58F-CC97385E4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982" y="243681"/>
            <a:ext cx="8458200" cy="1155293"/>
          </a:xfrm>
        </p:spPr>
        <p:txBody>
          <a:bodyPr lIns="91440" tIns="45720" rIns="91440" bIns="45720" anchor="t"/>
          <a:lstStyle/>
          <a:p>
            <a:r>
              <a:rPr lang="en-US" sz="2000" dirty="0"/>
              <a:t>Scorecard 3A for </a:t>
            </a:r>
            <a:br>
              <a:rPr lang="en-US" sz="2000" dirty="0"/>
            </a:br>
            <a:r>
              <a:rPr lang="en-US" sz="2000" dirty="0"/>
              <a:t>Handbook 3-</a:t>
            </a:r>
            <a:br>
              <a:rPr lang="en-US" sz="2000" dirty="0"/>
            </a:br>
            <a:r>
              <a:rPr lang="en-US" sz="2000" dirty="0"/>
              <a:t>Market submissions</a:t>
            </a:r>
            <a:r>
              <a:rPr lang="en-US" dirty="0"/>
              <a:t>: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27F2F6-B61B-CD30-E2DF-6314C1E1E3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78F9D1-6E45-B2E7-6B42-1724A552DDF1}"/>
              </a:ext>
            </a:extLst>
          </p:cNvPr>
          <p:cNvSpPr txBox="1"/>
          <p:nvPr/>
        </p:nvSpPr>
        <p:spPr>
          <a:xfrm>
            <a:off x="110698" y="1295400"/>
            <a:ext cx="3271085" cy="289310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Scores for QSEs with Resources – Appropriate submissions made for each owned resources.</a:t>
            </a:r>
          </a:p>
          <a:p>
            <a:endParaRPr lang="en-US" sz="1400" dirty="0"/>
          </a:p>
          <a:p>
            <a:r>
              <a:rPr lang="en-US" sz="1400" dirty="0">
                <a:cs typeface="Arial"/>
              </a:rPr>
              <a:t>COP – </a:t>
            </a:r>
            <a:r>
              <a:rPr lang="en-US" sz="1200" dirty="0">
                <a:cs typeface="Arial"/>
              </a:rPr>
              <a:t>ALL</a:t>
            </a:r>
          </a:p>
          <a:p>
            <a:r>
              <a:rPr lang="en-US" sz="1400" dirty="0">
                <a:cs typeface="Arial"/>
              </a:rPr>
              <a:t>TPO – </a:t>
            </a:r>
            <a:r>
              <a:rPr lang="en-US" sz="1200" dirty="0">
                <a:cs typeface="Arial"/>
              </a:rPr>
              <a:t>Gen, ESR, CLR</a:t>
            </a:r>
          </a:p>
          <a:p>
            <a:r>
              <a:rPr lang="en-US" sz="1400" dirty="0">
                <a:cs typeface="Arial"/>
              </a:rPr>
              <a:t>ASO – </a:t>
            </a:r>
            <a:r>
              <a:rPr lang="en-US" sz="1200" dirty="0">
                <a:cs typeface="Arial"/>
              </a:rPr>
              <a:t>AS Qualified Resources</a:t>
            </a:r>
          </a:p>
          <a:p>
            <a:endParaRPr lang="en-US" dirty="0">
              <a:solidFill>
                <a:schemeClr val="accent3"/>
              </a:solidFill>
            </a:endParaRPr>
          </a:p>
          <a:p>
            <a:endParaRPr lang="en-US" dirty="0">
              <a:solidFill>
                <a:schemeClr val="accent3"/>
              </a:solidFill>
            </a:endParaRPr>
          </a:p>
          <a:p>
            <a:r>
              <a:rPr lang="en-US" dirty="0"/>
              <a:t>Scoring: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  <a:cs typeface="Arial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0FC76CD-3E8B-3E71-03C5-76AB7955BFF1}"/>
              </a:ext>
            </a:extLst>
          </p:cNvPr>
          <p:cNvGraphicFramePr>
            <a:graphicFrameLocks noGrp="1"/>
          </p:cNvGraphicFramePr>
          <p:nvPr/>
        </p:nvGraphicFramePr>
        <p:xfrm>
          <a:off x="4229100" y="3291840"/>
          <a:ext cx="685800" cy="274320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617346868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endParaRPr lang="en-US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7197185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F2EC38D-C2BB-C31F-F4DC-C3AD97990978}"/>
              </a:ext>
            </a:extLst>
          </p:cNvPr>
          <p:cNvGraphicFramePr>
            <a:graphicFrameLocks noGrp="1"/>
          </p:cNvGraphicFramePr>
          <p:nvPr/>
        </p:nvGraphicFramePr>
        <p:xfrm>
          <a:off x="4229100" y="3291840"/>
          <a:ext cx="685800" cy="274320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1127954324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endParaRPr lang="en-US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3101922"/>
                  </a:ext>
                </a:extLst>
              </a:tr>
            </a:tbl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65EF2925-87C1-FA71-C375-5BC2B3CE9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98" y="4434721"/>
            <a:ext cx="2783962" cy="10517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A0B0D79-D77D-EFD8-F2F2-127C491851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0944" y="76200"/>
            <a:ext cx="2965451" cy="6248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BBF946A-5D6A-C502-7F2D-E9B9A5FCC1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5459" y="76200"/>
            <a:ext cx="2876007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119469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Slide">
  <a:themeElements>
    <a:clrScheme name="Custom 1">
      <a:dk1>
        <a:srgbClr val="2D3338"/>
      </a:dk1>
      <a:lt1>
        <a:srgbClr val="FFFFFF"/>
      </a:lt1>
      <a:dk2>
        <a:srgbClr val="2D3338"/>
      </a:dk2>
      <a:lt2>
        <a:srgbClr val="E6EBF0"/>
      </a:lt2>
      <a:accent1>
        <a:srgbClr val="00AEC7"/>
      </a:accent1>
      <a:accent2>
        <a:srgbClr val="7C858C"/>
      </a:accent2>
      <a:accent3>
        <a:srgbClr val="2BA565"/>
      </a:accent3>
      <a:accent4>
        <a:srgbClr val="003865"/>
      </a:accent4>
      <a:accent5>
        <a:srgbClr val="685BC7"/>
      </a:accent5>
      <a:accent6>
        <a:srgbClr val="1F8B9D"/>
      </a:accent6>
      <a:hlink>
        <a:srgbClr val="0063B4"/>
      </a:hlink>
      <a:folHlink>
        <a:srgbClr val="800080"/>
      </a:folHlink>
    </a:clrScheme>
    <a:fontScheme name="H1-Aqu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orizontal Theme">
  <a:themeElements>
    <a:clrScheme name="ERCOT Brand Colors">
      <a:dk1>
        <a:srgbClr val="2D3338"/>
      </a:dk1>
      <a:lt1>
        <a:srgbClr val="FFFFFF"/>
      </a:lt1>
      <a:dk2>
        <a:srgbClr val="5B6770"/>
      </a:dk2>
      <a:lt2>
        <a:srgbClr val="E6EBF0"/>
      </a:lt2>
      <a:accent1>
        <a:srgbClr val="00AEC7"/>
      </a:accent1>
      <a:accent2>
        <a:srgbClr val="7C858C"/>
      </a:accent2>
      <a:accent3>
        <a:srgbClr val="26D07C"/>
      </a:accent3>
      <a:accent4>
        <a:srgbClr val="003865"/>
      </a:accent4>
      <a:accent5>
        <a:srgbClr val="685BC7"/>
      </a:accent5>
      <a:accent6>
        <a:srgbClr val="1F8B9D"/>
      </a:accent6>
      <a:hlink>
        <a:srgbClr val="0063B4"/>
      </a:hlink>
      <a:folHlink>
        <a:srgbClr val="800080"/>
      </a:folHlink>
    </a:clrScheme>
    <a:fontScheme name="H1-Gra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6EBF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0999AAC16EAB41985F08B9B30BD6F8" ma:contentTypeVersion="4" ma:contentTypeDescription="Create a new document." ma:contentTypeScope="" ma:versionID="e17db7c92bbe4a954239b0aad63199c1">
  <xsd:schema xmlns:xsd="http://www.w3.org/2001/XMLSchema" xmlns:xs="http://www.w3.org/2001/XMLSchema" xmlns:p="http://schemas.microsoft.com/office/2006/metadata/properties" xmlns:ns2="8d5ee879-813f-4fb9-b7c2-a59846c21aeb" targetNamespace="http://schemas.microsoft.com/office/2006/metadata/properties" ma:root="true" ma:fieldsID="dbeeea33673683b355d19f3b50507d1a" ns2:_="">
    <xsd:import namespace="8d5ee879-813f-4fb9-b7c2-a59846c21aeb"/>
    <xsd:element name="properties">
      <xsd:complexType>
        <xsd:sequence>
          <xsd:element name="documentManagement">
            <xsd:complexType>
              <xsd:all>
                <xsd:element ref="ns2:Audience" minOccurs="0"/>
                <xsd:element ref="ns2:Year" minOccurs="0"/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5ee879-813f-4fb9-b7c2-a59846c21aeb" elementFormDefault="qualified">
    <xsd:import namespace="http://schemas.microsoft.com/office/2006/documentManagement/types"/>
    <xsd:import namespace="http://schemas.microsoft.com/office/infopath/2007/PartnerControls"/>
    <xsd:element name="Audience" ma:index="8" nillable="true" ma:displayName="Audience" ma:format="Dropdown" ma:internalName="Audience">
      <xsd:simpleType>
        <xsd:restriction base="dms:Choice">
          <xsd:enumeration value="Internal "/>
          <xsd:enumeration value="Confidential"/>
          <xsd:enumeration value="Public"/>
        </xsd:restriction>
      </xsd:simpleType>
    </xsd:element>
    <xsd:element name="Year" ma:index="9" nillable="true" ma:displayName="Year" ma:format="Dropdown" ma:internalName="Year">
      <xsd:simpleType>
        <xsd:restriction base="dms:Choice">
          <xsd:enumeration value="2022"/>
          <xsd:enumeration value="2023"/>
          <xsd:enumeration value="2024"/>
          <xsd:enumeration value="2025"/>
        </xsd:restrict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Year xmlns="8d5ee879-813f-4fb9-b7c2-a59846c21aeb" xsi:nil="true"/>
    <Audience xmlns="8d5ee879-813f-4fb9-b7c2-a59846c21aeb">Public</Audience>
  </documentManagement>
</p:properties>
</file>

<file path=customXml/itemProps1.xml><?xml version="1.0" encoding="utf-8"?>
<ds:datastoreItem xmlns:ds="http://schemas.openxmlformats.org/officeDocument/2006/customXml" ds:itemID="{9F18ABE5-2C97-4413-ACB0-B3080BAFCAD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BCE88CD-E9E0-4BB6-AD83-C594282F53DE}">
  <ds:schemaRefs>
    <ds:schemaRef ds:uri="8d5ee879-813f-4fb9-b7c2-a59846c21ae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A526C54-2038-4DDB-9077-84C80FF069E0}">
  <ds:schemaRefs>
    <ds:schemaRef ds:uri="8d5ee879-813f-4fb9-b7c2-a59846c21ae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889</TotalTime>
  <Words>2558</Words>
  <Application>Microsoft Office PowerPoint</Application>
  <PresentationFormat>On-screen Show (4:3)</PresentationFormat>
  <Paragraphs>433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Aptos</vt:lpstr>
      <vt:lpstr>Arial</vt:lpstr>
      <vt:lpstr>Calibri</vt:lpstr>
      <vt:lpstr>Courier New</vt:lpstr>
      <vt:lpstr>Cover Slide</vt:lpstr>
      <vt:lpstr>Horizontal Theme</vt:lpstr>
      <vt:lpstr>PowerPoint Presentation</vt:lpstr>
      <vt:lpstr>Outline</vt:lpstr>
      <vt:lpstr>PowerPoint Presentation</vt:lpstr>
      <vt:lpstr>PowerPoint Presentation</vt:lpstr>
      <vt:lpstr>Resources for July/Aug Market Trials</vt:lpstr>
      <vt:lpstr>PowerPoint Presentation</vt:lpstr>
      <vt:lpstr>July/August Market Trials Summary</vt:lpstr>
      <vt:lpstr>July/August Market Trials Summary</vt:lpstr>
      <vt:lpstr>Scorecard 3A for  Handbook 3- Market submissions: </vt:lpstr>
      <vt:lpstr>Scorecard 3B for  Handbook 3-  Acceptable Telemetry point  values received by ERCOT  for active resources. </vt:lpstr>
      <vt:lpstr>Scorecard 3B for Handbook 3 Acceptable Telemetry Point values received by ERCOT for active resources.</vt:lpstr>
      <vt:lpstr>RTC+B Telemetry points validation</vt:lpstr>
      <vt:lpstr>Scorecard 4 for  Handbook 4- QSEs demonstrate  ability to follow UDSP  in coordinated test with ERCOT </vt:lpstr>
      <vt:lpstr>Summary of SCED functionality</vt:lpstr>
      <vt:lpstr>Market Trials OD Summary 07-29-2025 (9am – 5pm)</vt:lpstr>
      <vt:lpstr>System Lambda (plus Adders)</vt:lpstr>
      <vt:lpstr>Ancillary Service Prices</vt:lpstr>
      <vt:lpstr>AS Awards* Summary by Resource Type</vt:lpstr>
      <vt:lpstr>AS Awards* Summary by Resource Type</vt:lpstr>
      <vt:lpstr>SPP by Hub and Competitive Load Zone</vt:lpstr>
      <vt:lpstr>Market Trials OD Summary 07-31-2025 (9am – 5pm)</vt:lpstr>
      <vt:lpstr>System Lambda (plus Adders)</vt:lpstr>
      <vt:lpstr>Ancillary Service Prices</vt:lpstr>
      <vt:lpstr>AS Awards* by Resource Type</vt:lpstr>
      <vt:lpstr>AS Awards* by Resource Type</vt:lpstr>
      <vt:lpstr>SPP by Hub and Competitive Load Zone</vt:lpstr>
      <vt:lpstr>Market Trials known issues/updates</vt:lpstr>
      <vt:lpstr>Submission validation update - PROD vs RTC+B</vt:lpstr>
      <vt:lpstr>Submission validation update - PROD vs RTC+B</vt:lpstr>
      <vt:lpstr>Wrap-Up and Questions</vt:lpstr>
      <vt:lpstr>APPENDIX- Supporting Materials</vt:lpstr>
      <vt:lpstr>RTC+B New Reports Posted to the ERCOT Website</vt:lpstr>
      <vt:lpstr>Market Trials Framework: </vt:lpstr>
      <vt:lpstr>Market Trials Technical Details </vt:lpstr>
      <vt:lpstr>Scorecard 1 for  Handbook 1- Market submissions: </vt:lpstr>
      <vt:lpstr>Scorecard 2A for  Handbook 2-  100% of ICCP Telemetry  points added by QSE: </vt:lpstr>
      <vt:lpstr>Scorecard 2B for  Handbook 2- Telemetry checkout  meetings completed  with ERCOT staff  for sample of live  data transfer  capability </vt:lpstr>
      <vt:lpstr>Reminder of RTC+B FAQ (updated 7/28/2025)</vt:lpstr>
      <vt:lpstr>PowerPoint Presentation</vt:lpstr>
      <vt:lpstr>RTC+B Market Submissions - Systems configurations (Updated with URLs)</vt:lpstr>
      <vt:lpstr>RTC+B Market Submissions - Systems configurations Public Key Update for WAN/API submissions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Mereness, Matt</cp:lastModifiedBy>
  <cp:revision>43</cp:revision>
  <cp:lastPrinted>2017-10-10T21:31:05Z</cp:lastPrinted>
  <dcterms:created xsi:type="dcterms:W3CDTF">2016-01-21T15:20:31Z</dcterms:created>
  <dcterms:modified xsi:type="dcterms:W3CDTF">2025-08-04T13:37:00Z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0x0101006D0999AAC16EAB41985F08B9B30BD6F8</vt:lpwstr>
  </property>
  <property fmtid="{D5CDD505-2E9C-101B-9397-08002B2CF9AE}" pid="3" name="MSIP_Label_7084cbda-52b8-46fb-a7b7-cb5bd465ed85_Enabled">
    <vt:lpwstr>true</vt:lpwstr>
  </property>
  <property fmtid="{D5CDD505-2E9C-101B-9397-08002B2CF9AE}" pid="4" name="MSIP_Label_7084cbda-52b8-46fb-a7b7-cb5bd465ed85_SetDate">
    <vt:lpwstr>2025-06-20T16:25:14Z</vt:lpwstr>
  </property>
  <property fmtid="{D5CDD505-2E9C-101B-9397-08002B2CF9AE}" pid="5" name="MSIP_Label_7084cbda-52b8-46fb-a7b7-cb5bd465ed85_Method">
    <vt:lpwstr>Standard</vt:lpwstr>
  </property>
  <property fmtid="{D5CDD505-2E9C-101B-9397-08002B2CF9AE}" pid="6" name="MSIP_Label_7084cbda-52b8-46fb-a7b7-cb5bd465ed85_Name">
    <vt:lpwstr>Internal</vt:lpwstr>
  </property>
  <property fmtid="{D5CDD505-2E9C-101B-9397-08002B2CF9AE}" pid="7" name="MSIP_Label_7084cbda-52b8-46fb-a7b7-cb5bd465ed85_SiteId">
    <vt:lpwstr>0afb747d-bff7-4596-a9fc-950ef9e0ec45</vt:lpwstr>
  </property>
  <property fmtid="{D5CDD505-2E9C-101B-9397-08002B2CF9AE}" pid="8" name="MSIP_Label_7084cbda-52b8-46fb-a7b7-cb5bd465ed85_ActionId">
    <vt:lpwstr>c62e7908-7660-43a6-b1c8-5c5c95dc1f11</vt:lpwstr>
  </property>
  <property fmtid="{D5CDD505-2E9C-101B-9397-08002B2CF9AE}" pid="9" name="MSIP_Label_7084cbda-52b8-46fb-a7b7-cb5bd465ed85_ContentBits">
    <vt:lpwstr>0</vt:lpwstr>
  </property>
  <property fmtid="{D5CDD505-2E9C-101B-9397-08002B2CF9AE}" pid="10" name="MSIP_Label_7084cbda-52b8-46fb-a7b7-cb5bd465ed85_Tag">
    <vt:lpwstr>10, 3, 0, 2</vt:lpwstr>
  </property>
</Properties>
</file>