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4"/>
    <p:sldMasterId id="2147483648" r:id="rId5"/>
  </p:sldMasterIdLst>
  <p:notesMasterIdLst>
    <p:notesMasterId r:id="rId82"/>
  </p:notesMasterIdLst>
  <p:handoutMasterIdLst>
    <p:handoutMasterId r:id="rId83"/>
  </p:handoutMasterIdLst>
  <p:sldIdLst>
    <p:sldId id="338" r:id="rId6"/>
    <p:sldId id="2919" r:id="rId7"/>
    <p:sldId id="734" r:id="rId8"/>
    <p:sldId id="2921" r:id="rId9"/>
    <p:sldId id="2947" r:id="rId10"/>
    <p:sldId id="2705" r:id="rId11"/>
    <p:sldId id="2965" r:id="rId12"/>
    <p:sldId id="3059" r:id="rId13"/>
    <p:sldId id="3106" r:id="rId14"/>
    <p:sldId id="3037" r:id="rId15"/>
    <p:sldId id="3047" r:id="rId16"/>
    <p:sldId id="3018" r:id="rId17"/>
    <p:sldId id="3107" r:id="rId18"/>
    <p:sldId id="3085" r:id="rId19"/>
    <p:sldId id="3066" r:id="rId20"/>
    <p:sldId id="3069" r:id="rId21"/>
    <p:sldId id="3111" r:id="rId22"/>
    <p:sldId id="3061" r:id="rId23"/>
    <p:sldId id="3105" r:id="rId24"/>
    <p:sldId id="2979" r:id="rId25"/>
    <p:sldId id="3076" r:id="rId26"/>
    <p:sldId id="3087" r:id="rId27"/>
    <p:sldId id="3108" r:id="rId28"/>
    <p:sldId id="3109" r:id="rId29"/>
    <p:sldId id="353" r:id="rId30"/>
    <p:sldId id="2948" r:id="rId31"/>
    <p:sldId id="3010" r:id="rId32"/>
    <p:sldId id="3009" r:id="rId33"/>
    <p:sldId id="3008" r:id="rId34"/>
    <p:sldId id="3080" r:id="rId35"/>
    <p:sldId id="3013" r:id="rId36"/>
    <p:sldId id="3014" r:id="rId37"/>
    <p:sldId id="3012" r:id="rId38"/>
    <p:sldId id="3015" r:id="rId39"/>
    <p:sldId id="3016" r:id="rId40"/>
    <p:sldId id="3017" r:id="rId41"/>
    <p:sldId id="2958" r:id="rId42"/>
    <p:sldId id="3110" r:id="rId43"/>
    <p:sldId id="3060" r:id="rId44"/>
    <p:sldId id="3081" r:id="rId45"/>
    <p:sldId id="2986" r:id="rId46"/>
    <p:sldId id="711" r:id="rId47"/>
    <p:sldId id="2977" r:id="rId48"/>
    <p:sldId id="2988" r:id="rId49"/>
    <p:sldId id="2989" r:id="rId50"/>
    <p:sldId id="2990" r:id="rId51"/>
    <p:sldId id="3084" r:id="rId52"/>
    <p:sldId id="2985" r:id="rId53"/>
    <p:sldId id="2929" r:id="rId54"/>
    <p:sldId id="3112" r:id="rId55"/>
    <p:sldId id="2693" r:id="rId56"/>
    <p:sldId id="2722" r:id="rId57"/>
    <p:sldId id="3032" r:id="rId58"/>
    <p:sldId id="326" r:id="rId59"/>
    <p:sldId id="3033" r:id="rId60"/>
    <p:sldId id="269" r:id="rId61"/>
    <p:sldId id="271" r:id="rId62"/>
    <p:sldId id="274" r:id="rId63"/>
    <p:sldId id="2764" r:id="rId64"/>
    <p:sldId id="3063" r:id="rId65"/>
    <p:sldId id="2765" r:id="rId66"/>
    <p:sldId id="3065" r:id="rId67"/>
    <p:sldId id="2766" r:id="rId68"/>
    <p:sldId id="3074" r:id="rId69"/>
    <p:sldId id="3075" r:id="rId70"/>
    <p:sldId id="2887" r:id="rId71"/>
    <p:sldId id="3034" r:id="rId72"/>
    <p:sldId id="2707" r:id="rId73"/>
    <p:sldId id="3082" r:id="rId74"/>
    <p:sldId id="3089" r:id="rId75"/>
    <p:sldId id="3070" r:id="rId76"/>
    <p:sldId id="3090" r:id="rId77"/>
    <p:sldId id="3071" r:id="rId78"/>
    <p:sldId id="3091" r:id="rId79"/>
    <p:sldId id="3072" r:id="rId80"/>
    <p:sldId id="3073" r:id="rId8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27DE27-4B96-A59E-FDD9-EF7C24BC629B}" name="Schmall, John" initials="SJ" userId="S::john.schmall@ercot.com::f98f7ff2-2efd-46b1-a0be-6e7428f04ce8" providerId="AD"/>
  <p188:author id="{61CD393B-B17F-647C-CC65-41A4EDC8BC3E}" name="Woodfin, Dan" initials="WD" userId="S::dan.woodfin@ercot.com::241f4bb4-a54f-4ff5-bea3-a7be5eec2bbc" providerId="AD"/>
  <p188:author id="{45A5BF4A-79CF-094C-5A49-8F5E49E493A8}" name="Schmall, John" initials="SJ" userId="S::John.Schmall@ercot.com::f98f7ff2-2efd-46b1-a0be-6e7428f04ce8" providerId="AD"/>
  <p188:author id="{1E6A1C6D-95E2-9F58-4E53-AFEA81F9AAB2}" name="Solis, Stephen" initials="SS" userId="S::Stephen.Solis@ercot.com::4217e5b7-af20-42de-818f-e9ca39127043" providerId="AD"/>
  <p188:author id="{E2EA0CA2-A617-B423-808C-743E83A13CCB}" name="Punyala, Saseen" initials="PS" userId="S::saseen.punyala@ercot.com::cee1e827-9b21-41ab-b80f-9a3990fb48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go, Nitika" initials="MN" lastIdx="7" clrIdx="0">
    <p:extLst>
      <p:ext uri="{19B8F6BF-5375-455C-9EA6-DF929625EA0E}">
        <p15:presenceInfo xmlns:p15="http://schemas.microsoft.com/office/powerpoint/2012/main" userId="S::Nitika.Mago@ercot.com::eb4dfd7f-5a13-4bd1-acb0-2d627733e6c8" providerId="AD"/>
      </p:ext>
    </p:extLst>
  </p:cmAuthor>
  <p:cmAuthor id="2" name="Hinojosa, Luis" initials="JH" lastIdx="3" clrIdx="1">
    <p:extLst>
      <p:ext uri="{19B8F6BF-5375-455C-9EA6-DF929625EA0E}">
        <p15:presenceInfo xmlns:p15="http://schemas.microsoft.com/office/powerpoint/2012/main" userId="S::JoseLuis.Hinojosa@ercot.com::0abb1bae-9833-48f0-96c3-80292fd0fd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8B850-971C-4D2F-A051-9C821FC83549}" v="255" dt="2025-07-01T19:14:01.375"/>
    <p1510:client id="{4A02D7E2-3500-4CD2-B3C7-3B1B84A26548}" v="1265" dt="2025-07-01T19:16:04.535"/>
    <p1510:client id="{E4FB204E-C44B-0D5E-5D1A-5CE97C944DCA}" v="2" dt="2025-07-01T14:49:26.4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snapToGrid="0">
      <p:cViewPr varScale="1">
        <p:scale>
          <a:sx n="108" d="100"/>
          <a:sy n="108" d="100"/>
        </p:scale>
        <p:origin x="1626" y="318"/>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commentAuthors" Target="commentAuthors.xml"/><Relationship Id="rId89"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notesMaster" Target="notesMasters/notesMaster1.xml"/><Relationship Id="rId19" Type="http://schemas.openxmlformats.org/officeDocument/2006/relationships/slide" Target="slides/slide14.xml"/></Relationships>
</file>

<file path=ppt/charts/_rels/chart1.xml.rels><?xml version="1.0" encoding="UTF-8" standalone="yes"?>
<Relationships xmlns="http://schemas.openxmlformats.org/package/2006/relationships"><Relationship Id="rId3" Type="http://schemas.openxmlformats.org/officeDocument/2006/relationships/oleObject" Target="file:///\\ercot.com\departments\Operations%20Planning\Operations%20Analysis\Users\Team\JCantu\Inertia\Copy%20of%20data_Lowest_100_Net_Load_HUMP_V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rcot.com\departments\Operations%20Planning\Operations%20Analysis\Users\Team\JCantu\Inertia\Copy%20of%20data_Lowest_100_Net_Load_HUMP_V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rcot.com\departments\Operations%20Planning\Operations%20Analysis\Users\Team\JCantu\Inertia\Copy%20of%20data_Lowest_100_Net_Load_HUMP_V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rcot.com\departments\Operations%20Planning\Operations%20Analysis\Users\Team\JCantu\Inertia\Copy%20of%20data_Lowest_100_Net_Load_HUMP_V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ercot-my.sharepoint.com/personal/weifeng_li_ercot_com/Documents/Desktop/Adhoc%20Studies/SCR811/2023Summer%20GTBD/Actual_Solar_Ramp.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INERTIA Spring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'19-25'!$O$2</c:f>
              <c:strCache>
                <c:ptCount val="1"/>
                <c:pt idx="0">
                  <c:v>2019</c:v>
                </c:pt>
              </c:strCache>
            </c:strRef>
          </c:tx>
          <c:spPr>
            <a:ln w="28575" cap="rnd">
              <a:solidFill>
                <a:srgbClr val="FFC000"/>
              </a:solidFill>
              <a:round/>
            </a:ln>
            <a:effectLst/>
          </c:spPr>
          <c:marker>
            <c:symbol val="none"/>
          </c:marker>
          <c:val>
            <c:numRef>
              <c:f>'19-25'!$O$3:$O$26</c:f>
              <c:numCache>
                <c:formatCode>General</c:formatCode>
                <c:ptCount val="24"/>
                <c:pt idx="0">
                  <c:v>202.15064046739138</c:v>
                </c:pt>
                <c:pt idx="1">
                  <c:v>193.50332610108705</c:v>
                </c:pt>
                <c:pt idx="2">
                  <c:v>192.63368562087919</c:v>
                </c:pt>
                <c:pt idx="3">
                  <c:v>192.53694770326095</c:v>
                </c:pt>
                <c:pt idx="4">
                  <c:v>195.07427956304358</c:v>
                </c:pt>
                <c:pt idx="5">
                  <c:v>202.73167834130444</c:v>
                </c:pt>
                <c:pt idx="6">
                  <c:v>209.09705249673928</c:v>
                </c:pt>
                <c:pt idx="7">
                  <c:v>213.0541966826087</c:v>
                </c:pt>
                <c:pt idx="8">
                  <c:v>218.65126037282619</c:v>
                </c:pt>
                <c:pt idx="9">
                  <c:v>223.84179620978276</c:v>
                </c:pt>
                <c:pt idx="10">
                  <c:v>227.80752515543494</c:v>
                </c:pt>
                <c:pt idx="11">
                  <c:v>231.56245381956535</c:v>
                </c:pt>
                <c:pt idx="12">
                  <c:v>235.64062094130458</c:v>
                </c:pt>
                <c:pt idx="13">
                  <c:v>238.53976904239153</c:v>
                </c:pt>
                <c:pt idx="14">
                  <c:v>240.69603126304361</c:v>
                </c:pt>
                <c:pt idx="15">
                  <c:v>241.60715847282628</c:v>
                </c:pt>
                <c:pt idx="16">
                  <c:v>242.08576258695666</c:v>
                </c:pt>
                <c:pt idx="17">
                  <c:v>242.30262162282636</c:v>
                </c:pt>
                <c:pt idx="18">
                  <c:v>241.97148745108717</c:v>
                </c:pt>
                <c:pt idx="19">
                  <c:v>240.2646484576089</c:v>
                </c:pt>
                <c:pt idx="20">
                  <c:v>237.70153721304362</c:v>
                </c:pt>
                <c:pt idx="21">
                  <c:v>234.66065252717408</c:v>
                </c:pt>
                <c:pt idx="22">
                  <c:v>225.94239981195665</c:v>
                </c:pt>
                <c:pt idx="23">
                  <c:v>211.95352413260883</c:v>
                </c:pt>
              </c:numCache>
            </c:numRef>
          </c:val>
          <c:smooth val="0"/>
          <c:extLst>
            <c:ext xmlns:c16="http://schemas.microsoft.com/office/drawing/2014/chart" uri="{C3380CC4-5D6E-409C-BE32-E72D297353CC}">
              <c16:uniqueId val="{00000000-8A74-4A7A-B19A-95E95B49959F}"/>
            </c:ext>
          </c:extLst>
        </c:ser>
        <c:ser>
          <c:idx val="1"/>
          <c:order val="1"/>
          <c:tx>
            <c:strRef>
              <c:f>'19-25'!$P$2</c:f>
              <c:strCache>
                <c:ptCount val="1"/>
                <c:pt idx="0">
                  <c:v>2020</c:v>
                </c:pt>
              </c:strCache>
            </c:strRef>
          </c:tx>
          <c:spPr>
            <a:ln w="28575" cap="rnd">
              <a:solidFill>
                <a:schemeClr val="accent2"/>
              </a:solidFill>
              <a:round/>
            </a:ln>
            <a:effectLst/>
          </c:spPr>
          <c:marker>
            <c:symbol val="none"/>
          </c:marker>
          <c:val>
            <c:numRef>
              <c:f>'19-25'!$P$3:$P$26</c:f>
              <c:numCache>
                <c:formatCode>General</c:formatCode>
                <c:ptCount val="24"/>
                <c:pt idx="0">
                  <c:v>197.13361108804361</c:v>
                </c:pt>
                <c:pt idx="1">
                  <c:v>188.66970687391319</c:v>
                </c:pt>
                <c:pt idx="2">
                  <c:v>186.50131972307699</c:v>
                </c:pt>
                <c:pt idx="3">
                  <c:v>185.18397860760876</c:v>
                </c:pt>
                <c:pt idx="4">
                  <c:v>186.43787654130443</c:v>
                </c:pt>
                <c:pt idx="5">
                  <c:v>191.14946519891316</c:v>
                </c:pt>
                <c:pt idx="6">
                  <c:v>199.32796621304354</c:v>
                </c:pt>
                <c:pt idx="7">
                  <c:v>204.13727702065228</c:v>
                </c:pt>
                <c:pt idx="8">
                  <c:v>210.51398319673913</c:v>
                </c:pt>
                <c:pt idx="9">
                  <c:v>216.42241730760887</c:v>
                </c:pt>
                <c:pt idx="10">
                  <c:v>221.535519201087</c:v>
                </c:pt>
                <c:pt idx="11">
                  <c:v>227.43934817608704</c:v>
                </c:pt>
                <c:pt idx="12">
                  <c:v>232.00395331086966</c:v>
                </c:pt>
                <c:pt idx="13">
                  <c:v>235.88755300217409</c:v>
                </c:pt>
                <c:pt idx="14">
                  <c:v>238.86547623804367</c:v>
                </c:pt>
                <c:pt idx="15">
                  <c:v>240.80083544565233</c:v>
                </c:pt>
                <c:pt idx="16">
                  <c:v>241.36647895543493</c:v>
                </c:pt>
                <c:pt idx="17">
                  <c:v>241.4744237565219</c:v>
                </c:pt>
                <c:pt idx="18">
                  <c:v>241.15770059239148</c:v>
                </c:pt>
                <c:pt idx="19">
                  <c:v>239.66760310217407</c:v>
                </c:pt>
                <c:pt idx="20">
                  <c:v>237.1194933858697</c:v>
                </c:pt>
                <c:pt idx="21">
                  <c:v>232.45540626304361</c:v>
                </c:pt>
                <c:pt idx="22">
                  <c:v>223.78671469130452</c:v>
                </c:pt>
                <c:pt idx="23">
                  <c:v>209.92418054565229</c:v>
                </c:pt>
              </c:numCache>
            </c:numRef>
          </c:val>
          <c:smooth val="0"/>
          <c:extLst>
            <c:ext xmlns:c16="http://schemas.microsoft.com/office/drawing/2014/chart" uri="{C3380CC4-5D6E-409C-BE32-E72D297353CC}">
              <c16:uniqueId val="{00000001-8A74-4A7A-B19A-95E95B49959F}"/>
            </c:ext>
          </c:extLst>
        </c:ser>
        <c:ser>
          <c:idx val="2"/>
          <c:order val="2"/>
          <c:tx>
            <c:strRef>
              <c:f>'19-25'!$Q$2</c:f>
              <c:strCache>
                <c:ptCount val="1"/>
                <c:pt idx="0">
                  <c:v>2021</c:v>
                </c:pt>
              </c:strCache>
            </c:strRef>
          </c:tx>
          <c:spPr>
            <a:ln w="28575" cap="rnd">
              <a:solidFill>
                <a:srgbClr val="00B050"/>
              </a:solidFill>
              <a:round/>
            </a:ln>
            <a:effectLst/>
          </c:spPr>
          <c:marker>
            <c:symbol val="none"/>
          </c:marker>
          <c:val>
            <c:numRef>
              <c:f>'19-25'!$Q$3:$Q$26</c:f>
              <c:numCache>
                <c:formatCode>General</c:formatCode>
                <c:ptCount val="24"/>
                <c:pt idx="0">
                  <c:v>185.95020267717391</c:v>
                </c:pt>
                <c:pt idx="1">
                  <c:v>175.83986464782609</c:v>
                </c:pt>
                <c:pt idx="2">
                  <c:v>169.69663536153845</c:v>
                </c:pt>
                <c:pt idx="3">
                  <c:v>168.63105650652173</c:v>
                </c:pt>
                <c:pt idx="4">
                  <c:v>170.5720410043478</c:v>
                </c:pt>
                <c:pt idx="5">
                  <c:v>176.62970246521735</c:v>
                </c:pt>
                <c:pt idx="6">
                  <c:v>186.83826685108698</c:v>
                </c:pt>
                <c:pt idx="7">
                  <c:v>190.46078839673902</c:v>
                </c:pt>
                <c:pt idx="8">
                  <c:v>194.19605451630429</c:v>
                </c:pt>
                <c:pt idx="9">
                  <c:v>197.93588370434784</c:v>
                </c:pt>
                <c:pt idx="10">
                  <c:v>201.06319630869564</c:v>
                </c:pt>
                <c:pt idx="11">
                  <c:v>205.03775778804351</c:v>
                </c:pt>
                <c:pt idx="12">
                  <c:v>208.29584311413043</c:v>
                </c:pt>
                <c:pt idx="13">
                  <c:v>210.60840289239138</c:v>
                </c:pt>
                <c:pt idx="14">
                  <c:v>212.70185882717394</c:v>
                </c:pt>
                <c:pt idx="15">
                  <c:v>214.66763829782613</c:v>
                </c:pt>
                <c:pt idx="16">
                  <c:v>216.10422516847831</c:v>
                </c:pt>
                <c:pt idx="17">
                  <c:v>217.15163173804356</c:v>
                </c:pt>
                <c:pt idx="18">
                  <c:v>217.46767406847823</c:v>
                </c:pt>
                <c:pt idx="19">
                  <c:v>217.02406087391304</c:v>
                </c:pt>
                <c:pt idx="20">
                  <c:v>216.28582670760869</c:v>
                </c:pt>
                <c:pt idx="21">
                  <c:v>215.21075371304357</c:v>
                </c:pt>
                <c:pt idx="22">
                  <c:v>210.97409168152171</c:v>
                </c:pt>
                <c:pt idx="23">
                  <c:v>202.28426242717387</c:v>
                </c:pt>
              </c:numCache>
            </c:numRef>
          </c:val>
          <c:smooth val="0"/>
          <c:extLst>
            <c:ext xmlns:c16="http://schemas.microsoft.com/office/drawing/2014/chart" uri="{C3380CC4-5D6E-409C-BE32-E72D297353CC}">
              <c16:uniqueId val="{00000002-8A74-4A7A-B19A-95E95B49959F}"/>
            </c:ext>
          </c:extLst>
        </c:ser>
        <c:ser>
          <c:idx val="3"/>
          <c:order val="3"/>
          <c:tx>
            <c:strRef>
              <c:f>'19-25'!$R$2</c:f>
              <c:strCache>
                <c:ptCount val="1"/>
                <c:pt idx="0">
                  <c:v>2022</c:v>
                </c:pt>
              </c:strCache>
            </c:strRef>
          </c:tx>
          <c:spPr>
            <a:ln w="28575" cap="rnd">
              <a:solidFill>
                <a:srgbClr val="7030A0"/>
              </a:solidFill>
              <a:round/>
            </a:ln>
            <a:effectLst/>
          </c:spPr>
          <c:marker>
            <c:symbol val="none"/>
          </c:marker>
          <c:val>
            <c:numRef>
              <c:f>'19-25'!$R$3:$R$26</c:f>
              <c:numCache>
                <c:formatCode>General</c:formatCode>
                <c:ptCount val="24"/>
                <c:pt idx="0">
                  <c:v>196.9504188858696</c:v>
                </c:pt>
                <c:pt idx="1">
                  <c:v>182.36613317391306</c:v>
                </c:pt>
                <c:pt idx="2">
                  <c:v>176.43162602967024</c:v>
                </c:pt>
                <c:pt idx="3">
                  <c:v>175.28071340869573</c:v>
                </c:pt>
                <c:pt idx="4">
                  <c:v>176.43255310760873</c:v>
                </c:pt>
                <c:pt idx="5">
                  <c:v>180.02757057608693</c:v>
                </c:pt>
                <c:pt idx="6">
                  <c:v>187.19033823478259</c:v>
                </c:pt>
                <c:pt idx="7">
                  <c:v>191.32614217391301</c:v>
                </c:pt>
                <c:pt idx="8">
                  <c:v>194.47626086521737</c:v>
                </c:pt>
                <c:pt idx="9">
                  <c:v>196.98286447282609</c:v>
                </c:pt>
                <c:pt idx="10">
                  <c:v>201.10266332499992</c:v>
                </c:pt>
                <c:pt idx="11">
                  <c:v>207.15199754456521</c:v>
                </c:pt>
                <c:pt idx="12">
                  <c:v>214.33164358152172</c:v>
                </c:pt>
                <c:pt idx="13">
                  <c:v>220.60170130217392</c:v>
                </c:pt>
                <c:pt idx="14">
                  <c:v>225.96391455434789</c:v>
                </c:pt>
                <c:pt idx="15">
                  <c:v>230.48733598152174</c:v>
                </c:pt>
                <c:pt idx="16">
                  <c:v>234.48150223478265</c:v>
                </c:pt>
                <c:pt idx="17">
                  <c:v>237.60984195543486</c:v>
                </c:pt>
                <c:pt idx="18">
                  <c:v>239.86696208043466</c:v>
                </c:pt>
                <c:pt idx="19">
                  <c:v>240.56439250869559</c:v>
                </c:pt>
                <c:pt idx="20">
                  <c:v>239.89106630543475</c:v>
                </c:pt>
                <c:pt idx="21">
                  <c:v>237.96888901630427</c:v>
                </c:pt>
                <c:pt idx="22">
                  <c:v>230.72265690326094</c:v>
                </c:pt>
                <c:pt idx="23">
                  <c:v>214.77411221956518</c:v>
                </c:pt>
              </c:numCache>
            </c:numRef>
          </c:val>
          <c:smooth val="0"/>
          <c:extLst>
            <c:ext xmlns:c16="http://schemas.microsoft.com/office/drawing/2014/chart" uri="{C3380CC4-5D6E-409C-BE32-E72D297353CC}">
              <c16:uniqueId val="{00000003-8A74-4A7A-B19A-95E95B49959F}"/>
            </c:ext>
          </c:extLst>
        </c:ser>
        <c:ser>
          <c:idx val="4"/>
          <c:order val="4"/>
          <c:tx>
            <c:strRef>
              <c:f>'19-25'!$S$2</c:f>
              <c:strCache>
                <c:ptCount val="1"/>
                <c:pt idx="0">
                  <c:v>2023</c:v>
                </c:pt>
              </c:strCache>
            </c:strRef>
          </c:tx>
          <c:spPr>
            <a:ln w="28575" cap="rnd">
              <a:solidFill>
                <a:schemeClr val="tx1">
                  <a:lumMod val="65000"/>
                  <a:lumOff val="35000"/>
                </a:schemeClr>
              </a:solidFill>
              <a:round/>
            </a:ln>
            <a:effectLst/>
          </c:spPr>
          <c:marker>
            <c:symbol val="none"/>
          </c:marker>
          <c:val>
            <c:numRef>
              <c:f>'19-25'!$S$3:$S$26</c:f>
              <c:numCache>
                <c:formatCode>General</c:formatCode>
                <c:ptCount val="24"/>
                <c:pt idx="0">
                  <c:v>212.938006647826</c:v>
                </c:pt>
                <c:pt idx="1">
                  <c:v>202.6991249902174</c:v>
                </c:pt>
                <c:pt idx="2">
                  <c:v>199.72988590439564</c:v>
                </c:pt>
                <c:pt idx="3">
                  <c:v>198.80154712391311</c:v>
                </c:pt>
                <c:pt idx="4">
                  <c:v>199.94991454021749</c:v>
                </c:pt>
                <c:pt idx="5">
                  <c:v>203.95139515652176</c:v>
                </c:pt>
                <c:pt idx="6">
                  <c:v>209.78999359456523</c:v>
                </c:pt>
                <c:pt idx="7">
                  <c:v>212.87454503478256</c:v>
                </c:pt>
                <c:pt idx="8">
                  <c:v>214.69344170434783</c:v>
                </c:pt>
                <c:pt idx="9">
                  <c:v>215.44899845869563</c:v>
                </c:pt>
                <c:pt idx="10">
                  <c:v>216.32603928369559</c:v>
                </c:pt>
                <c:pt idx="11">
                  <c:v>218.90891490978265</c:v>
                </c:pt>
                <c:pt idx="12">
                  <c:v>222.73810071086959</c:v>
                </c:pt>
                <c:pt idx="13">
                  <c:v>226.3391739663044</c:v>
                </c:pt>
                <c:pt idx="14">
                  <c:v>229.41224699021734</c:v>
                </c:pt>
                <c:pt idx="15">
                  <c:v>232.71836160108694</c:v>
                </c:pt>
                <c:pt idx="16">
                  <c:v>235.7502423467391</c:v>
                </c:pt>
                <c:pt idx="17">
                  <c:v>238.03904084021744</c:v>
                </c:pt>
                <c:pt idx="18">
                  <c:v>239.69313627499992</c:v>
                </c:pt>
                <c:pt idx="19">
                  <c:v>241.18810444782619</c:v>
                </c:pt>
                <c:pt idx="20">
                  <c:v>242.69560510000005</c:v>
                </c:pt>
                <c:pt idx="21">
                  <c:v>242.34123411630438</c:v>
                </c:pt>
                <c:pt idx="22">
                  <c:v>237.50960403152175</c:v>
                </c:pt>
                <c:pt idx="23">
                  <c:v>226.02622357282601</c:v>
                </c:pt>
              </c:numCache>
            </c:numRef>
          </c:val>
          <c:smooth val="0"/>
          <c:extLst>
            <c:ext xmlns:c16="http://schemas.microsoft.com/office/drawing/2014/chart" uri="{C3380CC4-5D6E-409C-BE32-E72D297353CC}">
              <c16:uniqueId val="{00000004-8A74-4A7A-B19A-95E95B49959F}"/>
            </c:ext>
          </c:extLst>
        </c:ser>
        <c:ser>
          <c:idx val="5"/>
          <c:order val="5"/>
          <c:tx>
            <c:strRef>
              <c:f>'19-25'!$T$2</c:f>
              <c:strCache>
                <c:ptCount val="1"/>
                <c:pt idx="0">
                  <c:v>2024</c:v>
                </c:pt>
              </c:strCache>
            </c:strRef>
          </c:tx>
          <c:spPr>
            <a:ln w="28575" cap="rnd">
              <a:solidFill>
                <a:srgbClr val="00B0F0"/>
              </a:solidFill>
              <a:round/>
            </a:ln>
            <a:effectLst/>
          </c:spPr>
          <c:marker>
            <c:symbol val="none"/>
          </c:marker>
          <c:val>
            <c:numRef>
              <c:f>'19-25'!$T$3:$T$26</c:f>
              <c:numCache>
                <c:formatCode>General</c:formatCode>
                <c:ptCount val="24"/>
                <c:pt idx="0">
                  <c:v>227.00814124673906</c:v>
                </c:pt>
                <c:pt idx="1">
                  <c:v>217.90887571630444</c:v>
                </c:pt>
                <c:pt idx="2">
                  <c:v>213.40092922087914</c:v>
                </c:pt>
                <c:pt idx="3">
                  <c:v>213.25868939239129</c:v>
                </c:pt>
                <c:pt idx="4">
                  <c:v>213.72756604782614</c:v>
                </c:pt>
                <c:pt idx="5">
                  <c:v>215.3403706793479</c:v>
                </c:pt>
                <c:pt idx="6">
                  <c:v>217.28875481413047</c:v>
                </c:pt>
                <c:pt idx="7">
                  <c:v>218.92930874565215</c:v>
                </c:pt>
                <c:pt idx="8">
                  <c:v>220.12941544239126</c:v>
                </c:pt>
                <c:pt idx="9">
                  <c:v>219.50770448043474</c:v>
                </c:pt>
                <c:pt idx="10">
                  <c:v>218.53231191521746</c:v>
                </c:pt>
                <c:pt idx="11">
                  <c:v>219.0765127608696</c:v>
                </c:pt>
                <c:pt idx="12">
                  <c:v>220.6512575684782</c:v>
                </c:pt>
                <c:pt idx="13">
                  <c:v>222.33405931413051</c:v>
                </c:pt>
                <c:pt idx="14">
                  <c:v>225.13333225108687</c:v>
                </c:pt>
                <c:pt idx="15">
                  <c:v>228.89653066086964</c:v>
                </c:pt>
                <c:pt idx="16">
                  <c:v>233.47738036739131</c:v>
                </c:pt>
                <c:pt idx="17">
                  <c:v>237.76843421521733</c:v>
                </c:pt>
                <c:pt idx="18">
                  <c:v>240.50235803695654</c:v>
                </c:pt>
                <c:pt idx="19">
                  <c:v>242.23084269782612</c:v>
                </c:pt>
                <c:pt idx="20">
                  <c:v>244.32687140543487</c:v>
                </c:pt>
                <c:pt idx="21">
                  <c:v>245.06776635326094</c:v>
                </c:pt>
                <c:pt idx="22">
                  <c:v>242.4711705402174</c:v>
                </c:pt>
                <c:pt idx="23">
                  <c:v>235.97012415869543</c:v>
                </c:pt>
              </c:numCache>
            </c:numRef>
          </c:val>
          <c:smooth val="0"/>
          <c:extLst>
            <c:ext xmlns:c16="http://schemas.microsoft.com/office/drawing/2014/chart" uri="{C3380CC4-5D6E-409C-BE32-E72D297353CC}">
              <c16:uniqueId val="{00000005-8A74-4A7A-B19A-95E95B49959F}"/>
            </c:ext>
          </c:extLst>
        </c:ser>
        <c:ser>
          <c:idx val="6"/>
          <c:order val="6"/>
          <c:tx>
            <c:strRef>
              <c:f>'19-25'!$U$2</c:f>
              <c:strCache>
                <c:ptCount val="1"/>
                <c:pt idx="0">
                  <c:v>2025</c:v>
                </c:pt>
              </c:strCache>
            </c:strRef>
          </c:tx>
          <c:spPr>
            <a:ln w="28575" cap="rnd">
              <a:solidFill>
                <a:srgbClr val="FF0000"/>
              </a:solidFill>
              <a:round/>
            </a:ln>
            <a:effectLst/>
          </c:spPr>
          <c:marker>
            <c:symbol val="none"/>
          </c:marker>
          <c:val>
            <c:numRef>
              <c:f>'19-25'!$U$3:$U$26</c:f>
              <c:numCache>
                <c:formatCode>General</c:formatCode>
                <c:ptCount val="24"/>
                <c:pt idx="0">
                  <c:v>228.86036216691747</c:v>
                </c:pt>
                <c:pt idx="1">
                  <c:v>217.50798017936273</c:v>
                </c:pt>
                <c:pt idx="2">
                  <c:v>211.58587734903841</c:v>
                </c:pt>
                <c:pt idx="3">
                  <c:v>210.15436209281006</c:v>
                </c:pt>
                <c:pt idx="4">
                  <c:v>209.94190427463758</c:v>
                </c:pt>
                <c:pt idx="5">
                  <c:v>210.23770754981868</c:v>
                </c:pt>
                <c:pt idx="6">
                  <c:v>210.56828060043779</c:v>
                </c:pt>
                <c:pt idx="7">
                  <c:v>211.18883088958705</c:v>
                </c:pt>
                <c:pt idx="8">
                  <c:v>211.19433239212694</c:v>
                </c:pt>
                <c:pt idx="9">
                  <c:v>206.35728079943382</c:v>
                </c:pt>
                <c:pt idx="10">
                  <c:v>199.11033895162646</c:v>
                </c:pt>
                <c:pt idx="11">
                  <c:v>196.83919757980814</c:v>
                </c:pt>
                <c:pt idx="12">
                  <c:v>197.52420845493646</c:v>
                </c:pt>
                <c:pt idx="13">
                  <c:v>200.10834331322454</c:v>
                </c:pt>
                <c:pt idx="14">
                  <c:v>204.13842693590715</c:v>
                </c:pt>
                <c:pt idx="15">
                  <c:v>209.5696207029155</c:v>
                </c:pt>
                <c:pt idx="16">
                  <c:v>217.08638446686084</c:v>
                </c:pt>
                <c:pt idx="17">
                  <c:v>226.81938018880007</c:v>
                </c:pt>
                <c:pt idx="18">
                  <c:v>236.0841605199688</c:v>
                </c:pt>
                <c:pt idx="19">
                  <c:v>240.19510225297395</c:v>
                </c:pt>
                <c:pt idx="20">
                  <c:v>243.52741540142645</c:v>
                </c:pt>
                <c:pt idx="21">
                  <c:v>244.29385280121892</c:v>
                </c:pt>
                <c:pt idx="22">
                  <c:v>242.26112254687473</c:v>
                </c:pt>
                <c:pt idx="23">
                  <c:v>237.01037651005046</c:v>
                </c:pt>
              </c:numCache>
            </c:numRef>
          </c:val>
          <c:smooth val="0"/>
          <c:extLst>
            <c:ext xmlns:c16="http://schemas.microsoft.com/office/drawing/2014/chart" uri="{C3380CC4-5D6E-409C-BE32-E72D297353CC}">
              <c16:uniqueId val="{00000006-8A74-4A7A-B19A-95E95B49959F}"/>
            </c:ext>
          </c:extLst>
        </c:ser>
        <c:dLbls>
          <c:showLegendKey val="0"/>
          <c:showVal val="0"/>
          <c:showCatName val="0"/>
          <c:showSerName val="0"/>
          <c:showPercent val="0"/>
          <c:showBubbleSize val="0"/>
        </c:dLbls>
        <c:smooth val="0"/>
        <c:axId val="119114927"/>
        <c:axId val="119109647"/>
      </c:lineChart>
      <c:catAx>
        <c:axId val="119114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109647"/>
        <c:crosses val="autoZero"/>
        <c:auto val="1"/>
        <c:lblAlgn val="ctr"/>
        <c:lblOffset val="100"/>
        <c:noMultiLvlLbl val="0"/>
      </c:catAx>
      <c:valAx>
        <c:axId val="119109647"/>
        <c:scaling>
          <c:orientation val="minMax"/>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11492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INERTIA Summer</a:t>
            </a:r>
          </a:p>
        </c:rich>
      </c:tx>
      <c:layout>
        <c:manualLayout>
          <c:xMode val="edge"/>
          <c:yMode val="edge"/>
          <c:x val="0.23953455818022748"/>
          <c:y val="5.092592592592592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'19-25'!$O$29</c:f>
              <c:strCache>
                <c:ptCount val="1"/>
                <c:pt idx="0">
                  <c:v>2019</c:v>
                </c:pt>
              </c:strCache>
            </c:strRef>
          </c:tx>
          <c:spPr>
            <a:ln w="28575" cap="rnd">
              <a:solidFill>
                <a:srgbClr val="FFC000"/>
              </a:solidFill>
              <a:round/>
            </a:ln>
            <a:effectLst/>
          </c:spPr>
          <c:marker>
            <c:symbol val="none"/>
          </c:marker>
          <c:val>
            <c:numRef>
              <c:f>'19-25'!$O$30:$O$53</c:f>
              <c:numCache>
                <c:formatCode>General</c:formatCode>
                <c:ptCount val="24"/>
                <c:pt idx="0">
                  <c:v>295.28578925217408</c:v>
                </c:pt>
                <c:pt idx="1">
                  <c:v>286.35501921086978</c:v>
                </c:pt>
                <c:pt idx="2">
                  <c:v>284.62798881195675</c:v>
                </c:pt>
                <c:pt idx="3">
                  <c:v>284.27266255652199</c:v>
                </c:pt>
                <c:pt idx="4">
                  <c:v>284.62378602282627</c:v>
                </c:pt>
                <c:pt idx="5">
                  <c:v>286.16537332065241</c:v>
                </c:pt>
                <c:pt idx="6">
                  <c:v>289.50405725543499</c:v>
                </c:pt>
                <c:pt idx="7">
                  <c:v>293.37771215108722</c:v>
                </c:pt>
                <c:pt idx="8">
                  <c:v>301.41271384456536</c:v>
                </c:pt>
                <c:pt idx="9">
                  <c:v>314.40440932826112</c:v>
                </c:pt>
                <c:pt idx="10">
                  <c:v>325.83356456086983</c:v>
                </c:pt>
                <c:pt idx="11">
                  <c:v>335.26077056956541</c:v>
                </c:pt>
                <c:pt idx="12">
                  <c:v>342.96918412608716</c:v>
                </c:pt>
                <c:pt idx="13">
                  <c:v>348.47885565978282</c:v>
                </c:pt>
                <c:pt idx="14">
                  <c:v>352.26577990760887</c:v>
                </c:pt>
                <c:pt idx="15">
                  <c:v>353.90290083478288</c:v>
                </c:pt>
                <c:pt idx="16">
                  <c:v>354.66268684021765</c:v>
                </c:pt>
                <c:pt idx="17">
                  <c:v>354.97580504782633</c:v>
                </c:pt>
                <c:pt idx="18">
                  <c:v>353.36967936413066</c:v>
                </c:pt>
                <c:pt idx="19">
                  <c:v>348.01130640108715</c:v>
                </c:pt>
                <c:pt idx="20">
                  <c:v>340.44375885108718</c:v>
                </c:pt>
                <c:pt idx="21">
                  <c:v>333.38859920543501</c:v>
                </c:pt>
                <c:pt idx="22">
                  <c:v>326.05577379565239</c:v>
                </c:pt>
                <c:pt idx="23">
                  <c:v>311.5468823260872</c:v>
                </c:pt>
              </c:numCache>
            </c:numRef>
          </c:val>
          <c:smooth val="0"/>
          <c:extLst>
            <c:ext xmlns:c16="http://schemas.microsoft.com/office/drawing/2014/chart" uri="{C3380CC4-5D6E-409C-BE32-E72D297353CC}">
              <c16:uniqueId val="{00000000-7CA5-4E37-9747-441C71A9A2C3}"/>
            </c:ext>
          </c:extLst>
        </c:ser>
        <c:ser>
          <c:idx val="1"/>
          <c:order val="1"/>
          <c:tx>
            <c:strRef>
              <c:f>'19-25'!$P$29</c:f>
              <c:strCache>
                <c:ptCount val="1"/>
                <c:pt idx="0">
                  <c:v>2020</c:v>
                </c:pt>
              </c:strCache>
            </c:strRef>
          </c:tx>
          <c:spPr>
            <a:ln w="28575" cap="rnd">
              <a:solidFill>
                <a:schemeClr val="accent2"/>
              </a:solidFill>
              <a:round/>
            </a:ln>
            <a:effectLst/>
          </c:spPr>
          <c:marker>
            <c:symbol val="none"/>
          </c:marker>
          <c:val>
            <c:numRef>
              <c:f>'19-25'!$P$30:$P$53</c:f>
              <c:numCache>
                <c:formatCode>General</c:formatCode>
                <c:ptCount val="24"/>
                <c:pt idx="0">
                  <c:v>283.94441323695673</c:v>
                </c:pt>
                <c:pt idx="1">
                  <c:v>273.9556807282612</c:v>
                </c:pt>
                <c:pt idx="2">
                  <c:v>269.30413673804372</c:v>
                </c:pt>
                <c:pt idx="3">
                  <c:v>267.75093072173934</c:v>
                </c:pt>
                <c:pt idx="4">
                  <c:v>267.32692987934809</c:v>
                </c:pt>
                <c:pt idx="5">
                  <c:v>268.61800358913069</c:v>
                </c:pt>
                <c:pt idx="6">
                  <c:v>273.29866102391333</c:v>
                </c:pt>
                <c:pt idx="7">
                  <c:v>279.27131744891329</c:v>
                </c:pt>
                <c:pt idx="8">
                  <c:v>287.36164591630467</c:v>
                </c:pt>
                <c:pt idx="9">
                  <c:v>298.95016340978293</c:v>
                </c:pt>
                <c:pt idx="10">
                  <c:v>311.88025359130461</c:v>
                </c:pt>
                <c:pt idx="11">
                  <c:v>322.7795025728264</c:v>
                </c:pt>
                <c:pt idx="12">
                  <c:v>330.82445076739151</c:v>
                </c:pt>
                <c:pt idx="13">
                  <c:v>336.32106286304378</c:v>
                </c:pt>
                <c:pt idx="14">
                  <c:v>340.04232101630464</c:v>
                </c:pt>
                <c:pt idx="15">
                  <c:v>341.89050817500021</c:v>
                </c:pt>
                <c:pt idx="16">
                  <c:v>342.82310159021768</c:v>
                </c:pt>
                <c:pt idx="17">
                  <c:v>342.75042733913079</c:v>
                </c:pt>
                <c:pt idx="18">
                  <c:v>341.65871435760897</c:v>
                </c:pt>
                <c:pt idx="19">
                  <c:v>336.66398813478293</c:v>
                </c:pt>
                <c:pt idx="20">
                  <c:v>330.61927889565237</c:v>
                </c:pt>
                <c:pt idx="21">
                  <c:v>324.53416408804372</c:v>
                </c:pt>
                <c:pt idx="22">
                  <c:v>315.67438148260902</c:v>
                </c:pt>
                <c:pt idx="23">
                  <c:v>295.59659207065238</c:v>
                </c:pt>
              </c:numCache>
            </c:numRef>
          </c:val>
          <c:smooth val="0"/>
          <c:extLst>
            <c:ext xmlns:c16="http://schemas.microsoft.com/office/drawing/2014/chart" uri="{C3380CC4-5D6E-409C-BE32-E72D297353CC}">
              <c16:uniqueId val="{00000001-7CA5-4E37-9747-441C71A9A2C3}"/>
            </c:ext>
          </c:extLst>
        </c:ser>
        <c:ser>
          <c:idx val="2"/>
          <c:order val="2"/>
          <c:tx>
            <c:strRef>
              <c:f>'19-25'!$Q$29</c:f>
              <c:strCache>
                <c:ptCount val="1"/>
                <c:pt idx="0">
                  <c:v>2021</c:v>
                </c:pt>
              </c:strCache>
            </c:strRef>
          </c:tx>
          <c:spPr>
            <a:ln w="28575" cap="rnd">
              <a:solidFill>
                <a:srgbClr val="00B050"/>
              </a:solidFill>
              <a:round/>
            </a:ln>
            <a:effectLst/>
          </c:spPr>
          <c:marker>
            <c:symbol val="none"/>
          </c:marker>
          <c:val>
            <c:numRef>
              <c:f>'19-25'!$Q$30:$Q$53</c:f>
              <c:numCache>
                <c:formatCode>General</c:formatCode>
                <c:ptCount val="24"/>
                <c:pt idx="0">
                  <c:v>299.86661014565209</c:v>
                </c:pt>
                <c:pt idx="1">
                  <c:v>285.30273660652176</c:v>
                </c:pt>
                <c:pt idx="2">
                  <c:v>275.24068109565235</c:v>
                </c:pt>
                <c:pt idx="3">
                  <c:v>271.73125742826085</c:v>
                </c:pt>
                <c:pt idx="4">
                  <c:v>271.62796016195654</c:v>
                </c:pt>
                <c:pt idx="5">
                  <c:v>273.15487141521737</c:v>
                </c:pt>
                <c:pt idx="6">
                  <c:v>278.59891688804362</c:v>
                </c:pt>
                <c:pt idx="7">
                  <c:v>281.61314384456523</c:v>
                </c:pt>
                <c:pt idx="8">
                  <c:v>286.46172905326091</c:v>
                </c:pt>
                <c:pt idx="9">
                  <c:v>294.83024816521731</c:v>
                </c:pt>
                <c:pt idx="10">
                  <c:v>307.49726972608698</c:v>
                </c:pt>
                <c:pt idx="11">
                  <c:v>323.23186266630438</c:v>
                </c:pt>
                <c:pt idx="12">
                  <c:v>333.8415796456523</c:v>
                </c:pt>
                <c:pt idx="13">
                  <c:v>341.58102813478268</c:v>
                </c:pt>
                <c:pt idx="14">
                  <c:v>345.68410931956521</c:v>
                </c:pt>
                <c:pt idx="15">
                  <c:v>347.64311918913052</c:v>
                </c:pt>
                <c:pt idx="16">
                  <c:v>348.51229396413038</c:v>
                </c:pt>
                <c:pt idx="17">
                  <c:v>348.75718345326084</c:v>
                </c:pt>
                <c:pt idx="18">
                  <c:v>348.37660124673909</c:v>
                </c:pt>
                <c:pt idx="19">
                  <c:v>346.7864928608696</c:v>
                </c:pt>
                <c:pt idx="20">
                  <c:v>343.99815762065214</c:v>
                </c:pt>
                <c:pt idx="21">
                  <c:v>341.47154601847831</c:v>
                </c:pt>
                <c:pt idx="22">
                  <c:v>335.8299394999998</c:v>
                </c:pt>
                <c:pt idx="23">
                  <c:v>322.38394964347822</c:v>
                </c:pt>
              </c:numCache>
            </c:numRef>
          </c:val>
          <c:smooth val="0"/>
          <c:extLst>
            <c:ext xmlns:c16="http://schemas.microsoft.com/office/drawing/2014/chart" uri="{C3380CC4-5D6E-409C-BE32-E72D297353CC}">
              <c16:uniqueId val="{00000002-7CA5-4E37-9747-441C71A9A2C3}"/>
            </c:ext>
          </c:extLst>
        </c:ser>
        <c:ser>
          <c:idx val="3"/>
          <c:order val="3"/>
          <c:tx>
            <c:strRef>
              <c:f>'19-25'!$R$29</c:f>
              <c:strCache>
                <c:ptCount val="1"/>
                <c:pt idx="0">
                  <c:v>2022</c:v>
                </c:pt>
              </c:strCache>
            </c:strRef>
          </c:tx>
          <c:spPr>
            <a:ln w="28575" cap="rnd">
              <a:solidFill>
                <a:srgbClr val="7030A0"/>
              </a:solidFill>
              <a:round/>
            </a:ln>
            <a:effectLst/>
          </c:spPr>
          <c:marker>
            <c:symbol val="none"/>
          </c:marker>
          <c:val>
            <c:numRef>
              <c:f>'19-25'!$R$30:$R$53</c:f>
              <c:numCache>
                <c:formatCode>General</c:formatCode>
                <c:ptCount val="24"/>
                <c:pt idx="0">
                  <c:v>308.09915990978277</c:v>
                </c:pt>
                <c:pt idx="1">
                  <c:v>292.23603460652174</c:v>
                </c:pt>
                <c:pt idx="2">
                  <c:v>283.97322665217393</c:v>
                </c:pt>
                <c:pt idx="3">
                  <c:v>281.1737246152174</c:v>
                </c:pt>
                <c:pt idx="4">
                  <c:v>280.75389449239128</c:v>
                </c:pt>
                <c:pt idx="5">
                  <c:v>281.45535985978267</c:v>
                </c:pt>
                <c:pt idx="6">
                  <c:v>284.64182202173907</c:v>
                </c:pt>
                <c:pt idx="7">
                  <c:v>287.62446812282616</c:v>
                </c:pt>
                <c:pt idx="8">
                  <c:v>290.18104185652186</c:v>
                </c:pt>
                <c:pt idx="9">
                  <c:v>297.13190777826088</c:v>
                </c:pt>
                <c:pt idx="10">
                  <c:v>310.03177765652168</c:v>
                </c:pt>
                <c:pt idx="11">
                  <c:v>324.09385109239111</c:v>
                </c:pt>
                <c:pt idx="12">
                  <c:v>335.45287475978256</c:v>
                </c:pt>
                <c:pt idx="13">
                  <c:v>343.94433829130435</c:v>
                </c:pt>
                <c:pt idx="14">
                  <c:v>349.43219732608696</c:v>
                </c:pt>
                <c:pt idx="15">
                  <c:v>352.25601095760874</c:v>
                </c:pt>
                <c:pt idx="16">
                  <c:v>353.75146992173939</c:v>
                </c:pt>
                <c:pt idx="17">
                  <c:v>354.37075098586956</c:v>
                </c:pt>
                <c:pt idx="18">
                  <c:v>354.16002727826077</c:v>
                </c:pt>
                <c:pt idx="19">
                  <c:v>352.86538824891284</c:v>
                </c:pt>
                <c:pt idx="20">
                  <c:v>350.72990975869567</c:v>
                </c:pt>
                <c:pt idx="21">
                  <c:v>347.96833107717396</c:v>
                </c:pt>
                <c:pt idx="22">
                  <c:v>340.83425163586952</c:v>
                </c:pt>
                <c:pt idx="23">
                  <c:v>325.64544582282616</c:v>
                </c:pt>
              </c:numCache>
            </c:numRef>
          </c:val>
          <c:smooth val="0"/>
          <c:extLst>
            <c:ext xmlns:c16="http://schemas.microsoft.com/office/drawing/2014/chart" uri="{C3380CC4-5D6E-409C-BE32-E72D297353CC}">
              <c16:uniqueId val="{00000003-7CA5-4E37-9747-441C71A9A2C3}"/>
            </c:ext>
          </c:extLst>
        </c:ser>
        <c:ser>
          <c:idx val="4"/>
          <c:order val="4"/>
          <c:tx>
            <c:strRef>
              <c:f>'19-25'!$S$29</c:f>
              <c:strCache>
                <c:ptCount val="1"/>
                <c:pt idx="0">
                  <c:v>2023</c:v>
                </c:pt>
              </c:strCache>
            </c:strRef>
          </c:tx>
          <c:spPr>
            <a:ln w="28575" cap="rnd">
              <a:solidFill>
                <a:schemeClr val="tx1">
                  <a:lumMod val="65000"/>
                  <a:lumOff val="35000"/>
                </a:schemeClr>
              </a:solidFill>
              <a:round/>
            </a:ln>
            <a:effectLst/>
          </c:spPr>
          <c:marker>
            <c:symbol val="none"/>
          </c:marker>
          <c:val>
            <c:numRef>
              <c:f>'19-25'!$S$30:$S$53</c:f>
              <c:numCache>
                <c:formatCode>General</c:formatCode>
                <c:ptCount val="24"/>
                <c:pt idx="0">
                  <c:v>325.84127709130428</c:v>
                </c:pt>
                <c:pt idx="1">
                  <c:v>316.02656977173916</c:v>
                </c:pt>
                <c:pt idx="2">
                  <c:v>311.99697433369579</c:v>
                </c:pt>
                <c:pt idx="3">
                  <c:v>310.65710838586978</c:v>
                </c:pt>
                <c:pt idx="4">
                  <c:v>310.24464947282604</c:v>
                </c:pt>
                <c:pt idx="5">
                  <c:v>310.1722967836958</c:v>
                </c:pt>
                <c:pt idx="6">
                  <c:v>311.01682491413044</c:v>
                </c:pt>
                <c:pt idx="7">
                  <c:v>311.7467239326088</c:v>
                </c:pt>
                <c:pt idx="8">
                  <c:v>312.51111361630427</c:v>
                </c:pt>
                <c:pt idx="9">
                  <c:v>314.0395931108697</c:v>
                </c:pt>
                <c:pt idx="10">
                  <c:v>318.37975013804351</c:v>
                </c:pt>
                <c:pt idx="11">
                  <c:v>325.79215563043476</c:v>
                </c:pt>
                <c:pt idx="12">
                  <c:v>334.03154415869557</c:v>
                </c:pt>
                <c:pt idx="13">
                  <c:v>341.44879674673922</c:v>
                </c:pt>
                <c:pt idx="14">
                  <c:v>347.90093313043474</c:v>
                </c:pt>
                <c:pt idx="15">
                  <c:v>353.18860940978254</c:v>
                </c:pt>
                <c:pt idx="16">
                  <c:v>356.64911573913037</c:v>
                </c:pt>
                <c:pt idx="17">
                  <c:v>358.66987546304352</c:v>
                </c:pt>
                <c:pt idx="18">
                  <c:v>359.92142052826102</c:v>
                </c:pt>
                <c:pt idx="19">
                  <c:v>360.34578792499997</c:v>
                </c:pt>
                <c:pt idx="20">
                  <c:v>360.97239800760877</c:v>
                </c:pt>
                <c:pt idx="21">
                  <c:v>360.52266907282598</c:v>
                </c:pt>
                <c:pt idx="22">
                  <c:v>353.5499227315218</c:v>
                </c:pt>
                <c:pt idx="23">
                  <c:v>339.26176843804348</c:v>
                </c:pt>
              </c:numCache>
            </c:numRef>
          </c:val>
          <c:smooth val="0"/>
          <c:extLst>
            <c:ext xmlns:c16="http://schemas.microsoft.com/office/drawing/2014/chart" uri="{C3380CC4-5D6E-409C-BE32-E72D297353CC}">
              <c16:uniqueId val="{00000004-7CA5-4E37-9747-441C71A9A2C3}"/>
            </c:ext>
          </c:extLst>
        </c:ser>
        <c:ser>
          <c:idx val="5"/>
          <c:order val="5"/>
          <c:tx>
            <c:strRef>
              <c:f>'19-25'!$T$29</c:f>
              <c:strCache>
                <c:ptCount val="1"/>
                <c:pt idx="0">
                  <c:v>2024</c:v>
                </c:pt>
              </c:strCache>
            </c:strRef>
          </c:tx>
          <c:spPr>
            <a:ln w="28575" cap="rnd">
              <a:solidFill>
                <a:srgbClr val="00B0F0"/>
              </a:solidFill>
              <a:round/>
            </a:ln>
            <a:effectLst/>
          </c:spPr>
          <c:marker>
            <c:symbol val="none"/>
          </c:marker>
          <c:val>
            <c:numRef>
              <c:f>'19-25'!$T$30:$T$53</c:f>
              <c:numCache>
                <c:formatCode>General</c:formatCode>
                <c:ptCount val="24"/>
                <c:pt idx="0">
                  <c:v>315.49392140000015</c:v>
                </c:pt>
                <c:pt idx="1">
                  <c:v>308.75455997499995</c:v>
                </c:pt>
                <c:pt idx="2">
                  <c:v>305.14504692717384</c:v>
                </c:pt>
                <c:pt idx="3">
                  <c:v>304.29026364782612</c:v>
                </c:pt>
                <c:pt idx="4">
                  <c:v>304.16358586304352</c:v>
                </c:pt>
                <c:pt idx="5">
                  <c:v>304.24830758369581</c:v>
                </c:pt>
                <c:pt idx="6">
                  <c:v>304.47308669673924</c:v>
                </c:pt>
                <c:pt idx="7">
                  <c:v>304.80866250978272</c:v>
                </c:pt>
                <c:pt idx="8">
                  <c:v>305.01560128260883</c:v>
                </c:pt>
                <c:pt idx="9">
                  <c:v>305.21500270326089</c:v>
                </c:pt>
                <c:pt idx="10">
                  <c:v>306.63726523804331</c:v>
                </c:pt>
                <c:pt idx="11">
                  <c:v>309.94725270869566</c:v>
                </c:pt>
                <c:pt idx="12">
                  <c:v>313.81388903152174</c:v>
                </c:pt>
                <c:pt idx="13">
                  <c:v>317.4410917804347</c:v>
                </c:pt>
                <c:pt idx="14">
                  <c:v>321.12028636630424</c:v>
                </c:pt>
                <c:pt idx="15">
                  <c:v>323.84632413152173</c:v>
                </c:pt>
                <c:pt idx="16">
                  <c:v>325.95183063369569</c:v>
                </c:pt>
                <c:pt idx="17">
                  <c:v>327.51636848152185</c:v>
                </c:pt>
                <c:pt idx="18">
                  <c:v>329.2127706065217</c:v>
                </c:pt>
                <c:pt idx="19">
                  <c:v>330.78137402608695</c:v>
                </c:pt>
                <c:pt idx="20">
                  <c:v>332.67522769999999</c:v>
                </c:pt>
                <c:pt idx="21">
                  <c:v>333.71714947608695</c:v>
                </c:pt>
                <c:pt idx="22">
                  <c:v>331.01444854891321</c:v>
                </c:pt>
                <c:pt idx="23">
                  <c:v>322.99240709891308</c:v>
                </c:pt>
              </c:numCache>
            </c:numRef>
          </c:val>
          <c:smooth val="0"/>
          <c:extLst>
            <c:ext xmlns:c16="http://schemas.microsoft.com/office/drawing/2014/chart" uri="{C3380CC4-5D6E-409C-BE32-E72D297353CC}">
              <c16:uniqueId val="{00000005-7CA5-4E37-9747-441C71A9A2C3}"/>
            </c:ext>
          </c:extLst>
        </c:ser>
        <c:ser>
          <c:idx val="6"/>
          <c:order val="6"/>
          <c:tx>
            <c:strRef>
              <c:f>'19-25'!$U$29</c:f>
              <c:strCache>
                <c:ptCount val="1"/>
                <c:pt idx="0">
                  <c:v>2025</c:v>
                </c:pt>
              </c:strCache>
            </c:strRef>
          </c:tx>
          <c:spPr>
            <a:ln w="28575" cap="rnd">
              <a:solidFill>
                <a:srgbClr val="FF0000"/>
              </a:solidFill>
              <a:round/>
            </a:ln>
            <a:effectLst/>
          </c:spPr>
          <c:marker>
            <c:symbol val="none"/>
          </c:marker>
          <c:val>
            <c:numRef>
              <c:f>'19-25'!$U$30:$U$53</c:f>
              <c:numCache>
                <c:formatCode>General</c:formatCode>
                <c:ptCount val="24"/>
                <c:pt idx="0">
                  <c:v>305.38206036391136</c:v>
                </c:pt>
                <c:pt idx="1">
                  <c:v>295.51879499877856</c:v>
                </c:pt>
                <c:pt idx="2">
                  <c:v>288.64082357567679</c:v>
                </c:pt>
                <c:pt idx="3">
                  <c:v>285.85012487538745</c:v>
                </c:pt>
                <c:pt idx="4">
                  <c:v>284.77989348966429</c:v>
                </c:pt>
                <c:pt idx="5">
                  <c:v>284.39819491188064</c:v>
                </c:pt>
                <c:pt idx="6">
                  <c:v>284.27080375715826</c:v>
                </c:pt>
                <c:pt idx="7">
                  <c:v>284.05161990908545</c:v>
                </c:pt>
                <c:pt idx="8">
                  <c:v>283.1169816237728</c:v>
                </c:pt>
                <c:pt idx="9">
                  <c:v>281.12969576260969</c:v>
                </c:pt>
                <c:pt idx="10">
                  <c:v>280.46884637260962</c:v>
                </c:pt>
                <c:pt idx="11">
                  <c:v>281.63356573241293</c:v>
                </c:pt>
                <c:pt idx="12">
                  <c:v>285.09404515222207</c:v>
                </c:pt>
                <c:pt idx="13">
                  <c:v>289.46812191538163</c:v>
                </c:pt>
                <c:pt idx="14">
                  <c:v>294.2665843141491</c:v>
                </c:pt>
                <c:pt idx="15">
                  <c:v>297.85873881372072</c:v>
                </c:pt>
                <c:pt idx="16">
                  <c:v>302.07848059300881</c:v>
                </c:pt>
                <c:pt idx="17">
                  <c:v>305.79968119804369</c:v>
                </c:pt>
                <c:pt idx="18">
                  <c:v>309.68846160102976</c:v>
                </c:pt>
                <c:pt idx="19">
                  <c:v>312.30319780954835</c:v>
                </c:pt>
                <c:pt idx="20">
                  <c:v>315.68427870959476</c:v>
                </c:pt>
                <c:pt idx="21">
                  <c:v>317.34473730140593</c:v>
                </c:pt>
                <c:pt idx="22">
                  <c:v>316.26910742631912</c:v>
                </c:pt>
                <c:pt idx="23">
                  <c:v>311.62521407931683</c:v>
                </c:pt>
              </c:numCache>
            </c:numRef>
          </c:val>
          <c:smooth val="0"/>
          <c:extLst>
            <c:ext xmlns:c16="http://schemas.microsoft.com/office/drawing/2014/chart" uri="{C3380CC4-5D6E-409C-BE32-E72D297353CC}">
              <c16:uniqueId val="{00000006-7CA5-4E37-9747-441C71A9A2C3}"/>
            </c:ext>
          </c:extLst>
        </c:ser>
        <c:dLbls>
          <c:showLegendKey val="0"/>
          <c:showVal val="0"/>
          <c:showCatName val="0"/>
          <c:showSerName val="0"/>
          <c:showPercent val="0"/>
          <c:showBubbleSize val="0"/>
        </c:dLbls>
        <c:smooth val="0"/>
        <c:axId val="1606167455"/>
        <c:axId val="1606167935"/>
      </c:lineChart>
      <c:catAx>
        <c:axId val="160616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6167935"/>
        <c:crosses val="autoZero"/>
        <c:auto val="1"/>
        <c:lblAlgn val="ctr"/>
        <c:lblOffset val="100"/>
        <c:noMultiLvlLbl val="0"/>
      </c:catAx>
      <c:valAx>
        <c:axId val="1606167935"/>
        <c:scaling>
          <c:orientation val="minMax"/>
          <c:min val="2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61674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INERTIA Fall</a:t>
            </a:r>
          </a:p>
        </c:rich>
      </c:tx>
      <c:layout>
        <c:manualLayout>
          <c:xMode val="edge"/>
          <c:yMode val="edge"/>
          <c:x val="0.26713295131025333"/>
          <c:y val="3.295728417149502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'19-25'!$O$56</c:f>
              <c:strCache>
                <c:ptCount val="1"/>
                <c:pt idx="0">
                  <c:v>2019</c:v>
                </c:pt>
              </c:strCache>
            </c:strRef>
          </c:tx>
          <c:spPr>
            <a:ln w="28575" cap="rnd">
              <a:solidFill>
                <a:srgbClr val="FFC000"/>
              </a:solidFill>
              <a:round/>
            </a:ln>
            <a:effectLst/>
          </c:spPr>
          <c:marker>
            <c:symbol val="none"/>
          </c:marker>
          <c:val>
            <c:numRef>
              <c:f>'19-25'!$O$57:$O$80</c:f>
              <c:numCache>
                <c:formatCode>General</c:formatCode>
                <c:ptCount val="24"/>
                <c:pt idx="0">
                  <c:v>232.96345897692328</c:v>
                </c:pt>
                <c:pt idx="1">
                  <c:v>224.74490032173929</c:v>
                </c:pt>
                <c:pt idx="2">
                  <c:v>224.20909822857155</c:v>
                </c:pt>
                <c:pt idx="3">
                  <c:v>224.06976357912103</c:v>
                </c:pt>
                <c:pt idx="4">
                  <c:v>225.87196361318692</c:v>
                </c:pt>
                <c:pt idx="5">
                  <c:v>231.86526992857156</c:v>
                </c:pt>
                <c:pt idx="6">
                  <c:v>239.44134737142878</c:v>
                </c:pt>
                <c:pt idx="7">
                  <c:v>243.39611059120895</c:v>
                </c:pt>
                <c:pt idx="8">
                  <c:v>248.19218923186824</c:v>
                </c:pt>
                <c:pt idx="9">
                  <c:v>254.56496327142872</c:v>
                </c:pt>
                <c:pt idx="10">
                  <c:v>261.91001770659358</c:v>
                </c:pt>
                <c:pt idx="11">
                  <c:v>266.90932917472537</c:v>
                </c:pt>
                <c:pt idx="12">
                  <c:v>271.86036368461561</c:v>
                </c:pt>
                <c:pt idx="13">
                  <c:v>275.26265060329695</c:v>
                </c:pt>
                <c:pt idx="14">
                  <c:v>278.06352079340684</c:v>
                </c:pt>
                <c:pt idx="15">
                  <c:v>279.54495451978045</c:v>
                </c:pt>
                <c:pt idx="16">
                  <c:v>281.27727079670359</c:v>
                </c:pt>
                <c:pt idx="17">
                  <c:v>281.55309033626401</c:v>
                </c:pt>
                <c:pt idx="18">
                  <c:v>280.87209771978047</c:v>
                </c:pt>
                <c:pt idx="19">
                  <c:v>277.73923817582448</c:v>
                </c:pt>
                <c:pt idx="20">
                  <c:v>272.12689305054965</c:v>
                </c:pt>
                <c:pt idx="21">
                  <c:v>264.05956355054963</c:v>
                </c:pt>
                <c:pt idx="22">
                  <c:v>254.66023834065945</c:v>
                </c:pt>
                <c:pt idx="23">
                  <c:v>240.37967636043973</c:v>
                </c:pt>
              </c:numCache>
            </c:numRef>
          </c:val>
          <c:smooth val="0"/>
          <c:extLst>
            <c:ext xmlns:c16="http://schemas.microsoft.com/office/drawing/2014/chart" uri="{C3380CC4-5D6E-409C-BE32-E72D297353CC}">
              <c16:uniqueId val="{00000000-D288-40B9-ADB9-0B689D314324}"/>
            </c:ext>
          </c:extLst>
        </c:ser>
        <c:ser>
          <c:idx val="1"/>
          <c:order val="1"/>
          <c:tx>
            <c:strRef>
              <c:f>'19-25'!$P$56</c:f>
              <c:strCache>
                <c:ptCount val="1"/>
                <c:pt idx="0">
                  <c:v>2020</c:v>
                </c:pt>
              </c:strCache>
            </c:strRef>
          </c:tx>
          <c:spPr>
            <a:ln w="28575" cap="rnd">
              <a:solidFill>
                <a:schemeClr val="accent2"/>
              </a:solidFill>
              <a:round/>
            </a:ln>
            <a:effectLst/>
          </c:spPr>
          <c:marker>
            <c:symbol val="none"/>
          </c:marker>
          <c:val>
            <c:numRef>
              <c:f>'19-25'!$P$57:$P$80</c:f>
              <c:numCache>
                <c:formatCode>General</c:formatCode>
                <c:ptCount val="24"/>
                <c:pt idx="0">
                  <c:v>213.42295846373636</c:v>
                </c:pt>
                <c:pt idx="1">
                  <c:v>205.85346128695662</c:v>
                </c:pt>
                <c:pt idx="2">
                  <c:v>204.49319712967051</c:v>
                </c:pt>
                <c:pt idx="3">
                  <c:v>204.22524469011003</c:v>
                </c:pt>
                <c:pt idx="4">
                  <c:v>206.61388771758257</c:v>
                </c:pt>
                <c:pt idx="5">
                  <c:v>211.52766244725291</c:v>
                </c:pt>
                <c:pt idx="6">
                  <c:v>219.07333741538477</c:v>
                </c:pt>
                <c:pt idx="7">
                  <c:v>222.68991193296719</c:v>
                </c:pt>
                <c:pt idx="8">
                  <c:v>227.69819764285734</c:v>
                </c:pt>
                <c:pt idx="9">
                  <c:v>233.49969490109908</c:v>
                </c:pt>
                <c:pt idx="10">
                  <c:v>239.67336625604409</c:v>
                </c:pt>
                <c:pt idx="11">
                  <c:v>246.33971103736278</c:v>
                </c:pt>
                <c:pt idx="12">
                  <c:v>251.4143698637364</c:v>
                </c:pt>
                <c:pt idx="13">
                  <c:v>254.43485904395618</c:v>
                </c:pt>
                <c:pt idx="14">
                  <c:v>256.4625087769233</c:v>
                </c:pt>
                <c:pt idx="15">
                  <c:v>258.24135647802223</c:v>
                </c:pt>
                <c:pt idx="16">
                  <c:v>259.19720983846173</c:v>
                </c:pt>
                <c:pt idx="17">
                  <c:v>259.638589302198</c:v>
                </c:pt>
                <c:pt idx="18">
                  <c:v>259.86459410549463</c:v>
                </c:pt>
                <c:pt idx="19">
                  <c:v>257.41283895384629</c:v>
                </c:pt>
                <c:pt idx="20">
                  <c:v>253.56774280659363</c:v>
                </c:pt>
                <c:pt idx="21">
                  <c:v>244.38531080219801</c:v>
                </c:pt>
                <c:pt idx="22">
                  <c:v>234.57838634395617</c:v>
                </c:pt>
                <c:pt idx="23">
                  <c:v>221.60976873076945</c:v>
                </c:pt>
              </c:numCache>
            </c:numRef>
          </c:val>
          <c:smooth val="0"/>
          <c:extLst>
            <c:ext xmlns:c16="http://schemas.microsoft.com/office/drawing/2014/chart" uri="{C3380CC4-5D6E-409C-BE32-E72D297353CC}">
              <c16:uniqueId val="{00000001-D288-40B9-ADB9-0B689D314324}"/>
            </c:ext>
          </c:extLst>
        </c:ser>
        <c:ser>
          <c:idx val="2"/>
          <c:order val="2"/>
          <c:tx>
            <c:strRef>
              <c:f>'19-25'!$Q$56</c:f>
              <c:strCache>
                <c:ptCount val="1"/>
                <c:pt idx="0">
                  <c:v>2021</c:v>
                </c:pt>
              </c:strCache>
            </c:strRef>
          </c:tx>
          <c:spPr>
            <a:ln w="28575" cap="rnd">
              <a:solidFill>
                <a:srgbClr val="00B050"/>
              </a:solidFill>
              <a:round/>
            </a:ln>
            <a:effectLst/>
          </c:spPr>
          <c:marker>
            <c:symbol val="none"/>
          </c:marker>
          <c:val>
            <c:numRef>
              <c:f>'19-25'!$Q$57:$Q$80</c:f>
              <c:numCache>
                <c:formatCode>General</c:formatCode>
                <c:ptCount val="24"/>
                <c:pt idx="0">
                  <c:v>226.06987613956048</c:v>
                </c:pt>
                <c:pt idx="1">
                  <c:v>211.81771892417586</c:v>
                </c:pt>
                <c:pt idx="2">
                  <c:v>202.79177276923082</c:v>
                </c:pt>
                <c:pt idx="3">
                  <c:v>201.61810453956051</c:v>
                </c:pt>
                <c:pt idx="4">
                  <c:v>202.27251709890106</c:v>
                </c:pt>
                <c:pt idx="5">
                  <c:v>207.61312370329674</c:v>
                </c:pt>
                <c:pt idx="6">
                  <c:v>219.73832215604395</c:v>
                </c:pt>
                <c:pt idx="7">
                  <c:v>223.28207566483508</c:v>
                </c:pt>
                <c:pt idx="8">
                  <c:v>227.41304386153857</c:v>
                </c:pt>
                <c:pt idx="9">
                  <c:v>233.02068880879131</c:v>
                </c:pt>
                <c:pt idx="10">
                  <c:v>240.36808738351644</c:v>
                </c:pt>
                <c:pt idx="11">
                  <c:v>249.17257350219776</c:v>
                </c:pt>
                <c:pt idx="12">
                  <c:v>257.3580028428571</c:v>
                </c:pt>
                <c:pt idx="13">
                  <c:v>263.18403360879125</c:v>
                </c:pt>
                <c:pt idx="14">
                  <c:v>267.72857479780214</c:v>
                </c:pt>
                <c:pt idx="15">
                  <c:v>270.48494654615388</c:v>
                </c:pt>
                <c:pt idx="16">
                  <c:v>272.99024974505488</c:v>
                </c:pt>
                <c:pt idx="17">
                  <c:v>274.30799297912085</c:v>
                </c:pt>
                <c:pt idx="18">
                  <c:v>275.32320192747267</c:v>
                </c:pt>
                <c:pt idx="19">
                  <c:v>275.30092951318682</c:v>
                </c:pt>
                <c:pt idx="20">
                  <c:v>273.83195761538462</c:v>
                </c:pt>
                <c:pt idx="21">
                  <c:v>269.11350690769234</c:v>
                </c:pt>
                <c:pt idx="22">
                  <c:v>260.39584593076927</c:v>
                </c:pt>
                <c:pt idx="23">
                  <c:v>245.56662145604395</c:v>
                </c:pt>
              </c:numCache>
            </c:numRef>
          </c:val>
          <c:smooth val="0"/>
          <c:extLst>
            <c:ext xmlns:c16="http://schemas.microsoft.com/office/drawing/2014/chart" uri="{C3380CC4-5D6E-409C-BE32-E72D297353CC}">
              <c16:uniqueId val="{00000002-D288-40B9-ADB9-0B689D314324}"/>
            </c:ext>
          </c:extLst>
        </c:ser>
        <c:ser>
          <c:idx val="3"/>
          <c:order val="3"/>
          <c:tx>
            <c:strRef>
              <c:f>'19-25'!$R$56</c:f>
              <c:strCache>
                <c:ptCount val="1"/>
                <c:pt idx="0">
                  <c:v>2022</c:v>
                </c:pt>
              </c:strCache>
            </c:strRef>
          </c:tx>
          <c:spPr>
            <a:ln w="28575" cap="rnd">
              <a:solidFill>
                <a:srgbClr val="7030A0"/>
              </a:solidFill>
              <a:round/>
            </a:ln>
            <a:effectLst/>
          </c:spPr>
          <c:marker>
            <c:symbol val="none"/>
          </c:marker>
          <c:val>
            <c:numRef>
              <c:f>'19-25'!$R$57:$R$80</c:f>
              <c:numCache>
                <c:formatCode>General</c:formatCode>
                <c:ptCount val="24"/>
                <c:pt idx="0">
                  <c:v>232.72184747032972</c:v>
                </c:pt>
                <c:pt idx="1">
                  <c:v>220.05978496086954</c:v>
                </c:pt>
                <c:pt idx="2">
                  <c:v>216.72304141428566</c:v>
                </c:pt>
                <c:pt idx="3">
                  <c:v>216.14055458681324</c:v>
                </c:pt>
                <c:pt idx="4">
                  <c:v>216.82473956043967</c:v>
                </c:pt>
                <c:pt idx="5">
                  <c:v>219.87321063736269</c:v>
                </c:pt>
                <c:pt idx="6">
                  <c:v>226.58564317912086</c:v>
                </c:pt>
                <c:pt idx="7">
                  <c:v>230.0273175945054</c:v>
                </c:pt>
                <c:pt idx="8">
                  <c:v>231.75042837142854</c:v>
                </c:pt>
                <c:pt idx="9">
                  <c:v>234.79939845274723</c:v>
                </c:pt>
                <c:pt idx="10">
                  <c:v>238.67925295274722</c:v>
                </c:pt>
                <c:pt idx="11">
                  <c:v>245.22280047252758</c:v>
                </c:pt>
                <c:pt idx="12">
                  <c:v>252.80703068241758</c:v>
                </c:pt>
                <c:pt idx="13">
                  <c:v>258.45940867582419</c:v>
                </c:pt>
                <c:pt idx="14">
                  <c:v>262.50899131208774</c:v>
                </c:pt>
                <c:pt idx="15">
                  <c:v>266.40328181208793</c:v>
                </c:pt>
                <c:pt idx="16">
                  <c:v>269.55939645604394</c:v>
                </c:pt>
                <c:pt idx="17">
                  <c:v>271.72694088461537</c:v>
                </c:pt>
                <c:pt idx="18">
                  <c:v>273.55257836043961</c:v>
                </c:pt>
                <c:pt idx="19">
                  <c:v>274.61901202747248</c:v>
                </c:pt>
                <c:pt idx="20">
                  <c:v>274.14746143956057</c:v>
                </c:pt>
                <c:pt idx="21">
                  <c:v>269.85856707582411</c:v>
                </c:pt>
                <c:pt idx="22">
                  <c:v>260.23218582637355</c:v>
                </c:pt>
                <c:pt idx="23">
                  <c:v>245.81188116923073</c:v>
                </c:pt>
              </c:numCache>
            </c:numRef>
          </c:val>
          <c:smooth val="0"/>
          <c:extLst>
            <c:ext xmlns:c16="http://schemas.microsoft.com/office/drawing/2014/chart" uri="{C3380CC4-5D6E-409C-BE32-E72D297353CC}">
              <c16:uniqueId val="{00000003-D288-40B9-ADB9-0B689D314324}"/>
            </c:ext>
          </c:extLst>
        </c:ser>
        <c:ser>
          <c:idx val="4"/>
          <c:order val="4"/>
          <c:tx>
            <c:strRef>
              <c:f>'19-25'!$S$56</c:f>
              <c:strCache>
                <c:ptCount val="1"/>
                <c:pt idx="0">
                  <c:v>2023</c:v>
                </c:pt>
              </c:strCache>
            </c:strRef>
          </c:tx>
          <c:spPr>
            <a:ln w="28575" cap="rnd">
              <a:solidFill>
                <a:schemeClr val="tx1">
                  <a:lumMod val="65000"/>
                  <a:lumOff val="35000"/>
                </a:schemeClr>
              </a:solidFill>
              <a:round/>
            </a:ln>
            <a:effectLst/>
          </c:spPr>
          <c:marker>
            <c:symbol val="none"/>
          </c:marker>
          <c:val>
            <c:numRef>
              <c:f>'19-25'!$S$57:$S$80</c:f>
              <c:numCache>
                <c:formatCode>General</c:formatCode>
                <c:ptCount val="24"/>
                <c:pt idx="0">
                  <c:v>259.01303973076926</c:v>
                </c:pt>
                <c:pt idx="1">
                  <c:v>250.87913012282621</c:v>
                </c:pt>
                <c:pt idx="2">
                  <c:v>249.20316432747254</c:v>
                </c:pt>
                <c:pt idx="3">
                  <c:v>248.91302243626376</c:v>
                </c:pt>
                <c:pt idx="4">
                  <c:v>249.45277018131887</c:v>
                </c:pt>
                <c:pt idx="5">
                  <c:v>250.71210792307704</c:v>
                </c:pt>
                <c:pt idx="6">
                  <c:v>253.11971664395608</c:v>
                </c:pt>
                <c:pt idx="7">
                  <c:v>254.56714275054949</c:v>
                </c:pt>
                <c:pt idx="8">
                  <c:v>255.69657259560455</c:v>
                </c:pt>
                <c:pt idx="9">
                  <c:v>256.98346208791224</c:v>
                </c:pt>
                <c:pt idx="10">
                  <c:v>258.19780303296699</c:v>
                </c:pt>
                <c:pt idx="11">
                  <c:v>261.95092819340658</c:v>
                </c:pt>
                <c:pt idx="12">
                  <c:v>266.83249550439564</c:v>
                </c:pt>
                <c:pt idx="13">
                  <c:v>271.87369739120885</c:v>
                </c:pt>
                <c:pt idx="14">
                  <c:v>276.1796369835165</c:v>
                </c:pt>
                <c:pt idx="15">
                  <c:v>280.46126406813187</c:v>
                </c:pt>
                <c:pt idx="16">
                  <c:v>283.83756474065927</c:v>
                </c:pt>
                <c:pt idx="17">
                  <c:v>286.03498170659333</c:v>
                </c:pt>
                <c:pt idx="18">
                  <c:v>287.94388102857147</c:v>
                </c:pt>
                <c:pt idx="19">
                  <c:v>289.46297348791205</c:v>
                </c:pt>
                <c:pt idx="20">
                  <c:v>289.25684696483506</c:v>
                </c:pt>
                <c:pt idx="21">
                  <c:v>285.61001170000003</c:v>
                </c:pt>
                <c:pt idx="22">
                  <c:v>278.36859340000007</c:v>
                </c:pt>
                <c:pt idx="23">
                  <c:v>267.98686420219786</c:v>
                </c:pt>
              </c:numCache>
            </c:numRef>
          </c:val>
          <c:smooth val="0"/>
          <c:extLst>
            <c:ext xmlns:c16="http://schemas.microsoft.com/office/drawing/2014/chart" uri="{C3380CC4-5D6E-409C-BE32-E72D297353CC}">
              <c16:uniqueId val="{00000004-D288-40B9-ADB9-0B689D314324}"/>
            </c:ext>
          </c:extLst>
        </c:ser>
        <c:ser>
          <c:idx val="5"/>
          <c:order val="5"/>
          <c:tx>
            <c:strRef>
              <c:f>'19-25'!$T$56</c:f>
              <c:strCache>
                <c:ptCount val="1"/>
                <c:pt idx="0">
                  <c:v>2024</c:v>
                </c:pt>
              </c:strCache>
            </c:strRef>
          </c:tx>
          <c:spPr>
            <a:ln w="28575" cap="rnd">
              <a:solidFill>
                <a:srgbClr val="00B0F0"/>
              </a:solidFill>
              <a:round/>
            </a:ln>
            <a:effectLst/>
          </c:spPr>
          <c:marker>
            <c:symbol val="none"/>
          </c:marker>
          <c:val>
            <c:numRef>
              <c:f>'19-25'!$T$57:$T$80</c:f>
              <c:numCache>
                <c:formatCode>General</c:formatCode>
                <c:ptCount val="24"/>
                <c:pt idx="0">
                  <c:v>256.31811838901103</c:v>
                </c:pt>
                <c:pt idx="1">
                  <c:v>248.22532744891308</c:v>
                </c:pt>
                <c:pt idx="2">
                  <c:v>246.10933156043956</c:v>
                </c:pt>
                <c:pt idx="3">
                  <c:v>245.89650614725278</c:v>
                </c:pt>
                <c:pt idx="4">
                  <c:v>246.108317101099</c:v>
                </c:pt>
                <c:pt idx="5">
                  <c:v>246.93506984175821</c:v>
                </c:pt>
                <c:pt idx="6">
                  <c:v>247.62275103406597</c:v>
                </c:pt>
                <c:pt idx="7">
                  <c:v>248.08428309120882</c:v>
                </c:pt>
                <c:pt idx="8">
                  <c:v>248.41965131098911</c:v>
                </c:pt>
                <c:pt idx="9">
                  <c:v>247.23820948571418</c:v>
                </c:pt>
                <c:pt idx="10">
                  <c:v>246.04109840549449</c:v>
                </c:pt>
                <c:pt idx="11">
                  <c:v>246.75611978461549</c:v>
                </c:pt>
                <c:pt idx="12">
                  <c:v>249.36706744835149</c:v>
                </c:pt>
                <c:pt idx="13">
                  <c:v>253.17117190989015</c:v>
                </c:pt>
                <c:pt idx="14">
                  <c:v>257.53849514065928</c:v>
                </c:pt>
                <c:pt idx="15">
                  <c:v>263.03599050329672</c:v>
                </c:pt>
                <c:pt idx="16">
                  <c:v>268.38727233736256</c:v>
                </c:pt>
                <c:pt idx="17">
                  <c:v>272.16719794615375</c:v>
                </c:pt>
                <c:pt idx="18">
                  <c:v>276.02245354505487</c:v>
                </c:pt>
                <c:pt idx="19">
                  <c:v>279.41937065054947</c:v>
                </c:pt>
                <c:pt idx="20">
                  <c:v>280.16020845274716</c:v>
                </c:pt>
                <c:pt idx="21">
                  <c:v>277.55381444065938</c:v>
                </c:pt>
                <c:pt idx="22">
                  <c:v>272.52976368461538</c:v>
                </c:pt>
                <c:pt idx="23">
                  <c:v>264.02115194945071</c:v>
                </c:pt>
              </c:numCache>
            </c:numRef>
          </c:val>
          <c:smooth val="0"/>
          <c:extLst>
            <c:ext xmlns:c16="http://schemas.microsoft.com/office/drawing/2014/chart" uri="{C3380CC4-5D6E-409C-BE32-E72D297353CC}">
              <c16:uniqueId val="{00000005-D288-40B9-ADB9-0B689D314324}"/>
            </c:ext>
          </c:extLst>
        </c:ser>
        <c:dLbls>
          <c:showLegendKey val="0"/>
          <c:showVal val="0"/>
          <c:showCatName val="0"/>
          <c:showSerName val="0"/>
          <c:showPercent val="0"/>
          <c:showBubbleSize val="0"/>
        </c:dLbls>
        <c:smooth val="0"/>
        <c:axId val="1728459103"/>
        <c:axId val="1728463903"/>
      </c:lineChart>
      <c:catAx>
        <c:axId val="1728459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8463903"/>
        <c:crosses val="autoZero"/>
        <c:auto val="1"/>
        <c:lblAlgn val="ctr"/>
        <c:lblOffset val="100"/>
        <c:noMultiLvlLbl val="0"/>
      </c:catAx>
      <c:valAx>
        <c:axId val="1728463903"/>
        <c:scaling>
          <c:orientation val="minMax"/>
          <c:min val="17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84591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INERTIA Winter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'19-25'!$O$110</c:f>
              <c:strCache>
                <c:ptCount val="1"/>
                <c:pt idx="0">
                  <c:v>2019</c:v>
                </c:pt>
              </c:strCache>
            </c:strRef>
          </c:tx>
          <c:spPr>
            <a:ln w="28575" cap="rnd">
              <a:solidFill>
                <a:srgbClr val="FFC000"/>
              </a:solidFill>
              <a:round/>
            </a:ln>
            <a:effectLst/>
          </c:spPr>
          <c:marker>
            <c:symbol val="none"/>
          </c:marker>
          <c:val>
            <c:numRef>
              <c:f>'19-25'!$O$111:$O$134</c:f>
              <c:numCache>
                <c:formatCode>General</c:formatCode>
                <c:ptCount val="24"/>
                <c:pt idx="0">
                  <c:v>203.72530140222233</c:v>
                </c:pt>
                <c:pt idx="1">
                  <c:v>200.76281077555566</c:v>
                </c:pt>
                <c:pt idx="2">
                  <c:v>201.9473599144446</c:v>
                </c:pt>
                <c:pt idx="3">
                  <c:v>204.48593612333346</c:v>
                </c:pt>
                <c:pt idx="4">
                  <c:v>210.92112137222242</c:v>
                </c:pt>
                <c:pt idx="5">
                  <c:v>221.63385262222235</c:v>
                </c:pt>
                <c:pt idx="6">
                  <c:v>228.9763599111113</c:v>
                </c:pt>
                <c:pt idx="7">
                  <c:v>231.4516163366668</c:v>
                </c:pt>
                <c:pt idx="8">
                  <c:v>233.24936269888917</c:v>
                </c:pt>
                <c:pt idx="9">
                  <c:v>233.60968578444462</c:v>
                </c:pt>
                <c:pt idx="10">
                  <c:v>233.41998612777789</c:v>
                </c:pt>
                <c:pt idx="11">
                  <c:v>232.22605279222236</c:v>
                </c:pt>
                <c:pt idx="12">
                  <c:v>230.63710382777788</c:v>
                </c:pt>
                <c:pt idx="13">
                  <c:v>229.11568769000019</c:v>
                </c:pt>
                <c:pt idx="14">
                  <c:v>227.97580001555571</c:v>
                </c:pt>
                <c:pt idx="15">
                  <c:v>228.18017014555556</c:v>
                </c:pt>
                <c:pt idx="16">
                  <c:v>229.20729828222235</c:v>
                </c:pt>
                <c:pt idx="17">
                  <c:v>230.2634347411113</c:v>
                </c:pt>
                <c:pt idx="18">
                  <c:v>230.86579012222236</c:v>
                </c:pt>
                <c:pt idx="19">
                  <c:v>231.00582657777795</c:v>
                </c:pt>
                <c:pt idx="20">
                  <c:v>228.92575383111122</c:v>
                </c:pt>
                <c:pt idx="21">
                  <c:v>224.43556112555572</c:v>
                </c:pt>
                <c:pt idx="22">
                  <c:v>219.61025591444451</c:v>
                </c:pt>
                <c:pt idx="23">
                  <c:v>210.35256407555562</c:v>
                </c:pt>
              </c:numCache>
            </c:numRef>
          </c:val>
          <c:smooth val="0"/>
          <c:extLst>
            <c:ext xmlns:c16="http://schemas.microsoft.com/office/drawing/2014/chart" uri="{C3380CC4-5D6E-409C-BE32-E72D297353CC}">
              <c16:uniqueId val="{00000000-92B8-449D-9BCA-5A9AFB1B57EB}"/>
            </c:ext>
          </c:extLst>
        </c:ser>
        <c:ser>
          <c:idx val="1"/>
          <c:order val="1"/>
          <c:tx>
            <c:strRef>
              <c:f>'19-25'!$P$110</c:f>
              <c:strCache>
                <c:ptCount val="1"/>
                <c:pt idx="0">
                  <c:v>2020</c:v>
                </c:pt>
              </c:strCache>
            </c:strRef>
          </c:tx>
          <c:spPr>
            <a:ln w="28575" cap="rnd">
              <a:solidFill>
                <a:schemeClr val="accent2"/>
              </a:solidFill>
              <a:round/>
            </a:ln>
            <a:effectLst/>
          </c:spPr>
          <c:marker>
            <c:symbol val="none"/>
          </c:marker>
          <c:val>
            <c:numRef>
              <c:f>'19-25'!$P$111:$P$134</c:f>
              <c:numCache>
                <c:formatCode>General</c:formatCode>
                <c:ptCount val="24"/>
                <c:pt idx="0">
                  <c:v>203.69366107142869</c:v>
                </c:pt>
                <c:pt idx="1">
                  <c:v>200.27068150000008</c:v>
                </c:pt>
                <c:pt idx="2">
                  <c:v>200.83290832197807</c:v>
                </c:pt>
                <c:pt idx="3">
                  <c:v>203.11961763076928</c:v>
                </c:pt>
                <c:pt idx="4">
                  <c:v>208.97934909011002</c:v>
                </c:pt>
                <c:pt idx="5">
                  <c:v>219.86894421758262</c:v>
                </c:pt>
                <c:pt idx="6">
                  <c:v>228.80030650000009</c:v>
                </c:pt>
                <c:pt idx="7">
                  <c:v>232.35918648241773</c:v>
                </c:pt>
                <c:pt idx="8">
                  <c:v>234.12184084945073</c:v>
                </c:pt>
                <c:pt idx="9">
                  <c:v>234.26972786813201</c:v>
                </c:pt>
                <c:pt idx="10">
                  <c:v>233.93758002857157</c:v>
                </c:pt>
                <c:pt idx="11">
                  <c:v>233.17030203846167</c:v>
                </c:pt>
                <c:pt idx="12">
                  <c:v>231.71120262637379</c:v>
                </c:pt>
                <c:pt idx="13">
                  <c:v>229.93286762967048</c:v>
                </c:pt>
                <c:pt idx="14">
                  <c:v>229.52121979340671</c:v>
                </c:pt>
                <c:pt idx="15">
                  <c:v>230.09309136043973</c:v>
                </c:pt>
                <c:pt idx="16">
                  <c:v>231.17480426923086</c:v>
                </c:pt>
                <c:pt idx="17">
                  <c:v>231.97297820329678</c:v>
                </c:pt>
                <c:pt idx="18">
                  <c:v>232.50860561098915</c:v>
                </c:pt>
                <c:pt idx="19">
                  <c:v>232.18938669230781</c:v>
                </c:pt>
                <c:pt idx="20">
                  <c:v>230.2060963472529</c:v>
                </c:pt>
                <c:pt idx="21">
                  <c:v>226.28374469010998</c:v>
                </c:pt>
                <c:pt idx="22">
                  <c:v>221.29324314725292</c:v>
                </c:pt>
                <c:pt idx="23">
                  <c:v>210.3824258329671</c:v>
                </c:pt>
              </c:numCache>
            </c:numRef>
          </c:val>
          <c:smooth val="0"/>
          <c:extLst>
            <c:ext xmlns:c16="http://schemas.microsoft.com/office/drawing/2014/chart" uri="{C3380CC4-5D6E-409C-BE32-E72D297353CC}">
              <c16:uniqueId val="{00000001-92B8-449D-9BCA-5A9AFB1B57EB}"/>
            </c:ext>
          </c:extLst>
        </c:ser>
        <c:ser>
          <c:idx val="2"/>
          <c:order val="2"/>
          <c:tx>
            <c:strRef>
              <c:f>'19-25'!$Q$110</c:f>
              <c:strCache>
                <c:ptCount val="1"/>
                <c:pt idx="0">
                  <c:v>2021</c:v>
                </c:pt>
              </c:strCache>
            </c:strRef>
          </c:tx>
          <c:spPr>
            <a:ln w="28575" cap="rnd">
              <a:solidFill>
                <a:srgbClr val="00B050"/>
              </a:solidFill>
              <a:round/>
            </a:ln>
            <a:effectLst/>
          </c:spPr>
          <c:marker>
            <c:symbol val="none"/>
          </c:marker>
          <c:val>
            <c:numRef>
              <c:f>'19-25'!$Q$111:$Q$134</c:f>
              <c:numCache>
                <c:formatCode>General</c:formatCode>
                <c:ptCount val="24"/>
                <c:pt idx="0">
                  <c:v>213.79833064157299</c:v>
                </c:pt>
                <c:pt idx="1">
                  <c:v>211.67845911000001</c:v>
                </c:pt>
                <c:pt idx="2">
                  <c:v>210.55111724111106</c:v>
                </c:pt>
                <c:pt idx="3">
                  <c:v>212.00873818888891</c:v>
                </c:pt>
                <c:pt idx="4">
                  <c:v>215.56551676555546</c:v>
                </c:pt>
                <c:pt idx="5">
                  <c:v>222.69613471555553</c:v>
                </c:pt>
                <c:pt idx="6">
                  <c:v>228.7705042333333</c:v>
                </c:pt>
                <c:pt idx="7">
                  <c:v>230.87761078777768</c:v>
                </c:pt>
                <c:pt idx="8">
                  <c:v>232.28523684555549</c:v>
                </c:pt>
                <c:pt idx="9">
                  <c:v>232.43039717333329</c:v>
                </c:pt>
                <c:pt idx="10">
                  <c:v>231.55779733111109</c:v>
                </c:pt>
                <c:pt idx="11">
                  <c:v>230.23896388333341</c:v>
                </c:pt>
                <c:pt idx="12">
                  <c:v>229.30621805888893</c:v>
                </c:pt>
                <c:pt idx="13">
                  <c:v>227.59367629999991</c:v>
                </c:pt>
                <c:pt idx="14">
                  <c:v>226.5242170211111</c:v>
                </c:pt>
                <c:pt idx="15">
                  <c:v>226.71776624000006</c:v>
                </c:pt>
                <c:pt idx="16">
                  <c:v>228.57630919777787</c:v>
                </c:pt>
                <c:pt idx="17">
                  <c:v>230.23440512444452</c:v>
                </c:pt>
                <c:pt idx="18">
                  <c:v>231.54653827999994</c:v>
                </c:pt>
                <c:pt idx="19">
                  <c:v>232.2336864133334</c:v>
                </c:pt>
                <c:pt idx="20">
                  <c:v>231.12641154555558</c:v>
                </c:pt>
                <c:pt idx="21">
                  <c:v>228.3035785933333</c:v>
                </c:pt>
                <c:pt idx="22">
                  <c:v>224.36536469888881</c:v>
                </c:pt>
                <c:pt idx="23">
                  <c:v>219.09832925777778</c:v>
                </c:pt>
              </c:numCache>
            </c:numRef>
          </c:val>
          <c:smooth val="0"/>
          <c:extLst>
            <c:ext xmlns:c16="http://schemas.microsoft.com/office/drawing/2014/chart" uri="{C3380CC4-5D6E-409C-BE32-E72D297353CC}">
              <c16:uniqueId val="{00000002-92B8-449D-9BCA-5A9AFB1B57EB}"/>
            </c:ext>
          </c:extLst>
        </c:ser>
        <c:ser>
          <c:idx val="3"/>
          <c:order val="3"/>
          <c:tx>
            <c:strRef>
              <c:f>'19-25'!$R$110</c:f>
              <c:strCache>
                <c:ptCount val="1"/>
                <c:pt idx="0">
                  <c:v>2022</c:v>
                </c:pt>
              </c:strCache>
            </c:strRef>
          </c:tx>
          <c:spPr>
            <a:ln w="28575" cap="rnd">
              <a:solidFill>
                <a:srgbClr val="7030A0"/>
              </a:solidFill>
              <a:round/>
            </a:ln>
            <a:effectLst/>
          </c:spPr>
          <c:marker>
            <c:symbol val="none"/>
          </c:marker>
          <c:val>
            <c:numRef>
              <c:f>'19-25'!$R$111:$R$134</c:f>
              <c:numCache>
                <c:formatCode>General</c:formatCode>
                <c:ptCount val="24"/>
                <c:pt idx="0">
                  <c:v>215.02242274777777</c:v>
                </c:pt>
                <c:pt idx="1">
                  <c:v>209.1726841588889</c:v>
                </c:pt>
                <c:pt idx="2">
                  <c:v>207.4775348844444</c:v>
                </c:pt>
                <c:pt idx="3">
                  <c:v>208.24040102444442</c:v>
                </c:pt>
                <c:pt idx="4">
                  <c:v>211.63896029888892</c:v>
                </c:pt>
                <c:pt idx="5">
                  <c:v>219.31151480222226</c:v>
                </c:pt>
                <c:pt idx="6">
                  <c:v>228.57324488777786</c:v>
                </c:pt>
                <c:pt idx="7">
                  <c:v>231.57748556000007</c:v>
                </c:pt>
                <c:pt idx="8">
                  <c:v>233.61164131333337</c:v>
                </c:pt>
                <c:pt idx="9">
                  <c:v>235.13513387222218</c:v>
                </c:pt>
                <c:pt idx="10">
                  <c:v>234.34032558888885</c:v>
                </c:pt>
                <c:pt idx="11">
                  <c:v>232.49299503555559</c:v>
                </c:pt>
                <c:pt idx="12">
                  <c:v>230.59922499222219</c:v>
                </c:pt>
                <c:pt idx="13">
                  <c:v>230.05355101111121</c:v>
                </c:pt>
                <c:pt idx="14">
                  <c:v>230.48233218111119</c:v>
                </c:pt>
                <c:pt idx="15">
                  <c:v>232.57289447222232</c:v>
                </c:pt>
                <c:pt idx="16">
                  <c:v>235.36963265777771</c:v>
                </c:pt>
                <c:pt idx="17">
                  <c:v>237.97981569333328</c:v>
                </c:pt>
                <c:pt idx="18">
                  <c:v>240.12608029888892</c:v>
                </c:pt>
                <c:pt idx="19">
                  <c:v>240.83998434000003</c:v>
                </c:pt>
                <c:pt idx="20">
                  <c:v>239.09841413666672</c:v>
                </c:pt>
                <c:pt idx="21">
                  <c:v>235.47729318333327</c:v>
                </c:pt>
                <c:pt idx="22">
                  <c:v>231.55298412333332</c:v>
                </c:pt>
                <c:pt idx="23">
                  <c:v>224.6157558633335</c:v>
                </c:pt>
              </c:numCache>
            </c:numRef>
          </c:val>
          <c:smooth val="0"/>
          <c:extLst>
            <c:ext xmlns:c16="http://schemas.microsoft.com/office/drawing/2014/chart" uri="{C3380CC4-5D6E-409C-BE32-E72D297353CC}">
              <c16:uniqueId val="{00000003-92B8-449D-9BCA-5A9AFB1B57EB}"/>
            </c:ext>
          </c:extLst>
        </c:ser>
        <c:ser>
          <c:idx val="4"/>
          <c:order val="4"/>
          <c:tx>
            <c:strRef>
              <c:f>'19-25'!$S$110</c:f>
              <c:strCache>
                <c:ptCount val="1"/>
                <c:pt idx="0">
                  <c:v>2023</c:v>
                </c:pt>
              </c:strCache>
            </c:strRef>
          </c:tx>
          <c:spPr>
            <a:ln w="28575" cap="rnd">
              <a:solidFill>
                <a:schemeClr val="tx1">
                  <a:lumMod val="65000"/>
                  <a:lumOff val="35000"/>
                </a:schemeClr>
              </a:solidFill>
              <a:round/>
            </a:ln>
            <a:effectLst/>
          </c:spPr>
          <c:marker>
            <c:symbol val="none"/>
          </c:marker>
          <c:val>
            <c:numRef>
              <c:f>'19-25'!$S$111:$S$134</c:f>
              <c:numCache>
                <c:formatCode>General</c:formatCode>
                <c:ptCount val="24"/>
                <c:pt idx="0">
                  <c:v>216.91837368222215</c:v>
                </c:pt>
                <c:pt idx="1">
                  <c:v>211.8407798933334</c:v>
                </c:pt>
                <c:pt idx="2">
                  <c:v>210.45415683999997</c:v>
                </c:pt>
                <c:pt idx="3">
                  <c:v>211.33218217888884</c:v>
                </c:pt>
                <c:pt idx="4">
                  <c:v>213.78097614777781</c:v>
                </c:pt>
                <c:pt idx="5">
                  <c:v>219.25894802333326</c:v>
                </c:pt>
                <c:pt idx="6">
                  <c:v>226.2150419066667</c:v>
                </c:pt>
                <c:pt idx="7">
                  <c:v>230.02223398888893</c:v>
                </c:pt>
                <c:pt idx="8">
                  <c:v>232.26423956666662</c:v>
                </c:pt>
                <c:pt idx="9">
                  <c:v>232.81253087111102</c:v>
                </c:pt>
                <c:pt idx="10">
                  <c:v>231.20174798555544</c:v>
                </c:pt>
                <c:pt idx="11">
                  <c:v>229.08706022888876</c:v>
                </c:pt>
                <c:pt idx="12">
                  <c:v>227.42215690999998</c:v>
                </c:pt>
                <c:pt idx="13">
                  <c:v>226.47391424</c:v>
                </c:pt>
                <c:pt idx="14">
                  <c:v>226.76362383000006</c:v>
                </c:pt>
                <c:pt idx="15">
                  <c:v>228.78477085555559</c:v>
                </c:pt>
                <c:pt idx="16">
                  <c:v>232.55692952888882</c:v>
                </c:pt>
                <c:pt idx="17">
                  <c:v>236.2377759511111</c:v>
                </c:pt>
                <c:pt idx="18">
                  <c:v>238.69742980999996</c:v>
                </c:pt>
                <c:pt idx="19">
                  <c:v>240.20434816666659</c:v>
                </c:pt>
                <c:pt idx="20">
                  <c:v>239.00559717777782</c:v>
                </c:pt>
                <c:pt idx="21">
                  <c:v>236.07956889333323</c:v>
                </c:pt>
                <c:pt idx="22">
                  <c:v>231.68008263999994</c:v>
                </c:pt>
                <c:pt idx="23">
                  <c:v>224.09403718222222</c:v>
                </c:pt>
              </c:numCache>
            </c:numRef>
          </c:val>
          <c:smooth val="0"/>
          <c:extLst>
            <c:ext xmlns:c16="http://schemas.microsoft.com/office/drawing/2014/chart" uri="{C3380CC4-5D6E-409C-BE32-E72D297353CC}">
              <c16:uniqueId val="{00000004-92B8-449D-9BCA-5A9AFB1B57EB}"/>
            </c:ext>
          </c:extLst>
        </c:ser>
        <c:ser>
          <c:idx val="5"/>
          <c:order val="5"/>
          <c:tx>
            <c:strRef>
              <c:f>'19-25'!$T$110</c:f>
              <c:strCache>
                <c:ptCount val="1"/>
                <c:pt idx="0">
                  <c:v>2024</c:v>
                </c:pt>
              </c:strCache>
            </c:strRef>
          </c:tx>
          <c:spPr>
            <a:ln w="28575" cap="rnd">
              <a:solidFill>
                <a:srgbClr val="00B0F0"/>
              </a:solidFill>
              <a:round/>
            </a:ln>
            <a:effectLst/>
          </c:spPr>
          <c:marker>
            <c:symbol val="none"/>
          </c:marker>
          <c:val>
            <c:numRef>
              <c:f>'19-25'!$T$111:$T$134</c:f>
              <c:numCache>
                <c:formatCode>General</c:formatCode>
                <c:ptCount val="24"/>
                <c:pt idx="0">
                  <c:v>232.26327620769231</c:v>
                </c:pt>
                <c:pt idx="1">
                  <c:v>227.4344362340658</c:v>
                </c:pt>
                <c:pt idx="2">
                  <c:v>225.98646386153848</c:v>
                </c:pt>
                <c:pt idx="3">
                  <c:v>226.70658055164839</c:v>
                </c:pt>
                <c:pt idx="4">
                  <c:v>229.31667204285714</c:v>
                </c:pt>
                <c:pt idx="5">
                  <c:v>233.81433362307681</c:v>
                </c:pt>
                <c:pt idx="6">
                  <c:v>237.37083884065927</c:v>
                </c:pt>
                <c:pt idx="7">
                  <c:v>239.36515610329675</c:v>
                </c:pt>
                <c:pt idx="8">
                  <c:v>240.36351098681334</c:v>
                </c:pt>
                <c:pt idx="9">
                  <c:v>238.85096482527473</c:v>
                </c:pt>
                <c:pt idx="10">
                  <c:v>233.60228519670335</c:v>
                </c:pt>
                <c:pt idx="11">
                  <c:v>229.90181395824175</c:v>
                </c:pt>
                <c:pt idx="12">
                  <c:v>227.66725347912103</c:v>
                </c:pt>
                <c:pt idx="13">
                  <c:v>226.70102357032982</c:v>
                </c:pt>
                <c:pt idx="14">
                  <c:v>227.94630597692318</c:v>
                </c:pt>
                <c:pt idx="15">
                  <c:v>230.85340439230777</c:v>
                </c:pt>
                <c:pt idx="16">
                  <c:v>238.03446399120892</c:v>
                </c:pt>
                <c:pt idx="17">
                  <c:v>244.8052054725276</c:v>
                </c:pt>
                <c:pt idx="18">
                  <c:v>247.95028467802192</c:v>
                </c:pt>
                <c:pt idx="19">
                  <c:v>249.81577743186821</c:v>
                </c:pt>
                <c:pt idx="20">
                  <c:v>249.68853964505507</c:v>
                </c:pt>
                <c:pt idx="21">
                  <c:v>247.81313318571438</c:v>
                </c:pt>
                <c:pt idx="22">
                  <c:v>245.19745455714283</c:v>
                </c:pt>
                <c:pt idx="23">
                  <c:v>240.17598883846148</c:v>
                </c:pt>
              </c:numCache>
            </c:numRef>
          </c:val>
          <c:smooth val="0"/>
          <c:extLst>
            <c:ext xmlns:c16="http://schemas.microsoft.com/office/drawing/2014/chart" uri="{C3380CC4-5D6E-409C-BE32-E72D297353CC}">
              <c16:uniqueId val="{00000005-92B8-449D-9BCA-5A9AFB1B57EB}"/>
            </c:ext>
          </c:extLst>
        </c:ser>
        <c:ser>
          <c:idx val="6"/>
          <c:order val="6"/>
          <c:tx>
            <c:strRef>
              <c:f>'19-25'!$U$110</c:f>
              <c:strCache>
                <c:ptCount val="1"/>
                <c:pt idx="0">
                  <c:v>2025</c:v>
                </c:pt>
              </c:strCache>
            </c:strRef>
          </c:tx>
          <c:spPr>
            <a:ln w="28575" cap="rnd">
              <a:solidFill>
                <a:srgbClr val="FF0000"/>
              </a:solidFill>
              <a:round/>
            </a:ln>
            <a:effectLst/>
          </c:spPr>
          <c:marker>
            <c:symbol val="none"/>
          </c:marker>
          <c:val>
            <c:numRef>
              <c:f>'19-25'!$U$111:$U$134</c:f>
              <c:numCache>
                <c:formatCode>General</c:formatCode>
                <c:ptCount val="24"/>
                <c:pt idx="0">
                  <c:v>249.2931061633777</c:v>
                </c:pt>
                <c:pt idx="1">
                  <c:v>245.4613719620331</c:v>
                </c:pt>
                <c:pt idx="2">
                  <c:v>243.76556159461029</c:v>
                </c:pt>
                <c:pt idx="3">
                  <c:v>244.27710635530087</c:v>
                </c:pt>
                <c:pt idx="4">
                  <c:v>245.86492534039337</c:v>
                </c:pt>
                <c:pt idx="5">
                  <c:v>247.95684966990746</c:v>
                </c:pt>
                <c:pt idx="6">
                  <c:v>249.96385068778929</c:v>
                </c:pt>
                <c:pt idx="7">
                  <c:v>251.53730167077157</c:v>
                </c:pt>
                <c:pt idx="8">
                  <c:v>252.47224417119992</c:v>
                </c:pt>
                <c:pt idx="9">
                  <c:v>250.19815254900072</c:v>
                </c:pt>
                <c:pt idx="10">
                  <c:v>240.63272516112647</c:v>
                </c:pt>
                <c:pt idx="11">
                  <c:v>234.69778455557869</c:v>
                </c:pt>
                <c:pt idx="12">
                  <c:v>232.35859920790895</c:v>
                </c:pt>
                <c:pt idx="13">
                  <c:v>231.90181017140432</c:v>
                </c:pt>
                <c:pt idx="14">
                  <c:v>233.41545215641975</c:v>
                </c:pt>
                <c:pt idx="15">
                  <c:v>237.44871363347417</c:v>
                </c:pt>
                <c:pt idx="16">
                  <c:v>246.63746686039724</c:v>
                </c:pt>
                <c:pt idx="17">
                  <c:v>254.41533924072141</c:v>
                </c:pt>
                <c:pt idx="18">
                  <c:v>258.57737491032401</c:v>
                </c:pt>
                <c:pt idx="19">
                  <c:v>260.61997157365755</c:v>
                </c:pt>
                <c:pt idx="20">
                  <c:v>260.42079600325616</c:v>
                </c:pt>
                <c:pt idx="21">
                  <c:v>259.46938651948693</c:v>
                </c:pt>
                <c:pt idx="22">
                  <c:v>257.61186091489196</c:v>
                </c:pt>
                <c:pt idx="23">
                  <c:v>253.5564144955093</c:v>
                </c:pt>
              </c:numCache>
            </c:numRef>
          </c:val>
          <c:smooth val="0"/>
          <c:extLst>
            <c:ext xmlns:c16="http://schemas.microsoft.com/office/drawing/2014/chart" uri="{C3380CC4-5D6E-409C-BE32-E72D297353CC}">
              <c16:uniqueId val="{00000006-92B8-449D-9BCA-5A9AFB1B57EB}"/>
            </c:ext>
          </c:extLst>
        </c:ser>
        <c:dLbls>
          <c:showLegendKey val="0"/>
          <c:showVal val="0"/>
          <c:showCatName val="0"/>
          <c:showSerName val="0"/>
          <c:showPercent val="0"/>
          <c:showBubbleSize val="0"/>
        </c:dLbls>
        <c:smooth val="0"/>
        <c:axId val="1230182592"/>
        <c:axId val="1230174432"/>
      </c:lineChart>
      <c:catAx>
        <c:axId val="1230182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0174432"/>
        <c:crosses val="autoZero"/>
        <c:auto val="1"/>
        <c:lblAlgn val="ctr"/>
        <c:lblOffset val="100"/>
        <c:noMultiLvlLbl val="0"/>
      </c:catAx>
      <c:valAx>
        <c:axId val="1230174432"/>
        <c:scaling>
          <c:orientation val="minMax"/>
          <c:min val="19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01825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Dynamic PSRR</a:t>
            </a:r>
            <a:r>
              <a:rPr lang="en-US" baseline="0"/>
              <a:t> Threshold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val>
            <c:numRef>
              <c:f>'Seasonal Option'!$I$72:$I$95</c:f>
              <c:numCache>
                <c:formatCode>General</c:formatCode>
                <c:ptCount val="24"/>
                <c:pt idx="0">
                  <c:v>0</c:v>
                </c:pt>
                <c:pt idx="1">
                  <c:v>0</c:v>
                </c:pt>
                <c:pt idx="2">
                  <c:v>0</c:v>
                </c:pt>
                <c:pt idx="3">
                  <c:v>0</c:v>
                </c:pt>
                <c:pt idx="4">
                  <c:v>0</c:v>
                </c:pt>
                <c:pt idx="5">
                  <c:v>0</c:v>
                </c:pt>
                <c:pt idx="6">
                  <c:v>100</c:v>
                </c:pt>
                <c:pt idx="7">
                  <c:v>100</c:v>
                </c:pt>
                <c:pt idx="8">
                  <c:v>100</c:v>
                </c:pt>
                <c:pt idx="9">
                  <c:v>100</c:v>
                </c:pt>
                <c:pt idx="10">
                  <c:v>40</c:v>
                </c:pt>
                <c:pt idx="11">
                  <c:v>40</c:v>
                </c:pt>
                <c:pt idx="12">
                  <c:v>40</c:v>
                </c:pt>
                <c:pt idx="13">
                  <c:v>40</c:v>
                </c:pt>
                <c:pt idx="14">
                  <c:v>40</c:v>
                </c:pt>
                <c:pt idx="15">
                  <c:v>40</c:v>
                </c:pt>
                <c:pt idx="16">
                  <c:v>40</c:v>
                </c:pt>
                <c:pt idx="17">
                  <c:v>40</c:v>
                </c:pt>
                <c:pt idx="18">
                  <c:v>100</c:v>
                </c:pt>
                <c:pt idx="19">
                  <c:v>100</c:v>
                </c:pt>
                <c:pt idx="20">
                  <c:v>100</c:v>
                </c:pt>
                <c:pt idx="21">
                  <c:v>0</c:v>
                </c:pt>
                <c:pt idx="22">
                  <c:v>0</c:v>
                </c:pt>
                <c:pt idx="23">
                  <c:v>0</c:v>
                </c:pt>
              </c:numCache>
            </c:numRef>
          </c:val>
          <c:smooth val="0"/>
          <c:extLst>
            <c:ext xmlns:c16="http://schemas.microsoft.com/office/drawing/2014/chart" uri="{C3380CC4-5D6E-409C-BE32-E72D297353CC}">
              <c16:uniqueId val="{00000000-6345-46A3-892A-B4ACC8B74DDF}"/>
            </c:ext>
          </c:extLst>
        </c:ser>
        <c:dLbls>
          <c:showLegendKey val="0"/>
          <c:showVal val="0"/>
          <c:showCatName val="0"/>
          <c:showSerName val="0"/>
          <c:showPercent val="0"/>
          <c:showBubbleSize val="0"/>
        </c:dLbls>
        <c:smooth val="0"/>
        <c:axId val="2146576943"/>
        <c:axId val="2146585679"/>
      </c:lineChart>
      <c:catAx>
        <c:axId val="214657694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6585679"/>
        <c:crosses val="autoZero"/>
        <c:auto val="1"/>
        <c:lblAlgn val="ctr"/>
        <c:lblOffset val="100"/>
        <c:noMultiLvlLbl val="0"/>
      </c:catAx>
      <c:valAx>
        <c:axId val="21465856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MW/min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65769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0.02247</cdr:x>
      <cdr:y>0.12626</cdr:y>
    </cdr:from>
    <cdr:to>
      <cdr:x>0.38202</cdr:x>
      <cdr:y>0.22418</cdr:y>
    </cdr:to>
    <cdr:sp macro="" textlink="">
      <cdr:nvSpPr>
        <cdr:cNvPr id="2" name="TextBox 11">
          <a:extLst xmlns:a="http://schemas.openxmlformats.org/drawingml/2006/main">
            <a:ext uri="{FF2B5EF4-FFF2-40B4-BE49-F238E27FC236}">
              <a16:creationId xmlns:a16="http://schemas.microsoft.com/office/drawing/2014/main" id="{B9DE58D0-7A78-ED45-2342-DC1653C7DB50}"/>
            </a:ext>
          </a:extLst>
        </cdr:cNvPr>
        <cdr:cNvSpPr txBox="1"/>
      </cdr:nvSpPr>
      <cdr:spPr>
        <a:xfrm xmlns:a="http://schemas.openxmlformats.org/drawingml/2006/main">
          <a:off x="152400" y="476250"/>
          <a:ext cx="2438400" cy="3693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fontAlgn="b"/>
          <a:r>
            <a:rPr lang="en-US" sz="1800" b="0" i="0" u="none" strike="noStrike" dirty="0">
              <a:solidFill>
                <a:srgbClr val="000000"/>
              </a:solidFill>
              <a:effectLst/>
              <a:latin typeface="Calibri" panose="020F0502020204030204" pitchFamily="34" charset="0"/>
            </a:rPr>
            <a:t>Night</a:t>
          </a:r>
        </a:p>
      </cdr:txBody>
    </cdr:sp>
  </cdr:relSizeAnchor>
  <cdr:relSizeAnchor xmlns:cdr="http://schemas.openxmlformats.org/drawingml/2006/chartDrawing">
    <cdr:from>
      <cdr:x>0.21404</cdr:x>
      <cdr:y>0.12727</cdr:y>
    </cdr:from>
    <cdr:to>
      <cdr:x>0.5736</cdr:x>
      <cdr:y>0.22519</cdr:y>
    </cdr:to>
    <cdr:sp macro="" textlink="">
      <cdr:nvSpPr>
        <cdr:cNvPr id="3" name="TextBox 11">
          <a:extLst xmlns:a="http://schemas.openxmlformats.org/drawingml/2006/main">
            <a:ext uri="{FF2B5EF4-FFF2-40B4-BE49-F238E27FC236}">
              <a16:creationId xmlns:a16="http://schemas.microsoft.com/office/drawing/2014/main" id="{18691BCF-B8F0-6D23-F1F3-9B688CB8E9C2}"/>
            </a:ext>
          </a:extLst>
        </cdr:cNvPr>
        <cdr:cNvSpPr txBox="1"/>
      </cdr:nvSpPr>
      <cdr:spPr>
        <a:xfrm xmlns:a="http://schemas.openxmlformats.org/drawingml/2006/main">
          <a:off x="1451610" y="480060"/>
          <a:ext cx="2438400" cy="3693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fontAlgn="b"/>
          <a:r>
            <a:rPr lang="en-US" sz="1800" b="0" i="0" u="none" strike="noStrike" dirty="0">
              <a:solidFill>
                <a:srgbClr val="000000"/>
              </a:solidFill>
              <a:effectLst/>
              <a:latin typeface="Calibri" panose="020F0502020204030204" pitchFamily="34" charset="0"/>
            </a:rPr>
            <a:t>Sunrise</a:t>
          </a:r>
        </a:p>
      </cdr:txBody>
    </cdr:sp>
  </cdr:relSizeAnchor>
  <cdr:relSizeAnchor xmlns:cdr="http://schemas.openxmlformats.org/drawingml/2006/chartDrawing">
    <cdr:from>
      <cdr:x>0.63202</cdr:x>
      <cdr:y>0.12121</cdr:y>
    </cdr:from>
    <cdr:to>
      <cdr:x>0.99157</cdr:x>
      <cdr:y>0.21913</cdr:y>
    </cdr:to>
    <cdr:sp macro="" textlink="">
      <cdr:nvSpPr>
        <cdr:cNvPr id="4" name="TextBox 11">
          <a:extLst xmlns:a="http://schemas.openxmlformats.org/drawingml/2006/main">
            <a:ext uri="{FF2B5EF4-FFF2-40B4-BE49-F238E27FC236}">
              <a16:creationId xmlns:a16="http://schemas.microsoft.com/office/drawing/2014/main" id="{C4E8F775-D4F9-912E-5D25-3C2C3602949F}"/>
            </a:ext>
          </a:extLst>
        </cdr:cNvPr>
        <cdr:cNvSpPr txBox="1"/>
      </cdr:nvSpPr>
      <cdr:spPr>
        <a:xfrm xmlns:a="http://schemas.openxmlformats.org/drawingml/2006/main">
          <a:off x="4286250" y="457200"/>
          <a:ext cx="2438400" cy="3693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fontAlgn="b"/>
          <a:r>
            <a:rPr lang="en-US" sz="1800" b="0" i="0" u="none" strike="noStrike" dirty="0">
              <a:solidFill>
                <a:srgbClr val="000000"/>
              </a:solidFill>
              <a:effectLst/>
              <a:latin typeface="Calibri" panose="020F0502020204030204" pitchFamily="34" charset="0"/>
            </a:rPr>
            <a:t>Sunset</a:t>
          </a:r>
        </a:p>
      </cdr:txBody>
    </cdr:sp>
  </cdr:relSizeAnchor>
  <cdr:relSizeAnchor xmlns:cdr="http://schemas.openxmlformats.org/drawingml/2006/chartDrawing">
    <cdr:from>
      <cdr:x>0.42753</cdr:x>
      <cdr:y>0.12626</cdr:y>
    </cdr:from>
    <cdr:to>
      <cdr:x>0.78708</cdr:x>
      <cdr:y>0.22418</cdr:y>
    </cdr:to>
    <cdr:sp macro="" textlink="">
      <cdr:nvSpPr>
        <cdr:cNvPr id="5" name="TextBox 11">
          <a:extLst xmlns:a="http://schemas.openxmlformats.org/drawingml/2006/main">
            <a:ext uri="{FF2B5EF4-FFF2-40B4-BE49-F238E27FC236}">
              <a16:creationId xmlns:a16="http://schemas.microsoft.com/office/drawing/2014/main" id="{C5B52B8D-F24D-7620-3FAE-7CC3084BE5A4}"/>
            </a:ext>
          </a:extLst>
        </cdr:cNvPr>
        <cdr:cNvSpPr txBox="1"/>
      </cdr:nvSpPr>
      <cdr:spPr>
        <a:xfrm xmlns:a="http://schemas.openxmlformats.org/drawingml/2006/main">
          <a:off x="2899410" y="476250"/>
          <a:ext cx="2438400" cy="3693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fontAlgn="b"/>
          <a:r>
            <a:rPr lang="en-US" sz="1800" b="0" i="0" u="none" strike="noStrike" dirty="0">
              <a:solidFill>
                <a:srgbClr val="000000"/>
              </a:solidFill>
              <a:effectLst/>
              <a:latin typeface="Calibri" panose="020F0502020204030204" pitchFamily="34" charset="0"/>
            </a:rPr>
            <a:t>Other</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750BF31-E9A8-4E88-81E7-44C5092290FC}" type="datetimeFigureOut">
              <a:rPr lang="en-US" smtClean="0"/>
              <a:t>8/4/2025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FB2BDB1-E95E-402D-B2EB-CA9CC1A3958C}" type="slidenum">
              <a:rPr lang="en-US" smtClean="0"/>
              <a:t>‹#›</a:t>
            </a:fld>
            <a:endParaRPr lang="en-US"/>
          </a:p>
        </p:txBody>
      </p:sp>
    </p:spTree>
    <p:extLst>
      <p:ext uri="{BB962C8B-B14F-4D97-AF65-F5344CB8AC3E}">
        <p14:creationId xmlns:p14="http://schemas.microsoft.com/office/powerpoint/2010/main" val="1109219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EFB637-CCC9-4803-8851-F6915048CBB4}" type="datetimeFigureOut">
              <a:rPr lang="en-US" smtClean="0"/>
              <a:t>8/4/2025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62AC51D-6DAA-4455-8EA7-D54B64909A85}" type="slidenum">
              <a:rPr lang="en-US" smtClean="0"/>
              <a:t>‹#›</a:t>
            </a:fld>
            <a:endParaRPr lang="en-US"/>
          </a:p>
        </p:txBody>
      </p:sp>
    </p:spTree>
    <p:extLst>
      <p:ext uri="{BB962C8B-B14F-4D97-AF65-F5344CB8AC3E}">
        <p14:creationId xmlns:p14="http://schemas.microsoft.com/office/powerpoint/2010/main" val="31305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a:t>
            </a:fld>
            <a:endParaRPr lang="en-US"/>
          </a:p>
        </p:txBody>
      </p:sp>
    </p:spTree>
    <p:extLst>
      <p:ext uri="{BB962C8B-B14F-4D97-AF65-F5344CB8AC3E}">
        <p14:creationId xmlns:p14="http://schemas.microsoft.com/office/powerpoint/2010/main" val="101119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EF926-9B83-41D1-8857-A2021ABF2466}" type="slidenum">
              <a:rPr lang="en-US" smtClean="0"/>
              <a:t>52</a:t>
            </a:fld>
            <a:endParaRPr lang="en-US"/>
          </a:p>
        </p:txBody>
      </p:sp>
    </p:spTree>
    <p:extLst>
      <p:ext uri="{BB962C8B-B14F-4D97-AF65-F5344CB8AC3E}">
        <p14:creationId xmlns:p14="http://schemas.microsoft.com/office/powerpoint/2010/main" val="4276556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2AC51D-6DAA-4455-8EA7-D54B64909A85}" type="slidenum">
              <a:rPr lang="en-US" smtClean="0"/>
              <a:t>56</a:t>
            </a:fld>
            <a:endParaRPr lang="en-US"/>
          </a:p>
        </p:txBody>
      </p:sp>
    </p:spTree>
    <p:extLst>
      <p:ext uri="{BB962C8B-B14F-4D97-AF65-F5344CB8AC3E}">
        <p14:creationId xmlns:p14="http://schemas.microsoft.com/office/powerpoint/2010/main" val="3965124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72613F-3576-4EE9-945C-25503B987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0093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4041D-2AD8-AE60-87FD-7BE71022E7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A89CE-1B57-C5F5-30D6-E2A78F393E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604C5C-A9F8-A1DA-9E57-146F14A88C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86C434-2193-6C39-F0EB-79853E8BFF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72613F-3576-4EE9-945C-25503B987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6125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EF926-9B83-41D1-8857-A2021ABF2466}" type="slidenum">
              <a:rPr lang="en-US" smtClean="0"/>
              <a:t>68</a:t>
            </a:fld>
            <a:endParaRPr lang="en-US"/>
          </a:p>
        </p:txBody>
      </p:sp>
    </p:spTree>
    <p:extLst>
      <p:ext uri="{BB962C8B-B14F-4D97-AF65-F5344CB8AC3E}">
        <p14:creationId xmlns:p14="http://schemas.microsoft.com/office/powerpoint/2010/main" val="3475721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EF926-9B83-41D1-8857-A2021ABF2466}" type="slidenum">
              <a:rPr lang="en-US" smtClean="0"/>
              <a:t>69</a:t>
            </a:fld>
            <a:endParaRPr lang="en-US"/>
          </a:p>
        </p:txBody>
      </p:sp>
    </p:spTree>
    <p:extLst>
      <p:ext uri="{BB962C8B-B14F-4D97-AF65-F5344CB8AC3E}">
        <p14:creationId xmlns:p14="http://schemas.microsoft.com/office/powerpoint/2010/main" val="61935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72613F-3576-4EE9-945C-25503B987A39}" type="slidenum">
              <a:rPr lang="en-US" smtClean="0"/>
              <a:t>6</a:t>
            </a:fld>
            <a:endParaRPr lang="en-US"/>
          </a:p>
        </p:txBody>
      </p:sp>
    </p:spTree>
    <p:extLst>
      <p:ext uri="{BB962C8B-B14F-4D97-AF65-F5344CB8AC3E}">
        <p14:creationId xmlns:p14="http://schemas.microsoft.com/office/powerpoint/2010/main" val="3876542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C2177-CC77-0B07-F1AE-42E4A648B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E5FE8-FB0C-D219-044E-A23EED730E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D51F9-B250-EA66-1FE5-F5CF24BC2923}"/>
              </a:ext>
            </a:extLst>
          </p:cNvPr>
          <p:cNvSpPr>
            <a:spLocks noGrp="1"/>
          </p:cNvSpPr>
          <p:nvPr>
            <p:ph type="body" idx="1"/>
          </p:nvPr>
        </p:nvSpPr>
        <p:spPr/>
        <p:txBody>
          <a:bodyPr/>
          <a:lstStyle/>
          <a:p>
            <a:r>
              <a:rPr lang="en-US" dirty="0"/>
              <a:t>Data excludes Weather Events such as Elliot, Beryl, and URI</a:t>
            </a:r>
          </a:p>
          <a:p>
            <a:endParaRPr lang="en-US" dirty="0"/>
          </a:p>
        </p:txBody>
      </p:sp>
      <p:sp>
        <p:nvSpPr>
          <p:cNvPr id="4" name="Slide Number Placeholder 3">
            <a:extLst>
              <a:ext uri="{FF2B5EF4-FFF2-40B4-BE49-F238E27FC236}">
                <a16:creationId xmlns:a16="http://schemas.microsoft.com/office/drawing/2014/main" id="{74F3859A-9F56-39CD-DBD7-7392B75F100B}"/>
              </a:ext>
            </a:extLst>
          </p:cNvPr>
          <p:cNvSpPr>
            <a:spLocks noGrp="1"/>
          </p:cNvSpPr>
          <p:nvPr>
            <p:ph type="sldNum" sz="quarter" idx="5"/>
          </p:nvPr>
        </p:nvSpPr>
        <p:spPr/>
        <p:txBody>
          <a:bodyPr/>
          <a:lstStyle/>
          <a:p>
            <a:fld id="{F62AC51D-6DAA-4455-8EA7-D54B64909A85}" type="slidenum">
              <a:rPr lang="en-US" smtClean="0"/>
              <a:t>9</a:t>
            </a:fld>
            <a:endParaRPr lang="en-US"/>
          </a:p>
        </p:txBody>
      </p:sp>
    </p:spTree>
    <p:extLst>
      <p:ext uri="{BB962C8B-B14F-4D97-AF65-F5344CB8AC3E}">
        <p14:creationId xmlns:p14="http://schemas.microsoft.com/office/powerpoint/2010/main" val="2212363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B0B1C-155F-02B1-6104-6633C2549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1339A-5068-2EF9-2D63-C8CE14E4E4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7B7FC4-9142-AC80-F102-386622F0B4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0D0A1B-BB0B-9582-8F6F-F4A3E3AA19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AC51D-6DAA-4455-8EA7-D54B64909A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854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AC51D-6DAA-4455-8EA7-D54B64909A85}" type="slidenum">
              <a:rPr lang="en-US" smtClean="0"/>
              <a:t>11</a:t>
            </a:fld>
            <a:endParaRPr lang="en-US"/>
          </a:p>
        </p:txBody>
      </p:sp>
    </p:spTree>
    <p:extLst>
      <p:ext uri="{BB962C8B-B14F-4D97-AF65-F5344CB8AC3E}">
        <p14:creationId xmlns:p14="http://schemas.microsoft.com/office/powerpoint/2010/main" val="3739423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AC51D-6DAA-4455-8EA7-D54B64909A85}" type="slidenum">
              <a:rPr lang="en-US" smtClean="0"/>
              <a:t>13</a:t>
            </a:fld>
            <a:endParaRPr lang="en-US"/>
          </a:p>
        </p:txBody>
      </p:sp>
    </p:spTree>
    <p:extLst>
      <p:ext uri="{BB962C8B-B14F-4D97-AF65-F5344CB8AC3E}">
        <p14:creationId xmlns:p14="http://schemas.microsoft.com/office/powerpoint/2010/main" val="3876019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AC51D-6DAA-4455-8EA7-D54B64909A85}" type="slidenum">
              <a:rPr lang="en-US" smtClean="0"/>
              <a:t>38</a:t>
            </a:fld>
            <a:endParaRPr lang="en-US" dirty="0"/>
          </a:p>
        </p:txBody>
      </p:sp>
    </p:spTree>
    <p:extLst>
      <p:ext uri="{BB962C8B-B14F-4D97-AF65-F5344CB8AC3E}">
        <p14:creationId xmlns:p14="http://schemas.microsoft.com/office/powerpoint/2010/main" val="1903191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2AC51D-6DAA-4455-8EA7-D54B64909A85}" type="slidenum">
              <a:rPr lang="en-US" smtClean="0"/>
              <a:t>40</a:t>
            </a:fld>
            <a:endParaRPr lang="en-US"/>
          </a:p>
        </p:txBody>
      </p:sp>
    </p:spTree>
    <p:extLst>
      <p:ext uri="{BB962C8B-B14F-4D97-AF65-F5344CB8AC3E}">
        <p14:creationId xmlns:p14="http://schemas.microsoft.com/office/powerpoint/2010/main" val="3712341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2596B-AB44-3934-54DB-D1B4F1701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6E462-792A-AFB1-A759-0626364DF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2B376-28AF-B386-24B0-869BA58782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E50E86-9836-04F3-2BD6-802412BCEDA4}"/>
              </a:ext>
            </a:extLst>
          </p:cNvPr>
          <p:cNvSpPr>
            <a:spLocks noGrp="1"/>
          </p:cNvSpPr>
          <p:nvPr>
            <p:ph type="sldNum" sz="quarter" idx="5"/>
          </p:nvPr>
        </p:nvSpPr>
        <p:spPr/>
        <p:txBody>
          <a:bodyPr/>
          <a:lstStyle/>
          <a:p>
            <a:fld id="{032EF926-9B83-41D1-8857-A2021ABF2466}" type="slidenum">
              <a:rPr lang="en-US" smtClean="0"/>
              <a:t>42</a:t>
            </a:fld>
            <a:endParaRPr lang="en-US"/>
          </a:p>
        </p:txBody>
      </p:sp>
    </p:spTree>
    <p:extLst>
      <p:ext uri="{BB962C8B-B14F-4D97-AF65-F5344CB8AC3E}">
        <p14:creationId xmlns:p14="http://schemas.microsoft.com/office/powerpoint/2010/main" val="2713759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580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400" b="1">
                <a:solidFill>
                  <a:schemeClr val="accent1"/>
                </a:solidFill>
              </a:defRPr>
            </a:lvl1pPr>
          </a:lstStyle>
          <a:p>
            <a:r>
              <a:rPr lang="en-US"/>
              <a:t>Click to edit Master title style</a:t>
            </a:r>
          </a:p>
        </p:txBody>
      </p:sp>
      <p:sp>
        <p:nvSpPr>
          <p:cNvPr id="3" name="Content Placeholder 2"/>
          <p:cNvSpPr>
            <a:spLocks noGrp="1"/>
          </p:cNvSpPr>
          <p:nvPr>
            <p:ph idx="1"/>
          </p:nvPr>
        </p:nvSpPr>
        <p:spPr>
          <a:xfrm>
            <a:off x="304800" y="855408"/>
            <a:ext cx="8534400" cy="5064627"/>
          </a:xfrm>
          <a:prstGeom prst="rect">
            <a:avLst/>
          </a:prstGeom>
        </p:spPr>
        <p:txBody>
          <a:bodyPr/>
          <a:lstStyle>
            <a:lvl1pPr>
              <a:defRPr sz="1350" baseline="0">
                <a:solidFill>
                  <a:schemeClr val="tx2"/>
                </a:solidFill>
              </a:defRPr>
            </a:lvl1pPr>
            <a:lvl2pPr>
              <a:defRPr sz="1350" baseline="0">
                <a:solidFill>
                  <a:schemeClr val="tx2"/>
                </a:solidFill>
              </a:defRPr>
            </a:lvl2pPr>
            <a:lvl3pPr>
              <a:defRPr sz="1200" baseline="0">
                <a:solidFill>
                  <a:schemeClr val="tx2"/>
                </a:solidFill>
              </a:defRPr>
            </a:lvl3pPr>
            <a:lvl4pPr>
              <a:defRPr sz="1200" baseline="0">
                <a:solidFill>
                  <a:schemeClr val="tx2"/>
                </a:solidFill>
              </a:defRPr>
            </a:lvl4pPr>
            <a:lvl5pPr>
              <a:defRPr sz="105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a:solidFill>
                  <a:prstClr val="black">
                    <a:tint val="75000"/>
                  </a:prstClr>
                </a:solidFill>
              </a:rPr>
              <a:t>Footer text goes here.</a:t>
            </a: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8219768" y="6553202"/>
            <a:ext cx="457200" cy="212725"/>
          </a:xfrm>
          <a:prstGeom prst="rect">
            <a:avLst/>
          </a:prstGeom>
        </p:spPr>
        <p:txBody>
          <a:bodyPr vert="horz" lIns="91440" tIns="45720" rIns="91440" bIns="45720" rtlCol="0" anchor="ctr"/>
          <a:lstStyle>
            <a:lvl1pPr algn="ctr">
              <a:defRPr sz="1000">
                <a:solidFill>
                  <a:schemeClr val="accent2"/>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3451718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tx2"/>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Footer text goes here.</a:t>
            </a: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1574457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accent1"/>
                </a:solidFill>
              </a:defRPr>
            </a:lvl1pPr>
          </a:lstStyle>
          <a:p>
            <a:r>
              <a:rPr lang="en-US"/>
              <a:t>Click to edit Master title style</a:t>
            </a:r>
          </a:p>
        </p:txBody>
      </p:sp>
      <p:sp>
        <p:nvSpPr>
          <p:cNvPr id="3" name="Content Placeholder 2"/>
          <p:cNvSpPr>
            <a:spLocks noGrp="1"/>
          </p:cNvSpPr>
          <p:nvPr>
            <p:ph idx="1"/>
          </p:nvPr>
        </p:nvSpPr>
        <p:spPr>
          <a:xfrm>
            <a:off x="304800" y="990600"/>
            <a:ext cx="8534400" cy="5052221"/>
          </a:xfrm>
          <a:prstGeom prst="rect">
            <a:avLst/>
          </a:prstGeom>
        </p:spPr>
        <p:txBody>
          <a:bodyPr/>
          <a:lstStyle>
            <a:lvl1pPr>
              <a:defRPr sz="2600">
                <a:solidFill>
                  <a:schemeClr val="tx2"/>
                </a:solidFill>
              </a:defRPr>
            </a:lvl1pPr>
            <a:lvl2pPr>
              <a:defRPr sz="2400">
                <a:solidFill>
                  <a:schemeClr val="tx2"/>
                </a:solidFill>
              </a:defRPr>
            </a:lvl2pPr>
            <a:lvl3pPr>
              <a:defRPr sz="2200">
                <a:solidFill>
                  <a:schemeClr val="tx2"/>
                </a:solidFill>
              </a:defRPr>
            </a:lvl3pPr>
            <a:lvl4pPr>
              <a:defRPr sz="2100">
                <a:solidFill>
                  <a:schemeClr val="tx2"/>
                </a:solidFill>
              </a:defRPr>
            </a:lvl4pPr>
            <a:lvl5pP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p:cNvSpPr>
            <a:spLocks noGrp="1"/>
          </p:cNvSpPr>
          <p:nvPr>
            <p:ph type="ftr" sz="quarter" idx="11"/>
          </p:nvPr>
        </p:nvSpPr>
        <p:spPr>
          <a:xfrm>
            <a:off x="2743200" y="6553200"/>
            <a:ext cx="4038600" cy="228600"/>
          </a:xfrm>
        </p:spPr>
        <p:txBody>
          <a:bodyPr/>
          <a:lstStyle/>
          <a:p>
            <a:r>
              <a:rPr lang="en-US"/>
              <a:t>Footer text goes here.</a:t>
            </a: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2790084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Footer text goes here.</a:t>
            </a:r>
          </a:p>
        </p:txBody>
      </p:sp>
      <p:sp>
        <p:nvSpPr>
          <p:cNvPr id="4" name="Slide Number Placeholder 3"/>
          <p:cNvSpPr>
            <a:spLocks noGrp="1"/>
          </p:cNvSpPr>
          <p:nvPr>
            <p:ph type="sldNum" sz="quarter" idx="11"/>
          </p:nvPr>
        </p:nvSpPr>
        <p:spPr/>
        <p:txBody>
          <a:bodyPr/>
          <a:lstStyle/>
          <a:p>
            <a:fld id="{1D93BD3E-1E9A-4970-A6F7-E7AC52762E0C}" type="slidenum">
              <a:rPr lang="en-US" smtClean="0"/>
              <a:pPr/>
              <a:t>‹#›</a:t>
            </a:fld>
            <a:endParaRPr lang="en-US"/>
          </a:p>
        </p:txBody>
      </p:sp>
      <p:sp>
        <p:nvSpPr>
          <p:cNvPr id="5" name="Content Placeholder 4"/>
          <p:cNvSpPr>
            <a:spLocks noGrp="1"/>
          </p:cNvSpPr>
          <p:nvPr>
            <p:ph sz="half" idx="1"/>
          </p:nvPr>
        </p:nvSpPr>
        <p:spPr>
          <a:xfrm>
            <a:off x="628650" y="990601"/>
            <a:ext cx="3886200" cy="4800600"/>
          </a:xfrm>
          <a:prstGeom prst="rect">
            <a:avLst/>
          </a:prstGeom>
        </p:spPr>
        <p:txBody>
          <a:bodyPr/>
          <a:lstStyle>
            <a:lvl1pPr>
              <a:defRPr sz="2400">
                <a:solidFill>
                  <a:schemeClr val="tx2"/>
                </a:solidFill>
              </a:defRPr>
            </a:lvl1pPr>
          </a:lstStyle>
          <a:p>
            <a:endParaRPr lang="en-US"/>
          </a:p>
        </p:txBody>
      </p:sp>
      <p:sp>
        <p:nvSpPr>
          <p:cNvPr id="6" name="Content Placeholder 5"/>
          <p:cNvSpPr>
            <a:spLocks noGrp="1"/>
          </p:cNvSpPr>
          <p:nvPr>
            <p:ph sz="half" idx="2"/>
          </p:nvPr>
        </p:nvSpPr>
        <p:spPr>
          <a:xfrm>
            <a:off x="4629150" y="990601"/>
            <a:ext cx="3886200" cy="4800600"/>
          </a:xfrm>
          <a:prstGeom prst="rect">
            <a:avLst/>
          </a:prstGeom>
        </p:spPr>
        <p:txBody>
          <a:bodyPr/>
          <a:lstStyle>
            <a:lvl1pPr>
              <a:defRPr sz="2400">
                <a:solidFill>
                  <a:schemeClr val="tx2"/>
                </a:solidFill>
              </a:defRPr>
            </a:lvl1pPr>
          </a:lstStyle>
          <a:p>
            <a:endParaRPr lang="en-US"/>
          </a:p>
        </p:txBody>
      </p:sp>
      <p:sp>
        <p:nvSpPr>
          <p:cNvPr id="7" name="Title 1"/>
          <p:cNvSpPr>
            <a:spLocks noGrp="1"/>
          </p:cNvSpPr>
          <p:nvPr>
            <p:ph type="title"/>
          </p:nvPr>
        </p:nvSpPr>
        <p:spPr>
          <a:xfrm>
            <a:off x="381000" y="243682"/>
            <a:ext cx="8458200" cy="518318"/>
          </a:xfrm>
          <a:prstGeom prst="rect">
            <a:avLst/>
          </a:prstGeom>
        </p:spPr>
        <p:txBody>
          <a:bodyPr/>
          <a:lstStyle>
            <a:lvl1pPr algn="l">
              <a:defRPr sz="2800" b="1">
                <a:solidFill>
                  <a:schemeClr val="accent1"/>
                </a:solidFill>
              </a:defRPr>
            </a:lvl1pPr>
          </a:lstStyle>
          <a:p>
            <a:r>
              <a:rPr lang="en-US"/>
              <a:t>Click to edit Master title style</a:t>
            </a:r>
          </a:p>
        </p:txBody>
      </p:sp>
      <p:sp>
        <p:nvSpPr>
          <p:cNvPr id="8" name="Rectangle 7"/>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6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prstClr val="black">
                    <a:tint val="75000"/>
                  </a:prstClr>
                </a:solidFill>
              </a:rPr>
              <a:t>Footer text goes here.</a:t>
            </a:r>
          </a:p>
        </p:txBody>
      </p:sp>
      <p:sp>
        <p:nvSpPr>
          <p:cNvPr id="7" name="Slide Number Placeholder 5"/>
          <p:cNvSpPr>
            <a:spLocks noGrp="1"/>
          </p:cNvSpPr>
          <p:nvPr>
            <p:ph type="sldNum" sz="quarter" idx="4"/>
          </p:nvPr>
        </p:nvSpPr>
        <p:spPr>
          <a:xfrm>
            <a:off x="8540319" y="6569075"/>
            <a:ext cx="457200" cy="212725"/>
          </a:xfrm>
          <a:prstGeom prst="rect">
            <a:avLst/>
          </a:prstGeom>
        </p:spPr>
        <p:txBody>
          <a:bodyPr vert="horz" lIns="91440" tIns="45720" rIns="91440" bIns="45720" rtlCol="0" anchor="ctr"/>
          <a:lstStyle>
            <a:lvl1pPr algn="ctr">
              <a:defRPr sz="1200">
                <a:solidFill>
                  <a:schemeClr val="bg2">
                    <a:lumMod val="50000"/>
                  </a:schemeClr>
                </a:solidFill>
              </a:defRPr>
            </a:lvl1pPr>
          </a:lstStyle>
          <a:p>
            <a:fld id="{1D93BD3E-1E9A-4970-A6F7-E7AC52762E0C}" type="slidenum">
              <a:rPr lang="en-US" smtClean="0"/>
              <a:pPr/>
              <a:t>‹#›</a:t>
            </a:fld>
            <a:endParaRPr lang="en-US"/>
          </a:p>
        </p:txBody>
      </p:sp>
      <p:cxnSp>
        <p:nvCxnSpPr>
          <p:cNvPr id="8" name="Straight Connector 7"/>
          <p:cNvCxnSpPr/>
          <p:nvPr userDrawn="1"/>
        </p:nvCxnSpPr>
        <p:spPr>
          <a:xfrm>
            <a:off x="1428750" y="2625326"/>
            <a:ext cx="62865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428750" y="4232673"/>
            <a:ext cx="62865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p:cNvSpPr>
            <a:spLocks noGrp="1"/>
          </p:cNvSpPr>
          <p:nvPr>
            <p:ph idx="16"/>
          </p:nvPr>
        </p:nvSpPr>
        <p:spPr>
          <a:xfrm>
            <a:off x="1428750" y="2895600"/>
            <a:ext cx="6286500" cy="990600"/>
          </a:xfrm>
          <a:prstGeom prst="rect">
            <a:avLst/>
          </a:prstGeom>
        </p:spPr>
        <p:txBody>
          <a:bodyPr/>
          <a:lstStyle>
            <a:lvl1pPr marL="0" indent="0" algn="ctr">
              <a:buNone/>
              <a:defRPr sz="3200" b="1" cap="small" baseline="0">
                <a:solidFill>
                  <a:schemeClr val="tx2"/>
                </a:solidFill>
              </a:defRPr>
            </a:lvl1pPr>
            <a:lvl2pPr>
              <a:defRPr sz="1800" baseline="0">
                <a:solidFill>
                  <a:schemeClr val="tx2"/>
                </a:solidFill>
              </a:defRPr>
            </a:lvl2pPr>
            <a:lvl3pPr>
              <a:defRPr sz="1600" baseline="0">
                <a:solidFill>
                  <a:schemeClr val="tx2"/>
                </a:solidFill>
              </a:defRPr>
            </a:lvl3pPr>
            <a:lvl4pPr>
              <a:defRPr sz="1600" baseline="0">
                <a:solidFill>
                  <a:schemeClr val="tx2"/>
                </a:solidFill>
              </a:defRPr>
            </a:lvl4pPr>
            <a:lvl5pPr>
              <a:defRPr sz="1400" baseline="0">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5374308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05200" y="0"/>
            <a:ext cx="56388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2814" y="2876277"/>
            <a:ext cx="2857586" cy="1105445"/>
          </a:xfrm>
          <a:prstGeom prst="rect">
            <a:avLst/>
          </a:prstGeom>
        </p:spPr>
      </p:pic>
    </p:spTree>
    <p:extLst>
      <p:ext uri="{BB962C8B-B14F-4D97-AF65-F5344CB8AC3E}">
        <p14:creationId xmlns:p14="http://schemas.microsoft.com/office/powerpoint/2010/main" val="4283897219"/>
      </p:ext>
    </p:extLst>
  </p:cSld>
  <p:clrMap bg1="lt1" tx1="dk1" bg2="lt2" tx2="dk2" accent1="accent1" accent2="accent2" accent3="accent3" accent4="accent4" accent5="accent5" accent6="accent6" hlink="hlink" folHlink="folHlink"/>
  <p:sldLayoutIdLst>
    <p:sldLayoutId id="2147483660" r:id="rId1"/>
    <p:sldLayoutId id="214748367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Footer text goes here.</a:t>
            </a: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553200"/>
            <a:ext cx="707325" cy="253916"/>
          </a:xfrm>
          <a:prstGeom prst="rect">
            <a:avLst/>
          </a:prstGeom>
          <a:noFill/>
        </p:spPr>
        <p:txBody>
          <a:bodyPr wrap="square" rtlCol="0">
            <a:spAutoFit/>
          </a:bodyPr>
          <a:lstStyle/>
          <a:p>
            <a:pPr algn="l"/>
            <a:r>
              <a:rPr lang="en-US" sz="1000" b="1" baseline="0">
                <a:solidFill>
                  <a:schemeClr val="tx2"/>
                </a:solidFill>
              </a:rPr>
              <a:t>PUBLIC</a:t>
            </a:r>
            <a:endParaRPr lang="en-US" sz="1000" b="1">
              <a:solidFill>
                <a:schemeClr val="tx2"/>
              </a:solidFill>
            </a:endParaRP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3058975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6"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www.ercot.com/calendar/07222025-PDCWG-Meeting-_-Webex" TargetMode="External"/><Relationship Id="rId3" Type="http://schemas.openxmlformats.org/officeDocument/2006/relationships/hyperlink" Target="https://www.ercot.com/calendar/05192025-2026-Ancillary-Services-Methodology" TargetMode="External"/><Relationship Id="rId7" Type="http://schemas.openxmlformats.org/officeDocument/2006/relationships/hyperlink" Target="https://www.ercot.com/calendar/07152025-OWG-Meeting-_-Webex" TargetMode="External"/><Relationship Id="rId2" Type="http://schemas.openxmlformats.org/officeDocument/2006/relationships/hyperlink" Target="https://www.ercot.com/calendar/04232025-TAC-Meeting" TargetMode="External"/><Relationship Id="rId1" Type="http://schemas.openxmlformats.org/officeDocument/2006/relationships/slideLayout" Target="../slideLayouts/slideLayout4.xml"/><Relationship Id="rId6" Type="http://schemas.openxmlformats.org/officeDocument/2006/relationships/hyperlink" Target="https://www.ercot.com/calendar/07072025-WMWG-Meeting-_-Webex" TargetMode="External"/><Relationship Id="rId5" Type="http://schemas.openxmlformats.org/officeDocument/2006/relationships/hyperlink" Target="https://www.ercot.com/calendar/06302025-2026-Ancillary-Services-Methodology" TargetMode="External"/><Relationship Id="rId4" Type="http://schemas.openxmlformats.org/officeDocument/2006/relationships/hyperlink" Target="https://www.ercot.com/calendar/06202025-PDCWG-Meeting-_-Webex"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hyperlink" Target="https://www.ercot.com/calendar/07222025-PDCWG-Meeting-_-Webex" TargetMode="External"/><Relationship Id="rId3" Type="http://schemas.openxmlformats.org/officeDocument/2006/relationships/hyperlink" Target="https://www.ercot.com/calendar/05192025-2026-Ancillary-Services-Methodology" TargetMode="External"/><Relationship Id="rId7" Type="http://schemas.openxmlformats.org/officeDocument/2006/relationships/hyperlink" Target="https://www.ercot.com/calendar/07152025-OWG-Meeting-_-Webex" TargetMode="External"/><Relationship Id="rId2" Type="http://schemas.openxmlformats.org/officeDocument/2006/relationships/hyperlink" Target="https://www.ercot.com/calendar/04232025-TAC-Meeting" TargetMode="External"/><Relationship Id="rId1" Type="http://schemas.openxmlformats.org/officeDocument/2006/relationships/slideLayout" Target="../slideLayouts/slideLayout4.xml"/><Relationship Id="rId6" Type="http://schemas.openxmlformats.org/officeDocument/2006/relationships/hyperlink" Target="https://www.ercot.com/calendar/07072025-WMWG-Meeting-_-Webex" TargetMode="External"/><Relationship Id="rId5" Type="http://schemas.openxmlformats.org/officeDocument/2006/relationships/hyperlink" Target="https://www.ercot.com/calendar/06302025-2026-Ancillary-Services-Methodology" TargetMode="External"/><Relationship Id="rId4" Type="http://schemas.openxmlformats.org/officeDocument/2006/relationships/hyperlink" Target="https://www.ercot.com/calendar/06202025-PDCWG-Meeting-_-Webex"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interchange.puc.texas.gov/search/documents/?controlNumber=55845&amp;itemNumber=46" TargetMode="External"/><Relationship Id="rId2" Type="http://schemas.openxmlformats.org/officeDocument/2006/relationships/hyperlink" Target="https://www.ercot.com/files/docs/2024/10/07/ERCOT-Ancillary-Services-Study-Final-White-Paper.pdf"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81400" y="2133600"/>
            <a:ext cx="5029200" cy="3539430"/>
          </a:xfrm>
          <a:prstGeom prst="rect">
            <a:avLst/>
          </a:prstGeom>
          <a:noFill/>
        </p:spPr>
        <p:txBody>
          <a:bodyPr wrap="square" rtlCol="0">
            <a:spAutoFit/>
          </a:bodyPr>
          <a:lstStyle/>
          <a:p>
            <a:r>
              <a:rPr lang="en-US" sz="2800" b="1" dirty="0">
                <a:solidFill>
                  <a:schemeClr val="tx2"/>
                </a:solidFill>
              </a:rPr>
              <a:t>Review of 2026 AS Methodology Probabilistic Quantities and Sensitivities  </a:t>
            </a:r>
            <a:endParaRPr lang="en-US" sz="2000" b="1" dirty="0">
              <a:solidFill>
                <a:schemeClr val="tx2"/>
              </a:solidFill>
            </a:endParaRPr>
          </a:p>
          <a:p>
            <a:endParaRPr lang="en-US" sz="2000" b="1" dirty="0">
              <a:solidFill>
                <a:schemeClr val="tx2"/>
              </a:solidFill>
            </a:endParaRPr>
          </a:p>
          <a:p>
            <a:pPr eaLnBrk="1" hangingPunct="1"/>
            <a:r>
              <a:rPr lang="en-US" altLang="en-US" sz="2000" dirty="0">
                <a:solidFill>
                  <a:schemeClr val="tx2"/>
                </a:solidFill>
              </a:rPr>
              <a:t>ERCOT Staff</a:t>
            </a:r>
          </a:p>
          <a:p>
            <a:pPr eaLnBrk="1" hangingPunct="1"/>
            <a:r>
              <a:rPr lang="en-US" altLang="en-US" sz="2000" dirty="0">
                <a:solidFill>
                  <a:schemeClr val="tx2"/>
                </a:solidFill>
              </a:rPr>
              <a:t>ERCOT Operations Analysis</a:t>
            </a:r>
          </a:p>
          <a:p>
            <a:endParaRPr lang="en-US" sz="2000" b="1" dirty="0">
              <a:solidFill>
                <a:schemeClr val="tx2"/>
              </a:solidFill>
            </a:endParaRPr>
          </a:p>
          <a:p>
            <a:endParaRPr lang="en-US" sz="2000" b="1" dirty="0">
              <a:solidFill>
                <a:schemeClr val="tx2"/>
              </a:solidFill>
            </a:endParaRPr>
          </a:p>
          <a:p>
            <a:r>
              <a:rPr kumimoji="0" lang="en-US" sz="2000" b="1" i="0" u="none" strike="noStrike" kern="1200" cap="none" spc="0" normalizeH="0" baseline="0" noProof="0" dirty="0">
                <a:ln>
                  <a:noFill/>
                </a:ln>
                <a:solidFill>
                  <a:srgbClr val="5B6770"/>
                </a:solidFill>
                <a:effectLst/>
                <a:uLnTx/>
                <a:uFillTx/>
                <a:latin typeface="Arial" panose="020B0604020202020204"/>
                <a:ea typeface="+mn-ea"/>
                <a:cs typeface="+mn-cs"/>
              </a:rPr>
              <a:t>Probabilistic Workshop # 3</a:t>
            </a:r>
            <a:endParaRPr lang="en-US" sz="2000" b="1" dirty="0">
              <a:solidFill>
                <a:schemeClr val="tx2"/>
              </a:solidFill>
            </a:endParaRPr>
          </a:p>
          <a:p>
            <a:r>
              <a:rPr lang="en-US" sz="2000" b="1" dirty="0">
                <a:solidFill>
                  <a:schemeClr val="tx2"/>
                </a:solidFill>
              </a:rPr>
              <a:t>August 04, 2025</a:t>
            </a:r>
          </a:p>
        </p:txBody>
      </p:sp>
    </p:spTree>
    <p:extLst>
      <p:ext uri="{BB962C8B-B14F-4D97-AF65-F5344CB8AC3E}">
        <p14:creationId xmlns:p14="http://schemas.microsoft.com/office/powerpoint/2010/main" val="3676918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68ECC-AC4A-DCF0-91B7-85997FF9AF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3EA85C-C99C-F789-E99C-9755B2EF42CA}"/>
              </a:ext>
            </a:extLst>
          </p:cNvPr>
          <p:cNvSpPr>
            <a:spLocks noGrp="1"/>
          </p:cNvSpPr>
          <p:nvPr>
            <p:ph type="title"/>
          </p:nvPr>
        </p:nvSpPr>
        <p:spPr/>
        <p:txBody>
          <a:bodyPr/>
          <a:lstStyle/>
          <a:p>
            <a:r>
              <a:rPr lang="en-US" sz="2400" dirty="0"/>
              <a:t>Optimization Workflow for Total (ECRS + NSRS) Reserve</a:t>
            </a:r>
          </a:p>
        </p:txBody>
      </p:sp>
      <p:sp>
        <p:nvSpPr>
          <p:cNvPr id="4" name="Slide Number Placeholder 3">
            <a:extLst>
              <a:ext uri="{FF2B5EF4-FFF2-40B4-BE49-F238E27FC236}">
                <a16:creationId xmlns:a16="http://schemas.microsoft.com/office/drawing/2014/main" id="{6EBD955D-7D6C-D457-36DE-385A12A9FBC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7B8EF43C-91B5-D4D7-97CB-4A667CEBE51F}"/>
              </a:ext>
            </a:extLst>
          </p:cNvPr>
          <p:cNvGrpSpPr/>
          <p:nvPr/>
        </p:nvGrpSpPr>
        <p:grpSpPr>
          <a:xfrm>
            <a:off x="261041" y="1882510"/>
            <a:ext cx="6116312" cy="3431562"/>
            <a:chOff x="261041" y="1292368"/>
            <a:chExt cx="6116312" cy="3072744"/>
          </a:xfrm>
        </p:grpSpPr>
        <p:sp>
          <p:nvSpPr>
            <p:cNvPr id="23" name="Freeform: Shape 22">
              <a:extLst>
                <a:ext uri="{FF2B5EF4-FFF2-40B4-BE49-F238E27FC236}">
                  <a16:creationId xmlns:a16="http://schemas.microsoft.com/office/drawing/2014/main" id="{1CDB9C01-AFE4-0D85-0BC3-56721DAD4580}"/>
                </a:ext>
              </a:extLst>
            </p:cNvPr>
            <p:cNvSpPr/>
            <p:nvPr/>
          </p:nvSpPr>
          <p:spPr>
            <a:xfrm>
              <a:off x="261041" y="1873781"/>
              <a:ext cx="1644818" cy="1044517"/>
            </a:xfrm>
            <a:custGeom>
              <a:avLst/>
              <a:gdLst>
                <a:gd name="connsiteX0" fmla="*/ 0 w 1644818"/>
                <a:gd name="connsiteY0" fmla="*/ 135663 h 1356631"/>
                <a:gd name="connsiteX1" fmla="*/ 135663 w 1644818"/>
                <a:gd name="connsiteY1" fmla="*/ 0 h 1356631"/>
                <a:gd name="connsiteX2" fmla="*/ 1509155 w 1644818"/>
                <a:gd name="connsiteY2" fmla="*/ 0 h 1356631"/>
                <a:gd name="connsiteX3" fmla="*/ 1644818 w 1644818"/>
                <a:gd name="connsiteY3" fmla="*/ 135663 h 1356631"/>
                <a:gd name="connsiteX4" fmla="*/ 1644818 w 1644818"/>
                <a:gd name="connsiteY4" fmla="*/ 1220968 h 1356631"/>
                <a:gd name="connsiteX5" fmla="*/ 1509155 w 1644818"/>
                <a:gd name="connsiteY5" fmla="*/ 1356631 h 1356631"/>
                <a:gd name="connsiteX6" fmla="*/ 135663 w 1644818"/>
                <a:gd name="connsiteY6" fmla="*/ 1356631 h 1356631"/>
                <a:gd name="connsiteX7" fmla="*/ 0 w 1644818"/>
                <a:gd name="connsiteY7" fmla="*/ 1220968 h 1356631"/>
                <a:gd name="connsiteX8" fmla="*/ 0 w 1644818"/>
                <a:gd name="connsiteY8" fmla="*/ 135663 h 135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818" h="1356631">
                  <a:moveTo>
                    <a:pt x="0" y="135663"/>
                  </a:moveTo>
                  <a:cubicBezTo>
                    <a:pt x="0" y="60738"/>
                    <a:pt x="60738" y="0"/>
                    <a:pt x="135663" y="0"/>
                  </a:cubicBezTo>
                  <a:lnTo>
                    <a:pt x="1509155" y="0"/>
                  </a:lnTo>
                  <a:cubicBezTo>
                    <a:pt x="1584080" y="0"/>
                    <a:pt x="1644818" y="60738"/>
                    <a:pt x="1644818" y="135663"/>
                  </a:cubicBezTo>
                  <a:lnTo>
                    <a:pt x="1644818" y="1220968"/>
                  </a:lnTo>
                  <a:cubicBezTo>
                    <a:pt x="1644818" y="1295893"/>
                    <a:pt x="1584080" y="1356631"/>
                    <a:pt x="1509155" y="1356631"/>
                  </a:cubicBezTo>
                  <a:lnTo>
                    <a:pt x="135663" y="1356631"/>
                  </a:lnTo>
                  <a:cubicBezTo>
                    <a:pt x="60738" y="1356631"/>
                    <a:pt x="0" y="1295893"/>
                    <a:pt x="0" y="1220968"/>
                  </a:cubicBezTo>
                  <a:lnTo>
                    <a:pt x="0" y="13566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460" tIns="46460" rIns="46460" bIns="337167" numCol="1" spcCol="1270" anchor="t" anchorCtr="0">
              <a:noAutofit/>
            </a:bodyPr>
            <a:lstStyle/>
            <a:p>
              <a:pPr marL="57150" marR="0" lvl="1" indent="-57150" algn="l" defTabSz="35560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a:ea typeface="+mn-ea"/>
                  <a:cs typeface="+mn-cs"/>
                </a:rPr>
                <a:t>To initiate the optimization process, set initial reserve values which are allocated to cover the identified net risk</a:t>
              </a:r>
            </a:p>
          </p:txBody>
        </p:sp>
        <p:sp>
          <p:nvSpPr>
            <p:cNvPr id="25" name="Freeform: Shape 24">
              <a:extLst>
                <a:ext uri="{FF2B5EF4-FFF2-40B4-BE49-F238E27FC236}">
                  <a16:creationId xmlns:a16="http://schemas.microsoft.com/office/drawing/2014/main" id="{BF252243-3513-7E02-B21E-062BE83C05B0}"/>
                </a:ext>
              </a:extLst>
            </p:cNvPr>
            <p:cNvSpPr/>
            <p:nvPr/>
          </p:nvSpPr>
          <p:spPr>
            <a:xfrm>
              <a:off x="326088" y="2636322"/>
              <a:ext cx="1462061" cy="581413"/>
            </a:xfrm>
            <a:custGeom>
              <a:avLst/>
              <a:gdLst>
                <a:gd name="connsiteX0" fmla="*/ 0 w 1462061"/>
                <a:gd name="connsiteY0" fmla="*/ 58141 h 581413"/>
                <a:gd name="connsiteX1" fmla="*/ 58141 w 1462061"/>
                <a:gd name="connsiteY1" fmla="*/ 0 h 581413"/>
                <a:gd name="connsiteX2" fmla="*/ 1403920 w 1462061"/>
                <a:gd name="connsiteY2" fmla="*/ 0 h 581413"/>
                <a:gd name="connsiteX3" fmla="*/ 1462061 w 1462061"/>
                <a:gd name="connsiteY3" fmla="*/ 58141 h 581413"/>
                <a:gd name="connsiteX4" fmla="*/ 1462061 w 1462061"/>
                <a:gd name="connsiteY4" fmla="*/ 523272 h 581413"/>
                <a:gd name="connsiteX5" fmla="*/ 1403920 w 1462061"/>
                <a:gd name="connsiteY5" fmla="*/ 581413 h 581413"/>
                <a:gd name="connsiteX6" fmla="*/ 58141 w 1462061"/>
                <a:gd name="connsiteY6" fmla="*/ 581413 h 581413"/>
                <a:gd name="connsiteX7" fmla="*/ 0 w 1462061"/>
                <a:gd name="connsiteY7" fmla="*/ 523272 h 581413"/>
                <a:gd name="connsiteX8" fmla="*/ 0 w 1462061"/>
                <a:gd name="connsiteY8" fmla="*/ 58141 h 5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2061" h="581413">
                  <a:moveTo>
                    <a:pt x="0" y="58141"/>
                  </a:moveTo>
                  <a:cubicBezTo>
                    <a:pt x="0" y="26031"/>
                    <a:pt x="26031" y="0"/>
                    <a:pt x="58141" y="0"/>
                  </a:cubicBezTo>
                  <a:lnTo>
                    <a:pt x="1403920" y="0"/>
                  </a:lnTo>
                  <a:cubicBezTo>
                    <a:pt x="1436030" y="0"/>
                    <a:pt x="1462061" y="26031"/>
                    <a:pt x="1462061" y="58141"/>
                  </a:cubicBezTo>
                  <a:lnTo>
                    <a:pt x="1462061" y="523272"/>
                  </a:lnTo>
                  <a:cubicBezTo>
                    <a:pt x="1462061" y="555382"/>
                    <a:pt x="1436030" y="581413"/>
                    <a:pt x="1403920" y="581413"/>
                  </a:cubicBezTo>
                  <a:lnTo>
                    <a:pt x="58141" y="581413"/>
                  </a:lnTo>
                  <a:cubicBezTo>
                    <a:pt x="26031" y="581413"/>
                    <a:pt x="0" y="555382"/>
                    <a:pt x="0" y="523272"/>
                  </a:cubicBezTo>
                  <a:lnTo>
                    <a:pt x="0" y="581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794" tIns="33539" rIns="41794" bIns="3353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a:ea typeface="+mn-ea"/>
                  <a:cs typeface="+mn-cs"/>
                </a:rPr>
                <a:t>Initial Reserve</a:t>
              </a:r>
            </a:p>
          </p:txBody>
        </p:sp>
        <p:sp>
          <p:nvSpPr>
            <p:cNvPr id="26" name="Freeform: Shape 25">
              <a:extLst>
                <a:ext uri="{FF2B5EF4-FFF2-40B4-BE49-F238E27FC236}">
                  <a16:creationId xmlns:a16="http://schemas.microsoft.com/office/drawing/2014/main" id="{7D5DAD58-C649-ECA7-F6F3-CBDDB294A480}"/>
                </a:ext>
              </a:extLst>
            </p:cNvPr>
            <p:cNvSpPr/>
            <p:nvPr/>
          </p:nvSpPr>
          <p:spPr>
            <a:xfrm>
              <a:off x="2158425" y="1575470"/>
              <a:ext cx="1644818" cy="1485964"/>
            </a:xfrm>
            <a:custGeom>
              <a:avLst/>
              <a:gdLst>
                <a:gd name="connsiteX0" fmla="*/ 0 w 1644818"/>
                <a:gd name="connsiteY0" fmla="*/ 135663 h 1356631"/>
                <a:gd name="connsiteX1" fmla="*/ 135663 w 1644818"/>
                <a:gd name="connsiteY1" fmla="*/ 0 h 1356631"/>
                <a:gd name="connsiteX2" fmla="*/ 1509155 w 1644818"/>
                <a:gd name="connsiteY2" fmla="*/ 0 h 1356631"/>
                <a:gd name="connsiteX3" fmla="*/ 1644818 w 1644818"/>
                <a:gd name="connsiteY3" fmla="*/ 135663 h 1356631"/>
                <a:gd name="connsiteX4" fmla="*/ 1644818 w 1644818"/>
                <a:gd name="connsiteY4" fmla="*/ 1220968 h 1356631"/>
                <a:gd name="connsiteX5" fmla="*/ 1509155 w 1644818"/>
                <a:gd name="connsiteY5" fmla="*/ 1356631 h 1356631"/>
                <a:gd name="connsiteX6" fmla="*/ 135663 w 1644818"/>
                <a:gd name="connsiteY6" fmla="*/ 1356631 h 1356631"/>
                <a:gd name="connsiteX7" fmla="*/ 0 w 1644818"/>
                <a:gd name="connsiteY7" fmla="*/ 1220968 h 1356631"/>
                <a:gd name="connsiteX8" fmla="*/ 0 w 1644818"/>
                <a:gd name="connsiteY8" fmla="*/ 135663 h 135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818" h="1356631">
                  <a:moveTo>
                    <a:pt x="0" y="135663"/>
                  </a:moveTo>
                  <a:cubicBezTo>
                    <a:pt x="0" y="60738"/>
                    <a:pt x="60738" y="0"/>
                    <a:pt x="135663" y="0"/>
                  </a:cubicBezTo>
                  <a:lnTo>
                    <a:pt x="1509155" y="0"/>
                  </a:lnTo>
                  <a:cubicBezTo>
                    <a:pt x="1584080" y="0"/>
                    <a:pt x="1644818" y="60738"/>
                    <a:pt x="1644818" y="135663"/>
                  </a:cubicBezTo>
                  <a:lnTo>
                    <a:pt x="1644818" y="1220968"/>
                  </a:lnTo>
                  <a:cubicBezTo>
                    <a:pt x="1644818" y="1295893"/>
                    <a:pt x="1584080" y="1356631"/>
                    <a:pt x="1509155" y="1356631"/>
                  </a:cubicBezTo>
                  <a:lnTo>
                    <a:pt x="135663" y="1356631"/>
                  </a:lnTo>
                  <a:cubicBezTo>
                    <a:pt x="60738" y="1356631"/>
                    <a:pt x="0" y="1295893"/>
                    <a:pt x="0" y="1220968"/>
                  </a:cubicBezTo>
                  <a:lnTo>
                    <a:pt x="0" y="13566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460" tIns="337167" rIns="46460" bIns="46460" numCol="1" spcCol="1270" anchor="t" anchorCtr="0">
              <a:noAutofit/>
            </a:bodyPr>
            <a:lstStyle/>
            <a:p>
              <a:pPr marL="57150" marR="0" lvl="1" indent="-57150" algn="l" defTabSz="35560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a:ea typeface="+mn-ea"/>
                  <a:cs typeface="+mn-cs"/>
                </a:rPr>
                <a:t>Using the current reserve values, the process identifies the hours with the highest number of violations.</a:t>
              </a:r>
            </a:p>
            <a:p>
              <a:pPr marL="57150" marR="0" lvl="1" indent="-57150" algn="l" defTabSz="35560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a:ea typeface="+mn-ea"/>
                  <a:cs typeface="+mn-cs"/>
                </a:rPr>
                <a:t>If these reserve levels fail to meet the criteria, the process proceeds to the reserve adjustment phase.</a:t>
              </a:r>
            </a:p>
          </p:txBody>
        </p:sp>
        <p:sp>
          <p:nvSpPr>
            <p:cNvPr id="28" name="Freeform: Shape 27">
              <a:extLst>
                <a:ext uri="{FF2B5EF4-FFF2-40B4-BE49-F238E27FC236}">
                  <a16:creationId xmlns:a16="http://schemas.microsoft.com/office/drawing/2014/main" id="{4780FE93-6D56-6267-F497-8A1923984714}"/>
                </a:ext>
              </a:extLst>
            </p:cNvPr>
            <p:cNvSpPr/>
            <p:nvPr/>
          </p:nvSpPr>
          <p:spPr>
            <a:xfrm>
              <a:off x="2349696" y="1292368"/>
              <a:ext cx="1462061" cy="581413"/>
            </a:xfrm>
            <a:custGeom>
              <a:avLst/>
              <a:gdLst>
                <a:gd name="connsiteX0" fmla="*/ 0 w 1462061"/>
                <a:gd name="connsiteY0" fmla="*/ 58141 h 581413"/>
                <a:gd name="connsiteX1" fmla="*/ 58141 w 1462061"/>
                <a:gd name="connsiteY1" fmla="*/ 0 h 581413"/>
                <a:gd name="connsiteX2" fmla="*/ 1403920 w 1462061"/>
                <a:gd name="connsiteY2" fmla="*/ 0 h 581413"/>
                <a:gd name="connsiteX3" fmla="*/ 1462061 w 1462061"/>
                <a:gd name="connsiteY3" fmla="*/ 58141 h 581413"/>
                <a:gd name="connsiteX4" fmla="*/ 1462061 w 1462061"/>
                <a:gd name="connsiteY4" fmla="*/ 523272 h 581413"/>
                <a:gd name="connsiteX5" fmla="*/ 1403920 w 1462061"/>
                <a:gd name="connsiteY5" fmla="*/ 581413 h 581413"/>
                <a:gd name="connsiteX6" fmla="*/ 58141 w 1462061"/>
                <a:gd name="connsiteY6" fmla="*/ 581413 h 581413"/>
                <a:gd name="connsiteX7" fmla="*/ 0 w 1462061"/>
                <a:gd name="connsiteY7" fmla="*/ 523272 h 581413"/>
                <a:gd name="connsiteX8" fmla="*/ 0 w 1462061"/>
                <a:gd name="connsiteY8" fmla="*/ 58141 h 5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2061" h="581413">
                  <a:moveTo>
                    <a:pt x="0" y="58141"/>
                  </a:moveTo>
                  <a:cubicBezTo>
                    <a:pt x="0" y="26031"/>
                    <a:pt x="26031" y="0"/>
                    <a:pt x="58141" y="0"/>
                  </a:cubicBezTo>
                  <a:lnTo>
                    <a:pt x="1403920" y="0"/>
                  </a:lnTo>
                  <a:cubicBezTo>
                    <a:pt x="1436030" y="0"/>
                    <a:pt x="1462061" y="26031"/>
                    <a:pt x="1462061" y="58141"/>
                  </a:cubicBezTo>
                  <a:lnTo>
                    <a:pt x="1462061" y="523272"/>
                  </a:lnTo>
                  <a:cubicBezTo>
                    <a:pt x="1462061" y="555382"/>
                    <a:pt x="1436030" y="581413"/>
                    <a:pt x="1403920" y="581413"/>
                  </a:cubicBezTo>
                  <a:lnTo>
                    <a:pt x="58141" y="581413"/>
                  </a:lnTo>
                  <a:cubicBezTo>
                    <a:pt x="26031" y="581413"/>
                    <a:pt x="0" y="555382"/>
                    <a:pt x="0" y="523272"/>
                  </a:cubicBezTo>
                  <a:lnTo>
                    <a:pt x="0" y="581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794" tIns="33539" rIns="41794" bIns="3353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en-US" sz="1300">
                  <a:solidFill>
                    <a:srgbClr val="FFFFFF"/>
                  </a:solidFill>
                  <a:latin typeface="Arial" panose="020B0604020202020204"/>
                </a:rPr>
                <a:t>Analysis</a:t>
              </a:r>
              <a:endParaRPr kumimoji="0" lang="en-US" sz="13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AE504EF8-305F-8A89-3E71-A6511D2AA4A4}"/>
                </a:ext>
              </a:extLst>
            </p:cNvPr>
            <p:cNvSpPr/>
            <p:nvPr/>
          </p:nvSpPr>
          <p:spPr>
            <a:xfrm>
              <a:off x="4289145" y="2485555"/>
              <a:ext cx="1644818" cy="1485964"/>
            </a:xfrm>
            <a:custGeom>
              <a:avLst/>
              <a:gdLst>
                <a:gd name="connsiteX0" fmla="*/ 0 w 1644818"/>
                <a:gd name="connsiteY0" fmla="*/ 135663 h 1356631"/>
                <a:gd name="connsiteX1" fmla="*/ 135663 w 1644818"/>
                <a:gd name="connsiteY1" fmla="*/ 0 h 1356631"/>
                <a:gd name="connsiteX2" fmla="*/ 1509155 w 1644818"/>
                <a:gd name="connsiteY2" fmla="*/ 0 h 1356631"/>
                <a:gd name="connsiteX3" fmla="*/ 1644818 w 1644818"/>
                <a:gd name="connsiteY3" fmla="*/ 135663 h 1356631"/>
                <a:gd name="connsiteX4" fmla="*/ 1644818 w 1644818"/>
                <a:gd name="connsiteY4" fmla="*/ 1220968 h 1356631"/>
                <a:gd name="connsiteX5" fmla="*/ 1509155 w 1644818"/>
                <a:gd name="connsiteY5" fmla="*/ 1356631 h 1356631"/>
                <a:gd name="connsiteX6" fmla="*/ 135663 w 1644818"/>
                <a:gd name="connsiteY6" fmla="*/ 1356631 h 1356631"/>
                <a:gd name="connsiteX7" fmla="*/ 0 w 1644818"/>
                <a:gd name="connsiteY7" fmla="*/ 1220968 h 1356631"/>
                <a:gd name="connsiteX8" fmla="*/ 0 w 1644818"/>
                <a:gd name="connsiteY8" fmla="*/ 135663 h 135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818" h="1356631">
                  <a:moveTo>
                    <a:pt x="0" y="135663"/>
                  </a:moveTo>
                  <a:cubicBezTo>
                    <a:pt x="0" y="60738"/>
                    <a:pt x="60738" y="0"/>
                    <a:pt x="135663" y="0"/>
                  </a:cubicBezTo>
                  <a:lnTo>
                    <a:pt x="1509155" y="0"/>
                  </a:lnTo>
                  <a:cubicBezTo>
                    <a:pt x="1584080" y="0"/>
                    <a:pt x="1644818" y="60738"/>
                    <a:pt x="1644818" y="135663"/>
                  </a:cubicBezTo>
                  <a:lnTo>
                    <a:pt x="1644818" y="1220968"/>
                  </a:lnTo>
                  <a:cubicBezTo>
                    <a:pt x="1644818" y="1295893"/>
                    <a:pt x="1584080" y="1356631"/>
                    <a:pt x="1509155" y="1356631"/>
                  </a:cubicBezTo>
                  <a:lnTo>
                    <a:pt x="135663" y="1356631"/>
                  </a:lnTo>
                  <a:cubicBezTo>
                    <a:pt x="60738" y="1356631"/>
                    <a:pt x="0" y="1295893"/>
                    <a:pt x="0" y="1220968"/>
                  </a:cubicBezTo>
                  <a:lnTo>
                    <a:pt x="0" y="13566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460" tIns="46460" rIns="46460" bIns="337167" numCol="1" spcCol="1270" anchor="t" anchorCtr="0">
              <a:noAutofit/>
            </a:bodyPr>
            <a:lstStyle/>
            <a:p>
              <a:pPr marL="57150" marR="0" lvl="1" indent="-57150" algn="l" defTabSz="35560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a:ea typeface="+mn-ea"/>
                  <a:cs typeface="+mn-cs"/>
                </a:rPr>
                <a:t>If Violation rate falls short of the criteria, reserves are proportionally increased during the hours with the highest violation rates.</a:t>
              </a:r>
            </a:p>
            <a:p>
              <a:pPr marL="57150" marR="0" lvl="1" indent="-57150" algn="l" defTabSz="35560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a:ea typeface="+mn-ea"/>
                  <a:cs typeface="+mn-cs"/>
                </a:rPr>
                <a:t>If Probability is better than the criteria, the required reserve values are proportionally reduced.</a:t>
              </a:r>
            </a:p>
          </p:txBody>
        </p:sp>
        <p:sp>
          <p:nvSpPr>
            <p:cNvPr id="30" name="Freeform: Shape 29">
              <a:extLst>
                <a:ext uri="{FF2B5EF4-FFF2-40B4-BE49-F238E27FC236}">
                  <a16:creationId xmlns:a16="http://schemas.microsoft.com/office/drawing/2014/main" id="{EFC7C141-A4DA-E4BB-7DE2-57D8B98A6885}"/>
                </a:ext>
              </a:extLst>
            </p:cNvPr>
            <p:cNvSpPr/>
            <p:nvPr/>
          </p:nvSpPr>
          <p:spPr>
            <a:xfrm>
              <a:off x="4915292" y="3783699"/>
              <a:ext cx="1462061" cy="581413"/>
            </a:xfrm>
            <a:custGeom>
              <a:avLst/>
              <a:gdLst>
                <a:gd name="connsiteX0" fmla="*/ 0 w 1462061"/>
                <a:gd name="connsiteY0" fmla="*/ 58141 h 581413"/>
                <a:gd name="connsiteX1" fmla="*/ 58141 w 1462061"/>
                <a:gd name="connsiteY1" fmla="*/ 0 h 581413"/>
                <a:gd name="connsiteX2" fmla="*/ 1403920 w 1462061"/>
                <a:gd name="connsiteY2" fmla="*/ 0 h 581413"/>
                <a:gd name="connsiteX3" fmla="*/ 1462061 w 1462061"/>
                <a:gd name="connsiteY3" fmla="*/ 58141 h 581413"/>
                <a:gd name="connsiteX4" fmla="*/ 1462061 w 1462061"/>
                <a:gd name="connsiteY4" fmla="*/ 523272 h 581413"/>
                <a:gd name="connsiteX5" fmla="*/ 1403920 w 1462061"/>
                <a:gd name="connsiteY5" fmla="*/ 581413 h 581413"/>
                <a:gd name="connsiteX6" fmla="*/ 58141 w 1462061"/>
                <a:gd name="connsiteY6" fmla="*/ 581413 h 581413"/>
                <a:gd name="connsiteX7" fmla="*/ 0 w 1462061"/>
                <a:gd name="connsiteY7" fmla="*/ 523272 h 581413"/>
                <a:gd name="connsiteX8" fmla="*/ 0 w 1462061"/>
                <a:gd name="connsiteY8" fmla="*/ 58141 h 5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2061" h="581413">
                  <a:moveTo>
                    <a:pt x="0" y="58141"/>
                  </a:moveTo>
                  <a:cubicBezTo>
                    <a:pt x="0" y="26031"/>
                    <a:pt x="26031" y="0"/>
                    <a:pt x="58141" y="0"/>
                  </a:cubicBezTo>
                  <a:lnTo>
                    <a:pt x="1403920" y="0"/>
                  </a:lnTo>
                  <a:cubicBezTo>
                    <a:pt x="1436030" y="0"/>
                    <a:pt x="1462061" y="26031"/>
                    <a:pt x="1462061" y="58141"/>
                  </a:cubicBezTo>
                  <a:lnTo>
                    <a:pt x="1462061" y="523272"/>
                  </a:lnTo>
                  <a:cubicBezTo>
                    <a:pt x="1462061" y="555382"/>
                    <a:pt x="1436030" y="581413"/>
                    <a:pt x="1403920" y="581413"/>
                  </a:cubicBezTo>
                  <a:lnTo>
                    <a:pt x="58141" y="581413"/>
                  </a:lnTo>
                  <a:cubicBezTo>
                    <a:pt x="26031" y="581413"/>
                    <a:pt x="0" y="555382"/>
                    <a:pt x="0" y="523272"/>
                  </a:cubicBezTo>
                  <a:lnTo>
                    <a:pt x="0" y="581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794" tIns="33539" rIns="41794" bIns="3353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a:ea typeface="+mn-ea"/>
                  <a:cs typeface="+mn-cs"/>
                </a:rPr>
                <a:t>Reserve Adjustment </a:t>
              </a:r>
            </a:p>
          </p:txBody>
        </p:sp>
      </p:grpSp>
      <p:sp>
        <p:nvSpPr>
          <p:cNvPr id="10" name="TextBox 9">
            <a:extLst>
              <a:ext uri="{FF2B5EF4-FFF2-40B4-BE49-F238E27FC236}">
                <a16:creationId xmlns:a16="http://schemas.microsoft.com/office/drawing/2014/main" id="{374A3A6B-0FEA-33C7-DCCB-7B1B19FF5F97}"/>
              </a:ext>
            </a:extLst>
          </p:cNvPr>
          <p:cNvSpPr txBox="1"/>
          <p:nvPr/>
        </p:nvSpPr>
        <p:spPr>
          <a:xfrm>
            <a:off x="3803243" y="2277769"/>
            <a:ext cx="33344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If Current Violation rate does not meet Convergence Criteria</a:t>
            </a:r>
          </a:p>
        </p:txBody>
      </p:sp>
      <p:sp>
        <p:nvSpPr>
          <p:cNvPr id="12" name="TextBox 11">
            <a:extLst>
              <a:ext uri="{FF2B5EF4-FFF2-40B4-BE49-F238E27FC236}">
                <a16:creationId xmlns:a16="http://schemas.microsoft.com/office/drawing/2014/main" id="{6F4843B0-6C0E-BE9B-8271-8AE895D4FF72}"/>
              </a:ext>
            </a:extLst>
          </p:cNvPr>
          <p:cNvSpPr txBox="1"/>
          <p:nvPr/>
        </p:nvSpPr>
        <p:spPr>
          <a:xfrm>
            <a:off x="2349696" y="4374797"/>
            <a:ext cx="20240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a:ea typeface="+mn-ea"/>
                <a:cs typeface="+mn-cs"/>
              </a:rPr>
              <a:t>Proceed to Analysis with Adjusted Reserves</a:t>
            </a:r>
          </a:p>
        </p:txBody>
      </p:sp>
      <p:sp>
        <p:nvSpPr>
          <p:cNvPr id="17" name="Rectangle 16">
            <a:extLst>
              <a:ext uri="{FF2B5EF4-FFF2-40B4-BE49-F238E27FC236}">
                <a16:creationId xmlns:a16="http://schemas.microsoft.com/office/drawing/2014/main" id="{1B0CE773-C1A8-FC11-0C7D-3C8358497DA5}"/>
              </a:ext>
            </a:extLst>
          </p:cNvPr>
          <p:cNvSpPr/>
          <p:nvPr/>
        </p:nvSpPr>
        <p:spPr>
          <a:xfrm>
            <a:off x="2685983" y="1256646"/>
            <a:ext cx="5568950" cy="4061778"/>
          </a:xfrm>
          <a:prstGeom prst="rect">
            <a:avLst/>
          </a:prstGeom>
          <a:noFill/>
          <a:ln w="57150"/>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001E7661-7C17-BE23-3A09-919FB1623E3A}"/>
              </a:ext>
            </a:extLst>
          </p:cNvPr>
          <p:cNvSpPr/>
          <p:nvPr/>
        </p:nvSpPr>
        <p:spPr>
          <a:xfrm>
            <a:off x="2000172" y="1241903"/>
            <a:ext cx="4864178" cy="4335285"/>
          </a:xfrm>
          <a:prstGeom prst="rect">
            <a:avLst/>
          </a:prstGeom>
          <a:noFill/>
          <a:ln w="38100">
            <a:solidFill>
              <a:srgbClr val="99FF99"/>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Arrow: Right 8">
            <a:extLst>
              <a:ext uri="{FF2B5EF4-FFF2-40B4-BE49-F238E27FC236}">
                <a16:creationId xmlns:a16="http://schemas.microsoft.com/office/drawing/2014/main" id="{F324EDB5-9B56-3008-8E39-5E59166F04EA}"/>
              </a:ext>
            </a:extLst>
          </p:cNvPr>
          <p:cNvSpPr/>
          <p:nvPr/>
        </p:nvSpPr>
        <p:spPr>
          <a:xfrm>
            <a:off x="3811757" y="2057318"/>
            <a:ext cx="3542118" cy="243922"/>
          </a:xfrm>
          <a:prstGeom prs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 name="Group 12">
            <a:extLst>
              <a:ext uri="{FF2B5EF4-FFF2-40B4-BE49-F238E27FC236}">
                <a16:creationId xmlns:a16="http://schemas.microsoft.com/office/drawing/2014/main" id="{96CBD584-F0D9-1E89-BA8E-44E56EB81EF0}"/>
              </a:ext>
            </a:extLst>
          </p:cNvPr>
          <p:cNvGrpSpPr/>
          <p:nvPr/>
        </p:nvGrpSpPr>
        <p:grpSpPr>
          <a:xfrm>
            <a:off x="7448781" y="1713530"/>
            <a:ext cx="1462061" cy="581413"/>
            <a:chOff x="4415789" y="2374101"/>
            <a:chExt cx="1462061" cy="581413"/>
          </a:xfrm>
        </p:grpSpPr>
        <p:sp>
          <p:nvSpPr>
            <p:cNvPr id="19" name="Rectangle: Rounded Corners 18">
              <a:extLst>
                <a:ext uri="{FF2B5EF4-FFF2-40B4-BE49-F238E27FC236}">
                  <a16:creationId xmlns:a16="http://schemas.microsoft.com/office/drawing/2014/main" id="{62CF9A68-97E1-E9B6-45FA-6F5C2BA6E660}"/>
                </a:ext>
              </a:extLst>
            </p:cNvPr>
            <p:cNvSpPr/>
            <p:nvPr/>
          </p:nvSpPr>
          <p:spPr>
            <a:xfrm>
              <a:off x="4415789" y="2374101"/>
              <a:ext cx="1462061" cy="58141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Rounded Corners 4">
              <a:extLst>
                <a:ext uri="{FF2B5EF4-FFF2-40B4-BE49-F238E27FC236}">
                  <a16:creationId xmlns:a16="http://schemas.microsoft.com/office/drawing/2014/main" id="{67F11F20-3924-282F-231F-A9D20CA920EC}"/>
                </a:ext>
              </a:extLst>
            </p:cNvPr>
            <p:cNvSpPr txBox="1"/>
            <p:nvPr/>
          </p:nvSpPr>
          <p:spPr>
            <a:xfrm>
              <a:off x="4432818" y="2391130"/>
              <a:ext cx="1428003" cy="547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 tIns="16510" rIns="24765" bIns="1651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a:ea typeface="+mn-ea"/>
                  <a:cs typeface="+mn-cs"/>
                </a:rPr>
                <a:t>Reserve Requirements</a:t>
              </a:r>
              <a:br>
                <a:rPr kumimoji="0" lang="en-US" sz="13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300" b="0" i="0" u="none" strike="noStrike" kern="1200" cap="none" spc="0" normalizeH="0" baseline="0" noProof="0">
                  <a:ln>
                    <a:noFill/>
                  </a:ln>
                  <a:solidFill>
                    <a:srgbClr val="FFFFFF"/>
                  </a:solidFill>
                  <a:effectLst/>
                  <a:uLnTx/>
                  <a:uFillTx/>
                  <a:latin typeface="Arial" panose="020B0604020202020204"/>
                  <a:ea typeface="+mn-ea"/>
                  <a:cs typeface="+mn-cs"/>
                </a:rPr>
                <a:t>(ECRS+NSRS) </a:t>
              </a:r>
            </a:p>
          </p:txBody>
        </p:sp>
      </p:grpSp>
      <p:sp>
        <p:nvSpPr>
          <p:cNvPr id="21" name="TextBox 20">
            <a:extLst>
              <a:ext uri="{FF2B5EF4-FFF2-40B4-BE49-F238E27FC236}">
                <a16:creationId xmlns:a16="http://schemas.microsoft.com/office/drawing/2014/main" id="{BD5AB999-C00D-2B55-38AF-5932E3A8E2BD}"/>
              </a:ext>
            </a:extLst>
          </p:cNvPr>
          <p:cNvSpPr txBox="1"/>
          <p:nvPr/>
        </p:nvSpPr>
        <p:spPr>
          <a:xfrm>
            <a:off x="3843641" y="1841414"/>
            <a:ext cx="303773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If Current Violation meets Convergence Criteria</a:t>
            </a:r>
          </a:p>
        </p:txBody>
      </p:sp>
      <p:sp>
        <p:nvSpPr>
          <p:cNvPr id="32" name="Arrow: Bent-Up 31">
            <a:extLst>
              <a:ext uri="{FF2B5EF4-FFF2-40B4-BE49-F238E27FC236}">
                <a16:creationId xmlns:a16="http://schemas.microsoft.com/office/drawing/2014/main" id="{43860884-6EBE-E956-284E-D6554D7F8542}"/>
              </a:ext>
            </a:extLst>
          </p:cNvPr>
          <p:cNvSpPr/>
          <p:nvPr/>
        </p:nvSpPr>
        <p:spPr>
          <a:xfrm flipV="1">
            <a:off x="3862052" y="2636578"/>
            <a:ext cx="1433848" cy="522315"/>
          </a:xfrm>
          <a:prstGeom prst="bentUp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Arrow: Bent-Up 32">
            <a:extLst>
              <a:ext uri="{FF2B5EF4-FFF2-40B4-BE49-F238E27FC236}">
                <a16:creationId xmlns:a16="http://schemas.microsoft.com/office/drawing/2014/main" id="{4FB9F37C-066D-E421-4862-543DCF18A20A}"/>
              </a:ext>
            </a:extLst>
          </p:cNvPr>
          <p:cNvSpPr/>
          <p:nvPr/>
        </p:nvSpPr>
        <p:spPr>
          <a:xfrm flipH="1">
            <a:off x="2938823" y="3884387"/>
            <a:ext cx="1305977" cy="447231"/>
          </a:xfrm>
          <a:prstGeom prst="bentUp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2821AFFD-3E61-D12B-7681-131A7FAA44BF}"/>
              </a:ext>
            </a:extLst>
          </p:cNvPr>
          <p:cNvSpPr txBox="1"/>
          <p:nvPr/>
        </p:nvSpPr>
        <p:spPr>
          <a:xfrm>
            <a:off x="2156628" y="1286385"/>
            <a:ext cx="47707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srgbClr val="00AEC7"/>
                </a:solidFill>
                <a:effectLst/>
                <a:uLnTx/>
                <a:uFillTx/>
                <a:latin typeface="Arial" panose="020B0604020202020204"/>
                <a:ea typeface="+mn-ea"/>
                <a:cs typeface="+mn-cs"/>
              </a:rPr>
              <a:t>Iterative process - Least Reserves for Target Reliability</a:t>
            </a:r>
          </a:p>
        </p:txBody>
      </p:sp>
      <p:pic>
        <p:nvPicPr>
          <p:cNvPr id="3" name="Picture 2">
            <a:extLst>
              <a:ext uri="{FF2B5EF4-FFF2-40B4-BE49-F238E27FC236}">
                <a16:creationId xmlns:a16="http://schemas.microsoft.com/office/drawing/2014/main" id="{426F3EC8-E776-709A-BD6D-EF15A7E4D4FB}"/>
              </a:ext>
            </a:extLst>
          </p:cNvPr>
          <p:cNvPicPr>
            <a:picLocks noChangeAspect="1"/>
          </p:cNvPicPr>
          <p:nvPr/>
        </p:nvPicPr>
        <p:blipFill>
          <a:blip r:embed="rId3"/>
          <a:stretch>
            <a:fillRect/>
          </a:stretch>
        </p:blipFill>
        <p:spPr>
          <a:xfrm>
            <a:off x="6923288" y="2521691"/>
            <a:ext cx="2218425" cy="2143073"/>
          </a:xfrm>
          <a:prstGeom prst="rect">
            <a:avLst/>
          </a:prstGeom>
        </p:spPr>
      </p:pic>
    </p:spTree>
    <p:extLst>
      <p:ext uri="{BB962C8B-B14F-4D97-AF65-F5344CB8AC3E}">
        <p14:creationId xmlns:p14="http://schemas.microsoft.com/office/powerpoint/2010/main" val="135498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D5E999-1A2C-64CE-1B60-BBF0DB5AD068}"/>
              </a:ext>
            </a:extLst>
          </p:cNvPr>
          <p:cNvSpPr>
            <a:spLocks noGrp="1"/>
          </p:cNvSpPr>
          <p:nvPr>
            <p:ph type="sldNum" sz="quarter" idx="11"/>
          </p:nvPr>
        </p:nvSpPr>
        <p:spPr/>
        <p:txBody>
          <a:bodyPr/>
          <a:lstStyle/>
          <a:p>
            <a:fld id="{1D93BD3E-1E9A-4970-A6F7-E7AC52762E0C}" type="slidenum">
              <a:rPr lang="en-US" smtClean="0"/>
              <a:pPr/>
              <a:t>11</a:t>
            </a:fld>
            <a:endParaRPr lang="en-US"/>
          </a:p>
        </p:txBody>
      </p:sp>
      <p:sp>
        <p:nvSpPr>
          <p:cNvPr id="5" name="Title 4">
            <a:extLst>
              <a:ext uri="{FF2B5EF4-FFF2-40B4-BE49-F238E27FC236}">
                <a16:creationId xmlns:a16="http://schemas.microsoft.com/office/drawing/2014/main" id="{E087696B-88E3-9741-00CE-7896CF500274}"/>
              </a:ext>
            </a:extLst>
          </p:cNvPr>
          <p:cNvSpPr>
            <a:spLocks noGrp="1"/>
          </p:cNvSpPr>
          <p:nvPr>
            <p:ph type="title"/>
          </p:nvPr>
        </p:nvSpPr>
        <p:spPr/>
        <p:txBody>
          <a:bodyPr/>
          <a:lstStyle/>
          <a:p>
            <a:r>
              <a:rPr lang="en-US" sz="2400" dirty="0"/>
              <a:t>Allocating Individual ECRS and NSRS quantities from Total Reserves</a:t>
            </a:r>
            <a:endParaRPr lang="en-US" sz="2400" dirty="0">
              <a:solidFill>
                <a:schemeClr val="accent6"/>
              </a:solidFill>
            </a:endParaRPr>
          </a:p>
        </p:txBody>
      </p:sp>
      <p:sp>
        <p:nvSpPr>
          <p:cNvPr id="8" name="Content Placeholder 7">
            <a:extLst>
              <a:ext uri="{FF2B5EF4-FFF2-40B4-BE49-F238E27FC236}">
                <a16:creationId xmlns:a16="http://schemas.microsoft.com/office/drawing/2014/main" id="{29B693A3-0C67-BAC6-C101-533BF1226C95}"/>
              </a:ext>
            </a:extLst>
          </p:cNvPr>
          <p:cNvSpPr txBox="1">
            <a:spLocks noGrp="1"/>
          </p:cNvSpPr>
          <p:nvPr>
            <p:ph sz="half" idx="1"/>
          </p:nvPr>
        </p:nvSpPr>
        <p:spPr>
          <a:xfrm>
            <a:off x="262634" y="1008058"/>
            <a:ext cx="4597042" cy="400879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schemeClr val="accent2"/>
                </a:solidFill>
                <a:effectLst/>
                <a:uLnTx/>
                <a:uFillTx/>
                <a:latin typeface="Arial"/>
                <a:ea typeface="+mn-ea"/>
                <a:cs typeface="Arial"/>
              </a:rPr>
              <a:t>Each hour has 12 five-minute </a:t>
            </a:r>
            <a:r>
              <a:rPr kumimoji="0" lang="en-US" sz="1600" b="0" i="0" u="none" strike="noStrike" kern="1200" cap="none" spc="0" normalizeH="0" baseline="0" noProof="0" dirty="0">
                <a:ln>
                  <a:noFill/>
                </a:ln>
                <a:solidFill>
                  <a:schemeClr val="accent6"/>
                </a:solidFill>
                <a:effectLst/>
                <a:uLnTx/>
                <a:uFillTx/>
                <a:latin typeface="Arial"/>
                <a:ea typeface="+mn-ea"/>
                <a:cs typeface="Arial"/>
              </a:rPr>
              <a:t>X</a:t>
            </a:r>
            <a:r>
              <a:rPr kumimoji="0" lang="en-US" sz="1600" b="0" i="0" u="none" strike="noStrike" kern="1200" cap="none" spc="0" normalizeH="0" baseline="0" noProof="0" dirty="0">
                <a:ln>
                  <a:noFill/>
                </a:ln>
                <a:solidFill>
                  <a:schemeClr val="accent2"/>
                </a:solidFill>
                <a:effectLst/>
                <a:uLnTx/>
                <a:uFillTx/>
                <a:latin typeface="Arial"/>
                <a:ea typeface="+mn-ea"/>
                <a:cs typeface="Arial"/>
              </a:rPr>
              <a:t>-min ahead errors and one </a:t>
            </a:r>
            <a:r>
              <a:rPr kumimoji="0" lang="en-US" sz="1600" b="0" i="0" u="none" strike="noStrike" kern="1200" cap="none" spc="0" normalizeH="0" baseline="0" noProof="0" dirty="0">
                <a:ln>
                  <a:noFill/>
                </a:ln>
                <a:solidFill>
                  <a:schemeClr val="accent6"/>
                </a:solidFill>
                <a:effectLst/>
                <a:uLnTx/>
                <a:uFillTx/>
                <a:latin typeface="Arial"/>
                <a:ea typeface="+mn-ea"/>
                <a:cs typeface="Arial"/>
              </a:rPr>
              <a:t>Y</a:t>
            </a:r>
            <a:r>
              <a:rPr kumimoji="0" lang="en-US" sz="1600" b="0" i="0" u="none" strike="noStrike" kern="1200" cap="none" spc="0" normalizeH="0" baseline="0" noProof="0" dirty="0">
                <a:ln>
                  <a:noFill/>
                </a:ln>
                <a:solidFill>
                  <a:schemeClr val="accent2"/>
                </a:solidFill>
                <a:effectLst/>
                <a:uLnTx/>
                <a:uFillTx/>
                <a:latin typeface="Arial"/>
                <a:ea typeface="+mn-ea"/>
                <a:cs typeface="Arial"/>
              </a:rPr>
              <a:t>-hour ahead error</a:t>
            </a:r>
            <a:endParaRPr lang="en-US" sz="2800" dirty="0">
              <a:solidFill>
                <a:schemeClr val="accent2"/>
              </a:solidFill>
              <a:ea typeface="+mn-ea"/>
            </a:endParaRP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schemeClr val="accent2"/>
                </a:solidFill>
                <a:effectLst/>
                <a:uLnTx/>
                <a:uFillTx/>
                <a:latin typeface="Arial"/>
                <a:ea typeface="+mn-ea"/>
                <a:cs typeface="Arial"/>
              </a:rPr>
              <a:t>For each </a:t>
            </a:r>
            <a:r>
              <a:rPr kumimoji="0" lang="en-US" sz="1600" b="0" i="0" u="none" strike="noStrike" kern="1200" cap="none" spc="0" normalizeH="0" baseline="0" noProof="0" dirty="0">
                <a:ln>
                  <a:noFill/>
                </a:ln>
                <a:solidFill>
                  <a:schemeClr val="accent6"/>
                </a:solidFill>
                <a:effectLst/>
                <a:uLnTx/>
                <a:uFillTx/>
                <a:latin typeface="Arial"/>
                <a:ea typeface="+mn-ea"/>
                <a:cs typeface="Arial"/>
              </a:rPr>
              <a:t>X</a:t>
            </a:r>
            <a:r>
              <a:rPr kumimoji="0" lang="en-US" sz="1600" b="0" i="0" u="none" strike="noStrike" kern="1200" cap="none" spc="0" normalizeH="0" baseline="0" noProof="0" dirty="0">
                <a:ln>
                  <a:noFill/>
                </a:ln>
                <a:solidFill>
                  <a:schemeClr val="accent2"/>
                </a:solidFill>
                <a:effectLst/>
                <a:uLnTx/>
                <a:uFillTx/>
                <a:latin typeface="Arial"/>
                <a:ea typeface="+mn-ea"/>
                <a:cs typeface="Arial"/>
              </a:rPr>
              <a:t>-min under-forecast error, calculate the ratio to the </a:t>
            </a:r>
            <a:r>
              <a:rPr kumimoji="0" lang="en-US" sz="1600" b="0" i="0" u="none" strike="noStrike" kern="1200" cap="none" spc="0" normalizeH="0" baseline="0" noProof="0" dirty="0">
                <a:ln>
                  <a:noFill/>
                </a:ln>
                <a:solidFill>
                  <a:schemeClr val="accent6"/>
                </a:solidFill>
                <a:effectLst/>
                <a:uLnTx/>
                <a:uFillTx/>
                <a:latin typeface="Arial"/>
                <a:ea typeface="+mn-ea"/>
                <a:cs typeface="Arial"/>
              </a:rPr>
              <a:t>Y</a:t>
            </a:r>
            <a:r>
              <a:rPr kumimoji="0" lang="en-US" sz="1600" b="0" i="0" u="none" strike="noStrike" kern="1200" cap="none" spc="0" normalizeH="0" baseline="0" noProof="0" dirty="0">
                <a:ln>
                  <a:noFill/>
                </a:ln>
                <a:solidFill>
                  <a:schemeClr val="accent2"/>
                </a:solidFill>
                <a:effectLst/>
                <a:uLnTx/>
                <a:uFillTx/>
                <a:latin typeface="Arial"/>
                <a:ea typeface="+mn-ea"/>
                <a:cs typeface="Arial"/>
              </a:rPr>
              <a:t>-hour ahead under-forecast error for that same hour</a:t>
            </a:r>
            <a:endParaRPr lang="en-US" sz="1600" b="0" i="0" u="none" strike="noStrike" kern="1200" cap="none" spc="0" normalizeH="0" baseline="0" noProof="0" dirty="0">
              <a:ln>
                <a:noFill/>
              </a:ln>
              <a:solidFill>
                <a:schemeClr val="accent2"/>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schemeClr val="accent2"/>
                </a:solidFill>
                <a:effectLst/>
                <a:uLnTx/>
                <a:uFillTx/>
                <a:latin typeface="Arial"/>
                <a:ea typeface="+mn-ea"/>
                <a:cs typeface="Arial"/>
              </a:rPr>
              <a:t>Group results by Month-Hour to compute average ratio for each Month-Hour</a:t>
            </a: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endParaRPr lang="en-US" sz="1600" dirty="0">
              <a:solidFill>
                <a:schemeClr val="accent2"/>
              </a:solidFill>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lang="en-US" sz="1600" dirty="0">
                <a:solidFill>
                  <a:schemeClr val="accent2"/>
                </a:solidFill>
                <a:latin typeface="Arial"/>
                <a:cs typeface="Arial"/>
              </a:rPr>
              <a:t>ECRS should be reserved to restore frequency following the trip of a large generator and/or provide supply during intra-hour net load forecast errors.</a:t>
            </a: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dirty="0">
              <a:ln>
                <a:noFill/>
              </a:ln>
              <a:solidFill>
                <a:schemeClr val="accent2"/>
              </a:solidFill>
              <a:effectLst/>
              <a:uLnTx/>
              <a:uFillTx/>
              <a:latin typeface="Arial"/>
              <a:ea typeface="+mn-ea"/>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lang="en-US" sz="1600" b="0" i="0" u="none" strike="noStrike" kern="1200" cap="none" spc="0" normalizeH="0" baseline="0" noProof="0" dirty="0">
                <a:ln>
                  <a:noFill/>
                </a:ln>
                <a:solidFill>
                  <a:schemeClr val="accent2"/>
                </a:solidFill>
                <a:effectLst/>
                <a:uLnTx/>
                <a:uFillTx/>
                <a:latin typeface="Arial"/>
                <a:cs typeface="Arial"/>
              </a:rPr>
              <a:t>ECRS = max(ECRS Frequency Recovery Requirement, Total Reserves </a:t>
            </a:r>
            <a:r>
              <a:rPr lang="en-US" sz="1600" dirty="0">
                <a:solidFill>
                  <a:schemeClr val="accent2"/>
                </a:solidFill>
                <a:latin typeface="Arial"/>
                <a:cs typeface="Arial"/>
              </a:rPr>
              <a:t>* ECRS Ratio %)</a:t>
            </a: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lang="en-US" sz="1600" b="0" i="0" u="none" strike="noStrike" kern="1200" cap="none" spc="0" normalizeH="0" baseline="0" noProof="0" dirty="0">
                <a:ln>
                  <a:noFill/>
                </a:ln>
                <a:solidFill>
                  <a:schemeClr val="accent2"/>
                </a:solidFill>
                <a:effectLst/>
                <a:uLnTx/>
                <a:uFillTx/>
                <a:latin typeface="Arial"/>
                <a:cs typeface="Arial"/>
              </a:rPr>
              <a:t>NSRS = Total Reserves * (1-ECRS Ratio %)</a:t>
            </a:r>
          </a:p>
        </p:txBody>
      </p:sp>
      <p:pic>
        <p:nvPicPr>
          <p:cNvPr id="9" name="Picture 2">
            <a:extLst>
              <a:ext uri="{FF2B5EF4-FFF2-40B4-BE49-F238E27FC236}">
                <a16:creationId xmlns:a16="http://schemas.microsoft.com/office/drawing/2014/main" id="{687064C2-FFF6-929B-5D15-91473F311B7E}"/>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59676" y="1699124"/>
            <a:ext cx="4208126" cy="36205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C964D4-2AE8-2FA2-B30F-4786E16898F2}"/>
              </a:ext>
            </a:extLst>
          </p:cNvPr>
          <p:cNvSpPr txBox="1"/>
          <p:nvPr/>
        </p:nvSpPr>
        <p:spPr>
          <a:xfrm>
            <a:off x="543232" y="5588332"/>
            <a:ext cx="8295968" cy="523220"/>
          </a:xfrm>
          <a:prstGeom prst="rect">
            <a:avLst/>
          </a:prstGeom>
          <a:solidFill>
            <a:schemeClr val="accent1">
              <a:lumMod val="20000"/>
              <a:lumOff val="80000"/>
            </a:schemeClr>
          </a:solidFill>
          <a:ln w="28575">
            <a:solidFill>
              <a:schemeClr val="accent1"/>
            </a:solidFill>
          </a:ln>
        </p:spPr>
        <p:txBody>
          <a:bodyPr wrap="square" rtlCol="0">
            <a:spAutoFit/>
          </a:bodyPr>
          <a:lstStyle/>
          <a:p>
            <a:r>
              <a:rPr lang="en-US" sz="1400" b="1" dirty="0">
                <a:solidFill>
                  <a:prstClr val="black"/>
                </a:solidFill>
                <a:latin typeface="Arial" panose="020B0604020202020204"/>
              </a:rPr>
              <a:t>Key Takeaway:</a:t>
            </a:r>
            <a:r>
              <a:rPr lang="en-US" sz="1400" dirty="0">
                <a:solidFill>
                  <a:prstClr val="black"/>
                </a:solidFill>
                <a:latin typeface="Arial" panose="020B0604020202020204"/>
              </a:rPr>
              <a:t> </a:t>
            </a:r>
            <a:r>
              <a:rPr lang="en-US" sz="1400" dirty="0">
                <a:latin typeface="Arial" panose="020B0604020202020204"/>
              </a:rPr>
              <a:t>Using the described ratio method allocates higher amounts of ECRS during daytime hours, while leaning on ECRS frequency requirement through night hours. </a:t>
            </a:r>
            <a:endParaRPr lang="en-US" sz="1400" dirty="0">
              <a:solidFill>
                <a:prstClr val="black"/>
              </a:solidFill>
              <a:latin typeface="Arial" panose="020B0604020202020204"/>
            </a:endParaRPr>
          </a:p>
        </p:txBody>
      </p:sp>
    </p:spTree>
    <p:extLst>
      <p:ext uri="{BB962C8B-B14F-4D97-AF65-F5344CB8AC3E}">
        <p14:creationId xmlns:p14="http://schemas.microsoft.com/office/powerpoint/2010/main" val="1054763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9B3C1-E810-446A-A250-0263790817DF}"/>
              </a:ext>
            </a:extLst>
          </p:cNvPr>
          <p:cNvSpPr>
            <a:spLocks noGrp="1"/>
          </p:cNvSpPr>
          <p:nvPr>
            <p:ph type="ctrTitle"/>
          </p:nvPr>
        </p:nvSpPr>
        <p:spPr/>
        <p:txBody>
          <a:bodyPr/>
          <a:lstStyle/>
          <a:p>
            <a:r>
              <a:rPr lang="en-US"/>
              <a:t>Probabilistic Quantities and Sensitivities for ECRS and NSRS</a:t>
            </a:r>
          </a:p>
        </p:txBody>
      </p:sp>
      <p:sp>
        <p:nvSpPr>
          <p:cNvPr id="4" name="Slide Number Placeholder 3">
            <a:extLst>
              <a:ext uri="{FF2B5EF4-FFF2-40B4-BE49-F238E27FC236}">
                <a16:creationId xmlns:a16="http://schemas.microsoft.com/office/drawing/2014/main" id="{0F3A7B3B-2B82-19D6-ECDE-912F3113AE3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8513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DA78B-F5A4-B181-B1A7-C9A6DCFA69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14263-2653-80C4-84FE-3FFB9F5255AD}"/>
              </a:ext>
            </a:extLst>
          </p:cNvPr>
          <p:cNvSpPr>
            <a:spLocks noGrp="1"/>
          </p:cNvSpPr>
          <p:nvPr>
            <p:ph type="title"/>
          </p:nvPr>
        </p:nvSpPr>
        <p:spPr/>
        <p:txBody>
          <a:bodyPr lIns="91440" tIns="45720" rIns="91440" bIns="45720" anchor="t"/>
          <a:lstStyle/>
          <a:p>
            <a:r>
              <a:rPr lang="en-US" sz="2000" dirty="0"/>
              <a:t>Probabilistic Methodology Input &amp; Criteria Recommendations</a:t>
            </a:r>
          </a:p>
        </p:txBody>
      </p:sp>
      <p:sp>
        <p:nvSpPr>
          <p:cNvPr id="3" name="Content Placeholder 2">
            <a:extLst>
              <a:ext uri="{FF2B5EF4-FFF2-40B4-BE49-F238E27FC236}">
                <a16:creationId xmlns:a16="http://schemas.microsoft.com/office/drawing/2014/main" id="{180881B0-CC90-6117-610B-F636ACEF0109}"/>
              </a:ext>
            </a:extLst>
          </p:cNvPr>
          <p:cNvSpPr>
            <a:spLocks noGrp="1"/>
          </p:cNvSpPr>
          <p:nvPr>
            <p:ph idx="1"/>
          </p:nvPr>
        </p:nvSpPr>
        <p:spPr/>
        <p:txBody>
          <a:bodyPr lIns="91440" tIns="45720" rIns="91440" bIns="45720" anchor="t"/>
          <a:lstStyle/>
          <a:p>
            <a:r>
              <a:rPr lang="en-US" sz="1800" dirty="0"/>
              <a:t>ERCOT Recommends the following Parameters:</a:t>
            </a:r>
          </a:p>
          <a:p>
            <a:pPr marL="800100" lvl="1" indent="-342900">
              <a:buFont typeface="+mj-lt"/>
              <a:buAutoNum type="arabicPeriod"/>
            </a:pPr>
            <a:r>
              <a:rPr lang="en-US" sz="1600" dirty="0"/>
              <a:t>Risk: </a:t>
            </a:r>
            <a:r>
              <a:rPr lang="en-US" sz="1600" dirty="0">
                <a:solidFill>
                  <a:schemeClr val="accent6"/>
                </a:solidFill>
              </a:rPr>
              <a:t>X</a:t>
            </a:r>
            <a:r>
              <a:rPr lang="en-US" sz="1600" dirty="0"/>
              <a:t> = 6 Hour ahead NLFE and 6 hour ahead rolling forced outage of conventional resources.* </a:t>
            </a:r>
            <a:endParaRPr lang="en-US" sz="1600" dirty="0">
              <a:solidFill>
                <a:schemeClr val="accent6"/>
              </a:solidFill>
            </a:endParaRPr>
          </a:p>
          <a:p>
            <a:pPr marL="800100" lvl="1" indent="-342900">
              <a:buFont typeface="+mj-lt"/>
              <a:buAutoNum type="arabicPeriod"/>
            </a:pPr>
            <a:r>
              <a:rPr lang="en-US" sz="1800" dirty="0"/>
              <a:t>Risk Credit: </a:t>
            </a:r>
            <a:r>
              <a:rPr lang="en-US" sz="1800" dirty="0">
                <a:solidFill>
                  <a:schemeClr val="accent6"/>
                </a:solidFill>
              </a:rPr>
              <a:t>Y</a:t>
            </a:r>
            <a:r>
              <a:rPr lang="en-US" sz="1800" dirty="0"/>
              <a:t> = 60% for each risk credit from historic availability in night hours (HE23-HE5) and</a:t>
            </a:r>
            <a:r>
              <a:rPr lang="en-US" sz="1800" dirty="0">
                <a:solidFill>
                  <a:schemeClr val="accent6"/>
                </a:solidFill>
              </a:rPr>
              <a:t> Y </a:t>
            </a:r>
            <a:r>
              <a:rPr lang="en-US" sz="1800" dirty="0"/>
              <a:t>= 25% in day hours (HE6-HE22) as capacity that is available to cover the risk for which these products are designed. </a:t>
            </a:r>
          </a:p>
          <a:p>
            <a:pPr marL="800100" lvl="1" indent="-342900">
              <a:buFont typeface="+mj-lt"/>
              <a:buAutoNum type="arabicPeriod"/>
            </a:pPr>
            <a:r>
              <a:rPr lang="en-US" sz="1800" dirty="0"/>
              <a:t>Convergence Criteria: </a:t>
            </a:r>
            <a:r>
              <a:rPr lang="en-US" sz="1800" dirty="0">
                <a:solidFill>
                  <a:schemeClr val="accent6"/>
                </a:solidFill>
              </a:rPr>
              <a:t>ZZ</a:t>
            </a:r>
            <a:r>
              <a:rPr lang="en-US" sz="1800" dirty="0"/>
              <a:t> =  Max(</a:t>
            </a:r>
            <a:r>
              <a:rPr lang="en-US" sz="1800" dirty="0" err="1"/>
              <a:t>Reg+RRS</a:t>
            </a:r>
            <a:r>
              <a:rPr lang="en-US" sz="1800" dirty="0"/>
              <a:t>, 3000) indicating the avoidance of a due to lack of reserves with a 1 in </a:t>
            </a:r>
            <a:r>
              <a:rPr lang="en-US" sz="1800" dirty="0">
                <a:solidFill>
                  <a:schemeClr val="accent6"/>
                </a:solidFill>
              </a:rPr>
              <a:t>XX</a:t>
            </a:r>
            <a:r>
              <a:rPr lang="en-US" sz="1800" dirty="0"/>
              <a:t> = 10-year probability and should be sufficient to restore procured regulation and responsive reserves. </a:t>
            </a:r>
          </a:p>
          <a:p>
            <a:pPr marL="800100" lvl="1" indent="-342900">
              <a:buFont typeface="+mj-lt"/>
              <a:buAutoNum type="arabicPeriod"/>
            </a:pPr>
            <a:endParaRPr lang="en-US" sz="1800" dirty="0"/>
          </a:p>
          <a:p>
            <a:pPr marL="400050"/>
            <a:r>
              <a:rPr lang="en-US" sz="2000" dirty="0">
                <a:cs typeface="Arial"/>
              </a:rPr>
              <a:t>Additional details provided on the following slides. </a:t>
            </a:r>
          </a:p>
        </p:txBody>
      </p:sp>
      <p:sp>
        <p:nvSpPr>
          <p:cNvPr id="4" name="Slide Number Placeholder 3">
            <a:extLst>
              <a:ext uri="{FF2B5EF4-FFF2-40B4-BE49-F238E27FC236}">
                <a16:creationId xmlns:a16="http://schemas.microsoft.com/office/drawing/2014/main" id="{C521946D-01C0-E0A7-4EB1-6693E75DCF16}"/>
              </a:ext>
            </a:extLst>
          </p:cNvPr>
          <p:cNvSpPr>
            <a:spLocks noGrp="1"/>
          </p:cNvSpPr>
          <p:nvPr>
            <p:ph type="sldNum" sz="quarter" idx="4"/>
          </p:nvPr>
        </p:nvSpPr>
        <p:spPr/>
        <p:txBody>
          <a:bodyPr/>
          <a:lstStyle/>
          <a:p>
            <a:fld id="{1D93BD3E-1E9A-4970-A6F7-E7AC52762E0C}" type="slidenum">
              <a:rPr lang="en-US" smtClean="0"/>
              <a:pPr/>
              <a:t>13</a:t>
            </a:fld>
            <a:endParaRPr lang="en-US"/>
          </a:p>
        </p:txBody>
      </p:sp>
      <p:sp>
        <p:nvSpPr>
          <p:cNvPr id="5" name="TextBox 4">
            <a:extLst>
              <a:ext uri="{FF2B5EF4-FFF2-40B4-BE49-F238E27FC236}">
                <a16:creationId xmlns:a16="http://schemas.microsoft.com/office/drawing/2014/main" id="{79D031B4-4D22-F1A2-8784-44AF1C0C252A}"/>
              </a:ext>
            </a:extLst>
          </p:cNvPr>
          <p:cNvSpPr txBox="1"/>
          <p:nvPr/>
        </p:nvSpPr>
        <p:spPr>
          <a:xfrm>
            <a:off x="3488473" y="6148091"/>
            <a:ext cx="5655527" cy="307777"/>
          </a:xfrm>
          <a:prstGeom prst="rect">
            <a:avLst/>
          </a:prstGeom>
          <a:noFill/>
        </p:spPr>
        <p:txBody>
          <a:bodyPr wrap="square" rtlCol="0">
            <a:spAutoFit/>
          </a:bodyPr>
          <a:lstStyle/>
          <a:p>
            <a:r>
              <a:rPr lang="en-US" sz="1400" dirty="0">
                <a:solidFill>
                  <a:schemeClr val="tx2"/>
                </a:solidFill>
              </a:rPr>
              <a:t>*the method is also aware and analyzing the 30 min ahead NLFE</a:t>
            </a:r>
          </a:p>
        </p:txBody>
      </p:sp>
    </p:spTree>
    <p:extLst>
      <p:ext uri="{BB962C8B-B14F-4D97-AF65-F5344CB8AC3E}">
        <p14:creationId xmlns:p14="http://schemas.microsoft.com/office/powerpoint/2010/main" val="1892269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EEB22-FC5A-0588-6B49-A2C6C0BF701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71DBD1C-41E0-6184-2026-AE523BFEEDAC}"/>
              </a:ext>
            </a:extLst>
          </p:cNvPr>
          <p:cNvPicPr>
            <a:picLocks noChangeAspect="1"/>
          </p:cNvPicPr>
          <p:nvPr/>
        </p:nvPicPr>
        <p:blipFill>
          <a:blip r:embed="rId2"/>
          <a:stretch>
            <a:fillRect/>
          </a:stretch>
        </p:blipFill>
        <p:spPr>
          <a:xfrm>
            <a:off x="393357" y="2150076"/>
            <a:ext cx="8357286" cy="4006406"/>
          </a:xfrm>
          <a:prstGeom prst="rect">
            <a:avLst/>
          </a:prstGeom>
        </p:spPr>
      </p:pic>
      <p:sp>
        <p:nvSpPr>
          <p:cNvPr id="2" name="Title 1">
            <a:extLst>
              <a:ext uri="{FF2B5EF4-FFF2-40B4-BE49-F238E27FC236}">
                <a16:creationId xmlns:a16="http://schemas.microsoft.com/office/drawing/2014/main" id="{BF83BCA8-A099-B46C-FE0F-67C4140FE8CA}"/>
              </a:ext>
            </a:extLst>
          </p:cNvPr>
          <p:cNvSpPr>
            <a:spLocks noGrp="1"/>
          </p:cNvSpPr>
          <p:nvPr>
            <p:ph type="title"/>
          </p:nvPr>
        </p:nvSpPr>
        <p:spPr/>
        <p:txBody>
          <a:bodyPr lIns="91440" tIns="45720" rIns="91440" bIns="45720" anchor="t"/>
          <a:lstStyle/>
          <a:p>
            <a:r>
              <a:rPr lang="en-US" sz="2400">
                <a:ea typeface="+mj-lt"/>
                <a:cs typeface="+mj-lt"/>
              </a:rPr>
              <a:t>Capacity Trends by Season: Offline and Online</a:t>
            </a:r>
          </a:p>
        </p:txBody>
      </p:sp>
      <p:sp>
        <p:nvSpPr>
          <p:cNvPr id="4" name="Slide Number Placeholder 3">
            <a:extLst>
              <a:ext uri="{FF2B5EF4-FFF2-40B4-BE49-F238E27FC236}">
                <a16:creationId xmlns:a16="http://schemas.microsoft.com/office/drawing/2014/main" id="{CD739906-4A67-9FE0-7B9C-B3A7F1236418}"/>
              </a:ext>
            </a:extLst>
          </p:cNvPr>
          <p:cNvSpPr>
            <a:spLocks noGrp="1"/>
          </p:cNvSpPr>
          <p:nvPr>
            <p:ph type="sldNum" sz="quarter" idx="4"/>
          </p:nvPr>
        </p:nvSpPr>
        <p:spPr/>
        <p:txBody>
          <a:bodyPr/>
          <a:lstStyle/>
          <a:p>
            <a:fld id="{1D93BD3E-1E9A-4970-A6F7-E7AC52762E0C}" type="slidenum">
              <a:rPr lang="en-US" smtClean="0"/>
              <a:pPr/>
              <a:t>14</a:t>
            </a:fld>
            <a:endParaRPr lang="en-US"/>
          </a:p>
        </p:txBody>
      </p:sp>
      <p:sp>
        <p:nvSpPr>
          <p:cNvPr id="5" name="Content Placeholder 4">
            <a:extLst>
              <a:ext uri="{FF2B5EF4-FFF2-40B4-BE49-F238E27FC236}">
                <a16:creationId xmlns:a16="http://schemas.microsoft.com/office/drawing/2014/main" id="{D8F5366A-658E-B51D-35E8-2AFC4EC19A52}"/>
              </a:ext>
            </a:extLst>
          </p:cNvPr>
          <p:cNvSpPr>
            <a:spLocks noGrp="1"/>
          </p:cNvSpPr>
          <p:nvPr>
            <p:ph idx="1"/>
          </p:nvPr>
        </p:nvSpPr>
        <p:spPr/>
        <p:txBody>
          <a:bodyPr/>
          <a:lstStyle/>
          <a:p>
            <a:r>
              <a:rPr lang="en-US" sz="1800" dirty="0"/>
              <a:t>ERCOT accepts that the magnitude of headroom trends may change, but we do believe there will be consistent amounts of offline and online capacity available through night hours compared to daytime hours. As a result, we recommend taking a higher credit for night hours vs day hours. </a:t>
            </a:r>
          </a:p>
        </p:txBody>
      </p:sp>
      <p:sp>
        <p:nvSpPr>
          <p:cNvPr id="9" name="TextBox 8">
            <a:extLst>
              <a:ext uri="{FF2B5EF4-FFF2-40B4-BE49-F238E27FC236}">
                <a16:creationId xmlns:a16="http://schemas.microsoft.com/office/drawing/2014/main" id="{567A6779-5AD4-1C56-F57E-1EF065708555}"/>
              </a:ext>
            </a:extLst>
          </p:cNvPr>
          <p:cNvSpPr txBox="1"/>
          <p:nvPr/>
        </p:nvSpPr>
        <p:spPr>
          <a:xfrm>
            <a:off x="6131213" y="6252218"/>
            <a:ext cx="2707987" cy="276999"/>
          </a:xfrm>
          <a:prstGeom prst="rect">
            <a:avLst/>
          </a:prstGeom>
          <a:noFill/>
        </p:spPr>
        <p:txBody>
          <a:bodyPr wrap="square" rtlCol="0">
            <a:spAutoFit/>
          </a:bodyPr>
          <a:lstStyle/>
          <a:p>
            <a:r>
              <a:rPr lang="en-US" sz="1200" dirty="0">
                <a:solidFill>
                  <a:schemeClr val="tx2"/>
                </a:solidFill>
              </a:rPr>
              <a:t>*shaded area identifying night hours</a:t>
            </a:r>
          </a:p>
        </p:txBody>
      </p:sp>
      <p:sp>
        <p:nvSpPr>
          <p:cNvPr id="11" name="Rectangle 10">
            <a:extLst>
              <a:ext uri="{FF2B5EF4-FFF2-40B4-BE49-F238E27FC236}">
                <a16:creationId xmlns:a16="http://schemas.microsoft.com/office/drawing/2014/main" id="{1C1709D4-2F7B-ECF7-3D2E-D9C2CD257E05}"/>
              </a:ext>
            </a:extLst>
          </p:cNvPr>
          <p:cNvSpPr/>
          <p:nvPr/>
        </p:nvSpPr>
        <p:spPr>
          <a:xfrm>
            <a:off x="1023534" y="2375942"/>
            <a:ext cx="1854577" cy="3410261"/>
          </a:xfrm>
          <a:prstGeom prst="rect">
            <a:avLst/>
          </a:prstGeom>
          <a:solidFill>
            <a:schemeClr val="accent5">
              <a:alpha val="3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algn="l"/>
            <a:endParaRPr lang="en-US"/>
          </a:p>
        </p:txBody>
      </p:sp>
      <p:sp>
        <p:nvSpPr>
          <p:cNvPr id="12" name="Rectangle 11">
            <a:extLst>
              <a:ext uri="{FF2B5EF4-FFF2-40B4-BE49-F238E27FC236}">
                <a16:creationId xmlns:a16="http://schemas.microsoft.com/office/drawing/2014/main" id="{0C20B236-E934-68EA-90A4-909F215B0684}"/>
              </a:ext>
            </a:extLst>
          </p:cNvPr>
          <p:cNvSpPr/>
          <p:nvPr/>
        </p:nvSpPr>
        <p:spPr>
          <a:xfrm>
            <a:off x="7697449" y="2375941"/>
            <a:ext cx="931888" cy="3410261"/>
          </a:xfrm>
          <a:prstGeom prst="rect">
            <a:avLst/>
          </a:prstGeom>
          <a:solidFill>
            <a:schemeClr val="accent5">
              <a:alpha val="3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algn="l"/>
            <a:endParaRPr lang="en-US"/>
          </a:p>
        </p:txBody>
      </p:sp>
      <p:pic>
        <p:nvPicPr>
          <p:cNvPr id="14" name="Picture 13">
            <a:extLst>
              <a:ext uri="{FF2B5EF4-FFF2-40B4-BE49-F238E27FC236}">
                <a16:creationId xmlns:a16="http://schemas.microsoft.com/office/drawing/2014/main" id="{3BE1ED82-3E2C-E15C-9B07-9906B9724A76}"/>
              </a:ext>
            </a:extLst>
          </p:cNvPr>
          <p:cNvPicPr>
            <a:picLocks noChangeAspect="1"/>
          </p:cNvPicPr>
          <p:nvPr/>
        </p:nvPicPr>
        <p:blipFill>
          <a:blip r:embed="rId3"/>
          <a:srcRect l="19851" t="-5743" r="42505" b="13928"/>
          <a:stretch>
            <a:fillRect/>
          </a:stretch>
        </p:blipFill>
        <p:spPr>
          <a:xfrm>
            <a:off x="3365291" y="2118155"/>
            <a:ext cx="2863121" cy="225866"/>
          </a:xfrm>
          <a:prstGeom prst="rect">
            <a:avLst/>
          </a:prstGeom>
        </p:spPr>
      </p:pic>
    </p:spTree>
    <p:extLst>
      <p:ext uri="{BB962C8B-B14F-4D97-AF65-F5344CB8AC3E}">
        <p14:creationId xmlns:p14="http://schemas.microsoft.com/office/powerpoint/2010/main" val="1764916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F7577A-24E8-0F97-63E6-4FA00BF137AF}"/>
              </a:ext>
            </a:extLst>
          </p:cNvPr>
          <p:cNvSpPr>
            <a:spLocks noGrp="1"/>
          </p:cNvSpPr>
          <p:nvPr>
            <p:ph type="title"/>
          </p:nvPr>
        </p:nvSpPr>
        <p:spPr/>
        <p:txBody>
          <a:bodyPr/>
          <a:lstStyle/>
          <a:p>
            <a:r>
              <a:rPr lang="en-US" dirty="0"/>
              <a:t>Allocating ECRS and NSRS Quantities</a:t>
            </a:r>
          </a:p>
        </p:txBody>
      </p:sp>
      <p:sp>
        <p:nvSpPr>
          <p:cNvPr id="6" name="Content Placeholder 5">
            <a:extLst>
              <a:ext uri="{FF2B5EF4-FFF2-40B4-BE49-F238E27FC236}">
                <a16:creationId xmlns:a16="http://schemas.microsoft.com/office/drawing/2014/main" id="{9CFA4B94-243B-A9D1-2B7C-2848C4317FF3}"/>
              </a:ext>
            </a:extLst>
          </p:cNvPr>
          <p:cNvSpPr>
            <a:spLocks noGrp="1"/>
          </p:cNvSpPr>
          <p:nvPr>
            <p:ph idx="1"/>
          </p:nvPr>
        </p:nvSpPr>
        <p:spPr/>
        <p:txBody>
          <a:bodyPr/>
          <a:lstStyle/>
          <a:p>
            <a:r>
              <a:rPr lang="en-US" sz="1600" dirty="0"/>
              <a:t>Utilizing the under-forecast error in 30 min NLFE, calculate the ratio to the under-forecast 6-hour ahead NLFE for that same hour and compute average ratio for each Month-Hour.</a:t>
            </a:r>
          </a:p>
          <a:p>
            <a:r>
              <a:rPr lang="en-US" sz="1600" dirty="0"/>
              <a:t>Additionally, ECRS should be reserved to restore frequency following the trip of a large generator and/or provide supply during intra-hour net load forecast errors.</a:t>
            </a:r>
          </a:p>
          <a:p>
            <a:r>
              <a:rPr lang="en-US" sz="1600" dirty="0"/>
              <a:t>ECRS = max(ECRS Frequency Recovery Requirement, Total Reserves * ECRS Ratio %)</a:t>
            </a:r>
          </a:p>
          <a:p>
            <a:r>
              <a:rPr lang="en-US" sz="1600" dirty="0"/>
              <a:t>NSRS = Total Reserves * (1-ECRS Ratio %)</a:t>
            </a:r>
          </a:p>
          <a:p>
            <a:endParaRPr lang="en-US" sz="1600" dirty="0"/>
          </a:p>
          <a:p>
            <a:endParaRPr lang="en-US" sz="1800" dirty="0"/>
          </a:p>
          <a:p>
            <a:endParaRPr lang="en-US" sz="1800" dirty="0"/>
          </a:p>
        </p:txBody>
      </p:sp>
      <p:sp>
        <p:nvSpPr>
          <p:cNvPr id="2" name="Slide Number Placeholder 1">
            <a:extLst>
              <a:ext uri="{FF2B5EF4-FFF2-40B4-BE49-F238E27FC236}">
                <a16:creationId xmlns:a16="http://schemas.microsoft.com/office/drawing/2014/main" id="{90FF06A8-E9A9-CD5B-DB16-F065FCAD9B66}"/>
              </a:ext>
            </a:extLst>
          </p:cNvPr>
          <p:cNvSpPr>
            <a:spLocks noGrp="1"/>
          </p:cNvSpPr>
          <p:nvPr>
            <p:ph type="sldNum" sz="quarter" idx="4"/>
          </p:nvPr>
        </p:nvSpPr>
        <p:spPr/>
        <p:txBody>
          <a:bodyPr/>
          <a:lstStyle/>
          <a:p>
            <a:fld id="{1D93BD3E-1E9A-4970-A6F7-E7AC52762E0C}" type="slidenum">
              <a:rPr lang="en-US" smtClean="0"/>
              <a:pPr/>
              <a:t>15</a:t>
            </a:fld>
            <a:endParaRPr lang="en-US"/>
          </a:p>
        </p:txBody>
      </p:sp>
      <p:graphicFrame>
        <p:nvGraphicFramePr>
          <p:cNvPr id="8" name="Table 7">
            <a:extLst>
              <a:ext uri="{FF2B5EF4-FFF2-40B4-BE49-F238E27FC236}">
                <a16:creationId xmlns:a16="http://schemas.microsoft.com/office/drawing/2014/main" id="{D72569D3-E662-DD34-32CA-24F4D32D1B77}"/>
              </a:ext>
            </a:extLst>
          </p:cNvPr>
          <p:cNvGraphicFramePr>
            <a:graphicFrameLocks noGrp="1"/>
          </p:cNvGraphicFramePr>
          <p:nvPr/>
        </p:nvGraphicFramePr>
        <p:xfrm>
          <a:off x="628651" y="2792184"/>
          <a:ext cx="7886697" cy="3469804"/>
        </p:xfrm>
        <a:graphic>
          <a:graphicData uri="http://schemas.openxmlformats.org/drawingml/2006/table">
            <a:tbl>
              <a:tblPr/>
              <a:tblGrid>
                <a:gridCol w="382763">
                  <a:extLst>
                    <a:ext uri="{9D8B030D-6E8A-4147-A177-3AD203B41FA5}">
                      <a16:colId xmlns:a16="http://schemas.microsoft.com/office/drawing/2014/main" val="861764295"/>
                    </a:ext>
                  </a:extLst>
                </a:gridCol>
                <a:gridCol w="302650">
                  <a:extLst>
                    <a:ext uri="{9D8B030D-6E8A-4147-A177-3AD203B41FA5}">
                      <a16:colId xmlns:a16="http://schemas.microsoft.com/office/drawing/2014/main" val="2282448811"/>
                    </a:ext>
                  </a:extLst>
                </a:gridCol>
                <a:gridCol w="302650">
                  <a:extLst>
                    <a:ext uri="{9D8B030D-6E8A-4147-A177-3AD203B41FA5}">
                      <a16:colId xmlns:a16="http://schemas.microsoft.com/office/drawing/2014/main" val="2802396141"/>
                    </a:ext>
                  </a:extLst>
                </a:gridCol>
                <a:gridCol w="302650">
                  <a:extLst>
                    <a:ext uri="{9D8B030D-6E8A-4147-A177-3AD203B41FA5}">
                      <a16:colId xmlns:a16="http://schemas.microsoft.com/office/drawing/2014/main" val="2223651322"/>
                    </a:ext>
                  </a:extLst>
                </a:gridCol>
                <a:gridCol w="427270">
                  <a:extLst>
                    <a:ext uri="{9D8B030D-6E8A-4147-A177-3AD203B41FA5}">
                      <a16:colId xmlns:a16="http://schemas.microsoft.com/office/drawing/2014/main" val="537925059"/>
                    </a:ext>
                  </a:extLst>
                </a:gridCol>
                <a:gridCol w="302650">
                  <a:extLst>
                    <a:ext uri="{9D8B030D-6E8A-4147-A177-3AD203B41FA5}">
                      <a16:colId xmlns:a16="http://schemas.microsoft.com/office/drawing/2014/main" val="733266483"/>
                    </a:ext>
                  </a:extLst>
                </a:gridCol>
                <a:gridCol w="302650">
                  <a:extLst>
                    <a:ext uri="{9D8B030D-6E8A-4147-A177-3AD203B41FA5}">
                      <a16:colId xmlns:a16="http://schemas.microsoft.com/office/drawing/2014/main" val="3746281138"/>
                    </a:ext>
                  </a:extLst>
                </a:gridCol>
                <a:gridCol w="302650">
                  <a:extLst>
                    <a:ext uri="{9D8B030D-6E8A-4147-A177-3AD203B41FA5}">
                      <a16:colId xmlns:a16="http://schemas.microsoft.com/office/drawing/2014/main" val="1934799224"/>
                    </a:ext>
                  </a:extLst>
                </a:gridCol>
                <a:gridCol w="280396">
                  <a:extLst>
                    <a:ext uri="{9D8B030D-6E8A-4147-A177-3AD203B41FA5}">
                      <a16:colId xmlns:a16="http://schemas.microsoft.com/office/drawing/2014/main" val="89329307"/>
                    </a:ext>
                  </a:extLst>
                </a:gridCol>
                <a:gridCol w="280396">
                  <a:extLst>
                    <a:ext uri="{9D8B030D-6E8A-4147-A177-3AD203B41FA5}">
                      <a16:colId xmlns:a16="http://schemas.microsoft.com/office/drawing/2014/main" val="3198892735"/>
                    </a:ext>
                  </a:extLst>
                </a:gridCol>
                <a:gridCol w="280396">
                  <a:extLst>
                    <a:ext uri="{9D8B030D-6E8A-4147-A177-3AD203B41FA5}">
                      <a16:colId xmlns:a16="http://schemas.microsoft.com/office/drawing/2014/main" val="2365139474"/>
                    </a:ext>
                  </a:extLst>
                </a:gridCol>
                <a:gridCol w="244790">
                  <a:extLst>
                    <a:ext uri="{9D8B030D-6E8A-4147-A177-3AD203B41FA5}">
                      <a16:colId xmlns:a16="http://schemas.microsoft.com/office/drawing/2014/main" val="1664734268"/>
                    </a:ext>
                  </a:extLst>
                </a:gridCol>
                <a:gridCol w="422820">
                  <a:extLst>
                    <a:ext uri="{9D8B030D-6E8A-4147-A177-3AD203B41FA5}">
                      <a16:colId xmlns:a16="http://schemas.microsoft.com/office/drawing/2014/main" val="763549260"/>
                    </a:ext>
                  </a:extLst>
                </a:gridCol>
                <a:gridCol w="280396">
                  <a:extLst>
                    <a:ext uri="{9D8B030D-6E8A-4147-A177-3AD203B41FA5}">
                      <a16:colId xmlns:a16="http://schemas.microsoft.com/office/drawing/2014/main" val="3120370426"/>
                    </a:ext>
                  </a:extLst>
                </a:gridCol>
                <a:gridCol w="280396">
                  <a:extLst>
                    <a:ext uri="{9D8B030D-6E8A-4147-A177-3AD203B41FA5}">
                      <a16:colId xmlns:a16="http://schemas.microsoft.com/office/drawing/2014/main" val="4108847974"/>
                    </a:ext>
                  </a:extLst>
                </a:gridCol>
                <a:gridCol w="280396">
                  <a:extLst>
                    <a:ext uri="{9D8B030D-6E8A-4147-A177-3AD203B41FA5}">
                      <a16:colId xmlns:a16="http://schemas.microsoft.com/office/drawing/2014/main" val="345241155"/>
                    </a:ext>
                  </a:extLst>
                </a:gridCol>
                <a:gridCol w="280396">
                  <a:extLst>
                    <a:ext uri="{9D8B030D-6E8A-4147-A177-3AD203B41FA5}">
                      <a16:colId xmlns:a16="http://schemas.microsoft.com/office/drawing/2014/main" val="2386833499"/>
                    </a:ext>
                  </a:extLst>
                </a:gridCol>
                <a:gridCol w="280396">
                  <a:extLst>
                    <a:ext uri="{9D8B030D-6E8A-4147-A177-3AD203B41FA5}">
                      <a16:colId xmlns:a16="http://schemas.microsoft.com/office/drawing/2014/main" val="4248492831"/>
                    </a:ext>
                  </a:extLst>
                </a:gridCol>
                <a:gridCol w="280396">
                  <a:extLst>
                    <a:ext uri="{9D8B030D-6E8A-4147-A177-3AD203B41FA5}">
                      <a16:colId xmlns:a16="http://schemas.microsoft.com/office/drawing/2014/main" val="2033287490"/>
                    </a:ext>
                  </a:extLst>
                </a:gridCol>
                <a:gridCol w="280396">
                  <a:extLst>
                    <a:ext uri="{9D8B030D-6E8A-4147-A177-3AD203B41FA5}">
                      <a16:colId xmlns:a16="http://schemas.microsoft.com/office/drawing/2014/main" val="49056256"/>
                    </a:ext>
                  </a:extLst>
                </a:gridCol>
                <a:gridCol w="422820">
                  <a:extLst>
                    <a:ext uri="{9D8B030D-6E8A-4147-A177-3AD203B41FA5}">
                      <a16:colId xmlns:a16="http://schemas.microsoft.com/office/drawing/2014/main" val="3394950097"/>
                    </a:ext>
                  </a:extLst>
                </a:gridCol>
                <a:gridCol w="280396">
                  <a:extLst>
                    <a:ext uri="{9D8B030D-6E8A-4147-A177-3AD203B41FA5}">
                      <a16:colId xmlns:a16="http://schemas.microsoft.com/office/drawing/2014/main" val="74937576"/>
                    </a:ext>
                  </a:extLst>
                </a:gridCol>
                <a:gridCol w="244790">
                  <a:extLst>
                    <a:ext uri="{9D8B030D-6E8A-4147-A177-3AD203B41FA5}">
                      <a16:colId xmlns:a16="http://schemas.microsoft.com/office/drawing/2014/main" val="1812162035"/>
                    </a:ext>
                  </a:extLst>
                </a:gridCol>
                <a:gridCol w="280396">
                  <a:extLst>
                    <a:ext uri="{9D8B030D-6E8A-4147-A177-3AD203B41FA5}">
                      <a16:colId xmlns:a16="http://schemas.microsoft.com/office/drawing/2014/main" val="2266903990"/>
                    </a:ext>
                  </a:extLst>
                </a:gridCol>
                <a:gridCol w="280396">
                  <a:extLst>
                    <a:ext uri="{9D8B030D-6E8A-4147-A177-3AD203B41FA5}">
                      <a16:colId xmlns:a16="http://schemas.microsoft.com/office/drawing/2014/main" val="1892953016"/>
                    </a:ext>
                  </a:extLst>
                </a:gridCol>
                <a:gridCol w="280396">
                  <a:extLst>
                    <a:ext uri="{9D8B030D-6E8A-4147-A177-3AD203B41FA5}">
                      <a16:colId xmlns:a16="http://schemas.microsoft.com/office/drawing/2014/main" val="388300791"/>
                    </a:ext>
                  </a:extLst>
                </a:gridCol>
              </a:tblGrid>
              <a:tr h="133454">
                <a:tc gridSpan="8">
                  <a:txBody>
                    <a:bodyPr/>
                    <a:lstStyle/>
                    <a:p>
                      <a:pPr algn="ctr" fontAlgn="b"/>
                      <a:r>
                        <a:rPr lang="en-US" sz="700" b="1" i="0" u="none" strike="noStrike">
                          <a:solidFill>
                            <a:srgbClr val="000000"/>
                          </a:solidFill>
                          <a:effectLst/>
                          <a:latin typeface="Arial" panose="020B0604020202020204" pitchFamily="34" charset="0"/>
                        </a:rPr>
                        <a:t>ECRS+NSRS Requirements</a:t>
                      </a: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gridSpan="8">
                  <a:txBody>
                    <a:bodyPr/>
                    <a:lstStyle/>
                    <a:p>
                      <a:pPr algn="ctr" fontAlgn="b"/>
                      <a:r>
                        <a:rPr lang="en-US" sz="700" b="1" i="0" u="none" strike="noStrike">
                          <a:solidFill>
                            <a:srgbClr val="000000"/>
                          </a:solidFill>
                          <a:effectLst/>
                          <a:latin typeface="Arial" panose="020B0604020202020204" pitchFamily="34" charset="0"/>
                        </a:rPr>
                        <a:t>ECRS Requirements</a:t>
                      </a: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gridSpan="8">
                  <a:txBody>
                    <a:bodyPr/>
                    <a:lstStyle/>
                    <a:p>
                      <a:pPr algn="ctr" fontAlgn="b"/>
                      <a:r>
                        <a:rPr lang="en-US" sz="700" b="1" i="0" u="none" strike="noStrike">
                          <a:solidFill>
                            <a:srgbClr val="000000"/>
                          </a:solidFill>
                          <a:effectLst/>
                          <a:latin typeface="Arial" panose="020B0604020202020204" pitchFamily="34" charset="0"/>
                        </a:rPr>
                        <a:t>NSRS Requirements</a:t>
                      </a: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84755458"/>
                  </a:ext>
                </a:extLst>
              </a:tr>
              <a:tr h="133454">
                <a:tc>
                  <a:txBody>
                    <a:bodyPr/>
                    <a:lstStyle/>
                    <a:p>
                      <a:pPr algn="ctr" fontAlgn="ctr"/>
                      <a:r>
                        <a:rPr lang="en-US" sz="700" b="0" i="0" u="none" strike="noStrike">
                          <a:solidFill>
                            <a:srgbClr val="000000"/>
                          </a:solidFill>
                          <a:effectLst/>
                          <a:latin typeface="Arial" panose="020B0604020202020204" pitchFamily="34" charset="0"/>
                        </a:rPr>
                        <a:t> </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Jan</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Feb</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Mar</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Apr</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May</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Jun</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Jul*</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 </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1" i="0" u="none" strike="noStrike">
                          <a:solidFill>
                            <a:srgbClr val="000000"/>
                          </a:solidFill>
                          <a:effectLst/>
                          <a:latin typeface="Arial" panose="020B0604020202020204" pitchFamily="34" charset="0"/>
                        </a:rPr>
                        <a:t>Jan</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1" i="0" u="none" strike="noStrike">
                          <a:solidFill>
                            <a:srgbClr val="000000"/>
                          </a:solidFill>
                          <a:effectLst/>
                          <a:latin typeface="Arial" panose="020B0604020202020204" pitchFamily="34" charset="0"/>
                        </a:rPr>
                        <a:t>Feb</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1" i="0" u="none" strike="noStrike">
                          <a:solidFill>
                            <a:srgbClr val="000000"/>
                          </a:solidFill>
                          <a:effectLst/>
                          <a:latin typeface="Arial" panose="020B0604020202020204" pitchFamily="34" charset="0"/>
                        </a:rPr>
                        <a:t>Mar</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1" i="0" u="none" strike="noStrike">
                          <a:solidFill>
                            <a:srgbClr val="000000"/>
                          </a:solidFill>
                          <a:effectLst/>
                          <a:latin typeface="Arial" panose="020B0604020202020204" pitchFamily="34" charset="0"/>
                        </a:rPr>
                        <a:t>Apr</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1" i="0" u="none" strike="noStrike">
                          <a:solidFill>
                            <a:srgbClr val="000000"/>
                          </a:solidFill>
                          <a:effectLst/>
                          <a:latin typeface="Arial" panose="020B0604020202020204" pitchFamily="34" charset="0"/>
                        </a:rPr>
                        <a:t>May</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1" i="0" u="none" strike="noStrike">
                          <a:solidFill>
                            <a:srgbClr val="000000"/>
                          </a:solidFill>
                          <a:effectLst/>
                          <a:latin typeface="Arial" panose="020B0604020202020204" pitchFamily="34" charset="0"/>
                        </a:rPr>
                        <a:t>Jun</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1" i="0" u="none" strike="noStrike">
                          <a:solidFill>
                            <a:srgbClr val="000000"/>
                          </a:solidFill>
                          <a:effectLst/>
                          <a:latin typeface="Arial" panose="020B0604020202020204" pitchFamily="34" charset="0"/>
                        </a:rPr>
                        <a:t>Jul*</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0" i="0" u="none" strike="noStrike">
                          <a:solidFill>
                            <a:srgbClr val="000000"/>
                          </a:solidFill>
                          <a:effectLst/>
                          <a:latin typeface="Arial" panose="020B0604020202020204" pitchFamily="34" charset="0"/>
                        </a:rPr>
                        <a:t> </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1" i="0" u="none" strike="noStrike">
                          <a:solidFill>
                            <a:srgbClr val="000000"/>
                          </a:solidFill>
                          <a:effectLst/>
                          <a:latin typeface="Arial" panose="020B0604020202020204" pitchFamily="34" charset="0"/>
                        </a:rPr>
                        <a:t>Jan</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1" i="0" u="none" strike="noStrike">
                          <a:solidFill>
                            <a:srgbClr val="000000"/>
                          </a:solidFill>
                          <a:effectLst/>
                          <a:latin typeface="Arial" panose="020B0604020202020204" pitchFamily="34" charset="0"/>
                        </a:rPr>
                        <a:t>Feb</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1" i="0" u="none" strike="noStrike">
                          <a:solidFill>
                            <a:srgbClr val="000000"/>
                          </a:solidFill>
                          <a:effectLst/>
                          <a:latin typeface="Arial" panose="020B0604020202020204" pitchFamily="34" charset="0"/>
                        </a:rPr>
                        <a:t>Mar</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1" i="0" u="none" strike="noStrike">
                          <a:solidFill>
                            <a:srgbClr val="000000"/>
                          </a:solidFill>
                          <a:effectLst/>
                          <a:latin typeface="Arial" panose="020B0604020202020204" pitchFamily="34" charset="0"/>
                        </a:rPr>
                        <a:t>Apr</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1" i="0" u="none" strike="noStrike">
                          <a:solidFill>
                            <a:srgbClr val="000000"/>
                          </a:solidFill>
                          <a:effectLst/>
                          <a:latin typeface="Arial" panose="020B0604020202020204" pitchFamily="34" charset="0"/>
                        </a:rPr>
                        <a:t>May</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1" i="0" u="none" strike="noStrike">
                          <a:solidFill>
                            <a:srgbClr val="000000"/>
                          </a:solidFill>
                          <a:effectLst/>
                          <a:latin typeface="Arial" panose="020B0604020202020204" pitchFamily="34" charset="0"/>
                        </a:rPr>
                        <a:t>Jun</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1" i="0" u="none" strike="noStrike">
                          <a:solidFill>
                            <a:srgbClr val="000000"/>
                          </a:solidFill>
                          <a:effectLst/>
                          <a:latin typeface="Arial" panose="020B0604020202020204" pitchFamily="34" charset="0"/>
                        </a:rPr>
                        <a:t>Jul*</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extLst>
                  <a:ext uri="{0D108BD9-81ED-4DB2-BD59-A6C34878D82A}">
                    <a16:rowId xmlns:a16="http://schemas.microsoft.com/office/drawing/2014/main" val="1726960743"/>
                  </a:ext>
                </a:extLst>
              </a:tr>
              <a:tr h="133454">
                <a:tc>
                  <a:txBody>
                    <a:bodyPr/>
                    <a:lstStyle/>
                    <a:p>
                      <a:pPr algn="ctr" fontAlgn="ctr"/>
                      <a:r>
                        <a:rPr lang="en-US" sz="700" b="1" i="0" u="none" strike="noStrike">
                          <a:solidFill>
                            <a:srgbClr val="000000"/>
                          </a:solidFill>
                          <a:effectLst/>
                          <a:latin typeface="Arial" panose="020B0604020202020204" pitchFamily="34" charset="0"/>
                        </a:rPr>
                        <a:t>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3224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AD27F"/>
                    </a:solidFill>
                  </a:tcPr>
                </a:tc>
                <a:tc>
                  <a:txBody>
                    <a:bodyPr/>
                    <a:lstStyle/>
                    <a:p>
                      <a:pPr algn="ctr" fontAlgn="ctr"/>
                      <a:r>
                        <a:rPr lang="en-US" sz="700" b="0" i="0" u="none" strike="noStrike">
                          <a:solidFill>
                            <a:srgbClr val="000000"/>
                          </a:solidFill>
                          <a:effectLst/>
                          <a:latin typeface="Arial" panose="020B0604020202020204" pitchFamily="34" charset="0"/>
                        </a:rPr>
                        <a:t>2794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CC7D"/>
                    </a:solidFill>
                  </a:tcPr>
                </a:tc>
                <a:tc>
                  <a:txBody>
                    <a:bodyPr/>
                    <a:lstStyle/>
                    <a:p>
                      <a:pPr algn="ctr" fontAlgn="ctr"/>
                      <a:r>
                        <a:rPr lang="en-US" sz="700" b="0" i="0" u="none" strike="noStrike">
                          <a:solidFill>
                            <a:srgbClr val="000000"/>
                          </a:solidFill>
                          <a:effectLst/>
                          <a:latin typeface="Arial" panose="020B0604020202020204" pitchFamily="34" charset="0"/>
                        </a:rPr>
                        <a:t>2022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C07B"/>
                    </a:solidFill>
                  </a:tcPr>
                </a:tc>
                <a:tc>
                  <a:txBody>
                    <a:bodyPr/>
                    <a:lstStyle/>
                    <a:p>
                      <a:pPr algn="ctr" fontAlgn="ctr"/>
                      <a:r>
                        <a:rPr lang="en-US" sz="700" b="0" i="0" u="none" strike="noStrike">
                          <a:solidFill>
                            <a:srgbClr val="000000"/>
                          </a:solidFill>
                          <a:effectLst/>
                          <a:latin typeface="Arial" panose="020B0604020202020204" pitchFamily="34" charset="0"/>
                        </a:rPr>
                        <a:t>2390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C67C"/>
                    </a:solidFill>
                  </a:tcPr>
                </a:tc>
                <a:tc>
                  <a:txBody>
                    <a:bodyPr/>
                    <a:lstStyle/>
                    <a:p>
                      <a:pPr algn="ctr" fontAlgn="ctr"/>
                      <a:r>
                        <a:rPr lang="en-US" sz="700" b="0" i="0" u="none" strike="noStrike">
                          <a:solidFill>
                            <a:srgbClr val="000000"/>
                          </a:solidFill>
                          <a:effectLst/>
                          <a:latin typeface="Arial" panose="020B0604020202020204" pitchFamily="34" charset="0"/>
                        </a:rPr>
                        <a:t>4132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081"/>
                    </a:solidFill>
                  </a:tcPr>
                </a:tc>
                <a:tc>
                  <a:txBody>
                    <a:bodyPr/>
                    <a:lstStyle/>
                    <a:p>
                      <a:pPr algn="ctr" fontAlgn="ctr"/>
                      <a:r>
                        <a:rPr lang="en-US" sz="700" b="0" i="0" u="none" strike="noStrike">
                          <a:solidFill>
                            <a:srgbClr val="000000"/>
                          </a:solidFill>
                          <a:effectLst/>
                          <a:latin typeface="Arial" panose="020B0604020202020204" pitchFamily="34" charset="0"/>
                        </a:rPr>
                        <a:t>2952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CE7E"/>
                    </a:solidFill>
                  </a:tcPr>
                </a:tc>
                <a:tc>
                  <a:txBody>
                    <a:bodyPr/>
                    <a:lstStyle/>
                    <a:p>
                      <a:pPr algn="ctr" fontAlgn="ctr"/>
                      <a:r>
                        <a:rPr lang="en-US" sz="700" b="0" i="0" u="none" strike="noStrike">
                          <a:solidFill>
                            <a:srgbClr val="000000"/>
                          </a:solidFill>
                          <a:effectLst/>
                          <a:latin typeface="Arial" panose="020B0604020202020204" pitchFamily="34" charset="0"/>
                        </a:rPr>
                        <a:t>2168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C37C"/>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dirty="0">
                          <a:solidFill>
                            <a:srgbClr val="000000"/>
                          </a:solidFill>
                          <a:effectLst/>
                          <a:latin typeface="Arial" panose="020B0604020202020204" pitchFamily="34" charset="0"/>
                        </a:rPr>
                        <a:t>1293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D780"/>
                    </a:solidFill>
                  </a:tcPr>
                </a:tc>
                <a:tc>
                  <a:txBody>
                    <a:bodyPr/>
                    <a:lstStyle/>
                    <a:p>
                      <a:pPr algn="ctr" fontAlgn="ctr"/>
                      <a:r>
                        <a:rPr lang="en-US" sz="700" b="0" i="0" u="none" strike="noStrike">
                          <a:solidFill>
                            <a:srgbClr val="000000"/>
                          </a:solidFill>
                          <a:effectLst/>
                          <a:latin typeface="Arial" panose="020B0604020202020204" pitchFamily="34" charset="0"/>
                        </a:rPr>
                        <a:t>1083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8CD7E"/>
                    </a:solidFill>
                  </a:tcPr>
                </a:tc>
                <a:tc>
                  <a:txBody>
                    <a:bodyPr/>
                    <a:lstStyle/>
                    <a:p>
                      <a:pPr algn="ctr" fontAlgn="ctr"/>
                      <a:r>
                        <a:rPr lang="en-US" sz="700" b="0" i="0" u="none" strike="noStrike">
                          <a:solidFill>
                            <a:srgbClr val="000000"/>
                          </a:solidFill>
                          <a:effectLst/>
                          <a:latin typeface="Arial" panose="020B0604020202020204" pitchFamily="34" charset="0"/>
                        </a:rPr>
                        <a:t>794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7BF7B"/>
                    </a:solidFill>
                  </a:tcPr>
                </a:tc>
                <a:tc>
                  <a:txBody>
                    <a:bodyPr/>
                    <a:lstStyle/>
                    <a:p>
                      <a:pPr algn="ctr" fontAlgn="ctr"/>
                      <a:r>
                        <a:rPr lang="en-US" sz="700" b="0" i="0" u="none" strike="noStrike">
                          <a:solidFill>
                            <a:srgbClr val="000000"/>
                          </a:solidFill>
                          <a:effectLst/>
                          <a:latin typeface="Arial" panose="020B0604020202020204" pitchFamily="34" charset="0"/>
                        </a:rPr>
                        <a:t>826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C07B"/>
                    </a:solidFill>
                  </a:tcPr>
                </a:tc>
                <a:tc>
                  <a:txBody>
                    <a:bodyPr/>
                    <a:lstStyle/>
                    <a:p>
                      <a:pPr algn="ctr" fontAlgn="ctr"/>
                      <a:r>
                        <a:rPr lang="en-US" sz="700" b="0" i="0" u="none" strike="noStrike">
                          <a:solidFill>
                            <a:srgbClr val="000000"/>
                          </a:solidFill>
                          <a:effectLst/>
                          <a:latin typeface="Arial" panose="020B0604020202020204" pitchFamily="34" charset="0"/>
                        </a:rPr>
                        <a:t>1132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CF7E"/>
                    </a:solidFill>
                  </a:tcPr>
                </a:tc>
                <a:tc>
                  <a:txBody>
                    <a:bodyPr/>
                    <a:lstStyle/>
                    <a:p>
                      <a:pPr algn="ctr" fontAlgn="ctr"/>
                      <a:r>
                        <a:rPr lang="en-US" sz="700" b="0" i="0" u="none" strike="noStrike">
                          <a:solidFill>
                            <a:srgbClr val="000000"/>
                          </a:solidFill>
                          <a:effectLst/>
                          <a:latin typeface="Arial" panose="020B0604020202020204" pitchFamily="34" charset="0"/>
                        </a:rPr>
                        <a:t>1127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0CF7E"/>
                    </a:solidFill>
                  </a:tcPr>
                </a:tc>
                <a:tc>
                  <a:txBody>
                    <a:bodyPr/>
                    <a:lstStyle/>
                    <a:p>
                      <a:pPr algn="ctr" fontAlgn="ctr"/>
                      <a:r>
                        <a:rPr lang="en-US" sz="700" b="0" i="0" u="none" strike="noStrike">
                          <a:solidFill>
                            <a:srgbClr val="000000"/>
                          </a:solidFill>
                          <a:effectLst/>
                          <a:latin typeface="Arial" panose="020B0604020202020204" pitchFamily="34" charset="0"/>
                        </a:rPr>
                        <a:t>1173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8D17E"/>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1931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D37F"/>
                    </a:solidFill>
                  </a:tcPr>
                </a:tc>
                <a:tc>
                  <a:txBody>
                    <a:bodyPr/>
                    <a:lstStyle/>
                    <a:p>
                      <a:pPr algn="ctr" fontAlgn="ctr"/>
                      <a:r>
                        <a:rPr lang="en-US" sz="700" b="0" i="0" u="none" strike="noStrike">
                          <a:solidFill>
                            <a:srgbClr val="000000"/>
                          </a:solidFill>
                          <a:effectLst/>
                          <a:latin typeface="Arial" panose="020B0604020202020204" pitchFamily="34" charset="0"/>
                        </a:rPr>
                        <a:t>1711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0CF7E"/>
                    </a:solidFill>
                  </a:tcPr>
                </a:tc>
                <a:tc>
                  <a:txBody>
                    <a:bodyPr/>
                    <a:lstStyle/>
                    <a:p>
                      <a:pPr algn="ctr" fontAlgn="ctr"/>
                      <a:r>
                        <a:rPr lang="en-US" sz="700" b="0" i="0" u="none" strike="noStrike">
                          <a:solidFill>
                            <a:srgbClr val="000000"/>
                          </a:solidFill>
                          <a:effectLst/>
                          <a:latin typeface="Arial" panose="020B0604020202020204" pitchFamily="34" charset="0"/>
                        </a:rPr>
                        <a:t>1228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1C67C"/>
                    </a:solidFill>
                  </a:tcPr>
                </a:tc>
                <a:tc>
                  <a:txBody>
                    <a:bodyPr/>
                    <a:lstStyle/>
                    <a:p>
                      <a:pPr algn="ctr" fontAlgn="ctr"/>
                      <a:r>
                        <a:rPr lang="en-US" sz="700" b="0" i="0" u="none" strike="noStrike">
                          <a:solidFill>
                            <a:srgbClr val="000000"/>
                          </a:solidFill>
                          <a:effectLst/>
                          <a:latin typeface="Arial" panose="020B0604020202020204" pitchFamily="34" charset="0"/>
                        </a:rPr>
                        <a:t>1564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6CC7D"/>
                    </a:solidFill>
                  </a:tcPr>
                </a:tc>
                <a:tc>
                  <a:txBody>
                    <a:bodyPr/>
                    <a:lstStyle/>
                    <a:p>
                      <a:pPr algn="ctr" fontAlgn="ctr"/>
                      <a:r>
                        <a:rPr lang="en-US" sz="700" b="0" i="0" u="none" strike="noStrike">
                          <a:solidFill>
                            <a:srgbClr val="000000"/>
                          </a:solidFill>
                          <a:effectLst/>
                          <a:latin typeface="Arial" panose="020B0604020202020204" pitchFamily="34" charset="0"/>
                        </a:rPr>
                        <a:t>3000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783"/>
                    </a:solidFill>
                  </a:tcPr>
                </a:tc>
                <a:tc>
                  <a:txBody>
                    <a:bodyPr/>
                    <a:lstStyle/>
                    <a:p>
                      <a:pPr algn="ctr" fontAlgn="ctr"/>
                      <a:r>
                        <a:rPr lang="en-US" sz="700" b="0" i="0" u="none" strike="noStrike">
                          <a:solidFill>
                            <a:srgbClr val="000000"/>
                          </a:solidFill>
                          <a:effectLst/>
                          <a:latin typeface="Arial" panose="020B0604020202020204" pitchFamily="34" charset="0"/>
                        </a:rPr>
                        <a:t>1825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7D17E"/>
                    </a:solidFill>
                  </a:tcPr>
                </a:tc>
                <a:tc>
                  <a:txBody>
                    <a:bodyPr/>
                    <a:lstStyle/>
                    <a:p>
                      <a:pPr algn="ctr" fontAlgn="ctr"/>
                      <a:r>
                        <a:rPr lang="en-US" sz="700" b="0" i="0" u="none" strike="noStrike">
                          <a:solidFill>
                            <a:srgbClr val="000000"/>
                          </a:solidFill>
                          <a:effectLst/>
                          <a:latin typeface="Arial" panose="020B0604020202020204" pitchFamily="34" charset="0"/>
                        </a:rPr>
                        <a:t>996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2C27B"/>
                    </a:solidFill>
                  </a:tcPr>
                </a:tc>
                <a:extLst>
                  <a:ext uri="{0D108BD9-81ED-4DB2-BD59-A6C34878D82A}">
                    <a16:rowId xmlns:a16="http://schemas.microsoft.com/office/drawing/2014/main" val="2730733201"/>
                  </a:ext>
                </a:extLst>
              </a:tr>
              <a:tr h="133454">
                <a:tc>
                  <a:txBody>
                    <a:bodyPr/>
                    <a:lstStyle/>
                    <a:p>
                      <a:pPr algn="ctr" fontAlgn="ctr"/>
                      <a:r>
                        <a:rPr lang="en-US" sz="700" b="1" i="0" u="none" strike="noStrike">
                          <a:solidFill>
                            <a:srgbClr val="000000"/>
                          </a:solidFill>
                          <a:effectLst/>
                          <a:latin typeface="Arial" panose="020B0604020202020204" pitchFamily="34" charset="0"/>
                        </a:rPr>
                        <a:t>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3662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D980"/>
                    </a:solidFill>
                  </a:tcPr>
                </a:tc>
                <a:tc>
                  <a:txBody>
                    <a:bodyPr/>
                    <a:lstStyle/>
                    <a:p>
                      <a:pPr algn="ctr" fontAlgn="ctr"/>
                      <a:r>
                        <a:rPr lang="en-US" sz="700" b="0" i="0" u="none" strike="noStrike">
                          <a:solidFill>
                            <a:srgbClr val="000000"/>
                          </a:solidFill>
                          <a:effectLst/>
                          <a:latin typeface="Arial" panose="020B0604020202020204" pitchFamily="34" charset="0"/>
                        </a:rPr>
                        <a:t>2867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8CD7E"/>
                    </a:solidFill>
                  </a:tcPr>
                </a:tc>
                <a:tc>
                  <a:txBody>
                    <a:bodyPr/>
                    <a:lstStyle/>
                    <a:p>
                      <a:pPr algn="ctr" fontAlgn="ctr"/>
                      <a:r>
                        <a:rPr lang="en-US" sz="700" b="0" i="0" u="none" strike="noStrike">
                          <a:solidFill>
                            <a:srgbClr val="000000"/>
                          </a:solidFill>
                          <a:effectLst/>
                          <a:latin typeface="Arial" panose="020B0604020202020204" pitchFamily="34" charset="0"/>
                        </a:rPr>
                        <a:t>3639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880"/>
                    </a:solidFill>
                  </a:tcPr>
                </a:tc>
                <a:tc>
                  <a:txBody>
                    <a:bodyPr/>
                    <a:lstStyle/>
                    <a:p>
                      <a:pPr algn="ctr" fontAlgn="ctr"/>
                      <a:r>
                        <a:rPr lang="en-US" sz="700" b="0" i="0" u="none" strike="noStrike">
                          <a:solidFill>
                            <a:srgbClr val="000000"/>
                          </a:solidFill>
                          <a:effectLst/>
                          <a:latin typeface="Arial" panose="020B0604020202020204" pitchFamily="34" charset="0"/>
                        </a:rPr>
                        <a:t>3335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D47F"/>
                    </a:solidFill>
                  </a:tcPr>
                </a:tc>
                <a:tc>
                  <a:txBody>
                    <a:bodyPr/>
                    <a:lstStyle/>
                    <a:p>
                      <a:pPr algn="ctr" fontAlgn="ctr"/>
                      <a:r>
                        <a:rPr lang="en-US" sz="700" b="0" i="0" u="none" strike="noStrike">
                          <a:solidFill>
                            <a:srgbClr val="000000"/>
                          </a:solidFill>
                          <a:effectLst/>
                          <a:latin typeface="Arial" panose="020B0604020202020204" pitchFamily="34" charset="0"/>
                        </a:rPr>
                        <a:t>4474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582"/>
                    </a:solidFill>
                  </a:tcPr>
                </a:tc>
                <a:tc>
                  <a:txBody>
                    <a:bodyPr/>
                    <a:lstStyle/>
                    <a:p>
                      <a:pPr algn="ctr" fontAlgn="ctr"/>
                      <a:r>
                        <a:rPr lang="en-US" sz="700" b="0" i="0" u="none" strike="noStrike">
                          <a:solidFill>
                            <a:srgbClr val="000000"/>
                          </a:solidFill>
                          <a:effectLst/>
                          <a:latin typeface="Arial" panose="020B0604020202020204" pitchFamily="34" charset="0"/>
                        </a:rPr>
                        <a:t>2311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BC57C"/>
                    </a:solidFill>
                  </a:tcPr>
                </a:tc>
                <a:tc>
                  <a:txBody>
                    <a:bodyPr/>
                    <a:lstStyle/>
                    <a:p>
                      <a:pPr algn="ctr" fontAlgn="ctr"/>
                      <a:r>
                        <a:rPr lang="en-US" sz="700" b="0" i="0" u="none" strike="noStrike">
                          <a:solidFill>
                            <a:srgbClr val="000000"/>
                          </a:solidFill>
                          <a:effectLst/>
                          <a:latin typeface="Arial" panose="020B0604020202020204" pitchFamily="34" charset="0"/>
                        </a:rPr>
                        <a:t>1827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1261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67F"/>
                    </a:solidFill>
                  </a:tcPr>
                </a:tc>
                <a:tc>
                  <a:txBody>
                    <a:bodyPr/>
                    <a:lstStyle/>
                    <a:p>
                      <a:pPr algn="ctr" fontAlgn="ctr"/>
                      <a:r>
                        <a:rPr lang="en-US" sz="700" b="0" i="0" u="none" strike="noStrike">
                          <a:solidFill>
                            <a:srgbClr val="000000"/>
                          </a:solidFill>
                          <a:effectLst/>
                          <a:latin typeface="Arial" panose="020B0604020202020204" pitchFamily="34" charset="0"/>
                        </a:rPr>
                        <a:t>1026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CA7D"/>
                    </a:solidFill>
                  </a:tcPr>
                </a:tc>
                <a:tc>
                  <a:txBody>
                    <a:bodyPr/>
                    <a:lstStyle/>
                    <a:p>
                      <a:pPr algn="ctr" fontAlgn="ctr"/>
                      <a:r>
                        <a:rPr lang="en-US" sz="700" b="0" i="0" u="none" strike="noStrike">
                          <a:solidFill>
                            <a:srgbClr val="000000"/>
                          </a:solidFill>
                          <a:effectLst/>
                          <a:latin typeface="Arial" panose="020B0604020202020204" pitchFamily="34" charset="0"/>
                        </a:rPr>
                        <a:t>1008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C97D"/>
                    </a:solidFill>
                  </a:tcPr>
                </a:tc>
                <a:tc>
                  <a:txBody>
                    <a:bodyPr/>
                    <a:lstStyle/>
                    <a:p>
                      <a:pPr algn="ctr" fontAlgn="ctr"/>
                      <a:r>
                        <a:rPr lang="en-US" sz="700" b="0" i="0" u="none" strike="noStrike">
                          <a:solidFill>
                            <a:srgbClr val="000000"/>
                          </a:solidFill>
                          <a:effectLst/>
                          <a:latin typeface="Arial" panose="020B0604020202020204" pitchFamily="34" charset="0"/>
                        </a:rPr>
                        <a:t>917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CC57C"/>
                    </a:solidFill>
                  </a:tcPr>
                </a:tc>
                <a:tc>
                  <a:txBody>
                    <a:bodyPr/>
                    <a:lstStyle/>
                    <a:p>
                      <a:pPr algn="ctr" fontAlgn="ctr"/>
                      <a:r>
                        <a:rPr lang="en-US" sz="700" b="0" i="0" u="none" strike="noStrike">
                          <a:solidFill>
                            <a:srgbClr val="000000"/>
                          </a:solidFill>
                          <a:effectLst/>
                          <a:latin typeface="Arial" panose="020B0604020202020204" pitchFamily="34" charset="0"/>
                        </a:rPr>
                        <a:t>1215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FD47F"/>
                    </a:solidFill>
                  </a:tcPr>
                </a:tc>
                <a:tc>
                  <a:txBody>
                    <a:bodyPr/>
                    <a:lstStyle/>
                    <a:p>
                      <a:pPr algn="ctr" fontAlgn="ctr"/>
                      <a:r>
                        <a:rPr lang="en-US" sz="700" b="0" i="0" u="none" strike="noStrike">
                          <a:solidFill>
                            <a:srgbClr val="000000"/>
                          </a:solidFill>
                          <a:effectLst/>
                          <a:latin typeface="Arial" panose="020B0604020202020204" pitchFamily="34" charset="0"/>
                        </a:rPr>
                        <a:t>1050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B7D"/>
                    </a:solidFill>
                  </a:tcPr>
                </a:tc>
                <a:tc>
                  <a:txBody>
                    <a:bodyPr/>
                    <a:lstStyle/>
                    <a:p>
                      <a:pPr algn="ctr" fontAlgn="ctr"/>
                      <a:r>
                        <a:rPr lang="en-US" sz="700" b="0" i="0" u="none" strike="noStrike">
                          <a:solidFill>
                            <a:srgbClr val="000000"/>
                          </a:solidFill>
                          <a:effectLst/>
                          <a:latin typeface="Arial" panose="020B0604020202020204" pitchFamily="34" charset="0"/>
                        </a:rPr>
                        <a:t>1064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C7D"/>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2401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C81"/>
                    </a:solidFill>
                  </a:tcPr>
                </a:tc>
                <a:tc>
                  <a:txBody>
                    <a:bodyPr/>
                    <a:lstStyle/>
                    <a:p>
                      <a:pPr algn="ctr" fontAlgn="ctr"/>
                      <a:r>
                        <a:rPr lang="en-US" sz="700" b="0" i="0" u="none" strike="noStrike">
                          <a:solidFill>
                            <a:srgbClr val="000000"/>
                          </a:solidFill>
                          <a:effectLst/>
                          <a:latin typeface="Arial" panose="020B0604020202020204" pitchFamily="34" charset="0"/>
                        </a:rPr>
                        <a:t>1841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8D27F"/>
                    </a:solidFill>
                  </a:tcPr>
                </a:tc>
                <a:tc>
                  <a:txBody>
                    <a:bodyPr/>
                    <a:lstStyle/>
                    <a:p>
                      <a:pPr algn="ctr" fontAlgn="ctr"/>
                      <a:r>
                        <a:rPr lang="en-US" sz="700" b="0" i="0" u="none" strike="noStrike">
                          <a:solidFill>
                            <a:srgbClr val="000000"/>
                          </a:solidFill>
                          <a:effectLst/>
                          <a:latin typeface="Arial" panose="020B0604020202020204" pitchFamily="34" charset="0"/>
                        </a:rPr>
                        <a:t>2631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081"/>
                    </a:solidFill>
                  </a:tcPr>
                </a:tc>
                <a:tc>
                  <a:txBody>
                    <a:bodyPr/>
                    <a:lstStyle/>
                    <a:p>
                      <a:pPr algn="ctr" fontAlgn="ctr"/>
                      <a:r>
                        <a:rPr lang="en-US" sz="700" b="0" i="0" u="none" strike="noStrike">
                          <a:solidFill>
                            <a:srgbClr val="000000"/>
                          </a:solidFill>
                          <a:effectLst/>
                          <a:latin typeface="Arial" panose="020B0604020202020204" pitchFamily="34" charset="0"/>
                        </a:rPr>
                        <a:t>2419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C81"/>
                    </a:solidFill>
                  </a:tcPr>
                </a:tc>
                <a:tc>
                  <a:txBody>
                    <a:bodyPr/>
                    <a:lstStyle/>
                    <a:p>
                      <a:pPr algn="ctr" fontAlgn="ctr"/>
                      <a:r>
                        <a:rPr lang="en-US" sz="700" b="0" i="0" u="none" strike="noStrike">
                          <a:solidFill>
                            <a:srgbClr val="000000"/>
                          </a:solidFill>
                          <a:effectLst/>
                          <a:latin typeface="Arial" panose="020B0604020202020204" pitchFamily="34" charset="0"/>
                        </a:rPr>
                        <a:t>3259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884"/>
                    </a:solidFill>
                  </a:tcPr>
                </a:tc>
                <a:tc>
                  <a:txBody>
                    <a:bodyPr/>
                    <a:lstStyle/>
                    <a:p>
                      <a:pPr algn="ctr" fontAlgn="ctr"/>
                      <a:r>
                        <a:rPr lang="en-US" sz="700" b="0" i="0" u="none" strike="noStrike">
                          <a:solidFill>
                            <a:srgbClr val="000000"/>
                          </a:solidFill>
                          <a:effectLst/>
                          <a:latin typeface="Arial" panose="020B0604020202020204" pitchFamily="34" charset="0"/>
                        </a:rPr>
                        <a:t>1262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77C"/>
                    </a:solidFill>
                  </a:tcPr>
                </a:tc>
                <a:tc>
                  <a:txBody>
                    <a:bodyPr/>
                    <a:lstStyle/>
                    <a:p>
                      <a:pPr algn="ctr" fontAlgn="ctr"/>
                      <a:r>
                        <a:rPr lang="en-US" sz="700" b="0" i="0" u="none" strike="noStrike">
                          <a:solidFill>
                            <a:srgbClr val="000000"/>
                          </a:solidFill>
                          <a:effectLst/>
                          <a:latin typeface="Arial" panose="020B0604020202020204" pitchFamily="34" charset="0"/>
                        </a:rPr>
                        <a:t>763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844822746"/>
                  </a:ext>
                </a:extLst>
              </a:tr>
              <a:tr h="133454">
                <a:tc>
                  <a:txBody>
                    <a:bodyPr/>
                    <a:lstStyle/>
                    <a:p>
                      <a:pPr algn="ctr" fontAlgn="ctr"/>
                      <a:r>
                        <a:rPr lang="en-US" sz="700" b="1" i="0" u="none" strike="noStrike">
                          <a:solidFill>
                            <a:srgbClr val="000000"/>
                          </a:solidFill>
                          <a:effectLst/>
                          <a:latin typeface="Arial" panose="020B0604020202020204" pitchFamily="34" charset="0"/>
                        </a:rPr>
                        <a:t>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3828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DB80"/>
                    </a:solidFill>
                  </a:tcPr>
                </a:tc>
                <a:tc>
                  <a:txBody>
                    <a:bodyPr/>
                    <a:lstStyle/>
                    <a:p>
                      <a:pPr algn="ctr" fontAlgn="ctr"/>
                      <a:r>
                        <a:rPr lang="en-US" sz="700" b="0" i="0" u="none" strike="noStrike">
                          <a:solidFill>
                            <a:srgbClr val="000000"/>
                          </a:solidFill>
                          <a:effectLst/>
                          <a:latin typeface="Arial" panose="020B0604020202020204" pitchFamily="34" charset="0"/>
                        </a:rPr>
                        <a:t>3105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D07E"/>
                    </a:solidFill>
                  </a:tcPr>
                </a:tc>
                <a:tc>
                  <a:txBody>
                    <a:bodyPr/>
                    <a:lstStyle/>
                    <a:p>
                      <a:pPr algn="ctr" fontAlgn="ctr"/>
                      <a:r>
                        <a:rPr lang="en-US" sz="700" b="0" i="0" u="none" strike="noStrike">
                          <a:solidFill>
                            <a:srgbClr val="000000"/>
                          </a:solidFill>
                          <a:effectLst/>
                          <a:latin typeface="Arial" panose="020B0604020202020204" pitchFamily="34" charset="0"/>
                        </a:rPr>
                        <a:t>3928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D81"/>
                    </a:solidFill>
                  </a:tcPr>
                </a:tc>
                <a:tc>
                  <a:txBody>
                    <a:bodyPr/>
                    <a:lstStyle/>
                    <a:p>
                      <a:pPr algn="ctr" fontAlgn="ctr"/>
                      <a:r>
                        <a:rPr lang="en-US" sz="700" b="0" i="0" u="none" strike="noStrike">
                          <a:solidFill>
                            <a:srgbClr val="000000"/>
                          </a:solidFill>
                          <a:effectLst/>
                          <a:latin typeface="Arial" panose="020B0604020202020204" pitchFamily="34" charset="0"/>
                        </a:rPr>
                        <a:t>3330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FD47F"/>
                    </a:solidFill>
                  </a:tcPr>
                </a:tc>
                <a:tc>
                  <a:txBody>
                    <a:bodyPr/>
                    <a:lstStyle/>
                    <a:p>
                      <a:pPr algn="ctr" fontAlgn="ctr"/>
                      <a:r>
                        <a:rPr lang="en-US" sz="700" b="0" i="0" u="none" strike="noStrike">
                          <a:solidFill>
                            <a:srgbClr val="000000"/>
                          </a:solidFill>
                          <a:effectLst/>
                          <a:latin typeface="Arial" panose="020B0604020202020204" pitchFamily="34" charset="0"/>
                        </a:rPr>
                        <a:t>4323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282"/>
                    </a:solidFill>
                  </a:tcPr>
                </a:tc>
                <a:tc>
                  <a:txBody>
                    <a:bodyPr/>
                    <a:lstStyle/>
                    <a:p>
                      <a:pPr algn="ctr" fontAlgn="ctr"/>
                      <a:r>
                        <a:rPr lang="en-US" sz="700" b="0" i="0" u="none" strike="noStrike">
                          <a:solidFill>
                            <a:srgbClr val="000000"/>
                          </a:solidFill>
                          <a:effectLst/>
                          <a:latin typeface="Arial" panose="020B0604020202020204" pitchFamily="34" charset="0"/>
                        </a:rPr>
                        <a:t>2981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CF7E"/>
                    </a:solidFill>
                  </a:tcPr>
                </a:tc>
                <a:tc>
                  <a:txBody>
                    <a:bodyPr/>
                    <a:lstStyle/>
                    <a:p>
                      <a:pPr algn="ctr" fontAlgn="ctr"/>
                      <a:r>
                        <a:rPr lang="en-US" sz="700" b="0" i="0" u="none" strike="noStrike">
                          <a:solidFill>
                            <a:srgbClr val="000000"/>
                          </a:solidFill>
                          <a:effectLst/>
                          <a:latin typeface="Arial" panose="020B0604020202020204" pitchFamily="34" charset="0"/>
                        </a:rPr>
                        <a:t>1967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C07B"/>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1280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AD780"/>
                    </a:solidFill>
                  </a:tcPr>
                </a:tc>
                <a:tc>
                  <a:txBody>
                    <a:bodyPr/>
                    <a:lstStyle/>
                    <a:p>
                      <a:pPr algn="ctr" fontAlgn="ctr"/>
                      <a:r>
                        <a:rPr lang="en-US" sz="700" b="0" i="0" u="none" strike="noStrike">
                          <a:solidFill>
                            <a:srgbClr val="000000"/>
                          </a:solidFill>
                          <a:effectLst/>
                          <a:latin typeface="Arial" panose="020B0604020202020204" pitchFamily="34" charset="0"/>
                        </a:rPr>
                        <a:t>1021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CA7D"/>
                    </a:solidFill>
                  </a:tcPr>
                </a:tc>
                <a:tc>
                  <a:txBody>
                    <a:bodyPr/>
                    <a:lstStyle/>
                    <a:p>
                      <a:pPr algn="ctr" fontAlgn="ctr"/>
                      <a:r>
                        <a:rPr lang="en-US" sz="700" b="0" i="0" u="none" strike="noStrike">
                          <a:solidFill>
                            <a:srgbClr val="000000"/>
                          </a:solidFill>
                          <a:effectLst/>
                          <a:latin typeface="Arial" panose="020B0604020202020204" pitchFamily="34" charset="0"/>
                        </a:rPr>
                        <a:t>1027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CA7D"/>
                    </a:solidFill>
                  </a:tcPr>
                </a:tc>
                <a:tc>
                  <a:txBody>
                    <a:bodyPr/>
                    <a:lstStyle/>
                    <a:p>
                      <a:pPr algn="ctr" fontAlgn="ctr"/>
                      <a:r>
                        <a:rPr lang="en-US" sz="700" b="0" i="0" u="none" strike="noStrike">
                          <a:solidFill>
                            <a:srgbClr val="000000"/>
                          </a:solidFill>
                          <a:effectLst/>
                          <a:latin typeface="Arial" panose="020B0604020202020204" pitchFamily="34" charset="0"/>
                        </a:rPr>
                        <a:t>937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C67C"/>
                    </a:solidFill>
                  </a:tcPr>
                </a:tc>
                <a:tc>
                  <a:txBody>
                    <a:bodyPr/>
                    <a:lstStyle/>
                    <a:p>
                      <a:pPr algn="ctr" fontAlgn="ctr"/>
                      <a:r>
                        <a:rPr lang="en-US" sz="700" b="0" i="0" u="none" strike="noStrike">
                          <a:solidFill>
                            <a:srgbClr val="000000"/>
                          </a:solidFill>
                          <a:effectLst/>
                          <a:latin typeface="Arial" panose="020B0604020202020204" pitchFamily="34" charset="0"/>
                        </a:rPr>
                        <a:t>1101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E7E"/>
                    </a:solidFill>
                  </a:tcPr>
                </a:tc>
                <a:tc>
                  <a:txBody>
                    <a:bodyPr/>
                    <a:lstStyle/>
                    <a:p>
                      <a:pPr algn="ctr" fontAlgn="ctr"/>
                      <a:r>
                        <a:rPr lang="en-US" sz="700" b="0" i="0" u="none" strike="noStrike">
                          <a:solidFill>
                            <a:srgbClr val="000000"/>
                          </a:solidFill>
                          <a:effectLst/>
                          <a:latin typeface="Arial" panose="020B0604020202020204" pitchFamily="34" charset="0"/>
                        </a:rPr>
                        <a:t>1027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CA7D"/>
                    </a:solidFill>
                  </a:tcPr>
                </a:tc>
                <a:tc>
                  <a:txBody>
                    <a:bodyPr/>
                    <a:lstStyle/>
                    <a:p>
                      <a:pPr algn="ctr" fontAlgn="ctr"/>
                      <a:r>
                        <a:rPr lang="en-US" sz="700" b="0" i="0" u="none" strike="noStrike">
                          <a:solidFill>
                            <a:srgbClr val="000000"/>
                          </a:solidFill>
                          <a:effectLst/>
                          <a:latin typeface="Arial" panose="020B0604020202020204" pitchFamily="34" charset="0"/>
                        </a:rPr>
                        <a:t>1069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6CC7D"/>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2548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F81"/>
                    </a:solidFill>
                  </a:tcPr>
                </a:tc>
                <a:tc>
                  <a:txBody>
                    <a:bodyPr/>
                    <a:lstStyle/>
                    <a:p>
                      <a:pPr algn="ctr" fontAlgn="ctr"/>
                      <a:r>
                        <a:rPr lang="en-US" sz="700" b="0" i="0" u="none" strike="noStrike">
                          <a:solidFill>
                            <a:srgbClr val="000000"/>
                          </a:solidFill>
                          <a:effectLst/>
                          <a:latin typeface="Arial" panose="020B0604020202020204" pitchFamily="34" charset="0"/>
                        </a:rPr>
                        <a:t>2083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67F"/>
                    </a:solidFill>
                  </a:tcPr>
                </a:tc>
                <a:tc>
                  <a:txBody>
                    <a:bodyPr/>
                    <a:lstStyle/>
                    <a:p>
                      <a:pPr algn="ctr" fontAlgn="ctr"/>
                      <a:r>
                        <a:rPr lang="en-US" sz="700" b="0" i="0" u="none" strike="noStrike">
                          <a:solidFill>
                            <a:srgbClr val="000000"/>
                          </a:solidFill>
                          <a:effectLst/>
                          <a:latin typeface="Arial" panose="020B0604020202020204" pitchFamily="34" charset="0"/>
                        </a:rPr>
                        <a:t>2901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582"/>
                    </a:solidFill>
                  </a:tcPr>
                </a:tc>
                <a:tc>
                  <a:txBody>
                    <a:bodyPr/>
                    <a:lstStyle/>
                    <a:p>
                      <a:pPr algn="ctr" fontAlgn="ctr"/>
                      <a:r>
                        <a:rPr lang="en-US" sz="700" b="0" i="0" u="none" strike="noStrike">
                          <a:solidFill>
                            <a:srgbClr val="000000"/>
                          </a:solidFill>
                          <a:effectLst/>
                          <a:latin typeface="Arial" panose="020B0604020202020204" pitchFamily="34" charset="0"/>
                        </a:rPr>
                        <a:t>2393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C81"/>
                    </a:solidFill>
                  </a:tcPr>
                </a:tc>
                <a:tc>
                  <a:txBody>
                    <a:bodyPr/>
                    <a:lstStyle/>
                    <a:p>
                      <a:pPr algn="ctr" fontAlgn="ctr"/>
                      <a:r>
                        <a:rPr lang="en-US" sz="700" b="0" i="0" u="none" strike="noStrike">
                          <a:solidFill>
                            <a:srgbClr val="000000"/>
                          </a:solidFill>
                          <a:effectLst/>
                          <a:latin typeface="Arial" panose="020B0604020202020204" pitchFamily="34" charset="0"/>
                        </a:rPr>
                        <a:t>3221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984"/>
                    </a:solidFill>
                  </a:tcPr>
                </a:tc>
                <a:tc>
                  <a:txBody>
                    <a:bodyPr/>
                    <a:lstStyle/>
                    <a:p>
                      <a:pPr algn="ctr" fontAlgn="ctr"/>
                      <a:r>
                        <a:rPr lang="en-US" sz="700" b="0" i="0" u="none" strike="noStrike">
                          <a:solidFill>
                            <a:srgbClr val="000000"/>
                          </a:solidFill>
                          <a:effectLst/>
                          <a:latin typeface="Arial" panose="020B0604020202020204" pitchFamily="34" charset="0"/>
                        </a:rPr>
                        <a:t>1954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D47F"/>
                    </a:solidFill>
                  </a:tcPr>
                </a:tc>
                <a:tc>
                  <a:txBody>
                    <a:bodyPr/>
                    <a:lstStyle/>
                    <a:p>
                      <a:pPr algn="ctr" fontAlgn="ctr"/>
                      <a:r>
                        <a:rPr lang="en-US" sz="700" b="0" i="0" u="none" strike="noStrike">
                          <a:solidFill>
                            <a:srgbClr val="000000"/>
                          </a:solidFill>
                          <a:effectLst/>
                          <a:latin typeface="Arial" panose="020B0604020202020204" pitchFamily="34" charset="0"/>
                        </a:rPr>
                        <a:t>898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C07B"/>
                    </a:solidFill>
                  </a:tcPr>
                </a:tc>
                <a:extLst>
                  <a:ext uri="{0D108BD9-81ED-4DB2-BD59-A6C34878D82A}">
                    <a16:rowId xmlns:a16="http://schemas.microsoft.com/office/drawing/2014/main" val="2042026465"/>
                  </a:ext>
                </a:extLst>
              </a:tr>
              <a:tr h="133454">
                <a:tc>
                  <a:txBody>
                    <a:bodyPr/>
                    <a:lstStyle/>
                    <a:p>
                      <a:pPr algn="ctr" fontAlgn="ctr"/>
                      <a:r>
                        <a:rPr lang="en-US" sz="700" b="1" i="0" u="none" strike="noStrike">
                          <a:solidFill>
                            <a:srgbClr val="000000"/>
                          </a:solidFill>
                          <a:effectLst/>
                          <a:latin typeface="Arial" panose="020B0604020202020204" pitchFamily="34" charset="0"/>
                        </a:rPr>
                        <a:t>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3682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980"/>
                    </a:solidFill>
                  </a:tcPr>
                </a:tc>
                <a:tc>
                  <a:txBody>
                    <a:bodyPr/>
                    <a:lstStyle/>
                    <a:p>
                      <a:pPr algn="ctr" fontAlgn="ctr"/>
                      <a:r>
                        <a:rPr lang="en-US" sz="700" b="0" i="0" u="none" strike="noStrike">
                          <a:solidFill>
                            <a:srgbClr val="000000"/>
                          </a:solidFill>
                          <a:effectLst/>
                          <a:latin typeface="Arial" panose="020B0604020202020204" pitchFamily="34" charset="0"/>
                        </a:rPr>
                        <a:t>3156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7D17E"/>
                    </a:solidFill>
                  </a:tcPr>
                </a:tc>
                <a:tc>
                  <a:txBody>
                    <a:bodyPr/>
                    <a:lstStyle/>
                    <a:p>
                      <a:pPr algn="ctr" fontAlgn="ctr"/>
                      <a:r>
                        <a:rPr lang="en-US" sz="700" b="0" i="0" u="none" strike="noStrike">
                          <a:solidFill>
                            <a:srgbClr val="000000"/>
                          </a:solidFill>
                          <a:effectLst/>
                          <a:latin typeface="Arial" panose="020B0604020202020204" pitchFamily="34" charset="0"/>
                        </a:rPr>
                        <a:t>3742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A80"/>
                    </a:solidFill>
                  </a:tcPr>
                </a:tc>
                <a:tc>
                  <a:txBody>
                    <a:bodyPr/>
                    <a:lstStyle/>
                    <a:p>
                      <a:pPr algn="ctr" fontAlgn="ctr"/>
                      <a:r>
                        <a:rPr lang="en-US" sz="700" b="0" i="0" u="none" strike="noStrike">
                          <a:solidFill>
                            <a:srgbClr val="000000"/>
                          </a:solidFill>
                          <a:effectLst/>
                          <a:latin typeface="Arial" panose="020B0604020202020204" pitchFamily="34" charset="0"/>
                        </a:rPr>
                        <a:t>3335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D47F"/>
                    </a:solidFill>
                  </a:tcPr>
                </a:tc>
                <a:tc>
                  <a:txBody>
                    <a:bodyPr/>
                    <a:lstStyle/>
                    <a:p>
                      <a:pPr algn="ctr" fontAlgn="ctr"/>
                      <a:r>
                        <a:rPr lang="en-US" sz="700" b="0" i="0" u="none" strike="noStrike">
                          <a:solidFill>
                            <a:srgbClr val="000000"/>
                          </a:solidFill>
                          <a:effectLst/>
                          <a:latin typeface="Arial" panose="020B0604020202020204" pitchFamily="34" charset="0"/>
                        </a:rPr>
                        <a:t>4208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182"/>
                    </a:solidFill>
                  </a:tcPr>
                </a:tc>
                <a:tc>
                  <a:txBody>
                    <a:bodyPr/>
                    <a:lstStyle/>
                    <a:p>
                      <a:pPr algn="ctr" fontAlgn="ctr"/>
                      <a:r>
                        <a:rPr lang="en-US" sz="700" b="0" i="0" u="none" strike="noStrike">
                          <a:solidFill>
                            <a:srgbClr val="000000"/>
                          </a:solidFill>
                          <a:effectLst/>
                          <a:latin typeface="Arial" panose="020B0604020202020204" pitchFamily="34" charset="0"/>
                        </a:rPr>
                        <a:t>3170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7D17E"/>
                    </a:solidFill>
                  </a:tcPr>
                </a:tc>
                <a:tc>
                  <a:txBody>
                    <a:bodyPr/>
                    <a:lstStyle/>
                    <a:p>
                      <a:pPr algn="ctr" fontAlgn="ctr"/>
                      <a:r>
                        <a:rPr lang="en-US" sz="700" b="0" i="0" u="none" strike="noStrike">
                          <a:solidFill>
                            <a:srgbClr val="000000"/>
                          </a:solidFill>
                          <a:effectLst/>
                          <a:latin typeface="Arial" panose="020B0604020202020204" pitchFamily="34" charset="0"/>
                        </a:rPr>
                        <a:t>2982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CF7E"/>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1268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67F"/>
                    </a:solidFill>
                  </a:tcPr>
                </a:tc>
                <a:tc>
                  <a:txBody>
                    <a:bodyPr/>
                    <a:lstStyle/>
                    <a:p>
                      <a:pPr algn="ctr" fontAlgn="ctr"/>
                      <a:r>
                        <a:rPr lang="en-US" sz="700" b="0" i="0" u="none" strike="noStrike">
                          <a:solidFill>
                            <a:srgbClr val="000000"/>
                          </a:solidFill>
                          <a:effectLst/>
                          <a:latin typeface="Arial" panose="020B0604020202020204" pitchFamily="34" charset="0"/>
                        </a:rPr>
                        <a:t>1020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CA7D"/>
                    </a:solidFill>
                  </a:tcPr>
                </a:tc>
                <a:tc>
                  <a:txBody>
                    <a:bodyPr/>
                    <a:lstStyle/>
                    <a:p>
                      <a:pPr algn="ctr" fontAlgn="ctr"/>
                      <a:r>
                        <a:rPr lang="en-US" sz="700" b="0" i="0" u="none" strike="noStrike">
                          <a:solidFill>
                            <a:srgbClr val="000000"/>
                          </a:solidFill>
                          <a:effectLst/>
                          <a:latin typeface="Arial" panose="020B0604020202020204" pitchFamily="34" charset="0"/>
                        </a:rPr>
                        <a:t>947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1C67C"/>
                    </a:solidFill>
                  </a:tcPr>
                </a:tc>
                <a:tc>
                  <a:txBody>
                    <a:bodyPr/>
                    <a:lstStyle/>
                    <a:p>
                      <a:pPr algn="ctr" fontAlgn="ctr"/>
                      <a:r>
                        <a:rPr lang="en-US" sz="700" b="0" i="0" u="none" strike="noStrike">
                          <a:solidFill>
                            <a:srgbClr val="000000"/>
                          </a:solidFill>
                          <a:effectLst/>
                          <a:latin typeface="Arial" panose="020B0604020202020204" pitchFamily="34" charset="0"/>
                        </a:rPr>
                        <a:t>940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C67C"/>
                    </a:solidFill>
                  </a:tcPr>
                </a:tc>
                <a:tc>
                  <a:txBody>
                    <a:bodyPr/>
                    <a:lstStyle/>
                    <a:p>
                      <a:pPr algn="ctr" fontAlgn="ctr"/>
                      <a:r>
                        <a:rPr lang="en-US" sz="700" b="0" i="0" u="none" strike="noStrike">
                          <a:solidFill>
                            <a:srgbClr val="000000"/>
                          </a:solidFill>
                          <a:effectLst/>
                          <a:latin typeface="Arial" panose="020B0604020202020204" pitchFamily="34" charset="0"/>
                        </a:rPr>
                        <a:t>927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EC57C"/>
                    </a:solidFill>
                  </a:tcPr>
                </a:tc>
                <a:tc>
                  <a:txBody>
                    <a:bodyPr/>
                    <a:lstStyle/>
                    <a:p>
                      <a:pPr algn="ctr" fontAlgn="ctr"/>
                      <a:r>
                        <a:rPr lang="en-US" sz="700" b="0" i="0" u="none" strike="noStrike">
                          <a:solidFill>
                            <a:srgbClr val="000000"/>
                          </a:solidFill>
                          <a:effectLst/>
                          <a:latin typeface="Arial" panose="020B0604020202020204" pitchFamily="34" charset="0"/>
                        </a:rPr>
                        <a:t>1002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BC97D"/>
                    </a:solidFill>
                  </a:tcPr>
                </a:tc>
                <a:tc>
                  <a:txBody>
                    <a:bodyPr/>
                    <a:lstStyle/>
                    <a:p>
                      <a:pPr algn="ctr" fontAlgn="ctr"/>
                      <a:r>
                        <a:rPr lang="en-US" sz="700" b="0" i="0" u="none" strike="noStrike">
                          <a:solidFill>
                            <a:srgbClr val="000000"/>
                          </a:solidFill>
                          <a:effectLst/>
                          <a:latin typeface="Arial" panose="020B0604020202020204" pitchFamily="34" charset="0"/>
                        </a:rPr>
                        <a:t>1050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B7D"/>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2413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DDC81"/>
                    </a:solidFill>
                  </a:tcPr>
                </a:tc>
                <a:tc>
                  <a:txBody>
                    <a:bodyPr/>
                    <a:lstStyle/>
                    <a:p>
                      <a:pPr algn="ctr" fontAlgn="ctr"/>
                      <a:r>
                        <a:rPr lang="en-US" sz="700" b="0" i="0" u="none" strike="noStrike">
                          <a:solidFill>
                            <a:srgbClr val="000000"/>
                          </a:solidFill>
                          <a:effectLst/>
                          <a:latin typeface="Arial" panose="020B0604020202020204" pitchFamily="34" charset="0"/>
                        </a:rPr>
                        <a:t>2137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780"/>
                    </a:solidFill>
                  </a:tcPr>
                </a:tc>
                <a:tc>
                  <a:txBody>
                    <a:bodyPr/>
                    <a:lstStyle/>
                    <a:p>
                      <a:pPr algn="ctr" fontAlgn="ctr"/>
                      <a:r>
                        <a:rPr lang="en-US" sz="700" b="0" i="0" u="none" strike="noStrike">
                          <a:solidFill>
                            <a:srgbClr val="000000"/>
                          </a:solidFill>
                          <a:effectLst/>
                          <a:latin typeface="Arial" panose="020B0604020202020204" pitchFamily="34" charset="0"/>
                        </a:rPr>
                        <a:t>2795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382"/>
                    </a:solidFill>
                  </a:tcPr>
                </a:tc>
                <a:tc>
                  <a:txBody>
                    <a:bodyPr/>
                    <a:lstStyle/>
                    <a:p>
                      <a:pPr algn="ctr" fontAlgn="ctr"/>
                      <a:r>
                        <a:rPr lang="en-US" sz="700" b="0" i="0" u="none" strike="noStrike">
                          <a:solidFill>
                            <a:srgbClr val="000000"/>
                          </a:solidFill>
                          <a:effectLst/>
                          <a:latin typeface="Arial" panose="020B0604020202020204" pitchFamily="34" charset="0"/>
                        </a:rPr>
                        <a:t>2395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C81"/>
                    </a:solidFill>
                  </a:tcPr>
                </a:tc>
                <a:tc>
                  <a:txBody>
                    <a:bodyPr/>
                    <a:lstStyle/>
                    <a:p>
                      <a:pPr algn="ctr" fontAlgn="ctr"/>
                      <a:r>
                        <a:rPr lang="en-US" sz="700" b="0" i="0" u="none" strike="noStrike">
                          <a:solidFill>
                            <a:srgbClr val="000000"/>
                          </a:solidFill>
                          <a:effectLst/>
                          <a:latin typeface="Arial" panose="020B0604020202020204" pitchFamily="34" charset="0"/>
                        </a:rPr>
                        <a:t>3281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84"/>
                    </a:solidFill>
                  </a:tcPr>
                </a:tc>
                <a:tc>
                  <a:txBody>
                    <a:bodyPr/>
                    <a:lstStyle/>
                    <a:p>
                      <a:pPr algn="ctr" fontAlgn="ctr"/>
                      <a:r>
                        <a:rPr lang="en-US" sz="700" b="0" i="0" u="none" strike="noStrike">
                          <a:solidFill>
                            <a:srgbClr val="000000"/>
                          </a:solidFill>
                          <a:effectLst/>
                          <a:latin typeface="Arial" panose="020B0604020202020204" pitchFamily="34" charset="0"/>
                        </a:rPr>
                        <a:t>2168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880"/>
                    </a:solidFill>
                  </a:tcPr>
                </a:tc>
                <a:tc>
                  <a:txBody>
                    <a:bodyPr/>
                    <a:lstStyle/>
                    <a:p>
                      <a:pPr algn="ctr" fontAlgn="ctr"/>
                      <a:r>
                        <a:rPr lang="en-US" sz="700" b="0" i="0" u="none" strike="noStrike">
                          <a:solidFill>
                            <a:srgbClr val="000000"/>
                          </a:solidFill>
                          <a:effectLst/>
                          <a:latin typeface="Arial" panose="020B0604020202020204" pitchFamily="34" charset="0"/>
                        </a:rPr>
                        <a:t>1932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D37F"/>
                    </a:solidFill>
                  </a:tcPr>
                </a:tc>
                <a:extLst>
                  <a:ext uri="{0D108BD9-81ED-4DB2-BD59-A6C34878D82A}">
                    <a16:rowId xmlns:a16="http://schemas.microsoft.com/office/drawing/2014/main" val="2695594475"/>
                  </a:ext>
                </a:extLst>
              </a:tr>
              <a:tr h="133454">
                <a:tc>
                  <a:txBody>
                    <a:bodyPr/>
                    <a:lstStyle/>
                    <a:p>
                      <a:pPr algn="ctr" fontAlgn="ctr"/>
                      <a:r>
                        <a:rPr lang="en-US" sz="700" b="1" i="0" u="none" strike="noStrike">
                          <a:solidFill>
                            <a:srgbClr val="000000"/>
                          </a:solidFill>
                          <a:effectLst/>
                          <a:latin typeface="Arial" panose="020B0604020202020204" pitchFamily="34" charset="0"/>
                        </a:rPr>
                        <a:t>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3718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3D980"/>
                    </a:solidFill>
                  </a:tcPr>
                </a:tc>
                <a:tc>
                  <a:txBody>
                    <a:bodyPr/>
                    <a:lstStyle/>
                    <a:p>
                      <a:pPr algn="ctr" fontAlgn="ctr"/>
                      <a:r>
                        <a:rPr lang="en-US" sz="700" b="0" i="0" u="none" strike="noStrike">
                          <a:solidFill>
                            <a:srgbClr val="000000"/>
                          </a:solidFill>
                          <a:effectLst/>
                          <a:latin typeface="Arial" panose="020B0604020202020204" pitchFamily="34" charset="0"/>
                        </a:rPr>
                        <a:t>3295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D37F"/>
                    </a:solidFill>
                  </a:tcPr>
                </a:tc>
                <a:tc>
                  <a:txBody>
                    <a:bodyPr/>
                    <a:lstStyle/>
                    <a:p>
                      <a:pPr algn="ctr" fontAlgn="ctr"/>
                      <a:r>
                        <a:rPr lang="en-US" sz="700" b="0" i="0" u="none" strike="noStrike">
                          <a:solidFill>
                            <a:srgbClr val="000000"/>
                          </a:solidFill>
                          <a:effectLst/>
                          <a:latin typeface="Arial" panose="020B0604020202020204" pitchFamily="34" charset="0"/>
                        </a:rPr>
                        <a:t>3429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D57F"/>
                    </a:solidFill>
                  </a:tcPr>
                </a:tc>
                <a:tc>
                  <a:txBody>
                    <a:bodyPr/>
                    <a:lstStyle/>
                    <a:p>
                      <a:pPr algn="ctr" fontAlgn="ctr"/>
                      <a:r>
                        <a:rPr lang="en-US" sz="700" b="0" i="0" u="none" strike="noStrike">
                          <a:solidFill>
                            <a:srgbClr val="000000"/>
                          </a:solidFill>
                          <a:effectLst/>
                          <a:latin typeface="Arial" panose="020B0604020202020204" pitchFamily="34" charset="0"/>
                        </a:rPr>
                        <a:t>2498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5C77C"/>
                    </a:solidFill>
                  </a:tcPr>
                </a:tc>
                <a:tc>
                  <a:txBody>
                    <a:bodyPr/>
                    <a:lstStyle/>
                    <a:p>
                      <a:pPr algn="ctr" fontAlgn="ctr"/>
                      <a:r>
                        <a:rPr lang="en-US" sz="700" b="0" i="0" u="none" strike="noStrike">
                          <a:solidFill>
                            <a:srgbClr val="000000"/>
                          </a:solidFill>
                          <a:effectLst/>
                          <a:latin typeface="Arial" panose="020B0604020202020204" pitchFamily="34" charset="0"/>
                        </a:rPr>
                        <a:t>4469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582"/>
                    </a:solidFill>
                  </a:tcPr>
                </a:tc>
                <a:tc>
                  <a:txBody>
                    <a:bodyPr/>
                    <a:lstStyle/>
                    <a:p>
                      <a:pPr algn="ctr" fontAlgn="ctr"/>
                      <a:r>
                        <a:rPr lang="en-US" sz="700" b="0" i="0" u="none" strike="noStrike">
                          <a:solidFill>
                            <a:srgbClr val="000000"/>
                          </a:solidFill>
                          <a:effectLst/>
                          <a:latin typeface="Arial" panose="020B0604020202020204" pitchFamily="34" charset="0"/>
                        </a:rPr>
                        <a:t>3026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0CF7E"/>
                    </a:solidFill>
                  </a:tcPr>
                </a:tc>
                <a:tc>
                  <a:txBody>
                    <a:bodyPr/>
                    <a:lstStyle/>
                    <a:p>
                      <a:pPr algn="ctr" fontAlgn="ctr"/>
                      <a:r>
                        <a:rPr lang="en-US" sz="700" b="0" i="0" u="none" strike="noStrike">
                          <a:solidFill>
                            <a:srgbClr val="000000"/>
                          </a:solidFill>
                          <a:effectLst/>
                          <a:latin typeface="Arial" panose="020B0604020202020204" pitchFamily="34" charset="0"/>
                        </a:rPr>
                        <a:t>2981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CF7E"/>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1316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D880"/>
                    </a:solidFill>
                  </a:tcPr>
                </a:tc>
                <a:tc>
                  <a:txBody>
                    <a:bodyPr/>
                    <a:lstStyle/>
                    <a:p>
                      <a:pPr algn="ctr" fontAlgn="ctr"/>
                      <a:r>
                        <a:rPr lang="en-US" sz="700" b="0" i="0" u="none" strike="noStrike">
                          <a:solidFill>
                            <a:srgbClr val="000000"/>
                          </a:solidFill>
                          <a:effectLst/>
                          <a:latin typeface="Arial" panose="020B0604020202020204" pitchFamily="34" charset="0"/>
                        </a:rPr>
                        <a:t>1054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C7D"/>
                    </a:solidFill>
                  </a:tcPr>
                </a:tc>
                <a:tc>
                  <a:txBody>
                    <a:bodyPr/>
                    <a:lstStyle/>
                    <a:p>
                      <a:pPr algn="ctr" fontAlgn="ctr"/>
                      <a:r>
                        <a:rPr lang="en-US" sz="700" b="0" i="0" u="none" strike="noStrike">
                          <a:solidFill>
                            <a:srgbClr val="000000"/>
                          </a:solidFill>
                          <a:effectLst/>
                          <a:latin typeface="Arial" panose="020B0604020202020204" pitchFamily="34" charset="0"/>
                        </a:rPr>
                        <a:t>999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AC97D"/>
                    </a:solidFill>
                  </a:tcPr>
                </a:tc>
                <a:tc>
                  <a:txBody>
                    <a:bodyPr/>
                    <a:lstStyle/>
                    <a:p>
                      <a:pPr algn="ctr" fontAlgn="ctr"/>
                      <a:r>
                        <a:rPr lang="en-US" sz="700" b="0" i="0" u="none" strike="noStrike">
                          <a:solidFill>
                            <a:srgbClr val="000000"/>
                          </a:solidFill>
                          <a:effectLst/>
                          <a:latin typeface="Arial" panose="020B0604020202020204" pitchFamily="34" charset="0"/>
                        </a:rPr>
                        <a:t>766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US" sz="700" b="0" i="0" u="none" strike="noStrike">
                          <a:solidFill>
                            <a:srgbClr val="000000"/>
                          </a:solidFill>
                          <a:effectLst/>
                          <a:latin typeface="Arial" panose="020B0604020202020204" pitchFamily="34" charset="0"/>
                        </a:rPr>
                        <a:t>1022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CA7D"/>
                    </a:solidFill>
                  </a:tcPr>
                </a:tc>
                <a:tc>
                  <a:txBody>
                    <a:bodyPr/>
                    <a:lstStyle/>
                    <a:p>
                      <a:pPr algn="ctr" fontAlgn="ctr"/>
                      <a:r>
                        <a:rPr lang="en-US" sz="700" b="0" i="0" u="none" strike="noStrike">
                          <a:solidFill>
                            <a:srgbClr val="000000"/>
                          </a:solidFill>
                          <a:effectLst/>
                          <a:latin typeface="Arial" panose="020B0604020202020204" pitchFamily="34" charset="0"/>
                        </a:rPr>
                        <a:t>1001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AC97D"/>
                    </a:solidFill>
                  </a:tcPr>
                </a:tc>
                <a:tc>
                  <a:txBody>
                    <a:bodyPr/>
                    <a:lstStyle/>
                    <a:p>
                      <a:pPr algn="ctr" fontAlgn="ctr"/>
                      <a:r>
                        <a:rPr lang="en-US" sz="700" b="0" i="0" u="none" strike="noStrike">
                          <a:solidFill>
                            <a:srgbClr val="000000"/>
                          </a:solidFill>
                          <a:effectLst/>
                          <a:latin typeface="Arial" panose="020B0604020202020204" pitchFamily="34" charset="0"/>
                        </a:rPr>
                        <a:t>1026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CA7D"/>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2402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C81"/>
                    </a:solidFill>
                  </a:tcPr>
                </a:tc>
                <a:tc>
                  <a:txBody>
                    <a:bodyPr/>
                    <a:lstStyle/>
                    <a:p>
                      <a:pPr algn="ctr" fontAlgn="ctr"/>
                      <a:r>
                        <a:rPr lang="en-US" sz="700" b="0" i="0" u="none" strike="noStrike">
                          <a:solidFill>
                            <a:srgbClr val="000000"/>
                          </a:solidFill>
                          <a:effectLst/>
                          <a:latin typeface="Arial" panose="020B0604020202020204" pitchFamily="34" charset="0"/>
                        </a:rPr>
                        <a:t>2240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980"/>
                    </a:solidFill>
                  </a:tcPr>
                </a:tc>
                <a:tc>
                  <a:txBody>
                    <a:bodyPr/>
                    <a:lstStyle/>
                    <a:p>
                      <a:pPr algn="ctr" fontAlgn="ctr"/>
                      <a:r>
                        <a:rPr lang="en-US" sz="700" b="0" i="0" u="none" strike="noStrike">
                          <a:solidFill>
                            <a:srgbClr val="000000"/>
                          </a:solidFill>
                          <a:effectLst/>
                          <a:latin typeface="Arial" panose="020B0604020202020204" pitchFamily="34" charset="0"/>
                        </a:rPr>
                        <a:t>2431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D81"/>
                    </a:solidFill>
                  </a:tcPr>
                </a:tc>
                <a:tc>
                  <a:txBody>
                    <a:bodyPr/>
                    <a:lstStyle/>
                    <a:p>
                      <a:pPr algn="ctr" fontAlgn="ctr"/>
                      <a:r>
                        <a:rPr lang="en-US" sz="700" b="0" i="0" u="none" strike="noStrike">
                          <a:solidFill>
                            <a:srgbClr val="000000"/>
                          </a:solidFill>
                          <a:effectLst/>
                          <a:latin typeface="Arial" panose="020B0604020202020204" pitchFamily="34" charset="0"/>
                        </a:rPr>
                        <a:t>1731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D07E"/>
                    </a:solidFill>
                  </a:tcPr>
                </a:tc>
                <a:tc>
                  <a:txBody>
                    <a:bodyPr/>
                    <a:lstStyle/>
                    <a:p>
                      <a:pPr algn="ctr" fontAlgn="ctr"/>
                      <a:r>
                        <a:rPr lang="en-US" sz="700" b="0" i="0" u="none" strike="noStrike">
                          <a:solidFill>
                            <a:srgbClr val="000000"/>
                          </a:solidFill>
                          <a:effectLst/>
                          <a:latin typeface="Arial" panose="020B0604020202020204" pitchFamily="34" charset="0"/>
                        </a:rPr>
                        <a:t>3446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F82"/>
                    </a:solidFill>
                  </a:tcPr>
                </a:tc>
                <a:tc>
                  <a:txBody>
                    <a:bodyPr/>
                    <a:lstStyle/>
                    <a:p>
                      <a:pPr algn="ctr" fontAlgn="ctr"/>
                      <a:r>
                        <a:rPr lang="en-US" sz="700" b="0" i="0" u="none" strike="noStrike">
                          <a:solidFill>
                            <a:srgbClr val="000000"/>
                          </a:solidFill>
                          <a:effectLst/>
                          <a:latin typeface="Arial" panose="020B0604020202020204" pitchFamily="34" charset="0"/>
                        </a:rPr>
                        <a:t>2025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D57F"/>
                    </a:solidFill>
                  </a:tcPr>
                </a:tc>
                <a:tc>
                  <a:txBody>
                    <a:bodyPr/>
                    <a:lstStyle/>
                    <a:p>
                      <a:pPr algn="ctr" fontAlgn="ctr"/>
                      <a:r>
                        <a:rPr lang="en-US" sz="700" b="0" i="0" u="none" strike="noStrike">
                          <a:solidFill>
                            <a:srgbClr val="000000"/>
                          </a:solidFill>
                          <a:effectLst/>
                          <a:latin typeface="Arial" panose="020B0604020202020204" pitchFamily="34" charset="0"/>
                        </a:rPr>
                        <a:t>1955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D47F"/>
                    </a:solidFill>
                  </a:tcPr>
                </a:tc>
                <a:extLst>
                  <a:ext uri="{0D108BD9-81ED-4DB2-BD59-A6C34878D82A}">
                    <a16:rowId xmlns:a16="http://schemas.microsoft.com/office/drawing/2014/main" val="2970511155"/>
                  </a:ext>
                </a:extLst>
              </a:tr>
              <a:tr h="133454">
                <a:tc>
                  <a:txBody>
                    <a:bodyPr/>
                    <a:lstStyle/>
                    <a:p>
                      <a:pPr algn="ctr" fontAlgn="ctr"/>
                      <a:r>
                        <a:rPr lang="en-US" sz="700" b="1" i="0" u="none" strike="noStrike">
                          <a:solidFill>
                            <a:srgbClr val="000000"/>
                          </a:solidFill>
                          <a:effectLst/>
                          <a:latin typeface="Arial" panose="020B0604020202020204" pitchFamily="34" charset="0"/>
                        </a:rPr>
                        <a:t>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4265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282"/>
                    </a:solidFill>
                  </a:tcPr>
                </a:tc>
                <a:tc>
                  <a:txBody>
                    <a:bodyPr/>
                    <a:lstStyle/>
                    <a:p>
                      <a:pPr algn="ctr" fontAlgn="ctr"/>
                      <a:r>
                        <a:rPr lang="en-US" sz="700" b="0" i="0" u="none" strike="noStrike">
                          <a:solidFill>
                            <a:srgbClr val="000000"/>
                          </a:solidFill>
                          <a:effectLst/>
                          <a:latin typeface="Arial" panose="020B0604020202020204" pitchFamily="34" charset="0"/>
                        </a:rPr>
                        <a:t>3350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D47F"/>
                    </a:solidFill>
                  </a:tcPr>
                </a:tc>
                <a:tc>
                  <a:txBody>
                    <a:bodyPr/>
                    <a:lstStyle/>
                    <a:p>
                      <a:pPr algn="ctr" fontAlgn="ctr"/>
                      <a:r>
                        <a:rPr lang="en-US" sz="700" b="0" i="0" u="none" strike="noStrike">
                          <a:solidFill>
                            <a:srgbClr val="000000"/>
                          </a:solidFill>
                          <a:effectLst/>
                          <a:latin typeface="Arial" panose="020B0604020202020204" pitchFamily="34" charset="0"/>
                        </a:rPr>
                        <a:t>4282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282"/>
                    </a:solidFill>
                  </a:tcPr>
                </a:tc>
                <a:tc>
                  <a:txBody>
                    <a:bodyPr/>
                    <a:lstStyle/>
                    <a:p>
                      <a:pPr algn="ctr" fontAlgn="ctr"/>
                      <a:r>
                        <a:rPr lang="en-US" sz="700" b="0" i="0" u="none" strike="noStrike">
                          <a:solidFill>
                            <a:srgbClr val="000000"/>
                          </a:solidFill>
                          <a:effectLst/>
                          <a:latin typeface="Arial" panose="020B0604020202020204" pitchFamily="34" charset="0"/>
                        </a:rPr>
                        <a:t>4649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783"/>
                    </a:solidFill>
                  </a:tcPr>
                </a:tc>
                <a:tc>
                  <a:txBody>
                    <a:bodyPr/>
                    <a:lstStyle/>
                    <a:p>
                      <a:pPr algn="ctr" fontAlgn="ctr"/>
                      <a:r>
                        <a:rPr lang="en-US" sz="700" b="0" i="0" u="none" strike="noStrike">
                          <a:solidFill>
                            <a:srgbClr val="000000"/>
                          </a:solidFill>
                          <a:effectLst/>
                          <a:latin typeface="Arial" panose="020B0604020202020204" pitchFamily="34" charset="0"/>
                        </a:rPr>
                        <a:t>5547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81"/>
                    </a:solidFill>
                  </a:tcPr>
                </a:tc>
                <a:tc>
                  <a:txBody>
                    <a:bodyPr/>
                    <a:lstStyle/>
                    <a:p>
                      <a:pPr algn="ctr" fontAlgn="ctr"/>
                      <a:r>
                        <a:rPr lang="en-US" sz="700" b="0" i="0" u="none" strike="noStrike">
                          <a:solidFill>
                            <a:srgbClr val="000000"/>
                          </a:solidFill>
                          <a:effectLst/>
                          <a:latin typeface="Arial" panose="020B0604020202020204" pitchFamily="34" charset="0"/>
                        </a:rPr>
                        <a:t>3666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980"/>
                    </a:solidFill>
                  </a:tcPr>
                </a:tc>
                <a:tc>
                  <a:txBody>
                    <a:bodyPr/>
                    <a:lstStyle/>
                    <a:p>
                      <a:pPr algn="ctr" fontAlgn="ctr"/>
                      <a:r>
                        <a:rPr lang="en-US" sz="700" b="0" i="0" u="none" strike="noStrike">
                          <a:solidFill>
                            <a:srgbClr val="000000"/>
                          </a:solidFill>
                          <a:effectLst/>
                          <a:latin typeface="Arial" panose="020B0604020202020204" pitchFamily="34" charset="0"/>
                        </a:rPr>
                        <a:t>4655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783"/>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1472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081"/>
                    </a:solidFill>
                  </a:tcPr>
                </a:tc>
                <a:tc>
                  <a:txBody>
                    <a:bodyPr/>
                    <a:lstStyle/>
                    <a:p>
                      <a:pPr algn="ctr" fontAlgn="ctr"/>
                      <a:r>
                        <a:rPr lang="en-US" sz="700" b="0" i="0" u="none" strike="noStrike">
                          <a:solidFill>
                            <a:srgbClr val="000000"/>
                          </a:solidFill>
                          <a:effectLst/>
                          <a:latin typeface="Arial" panose="020B0604020202020204" pitchFamily="34" charset="0"/>
                        </a:rPr>
                        <a:t>1175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8D27F"/>
                    </a:solidFill>
                  </a:tcPr>
                </a:tc>
                <a:tc>
                  <a:txBody>
                    <a:bodyPr/>
                    <a:lstStyle/>
                    <a:p>
                      <a:pPr algn="ctr" fontAlgn="ctr"/>
                      <a:r>
                        <a:rPr lang="en-US" sz="700" b="0" i="0" u="none" strike="noStrike">
                          <a:solidFill>
                            <a:srgbClr val="000000"/>
                          </a:solidFill>
                          <a:effectLst/>
                          <a:latin typeface="Arial" panose="020B0604020202020204" pitchFamily="34" charset="0"/>
                        </a:rPr>
                        <a:t>1249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D57F"/>
                    </a:solidFill>
                  </a:tcPr>
                </a:tc>
                <a:tc>
                  <a:txBody>
                    <a:bodyPr/>
                    <a:lstStyle/>
                    <a:p>
                      <a:pPr algn="ctr" fontAlgn="ctr"/>
                      <a:r>
                        <a:rPr lang="en-US" sz="700" b="0" i="0" u="none" strike="noStrike">
                          <a:solidFill>
                            <a:srgbClr val="000000"/>
                          </a:solidFill>
                          <a:effectLst/>
                          <a:latin typeface="Arial" panose="020B0604020202020204" pitchFamily="34" charset="0"/>
                        </a:rPr>
                        <a:t>1409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D81"/>
                    </a:solidFill>
                  </a:tcPr>
                </a:tc>
                <a:tc>
                  <a:txBody>
                    <a:bodyPr/>
                    <a:lstStyle/>
                    <a:p>
                      <a:pPr algn="ctr" fontAlgn="ctr"/>
                      <a:r>
                        <a:rPr lang="en-US" sz="700" b="0" i="0" u="none" strike="noStrike">
                          <a:solidFill>
                            <a:srgbClr val="000000"/>
                          </a:solidFill>
                          <a:effectLst/>
                          <a:latin typeface="Arial" panose="020B0604020202020204" pitchFamily="34" charset="0"/>
                        </a:rPr>
                        <a:t>1408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D81"/>
                    </a:solidFill>
                  </a:tcPr>
                </a:tc>
                <a:tc>
                  <a:txBody>
                    <a:bodyPr/>
                    <a:lstStyle/>
                    <a:p>
                      <a:pPr algn="ctr" fontAlgn="ctr"/>
                      <a:r>
                        <a:rPr lang="en-US" sz="700" b="0" i="0" u="none" strike="noStrike">
                          <a:solidFill>
                            <a:srgbClr val="000000"/>
                          </a:solidFill>
                          <a:effectLst/>
                          <a:latin typeface="Arial" panose="020B0604020202020204" pitchFamily="34" charset="0"/>
                        </a:rPr>
                        <a:t>1049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B7D"/>
                    </a:solidFill>
                  </a:tcPr>
                </a:tc>
                <a:tc>
                  <a:txBody>
                    <a:bodyPr/>
                    <a:lstStyle/>
                    <a:p>
                      <a:pPr algn="ctr" fontAlgn="ctr"/>
                      <a:r>
                        <a:rPr lang="en-US" sz="700" b="0" i="0" u="none" strike="noStrike">
                          <a:solidFill>
                            <a:srgbClr val="000000"/>
                          </a:solidFill>
                          <a:effectLst/>
                          <a:latin typeface="Arial" panose="020B0604020202020204" pitchFamily="34" charset="0"/>
                        </a:rPr>
                        <a:t>1282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AD780"/>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2794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382"/>
                    </a:solidFill>
                  </a:tcPr>
                </a:tc>
                <a:tc>
                  <a:txBody>
                    <a:bodyPr/>
                    <a:lstStyle/>
                    <a:p>
                      <a:pPr algn="ctr" fontAlgn="ctr"/>
                      <a:r>
                        <a:rPr lang="en-US" sz="700" b="0" i="0" u="none" strike="noStrike">
                          <a:solidFill>
                            <a:srgbClr val="000000"/>
                          </a:solidFill>
                          <a:effectLst/>
                          <a:latin typeface="Arial" panose="020B0604020202020204" pitchFamily="34" charset="0"/>
                        </a:rPr>
                        <a:t>2175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D880"/>
                    </a:solidFill>
                  </a:tcPr>
                </a:tc>
                <a:tc>
                  <a:txBody>
                    <a:bodyPr/>
                    <a:lstStyle/>
                    <a:p>
                      <a:pPr algn="ctr" fontAlgn="ctr"/>
                      <a:r>
                        <a:rPr lang="en-US" sz="700" b="0" i="0" u="none" strike="noStrike">
                          <a:solidFill>
                            <a:srgbClr val="000000"/>
                          </a:solidFill>
                          <a:effectLst/>
                          <a:latin typeface="Arial" panose="020B0604020202020204" pitchFamily="34" charset="0"/>
                        </a:rPr>
                        <a:t>3033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883"/>
                    </a:solidFill>
                  </a:tcPr>
                </a:tc>
                <a:tc>
                  <a:txBody>
                    <a:bodyPr/>
                    <a:lstStyle/>
                    <a:p>
                      <a:pPr algn="ctr" fontAlgn="ctr"/>
                      <a:r>
                        <a:rPr lang="en-US" sz="700" b="0" i="0" u="none" strike="noStrike">
                          <a:solidFill>
                            <a:srgbClr val="000000"/>
                          </a:solidFill>
                          <a:effectLst/>
                          <a:latin typeface="Arial" panose="020B0604020202020204" pitchFamily="34" charset="0"/>
                        </a:rPr>
                        <a:t>3240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984"/>
                    </a:solidFill>
                  </a:tcPr>
                </a:tc>
                <a:tc>
                  <a:txBody>
                    <a:bodyPr/>
                    <a:lstStyle/>
                    <a:p>
                      <a:pPr algn="ctr" fontAlgn="ctr"/>
                      <a:r>
                        <a:rPr lang="en-US" sz="700" b="0" i="0" u="none" strike="noStrike">
                          <a:solidFill>
                            <a:srgbClr val="000000"/>
                          </a:solidFill>
                          <a:effectLst/>
                          <a:latin typeface="Arial" panose="020B0604020202020204" pitchFamily="34" charset="0"/>
                        </a:rPr>
                        <a:t>4139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17C"/>
                    </a:solidFill>
                  </a:tcPr>
                </a:tc>
                <a:tc>
                  <a:txBody>
                    <a:bodyPr/>
                    <a:lstStyle/>
                    <a:p>
                      <a:pPr algn="ctr" fontAlgn="ctr"/>
                      <a:r>
                        <a:rPr lang="en-US" sz="700" b="0" i="0" u="none" strike="noStrike">
                          <a:solidFill>
                            <a:srgbClr val="000000"/>
                          </a:solidFill>
                          <a:effectLst/>
                          <a:latin typeface="Arial" panose="020B0604020202020204" pitchFamily="34" charset="0"/>
                        </a:rPr>
                        <a:t>2617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081"/>
                    </a:solidFill>
                  </a:tcPr>
                </a:tc>
                <a:tc>
                  <a:txBody>
                    <a:bodyPr/>
                    <a:lstStyle/>
                    <a:p>
                      <a:pPr algn="ctr" fontAlgn="ctr"/>
                      <a:r>
                        <a:rPr lang="en-US" sz="700" b="0" i="0" u="none" strike="noStrike">
                          <a:solidFill>
                            <a:srgbClr val="000000"/>
                          </a:solidFill>
                          <a:effectLst/>
                          <a:latin typeface="Arial" panose="020B0604020202020204" pitchFamily="34" charset="0"/>
                        </a:rPr>
                        <a:t>3373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383"/>
                    </a:solidFill>
                  </a:tcPr>
                </a:tc>
                <a:extLst>
                  <a:ext uri="{0D108BD9-81ED-4DB2-BD59-A6C34878D82A}">
                    <a16:rowId xmlns:a16="http://schemas.microsoft.com/office/drawing/2014/main" val="1141960205"/>
                  </a:ext>
                </a:extLst>
              </a:tr>
              <a:tr h="133454">
                <a:tc>
                  <a:txBody>
                    <a:bodyPr/>
                    <a:lstStyle/>
                    <a:p>
                      <a:pPr algn="ctr" fontAlgn="ctr"/>
                      <a:r>
                        <a:rPr lang="en-US" sz="700" b="1" i="0" u="none" strike="noStrike">
                          <a:solidFill>
                            <a:srgbClr val="000000"/>
                          </a:solidFill>
                          <a:effectLst/>
                          <a:latin typeface="Arial" panose="020B0604020202020204" pitchFamily="34" charset="0"/>
                        </a:rPr>
                        <a:t>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5164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83"/>
                    </a:solidFill>
                  </a:tcPr>
                </a:tc>
                <a:tc>
                  <a:txBody>
                    <a:bodyPr/>
                    <a:lstStyle/>
                    <a:p>
                      <a:pPr algn="ctr" fontAlgn="ctr"/>
                      <a:r>
                        <a:rPr lang="en-US" sz="700" b="0" i="0" u="none" strike="noStrike">
                          <a:solidFill>
                            <a:srgbClr val="000000"/>
                          </a:solidFill>
                          <a:effectLst/>
                          <a:latin typeface="Arial" panose="020B0604020202020204" pitchFamily="34" charset="0"/>
                        </a:rPr>
                        <a:t>3948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D81"/>
                    </a:solidFill>
                  </a:tcPr>
                </a:tc>
                <a:tc>
                  <a:txBody>
                    <a:bodyPr/>
                    <a:lstStyle/>
                    <a:p>
                      <a:pPr algn="ctr" fontAlgn="ctr"/>
                      <a:r>
                        <a:rPr lang="en-US" sz="700" b="0" i="0" u="none" strike="noStrike">
                          <a:solidFill>
                            <a:srgbClr val="000000"/>
                          </a:solidFill>
                          <a:effectLst/>
                          <a:latin typeface="Arial" panose="020B0604020202020204" pitchFamily="34" charset="0"/>
                        </a:rPr>
                        <a:t>4765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983"/>
                    </a:solidFill>
                  </a:tcPr>
                </a:tc>
                <a:tc>
                  <a:txBody>
                    <a:bodyPr/>
                    <a:lstStyle/>
                    <a:p>
                      <a:pPr algn="ctr" fontAlgn="ctr"/>
                      <a:r>
                        <a:rPr lang="en-US" sz="700" b="0" i="0" u="none" strike="noStrike">
                          <a:solidFill>
                            <a:srgbClr val="000000"/>
                          </a:solidFill>
                          <a:effectLst/>
                          <a:latin typeface="Arial" panose="020B0604020202020204" pitchFamily="34" charset="0"/>
                        </a:rPr>
                        <a:t>4746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E983"/>
                    </a:solidFill>
                  </a:tcPr>
                </a:tc>
                <a:tc>
                  <a:txBody>
                    <a:bodyPr/>
                    <a:lstStyle/>
                    <a:p>
                      <a:pPr algn="ctr" fontAlgn="ctr"/>
                      <a:r>
                        <a:rPr lang="en-US" sz="700" b="0" i="0" u="none" strike="noStrike">
                          <a:solidFill>
                            <a:srgbClr val="000000"/>
                          </a:solidFill>
                          <a:effectLst/>
                          <a:latin typeface="Arial" panose="020B0604020202020204" pitchFamily="34" charset="0"/>
                        </a:rPr>
                        <a:t>5910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07F"/>
                    </a:solidFill>
                  </a:tcPr>
                </a:tc>
                <a:tc>
                  <a:txBody>
                    <a:bodyPr/>
                    <a:lstStyle/>
                    <a:p>
                      <a:pPr algn="ctr" fontAlgn="ctr"/>
                      <a:r>
                        <a:rPr lang="en-US" sz="700" b="0" i="0" u="none" strike="noStrike">
                          <a:solidFill>
                            <a:srgbClr val="000000"/>
                          </a:solidFill>
                          <a:effectLst/>
                          <a:latin typeface="Arial" panose="020B0604020202020204" pitchFamily="34" charset="0"/>
                        </a:rPr>
                        <a:t>3870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C81"/>
                    </a:solidFill>
                  </a:tcPr>
                </a:tc>
                <a:tc>
                  <a:txBody>
                    <a:bodyPr/>
                    <a:lstStyle/>
                    <a:p>
                      <a:pPr algn="ctr" fontAlgn="ctr"/>
                      <a:r>
                        <a:rPr lang="en-US" sz="700" b="0" i="0" u="none" strike="noStrike">
                          <a:solidFill>
                            <a:srgbClr val="000000"/>
                          </a:solidFill>
                          <a:effectLst/>
                          <a:latin typeface="Arial" panose="020B0604020202020204" pitchFamily="34" charset="0"/>
                        </a:rPr>
                        <a:t>4955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984"/>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1646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E983"/>
                    </a:solidFill>
                  </a:tcPr>
                </a:tc>
                <a:tc>
                  <a:txBody>
                    <a:bodyPr/>
                    <a:lstStyle/>
                    <a:p>
                      <a:pPr algn="ctr" fontAlgn="ctr"/>
                      <a:r>
                        <a:rPr lang="en-US" sz="700" b="0" i="0" u="none" strike="noStrike">
                          <a:solidFill>
                            <a:srgbClr val="000000"/>
                          </a:solidFill>
                          <a:effectLst/>
                          <a:latin typeface="Arial" panose="020B0604020202020204" pitchFamily="34" charset="0"/>
                        </a:rPr>
                        <a:t>1302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D880"/>
                    </a:solidFill>
                  </a:tcPr>
                </a:tc>
                <a:tc>
                  <a:txBody>
                    <a:bodyPr/>
                    <a:lstStyle/>
                    <a:p>
                      <a:pPr algn="ctr" fontAlgn="ctr"/>
                      <a:r>
                        <a:rPr lang="en-US" sz="700" b="0" i="0" u="none" strike="noStrike">
                          <a:solidFill>
                            <a:srgbClr val="000000"/>
                          </a:solidFill>
                          <a:effectLst/>
                          <a:latin typeface="Arial" panose="020B0604020202020204" pitchFamily="34" charset="0"/>
                        </a:rPr>
                        <a:t>1473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081"/>
                    </a:solidFill>
                  </a:tcPr>
                </a:tc>
                <a:tc>
                  <a:txBody>
                    <a:bodyPr/>
                    <a:lstStyle/>
                    <a:p>
                      <a:pPr algn="ctr" fontAlgn="ctr"/>
                      <a:r>
                        <a:rPr lang="en-US" sz="700" b="0" i="0" u="none" strike="noStrike">
                          <a:solidFill>
                            <a:srgbClr val="000000"/>
                          </a:solidFill>
                          <a:effectLst/>
                          <a:latin typeface="Arial" panose="020B0604020202020204" pitchFamily="34" charset="0"/>
                        </a:rPr>
                        <a:t>1375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DB80"/>
                    </a:solidFill>
                  </a:tcPr>
                </a:tc>
                <a:tc>
                  <a:txBody>
                    <a:bodyPr/>
                    <a:lstStyle/>
                    <a:p>
                      <a:pPr algn="ctr" fontAlgn="ctr"/>
                      <a:r>
                        <a:rPr lang="en-US" sz="700" b="0" i="0" u="none" strike="noStrike">
                          <a:solidFill>
                            <a:srgbClr val="000000"/>
                          </a:solidFill>
                          <a:effectLst/>
                          <a:latin typeface="Arial" panose="020B0604020202020204" pitchFamily="34" charset="0"/>
                        </a:rPr>
                        <a:t>1523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82"/>
                    </a:solidFill>
                  </a:tcPr>
                </a:tc>
                <a:tc>
                  <a:txBody>
                    <a:bodyPr/>
                    <a:lstStyle/>
                    <a:p>
                      <a:pPr algn="ctr" fontAlgn="ctr"/>
                      <a:r>
                        <a:rPr lang="en-US" sz="700" b="0" i="0" u="none" strike="noStrike">
                          <a:solidFill>
                            <a:srgbClr val="000000"/>
                          </a:solidFill>
                          <a:effectLst/>
                          <a:latin typeface="Arial" panose="020B0604020202020204" pitchFamily="34" charset="0"/>
                        </a:rPr>
                        <a:t>1081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8CD7E"/>
                    </a:solidFill>
                  </a:tcPr>
                </a:tc>
                <a:tc>
                  <a:txBody>
                    <a:bodyPr/>
                    <a:lstStyle/>
                    <a:p>
                      <a:pPr algn="ctr" fontAlgn="ctr"/>
                      <a:r>
                        <a:rPr lang="en-US" sz="700" b="0" i="0" u="none" strike="noStrike">
                          <a:solidFill>
                            <a:srgbClr val="000000"/>
                          </a:solidFill>
                          <a:effectLst/>
                          <a:latin typeface="Arial" panose="020B0604020202020204" pitchFamily="34" charset="0"/>
                        </a:rPr>
                        <a:t>1433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4DE81"/>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3518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C82"/>
                    </a:solidFill>
                  </a:tcPr>
                </a:tc>
                <a:tc>
                  <a:txBody>
                    <a:bodyPr/>
                    <a:lstStyle/>
                    <a:p>
                      <a:pPr algn="ctr" fontAlgn="ctr"/>
                      <a:r>
                        <a:rPr lang="en-US" sz="700" b="0" i="0" u="none" strike="noStrike">
                          <a:solidFill>
                            <a:srgbClr val="000000"/>
                          </a:solidFill>
                          <a:effectLst/>
                          <a:latin typeface="Arial" panose="020B0604020202020204" pitchFamily="34" charset="0"/>
                        </a:rPr>
                        <a:t>2646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182"/>
                    </a:solidFill>
                  </a:tcPr>
                </a:tc>
                <a:tc>
                  <a:txBody>
                    <a:bodyPr/>
                    <a:lstStyle/>
                    <a:p>
                      <a:pPr algn="ctr" fontAlgn="ctr"/>
                      <a:r>
                        <a:rPr lang="en-US" sz="700" b="0" i="0" u="none" strike="noStrike">
                          <a:solidFill>
                            <a:srgbClr val="000000"/>
                          </a:solidFill>
                          <a:effectLst/>
                          <a:latin typeface="Arial" panose="020B0604020202020204" pitchFamily="34" charset="0"/>
                        </a:rPr>
                        <a:t>3292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84"/>
                    </a:solidFill>
                  </a:tcPr>
                </a:tc>
                <a:tc>
                  <a:txBody>
                    <a:bodyPr/>
                    <a:lstStyle/>
                    <a:p>
                      <a:pPr algn="ctr" fontAlgn="ctr"/>
                      <a:r>
                        <a:rPr lang="en-US" sz="700" b="0" i="0" u="none" strike="noStrike">
                          <a:solidFill>
                            <a:srgbClr val="000000"/>
                          </a:solidFill>
                          <a:effectLst/>
                          <a:latin typeface="Arial" panose="020B0604020202020204" pitchFamily="34" charset="0"/>
                        </a:rPr>
                        <a:t>3372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383"/>
                    </a:solidFill>
                  </a:tcPr>
                </a:tc>
                <a:tc>
                  <a:txBody>
                    <a:bodyPr/>
                    <a:lstStyle/>
                    <a:p>
                      <a:pPr algn="ctr" fontAlgn="ctr"/>
                      <a:r>
                        <a:rPr lang="en-US" sz="700" b="0" i="0" u="none" strike="noStrike">
                          <a:solidFill>
                            <a:srgbClr val="000000"/>
                          </a:solidFill>
                          <a:effectLst/>
                          <a:latin typeface="Arial" panose="020B0604020202020204" pitchFamily="34" charset="0"/>
                        </a:rPr>
                        <a:t>4387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67A"/>
                    </a:solidFill>
                  </a:tcPr>
                </a:tc>
                <a:tc>
                  <a:txBody>
                    <a:bodyPr/>
                    <a:lstStyle/>
                    <a:p>
                      <a:pPr algn="ctr" fontAlgn="ctr"/>
                      <a:r>
                        <a:rPr lang="en-US" sz="700" b="0" i="0" u="none" strike="noStrike">
                          <a:solidFill>
                            <a:srgbClr val="000000"/>
                          </a:solidFill>
                          <a:effectLst/>
                          <a:latin typeface="Arial" panose="020B0604020202020204" pitchFamily="34" charset="0"/>
                        </a:rPr>
                        <a:t>2789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382"/>
                    </a:solidFill>
                  </a:tcPr>
                </a:tc>
                <a:tc>
                  <a:txBody>
                    <a:bodyPr/>
                    <a:lstStyle/>
                    <a:p>
                      <a:pPr algn="ctr" fontAlgn="ctr"/>
                      <a:r>
                        <a:rPr lang="en-US" sz="700" b="0" i="0" u="none" strike="noStrike">
                          <a:solidFill>
                            <a:srgbClr val="000000"/>
                          </a:solidFill>
                          <a:effectLst/>
                          <a:latin typeface="Arial" panose="020B0604020202020204" pitchFamily="34" charset="0"/>
                        </a:rPr>
                        <a:t>3522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C82"/>
                    </a:solidFill>
                  </a:tcPr>
                </a:tc>
                <a:extLst>
                  <a:ext uri="{0D108BD9-81ED-4DB2-BD59-A6C34878D82A}">
                    <a16:rowId xmlns:a16="http://schemas.microsoft.com/office/drawing/2014/main" val="1493438490"/>
                  </a:ext>
                </a:extLst>
              </a:tr>
              <a:tr h="133454">
                <a:tc>
                  <a:txBody>
                    <a:bodyPr/>
                    <a:lstStyle/>
                    <a:p>
                      <a:pPr algn="ctr" fontAlgn="ctr"/>
                      <a:r>
                        <a:rPr lang="en-US" sz="700" b="1" i="0" u="none" strike="noStrike">
                          <a:solidFill>
                            <a:srgbClr val="000000"/>
                          </a:solidFill>
                          <a:effectLst/>
                          <a:latin typeface="Arial" panose="020B0604020202020204" pitchFamily="34" charset="0"/>
                        </a:rPr>
                        <a:t>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6659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C7B"/>
                    </a:solidFill>
                  </a:tcPr>
                </a:tc>
                <a:tc>
                  <a:txBody>
                    <a:bodyPr/>
                    <a:lstStyle/>
                    <a:p>
                      <a:pPr algn="ctr" fontAlgn="ctr"/>
                      <a:r>
                        <a:rPr lang="en-US" sz="700" b="0" i="0" u="none" strike="noStrike">
                          <a:solidFill>
                            <a:srgbClr val="000000"/>
                          </a:solidFill>
                          <a:effectLst/>
                          <a:latin typeface="Arial" panose="020B0604020202020204" pitchFamily="34" charset="0"/>
                        </a:rPr>
                        <a:t>5083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83"/>
                    </a:solidFill>
                  </a:tcPr>
                </a:tc>
                <a:tc>
                  <a:txBody>
                    <a:bodyPr/>
                    <a:lstStyle/>
                    <a:p>
                      <a:pPr algn="ctr" fontAlgn="ctr"/>
                      <a:r>
                        <a:rPr lang="en-US" sz="700" b="0" i="0" u="none" strike="noStrike">
                          <a:solidFill>
                            <a:srgbClr val="000000"/>
                          </a:solidFill>
                          <a:effectLst/>
                          <a:latin typeface="Arial" panose="020B0604020202020204" pitchFamily="34" charset="0"/>
                        </a:rPr>
                        <a:t>4855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r>
                        <a:rPr lang="en-US" sz="700" b="0" i="0" u="none" strike="noStrike">
                          <a:solidFill>
                            <a:srgbClr val="000000"/>
                          </a:solidFill>
                          <a:effectLst/>
                          <a:latin typeface="Arial" panose="020B0604020202020204" pitchFamily="34" charset="0"/>
                        </a:rPr>
                        <a:t>4693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883"/>
                    </a:solidFill>
                  </a:tcPr>
                </a:tc>
                <a:tc>
                  <a:txBody>
                    <a:bodyPr/>
                    <a:lstStyle/>
                    <a:p>
                      <a:pPr algn="ctr" fontAlgn="ctr"/>
                      <a:r>
                        <a:rPr lang="en-US" sz="700" b="0" i="0" u="none" strike="noStrike">
                          <a:solidFill>
                            <a:srgbClr val="000000"/>
                          </a:solidFill>
                          <a:effectLst/>
                          <a:latin typeface="Arial" panose="020B0604020202020204" pitchFamily="34" charset="0"/>
                        </a:rPr>
                        <a:t>5423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D82"/>
                    </a:solidFill>
                  </a:tcPr>
                </a:tc>
                <a:tc>
                  <a:txBody>
                    <a:bodyPr/>
                    <a:lstStyle/>
                    <a:p>
                      <a:pPr algn="ctr" fontAlgn="ctr"/>
                      <a:r>
                        <a:rPr lang="en-US" sz="700" b="0" i="0" u="none" strike="noStrike">
                          <a:solidFill>
                            <a:srgbClr val="000000"/>
                          </a:solidFill>
                          <a:effectLst/>
                          <a:latin typeface="Arial" panose="020B0604020202020204" pitchFamily="34" charset="0"/>
                        </a:rPr>
                        <a:t>6095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B7E"/>
                    </a:solidFill>
                  </a:tcPr>
                </a:tc>
                <a:tc>
                  <a:txBody>
                    <a:bodyPr/>
                    <a:lstStyle/>
                    <a:p>
                      <a:pPr algn="ctr" fontAlgn="ctr"/>
                      <a:r>
                        <a:rPr lang="en-US" sz="700" b="0" i="0" u="none" strike="noStrike">
                          <a:solidFill>
                            <a:srgbClr val="000000"/>
                          </a:solidFill>
                          <a:effectLst/>
                          <a:latin typeface="Arial" panose="020B0604020202020204" pitchFamily="34" charset="0"/>
                        </a:rPr>
                        <a:t>5940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F7F"/>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2087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17F"/>
                    </a:solidFill>
                  </a:tcPr>
                </a:tc>
                <a:tc>
                  <a:txBody>
                    <a:bodyPr/>
                    <a:lstStyle/>
                    <a:p>
                      <a:pPr algn="ctr" fontAlgn="ctr"/>
                      <a:r>
                        <a:rPr lang="en-US" sz="700" b="0" i="0" u="none" strike="noStrike">
                          <a:solidFill>
                            <a:srgbClr val="000000"/>
                          </a:solidFill>
                          <a:effectLst/>
                          <a:latin typeface="Arial" panose="020B0604020202020204" pitchFamily="34" charset="0"/>
                        </a:rPr>
                        <a:t>1620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783"/>
                    </a:solidFill>
                  </a:tcPr>
                </a:tc>
                <a:tc>
                  <a:txBody>
                    <a:bodyPr/>
                    <a:lstStyle/>
                    <a:p>
                      <a:pPr algn="ctr" fontAlgn="ctr"/>
                      <a:r>
                        <a:rPr lang="en-US" sz="700" b="0" i="0" u="none" strike="noStrike">
                          <a:solidFill>
                            <a:srgbClr val="000000"/>
                          </a:solidFill>
                          <a:effectLst/>
                          <a:latin typeface="Arial" panose="020B0604020202020204" pitchFamily="34" charset="0"/>
                        </a:rPr>
                        <a:t>1663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983"/>
                    </a:solidFill>
                  </a:tcPr>
                </a:tc>
                <a:tc>
                  <a:txBody>
                    <a:bodyPr/>
                    <a:lstStyle/>
                    <a:p>
                      <a:pPr algn="ctr" fontAlgn="ctr"/>
                      <a:r>
                        <a:rPr lang="en-US" sz="700" b="0" i="0" u="none" strike="noStrike">
                          <a:solidFill>
                            <a:srgbClr val="000000"/>
                          </a:solidFill>
                          <a:effectLst/>
                          <a:latin typeface="Arial" panose="020B0604020202020204" pitchFamily="34" charset="0"/>
                        </a:rPr>
                        <a:t>1464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081"/>
                    </a:solidFill>
                  </a:tcPr>
                </a:tc>
                <a:tc>
                  <a:txBody>
                    <a:bodyPr/>
                    <a:lstStyle/>
                    <a:p>
                      <a:pPr algn="ctr" fontAlgn="ctr"/>
                      <a:r>
                        <a:rPr lang="en-US" sz="700" b="0" i="0" u="none" strike="noStrike">
                          <a:solidFill>
                            <a:srgbClr val="000000"/>
                          </a:solidFill>
                          <a:effectLst/>
                          <a:latin typeface="Arial" panose="020B0604020202020204" pitchFamily="34" charset="0"/>
                        </a:rPr>
                        <a:t>1865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F82"/>
                    </a:solidFill>
                  </a:tcPr>
                </a:tc>
                <a:tc>
                  <a:txBody>
                    <a:bodyPr/>
                    <a:lstStyle/>
                    <a:p>
                      <a:pPr algn="ctr" fontAlgn="ctr"/>
                      <a:r>
                        <a:rPr lang="en-US" sz="700" b="0" i="0" u="none" strike="noStrike">
                          <a:solidFill>
                            <a:srgbClr val="000000"/>
                          </a:solidFill>
                          <a:effectLst/>
                          <a:latin typeface="Arial" panose="020B0604020202020204" pitchFamily="34" charset="0"/>
                        </a:rPr>
                        <a:t>2459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87B"/>
                    </a:solidFill>
                  </a:tcPr>
                </a:tc>
                <a:tc>
                  <a:txBody>
                    <a:bodyPr/>
                    <a:lstStyle/>
                    <a:p>
                      <a:pPr algn="ctr" fontAlgn="ctr"/>
                      <a:r>
                        <a:rPr lang="en-US" sz="700" b="0" i="0" u="none" strike="noStrike">
                          <a:solidFill>
                            <a:srgbClr val="000000"/>
                          </a:solidFill>
                          <a:effectLst/>
                          <a:latin typeface="Arial" panose="020B0604020202020204" pitchFamily="34" charset="0"/>
                        </a:rPr>
                        <a:t>2321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17C"/>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4572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D79"/>
                    </a:solidFill>
                  </a:tcPr>
                </a:tc>
                <a:tc>
                  <a:txBody>
                    <a:bodyPr/>
                    <a:lstStyle/>
                    <a:p>
                      <a:pPr algn="ctr" fontAlgn="ctr"/>
                      <a:r>
                        <a:rPr lang="en-US" sz="700" b="0" i="0" u="none" strike="noStrike">
                          <a:solidFill>
                            <a:srgbClr val="000000"/>
                          </a:solidFill>
                          <a:effectLst/>
                          <a:latin typeface="Arial" panose="020B0604020202020204" pitchFamily="34" charset="0"/>
                        </a:rPr>
                        <a:t>3463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F82"/>
                    </a:solidFill>
                  </a:tcPr>
                </a:tc>
                <a:tc>
                  <a:txBody>
                    <a:bodyPr/>
                    <a:lstStyle/>
                    <a:p>
                      <a:pPr algn="ctr" fontAlgn="ctr"/>
                      <a:r>
                        <a:rPr lang="en-US" sz="700" b="0" i="0" u="none" strike="noStrike">
                          <a:solidFill>
                            <a:srgbClr val="000000"/>
                          </a:solidFill>
                          <a:effectLst/>
                          <a:latin typeface="Arial" panose="020B0604020202020204" pitchFamily="34" charset="0"/>
                        </a:rPr>
                        <a:t>3192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US" sz="700" b="0" i="0" u="none" strike="noStrike">
                          <a:solidFill>
                            <a:srgbClr val="000000"/>
                          </a:solidFill>
                          <a:effectLst/>
                          <a:latin typeface="Arial" panose="020B0604020202020204" pitchFamily="34" charset="0"/>
                        </a:rPr>
                        <a:t>3229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984"/>
                    </a:solidFill>
                  </a:tcPr>
                </a:tc>
                <a:tc>
                  <a:txBody>
                    <a:bodyPr/>
                    <a:lstStyle/>
                    <a:p>
                      <a:pPr algn="ctr" fontAlgn="ctr"/>
                      <a:r>
                        <a:rPr lang="en-US" sz="700" b="0" i="0" u="none" strike="noStrike">
                          <a:solidFill>
                            <a:srgbClr val="000000"/>
                          </a:solidFill>
                          <a:effectLst/>
                          <a:latin typeface="Arial" panose="020B0604020202020204" pitchFamily="34" charset="0"/>
                        </a:rPr>
                        <a:t>3558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B81"/>
                    </a:solidFill>
                  </a:tcPr>
                </a:tc>
                <a:tc>
                  <a:txBody>
                    <a:bodyPr/>
                    <a:lstStyle/>
                    <a:p>
                      <a:pPr algn="ctr" fontAlgn="ctr"/>
                      <a:r>
                        <a:rPr lang="en-US" sz="700" b="0" i="0" u="none" strike="noStrike">
                          <a:solidFill>
                            <a:srgbClr val="000000"/>
                          </a:solidFill>
                          <a:effectLst/>
                          <a:latin typeface="Arial" panose="020B0604020202020204" pitchFamily="34" charset="0"/>
                        </a:rPr>
                        <a:t>3637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781"/>
                    </a:solidFill>
                  </a:tcPr>
                </a:tc>
                <a:tc>
                  <a:txBody>
                    <a:bodyPr/>
                    <a:lstStyle/>
                    <a:p>
                      <a:pPr algn="ctr" fontAlgn="ctr"/>
                      <a:r>
                        <a:rPr lang="en-US" sz="700" b="0" i="0" u="none" strike="noStrike">
                          <a:solidFill>
                            <a:srgbClr val="000000"/>
                          </a:solidFill>
                          <a:effectLst/>
                          <a:latin typeface="Arial" panose="020B0604020202020204" pitchFamily="34" charset="0"/>
                        </a:rPr>
                        <a:t>3619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881"/>
                    </a:solidFill>
                  </a:tcPr>
                </a:tc>
                <a:extLst>
                  <a:ext uri="{0D108BD9-81ED-4DB2-BD59-A6C34878D82A}">
                    <a16:rowId xmlns:a16="http://schemas.microsoft.com/office/drawing/2014/main" val="637956202"/>
                  </a:ext>
                </a:extLst>
              </a:tr>
              <a:tr h="133454">
                <a:tc>
                  <a:txBody>
                    <a:bodyPr/>
                    <a:lstStyle/>
                    <a:p>
                      <a:pPr algn="ctr" fontAlgn="ctr"/>
                      <a:r>
                        <a:rPr lang="en-US" sz="700" b="1" i="0" u="none" strike="noStrike">
                          <a:solidFill>
                            <a:srgbClr val="000000"/>
                          </a:solidFill>
                          <a:effectLst/>
                          <a:latin typeface="Arial" panose="020B0604020202020204" pitchFamily="34" charset="0"/>
                        </a:rPr>
                        <a:t>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6928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47A"/>
                    </a:solidFill>
                  </a:tcPr>
                </a:tc>
                <a:tc>
                  <a:txBody>
                    <a:bodyPr/>
                    <a:lstStyle/>
                    <a:p>
                      <a:pPr algn="ctr" fontAlgn="ctr"/>
                      <a:r>
                        <a:rPr lang="en-US" sz="700" b="0" i="0" u="none" strike="noStrike">
                          <a:solidFill>
                            <a:srgbClr val="000000"/>
                          </a:solidFill>
                          <a:effectLst/>
                          <a:latin typeface="Arial" panose="020B0604020202020204" pitchFamily="34" charset="0"/>
                        </a:rPr>
                        <a:t>5537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A81"/>
                    </a:solidFill>
                  </a:tcPr>
                </a:tc>
                <a:tc>
                  <a:txBody>
                    <a:bodyPr/>
                    <a:lstStyle/>
                    <a:p>
                      <a:pPr algn="ctr" fontAlgn="ctr"/>
                      <a:r>
                        <a:rPr lang="en-US" sz="700" b="0" i="0" u="none" strike="noStrike">
                          <a:solidFill>
                            <a:srgbClr val="000000"/>
                          </a:solidFill>
                          <a:effectLst/>
                          <a:latin typeface="Arial" panose="020B0604020202020204" pitchFamily="34" charset="0"/>
                        </a:rPr>
                        <a:t>4846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83"/>
                    </a:solidFill>
                  </a:tcPr>
                </a:tc>
                <a:tc>
                  <a:txBody>
                    <a:bodyPr/>
                    <a:lstStyle/>
                    <a:p>
                      <a:pPr algn="ctr" fontAlgn="ctr"/>
                      <a:r>
                        <a:rPr lang="en-US" sz="700" b="0" i="0" u="none" strike="noStrike">
                          <a:solidFill>
                            <a:srgbClr val="000000"/>
                          </a:solidFill>
                          <a:effectLst/>
                          <a:latin typeface="Arial" panose="020B0604020202020204" pitchFamily="34" charset="0"/>
                        </a:rPr>
                        <a:t>4672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883"/>
                    </a:solidFill>
                  </a:tcPr>
                </a:tc>
                <a:tc>
                  <a:txBody>
                    <a:bodyPr/>
                    <a:lstStyle/>
                    <a:p>
                      <a:pPr algn="ctr" fontAlgn="ctr"/>
                      <a:r>
                        <a:rPr lang="en-US" sz="700" b="0" i="0" u="none" strike="noStrike">
                          <a:solidFill>
                            <a:srgbClr val="000000"/>
                          </a:solidFill>
                          <a:effectLst/>
                          <a:latin typeface="Arial" panose="020B0604020202020204" pitchFamily="34" charset="0"/>
                        </a:rPr>
                        <a:t>6078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B7E"/>
                    </a:solidFill>
                  </a:tcPr>
                </a:tc>
                <a:tc>
                  <a:txBody>
                    <a:bodyPr/>
                    <a:lstStyle/>
                    <a:p>
                      <a:pPr algn="ctr" fontAlgn="ctr"/>
                      <a:r>
                        <a:rPr lang="en-US" sz="700" b="0" i="0" u="none" strike="noStrike">
                          <a:solidFill>
                            <a:srgbClr val="000000"/>
                          </a:solidFill>
                          <a:effectLst/>
                          <a:latin typeface="Arial" panose="020B0604020202020204" pitchFamily="34" charset="0"/>
                        </a:rPr>
                        <a:t>6355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47D"/>
                    </a:solidFill>
                  </a:tcPr>
                </a:tc>
                <a:tc>
                  <a:txBody>
                    <a:bodyPr/>
                    <a:lstStyle/>
                    <a:p>
                      <a:pPr algn="ctr" fontAlgn="ctr"/>
                      <a:r>
                        <a:rPr lang="en-US" sz="700" b="0" i="0" u="none" strike="noStrike">
                          <a:solidFill>
                            <a:srgbClr val="000000"/>
                          </a:solidFill>
                          <a:effectLst/>
                          <a:latin typeface="Arial" panose="020B0604020202020204" pitchFamily="34" charset="0"/>
                        </a:rPr>
                        <a:t>6304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57D"/>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2808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076"/>
                    </a:solidFill>
                  </a:tcPr>
                </a:tc>
                <a:tc>
                  <a:txBody>
                    <a:bodyPr/>
                    <a:lstStyle/>
                    <a:p>
                      <a:pPr algn="ctr" fontAlgn="ctr"/>
                      <a:r>
                        <a:rPr lang="en-US" sz="700" b="0" i="0" u="none" strike="noStrike">
                          <a:solidFill>
                            <a:srgbClr val="000000"/>
                          </a:solidFill>
                          <a:effectLst/>
                          <a:latin typeface="Arial" panose="020B0604020202020204" pitchFamily="34" charset="0"/>
                        </a:rPr>
                        <a:t>2597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E79"/>
                    </a:solidFill>
                  </a:tcPr>
                </a:tc>
                <a:tc>
                  <a:txBody>
                    <a:bodyPr/>
                    <a:lstStyle/>
                    <a:p>
                      <a:pPr algn="ctr" fontAlgn="ctr"/>
                      <a:r>
                        <a:rPr lang="en-US" sz="700" b="0" i="0" u="none" strike="noStrike">
                          <a:solidFill>
                            <a:srgbClr val="000000"/>
                          </a:solidFill>
                          <a:effectLst/>
                          <a:latin typeface="Arial" panose="020B0604020202020204" pitchFamily="34" charset="0"/>
                        </a:rPr>
                        <a:t>2003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680"/>
                    </a:solidFill>
                  </a:tcPr>
                </a:tc>
                <a:tc>
                  <a:txBody>
                    <a:bodyPr/>
                    <a:lstStyle/>
                    <a:p>
                      <a:pPr algn="ctr" fontAlgn="ctr"/>
                      <a:r>
                        <a:rPr lang="en-US" sz="700" b="0" i="0" u="none" strike="noStrike">
                          <a:solidFill>
                            <a:srgbClr val="000000"/>
                          </a:solidFill>
                          <a:effectLst/>
                          <a:latin typeface="Arial" panose="020B0604020202020204" pitchFamily="34" charset="0"/>
                        </a:rPr>
                        <a:t>2008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680"/>
                    </a:solidFill>
                  </a:tcPr>
                </a:tc>
                <a:tc>
                  <a:txBody>
                    <a:bodyPr/>
                    <a:lstStyle/>
                    <a:p>
                      <a:pPr algn="ctr" fontAlgn="ctr"/>
                      <a:r>
                        <a:rPr lang="en-US" sz="700" b="0" i="0" u="none" strike="noStrike">
                          <a:solidFill>
                            <a:srgbClr val="000000"/>
                          </a:solidFill>
                          <a:effectLst/>
                          <a:latin typeface="Arial" panose="020B0604020202020204" pitchFamily="34" charset="0"/>
                        </a:rPr>
                        <a:t>2794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176"/>
                    </a:solidFill>
                  </a:tcPr>
                </a:tc>
                <a:tc>
                  <a:txBody>
                    <a:bodyPr/>
                    <a:lstStyle/>
                    <a:p>
                      <a:pPr algn="ctr" fontAlgn="ctr"/>
                      <a:r>
                        <a:rPr lang="en-US" sz="700" b="0" i="0" u="none" strike="noStrike">
                          <a:solidFill>
                            <a:srgbClr val="000000"/>
                          </a:solidFill>
                          <a:effectLst/>
                          <a:latin typeface="Arial" panose="020B0604020202020204" pitchFamily="34" charset="0"/>
                        </a:rPr>
                        <a:t>2704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777"/>
                    </a:solidFill>
                  </a:tcPr>
                </a:tc>
                <a:tc>
                  <a:txBody>
                    <a:bodyPr/>
                    <a:lstStyle/>
                    <a:p>
                      <a:pPr algn="ctr" fontAlgn="ctr"/>
                      <a:r>
                        <a:rPr lang="en-US" sz="700" b="0" i="0" u="none" strike="noStrike">
                          <a:solidFill>
                            <a:srgbClr val="000000"/>
                          </a:solidFill>
                          <a:effectLst/>
                          <a:latin typeface="Arial" panose="020B0604020202020204" pitchFamily="34" charset="0"/>
                        </a:rPr>
                        <a:t>2625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D78"/>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4120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27C"/>
                    </a:solidFill>
                  </a:tcPr>
                </a:tc>
                <a:tc>
                  <a:txBody>
                    <a:bodyPr/>
                    <a:lstStyle/>
                    <a:p>
                      <a:pPr algn="ctr" fontAlgn="ctr"/>
                      <a:r>
                        <a:rPr lang="en-US" sz="700" b="0" i="0" u="none" strike="noStrike">
                          <a:solidFill>
                            <a:srgbClr val="000000"/>
                          </a:solidFill>
                          <a:effectLst/>
                          <a:latin typeface="Arial" panose="020B0604020202020204" pitchFamily="34" charset="0"/>
                        </a:rPr>
                        <a:t>2941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683"/>
                    </a:solidFill>
                  </a:tcPr>
                </a:tc>
                <a:tc>
                  <a:txBody>
                    <a:bodyPr/>
                    <a:lstStyle/>
                    <a:p>
                      <a:pPr algn="ctr" fontAlgn="ctr"/>
                      <a:r>
                        <a:rPr lang="en-US" sz="700" b="0" i="0" u="none" strike="noStrike">
                          <a:solidFill>
                            <a:srgbClr val="000000"/>
                          </a:solidFill>
                          <a:effectLst/>
                          <a:latin typeface="Arial" panose="020B0604020202020204" pitchFamily="34" charset="0"/>
                        </a:rPr>
                        <a:t>2843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482"/>
                    </a:solidFill>
                  </a:tcPr>
                </a:tc>
                <a:tc>
                  <a:txBody>
                    <a:bodyPr/>
                    <a:lstStyle/>
                    <a:p>
                      <a:pPr algn="ctr" fontAlgn="ctr"/>
                      <a:r>
                        <a:rPr lang="en-US" sz="700" b="0" i="0" u="none" strike="noStrike">
                          <a:solidFill>
                            <a:srgbClr val="000000"/>
                          </a:solidFill>
                          <a:effectLst/>
                          <a:latin typeface="Arial" panose="020B0604020202020204" pitchFamily="34" charset="0"/>
                        </a:rPr>
                        <a:t>2664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182"/>
                    </a:solidFill>
                  </a:tcPr>
                </a:tc>
                <a:tc>
                  <a:txBody>
                    <a:bodyPr/>
                    <a:lstStyle/>
                    <a:p>
                      <a:pPr algn="ctr" fontAlgn="ctr"/>
                      <a:r>
                        <a:rPr lang="en-US" sz="700" b="0" i="0" u="none" strike="noStrike">
                          <a:solidFill>
                            <a:srgbClr val="000000"/>
                          </a:solidFill>
                          <a:effectLst/>
                          <a:latin typeface="Arial" panose="020B0604020202020204" pitchFamily="34" charset="0"/>
                        </a:rPr>
                        <a:t>3284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84"/>
                    </a:solidFill>
                  </a:tcPr>
                </a:tc>
                <a:tc>
                  <a:txBody>
                    <a:bodyPr/>
                    <a:lstStyle/>
                    <a:p>
                      <a:pPr algn="ctr" fontAlgn="ctr"/>
                      <a:r>
                        <a:rPr lang="en-US" sz="700" b="0" i="0" u="none" strike="noStrike">
                          <a:solidFill>
                            <a:srgbClr val="000000"/>
                          </a:solidFill>
                          <a:effectLst/>
                          <a:latin typeface="Arial" panose="020B0604020202020204" pitchFamily="34" charset="0"/>
                        </a:rPr>
                        <a:t>3651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680"/>
                    </a:solidFill>
                  </a:tcPr>
                </a:tc>
                <a:tc>
                  <a:txBody>
                    <a:bodyPr/>
                    <a:lstStyle/>
                    <a:p>
                      <a:pPr algn="ctr" fontAlgn="ctr"/>
                      <a:r>
                        <a:rPr lang="en-US" sz="700" b="0" i="0" u="none" strike="noStrike">
                          <a:solidFill>
                            <a:srgbClr val="000000"/>
                          </a:solidFill>
                          <a:effectLst/>
                          <a:latin typeface="Arial" panose="020B0604020202020204" pitchFamily="34" charset="0"/>
                        </a:rPr>
                        <a:t>3679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1580761515"/>
                  </a:ext>
                </a:extLst>
              </a:tr>
              <a:tr h="133454">
                <a:tc>
                  <a:txBody>
                    <a:bodyPr/>
                    <a:lstStyle/>
                    <a:p>
                      <a:pPr algn="ctr" fontAlgn="ctr"/>
                      <a:r>
                        <a:rPr lang="en-US" sz="700" b="1" i="0" u="none" strike="noStrike">
                          <a:solidFill>
                            <a:srgbClr val="000000"/>
                          </a:solidFill>
                          <a:effectLst/>
                          <a:latin typeface="Arial" panose="020B0604020202020204" pitchFamily="34" charset="0"/>
                        </a:rPr>
                        <a:t>10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6505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07C"/>
                    </a:solidFill>
                  </a:tcPr>
                </a:tc>
                <a:tc>
                  <a:txBody>
                    <a:bodyPr/>
                    <a:lstStyle/>
                    <a:p>
                      <a:pPr algn="ctr" fontAlgn="ctr"/>
                      <a:r>
                        <a:rPr lang="en-US" sz="700" b="0" i="0" u="none" strike="noStrike">
                          <a:solidFill>
                            <a:srgbClr val="000000"/>
                          </a:solidFill>
                          <a:effectLst/>
                          <a:latin typeface="Arial" panose="020B0604020202020204" pitchFamily="34" charset="0"/>
                        </a:rPr>
                        <a:t>6364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47D"/>
                    </a:solidFill>
                  </a:tcPr>
                </a:tc>
                <a:tc>
                  <a:txBody>
                    <a:bodyPr/>
                    <a:lstStyle/>
                    <a:p>
                      <a:pPr algn="ctr" fontAlgn="ctr"/>
                      <a:r>
                        <a:rPr lang="en-US" sz="700" b="0" i="0" u="none" strike="noStrike">
                          <a:solidFill>
                            <a:srgbClr val="000000"/>
                          </a:solidFill>
                          <a:effectLst/>
                          <a:latin typeface="Arial" panose="020B0604020202020204" pitchFamily="34" charset="0"/>
                        </a:rPr>
                        <a:t>4742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E983"/>
                    </a:solidFill>
                  </a:tcPr>
                </a:tc>
                <a:tc>
                  <a:txBody>
                    <a:bodyPr/>
                    <a:lstStyle/>
                    <a:p>
                      <a:pPr algn="ctr" fontAlgn="ctr"/>
                      <a:r>
                        <a:rPr lang="en-US" sz="700" b="0" i="0" u="none" strike="noStrike">
                          <a:solidFill>
                            <a:srgbClr val="000000"/>
                          </a:solidFill>
                          <a:effectLst/>
                          <a:latin typeface="Arial" panose="020B0604020202020204" pitchFamily="34" charset="0"/>
                        </a:rPr>
                        <a:t>6360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47D"/>
                    </a:solidFill>
                  </a:tcPr>
                </a:tc>
                <a:tc>
                  <a:txBody>
                    <a:bodyPr/>
                    <a:lstStyle/>
                    <a:p>
                      <a:pPr algn="ctr" fontAlgn="ctr"/>
                      <a:r>
                        <a:rPr lang="en-US" sz="700" b="0" i="0" u="none" strike="noStrike">
                          <a:solidFill>
                            <a:srgbClr val="000000"/>
                          </a:solidFill>
                          <a:effectLst/>
                          <a:latin typeface="Arial" panose="020B0604020202020204" pitchFamily="34" charset="0"/>
                        </a:rPr>
                        <a:t>7946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975"/>
                    </a:solidFill>
                  </a:tcPr>
                </a:tc>
                <a:tc>
                  <a:txBody>
                    <a:bodyPr/>
                    <a:lstStyle/>
                    <a:p>
                      <a:pPr algn="ctr" fontAlgn="ctr"/>
                      <a:r>
                        <a:rPr lang="en-US" sz="700" b="0" i="0" u="none" strike="noStrike">
                          <a:solidFill>
                            <a:srgbClr val="000000"/>
                          </a:solidFill>
                          <a:effectLst/>
                          <a:latin typeface="Arial" panose="020B0604020202020204" pitchFamily="34" charset="0"/>
                        </a:rPr>
                        <a:t>6285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67D"/>
                    </a:solidFill>
                  </a:tcPr>
                </a:tc>
                <a:tc>
                  <a:txBody>
                    <a:bodyPr/>
                    <a:lstStyle/>
                    <a:p>
                      <a:pPr algn="ctr" fontAlgn="ctr"/>
                      <a:r>
                        <a:rPr lang="en-US" sz="700" b="0" i="0" u="none" strike="noStrike">
                          <a:solidFill>
                            <a:srgbClr val="000000"/>
                          </a:solidFill>
                          <a:effectLst/>
                          <a:latin typeface="Arial" panose="020B0604020202020204" pitchFamily="34" charset="0"/>
                        </a:rPr>
                        <a:t>6089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B7E"/>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2864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D75"/>
                    </a:solidFill>
                  </a:tcPr>
                </a:tc>
                <a:tc>
                  <a:txBody>
                    <a:bodyPr/>
                    <a:lstStyle/>
                    <a:p>
                      <a:pPr algn="ctr" fontAlgn="ctr"/>
                      <a:r>
                        <a:rPr lang="en-US" sz="700" b="0" i="0" u="none" strike="noStrike">
                          <a:solidFill>
                            <a:srgbClr val="000000"/>
                          </a:solidFill>
                          <a:effectLst/>
                          <a:latin typeface="Arial" panose="020B0604020202020204" pitchFamily="34" charset="0"/>
                        </a:rPr>
                        <a:t>2936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874"/>
                    </a:solidFill>
                  </a:tcPr>
                </a:tc>
                <a:tc>
                  <a:txBody>
                    <a:bodyPr/>
                    <a:lstStyle/>
                    <a:p>
                      <a:pPr algn="ctr" fontAlgn="ctr"/>
                      <a:r>
                        <a:rPr lang="en-US" sz="700" b="0" i="0" u="none" strike="noStrike">
                          <a:solidFill>
                            <a:srgbClr val="000000"/>
                          </a:solidFill>
                          <a:effectLst/>
                          <a:latin typeface="Arial" panose="020B0604020202020204" pitchFamily="34" charset="0"/>
                        </a:rPr>
                        <a:t>2170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B7E"/>
                    </a:solidFill>
                  </a:tcPr>
                </a:tc>
                <a:tc>
                  <a:txBody>
                    <a:bodyPr/>
                    <a:lstStyle/>
                    <a:p>
                      <a:pPr algn="ctr" fontAlgn="ctr"/>
                      <a:r>
                        <a:rPr lang="en-US" sz="700" b="0" i="0" u="none" strike="noStrike">
                          <a:solidFill>
                            <a:srgbClr val="000000"/>
                          </a:solidFill>
                          <a:effectLst/>
                          <a:latin typeface="Arial" panose="020B0604020202020204" pitchFamily="34" charset="0"/>
                        </a:rPr>
                        <a:t>2502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57A"/>
                    </a:solidFill>
                  </a:tcPr>
                </a:tc>
                <a:tc>
                  <a:txBody>
                    <a:bodyPr/>
                    <a:lstStyle/>
                    <a:p>
                      <a:pPr algn="ctr" fontAlgn="ctr"/>
                      <a:r>
                        <a:rPr lang="en-US" sz="700" b="0" i="0" u="none" strike="noStrike">
                          <a:solidFill>
                            <a:srgbClr val="000000"/>
                          </a:solidFill>
                          <a:effectLst/>
                          <a:latin typeface="Arial" panose="020B0604020202020204" pitchFamily="34" charset="0"/>
                        </a:rPr>
                        <a:t>3267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270"/>
                    </a:solidFill>
                  </a:tcPr>
                </a:tc>
                <a:tc>
                  <a:txBody>
                    <a:bodyPr/>
                    <a:lstStyle/>
                    <a:p>
                      <a:pPr algn="ctr" fontAlgn="ctr"/>
                      <a:r>
                        <a:rPr lang="en-US" sz="700" b="0" i="0" u="none" strike="noStrike">
                          <a:solidFill>
                            <a:srgbClr val="000000"/>
                          </a:solidFill>
                          <a:effectLst/>
                          <a:latin typeface="Arial" panose="020B0604020202020204" pitchFamily="34" charset="0"/>
                        </a:rPr>
                        <a:t>2822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F76"/>
                    </a:solidFill>
                  </a:tcPr>
                </a:tc>
                <a:tc>
                  <a:txBody>
                    <a:bodyPr/>
                    <a:lstStyle/>
                    <a:p>
                      <a:pPr algn="ctr" fontAlgn="ctr"/>
                      <a:r>
                        <a:rPr lang="en-US" sz="700" b="0" i="0" u="none" strike="noStrike">
                          <a:solidFill>
                            <a:srgbClr val="000000"/>
                          </a:solidFill>
                          <a:effectLst/>
                          <a:latin typeface="Arial" panose="020B0604020202020204" pitchFamily="34" charset="0"/>
                        </a:rPr>
                        <a:t>2683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978"/>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3642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781"/>
                    </a:solidFill>
                  </a:tcPr>
                </a:tc>
                <a:tc>
                  <a:txBody>
                    <a:bodyPr/>
                    <a:lstStyle/>
                    <a:p>
                      <a:pPr algn="ctr" fontAlgn="ctr"/>
                      <a:r>
                        <a:rPr lang="en-US" sz="700" b="0" i="0" u="none" strike="noStrike">
                          <a:solidFill>
                            <a:srgbClr val="000000"/>
                          </a:solidFill>
                          <a:effectLst/>
                          <a:latin typeface="Arial" panose="020B0604020202020204" pitchFamily="34" charset="0"/>
                        </a:rPr>
                        <a:t>3428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82"/>
                    </a:solidFill>
                  </a:tcPr>
                </a:tc>
                <a:tc>
                  <a:txBody>
                    <a:bodyPr/>
                    <a:lstStyle/>
                    <a:p>
                      <a:pPr algn="ctr" fontAlgn="ctr"/>
                      <a:r>
                        <a:rPr lang="en-US" sz="700" b="0" i="0" u="none" strike="noStrike">
                          <a:solidFill>
                            <a:srgbClr val="000000"/>
                          </a:solidFill>
                          <a:effectLst/>
                          <a:latin typeface="Arial" panose="020B0604020202020204" pitchFamily="34" charset="0"/>
                        </a:rPr>
                        <a:t>2572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F81"/>
                    </a:solidFill>
                  </a:tcPr>
                </a:tc>
                <a:tc>
                  <a:txBody>
                    <a:bodyPr/>
                    <a:lstStyle/>
                    <a:p>
                      <a:pPr algn="ctr" fontAlgn="ctr"/>
                      <a:r>
                        <a:rPr lang="en-US" sz="700" b="0" i="0" u="none" strike="noStrike">
                          <a:solidFill>
                            <a:srgbClr val="000000"/>
                          </a:solidFill>
                          <a:effectLst/>
                          <a:latin typeface="Arial" panose="020B0604020202020204" pitchFamily="34" charset="0"/>
                        </a:rPr>
                        <a:t>3858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D7F"/>
                    </a:solidFill>
                  </a:tcPr>
                </a:tc>
                <a:tc>
                  <a:txBody>
                    <a:bodyPr/>
                    <a:lstStyle/>
                    <a:p>
                      <a:pPr algn="ctr" fontAlgn="ctr"/>
                      <a:r>
                        <a:rPr lang="en-US" sz="700" b="0" i="0" u="none" strike="noStrike">
                          <a:solidFill>
                            <a:srgbClr val="000000"/>
                          </a:solidFill>
                          <a:effectLst/>
                          <a:latin typeface="Arial" panose="020B0604020202020204" pitchFamily="34" charset="0"/>
                        </a:rPr>
                        <a:t>4679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978"/>
                    </a:solidFill>
                  </a:tcPr>
                </a:tc>
                <a:tc>
                  <a:txBody>
                    <a:bodyPr/>
                    <a:lstStyle/>
                    <a:p>
                      <a:pPr algn="ctr" fontAlgn="ctr"/>
                      <a:r>
                        <a:rPr lang="en-US" sz="700" b="0" i="0" u="none" strike="noStrike">
                          <a:solidFill>
                            <a:srgbClr val="000000"/>
                          </a:solidFill>
                          <a:effectLst/>
                          <a:latin typeface="Arial" panose="020B0604020202020204" pitchFamily="34" charset="0"/>
                        </a:rPr>
                        <a:t>3463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F82"/>
                    </a:solidFill>
                  </a:tcPr>
                </a:tc>
                <a:tc>
                  <a:txBody>
                    <a:bodyPr/>
                    <a:lstStyle/>
                    <a:p>
                      <a:pPr algn="ctr" fontAlgn="ctr"/>
                      <a:r>
                        <a:rPr lang="en-US" sz="700" b="0" i="0" u="none" strike="noStrike">
                          <a:solidFill>
                            <a:srgbClr val="000000"/>
                          </a:solidFill>
                          <a:effectLst/>
                          <a:latin typeface="Arial" panose="020B0604020202020204" pitchFamily="34" charset="0"/>
                        </a:rPr>
                        <a:t>3405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183"/>
                    </a:solidFill>
                  </a:tcPr>
                </a:tc>
                <a:extLst>
                  <a:ext uri="{0D108BD9-81ED-4DB2-BD59-A6C34878D82A}">
                    <a16:rowId xmlns:a16="http://schemas.microsoft.com/office/drawing/2014/main" val="2042973805"/>
                  </a:ext>
                </a:extLst>
              </a:tr>
              <a:tr h="133454">
                <a:tc>
                  <a:txBody>
                    <a:bodyPr/>
                    <a:lstStyle/>
                    <a:p>
                      <a:pPr algn="ctr" fontAlgn="ctr"/>
                      <a:r>
                        <a:rPr lang="en-US" sz="700" b="1" i="0" u="none" strike="noStrike">
                          <a:solidFill>
                            <a:srgbClr val="000000"/>
                          </a:solidFill>
                          <a:effectLst/>
                          <a:latin typeface="Arial" panose="020B0604020202020204" pitchFamily="34" charset="0"/>
                        </a:rPr>
                        <a:t>11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5150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83"/>
                    </a:solidFill>
                  </a:tcPr>
                </a:tc>
                <a:tc>
                  <a:txBody>
                    <a:bodyPr/>
                    <a:lstStyle/>
                    <a:p>
                      <a:pPr algn="ctr" fontAlgn="ctr"/>
                      <a:r>
                        <a:rPr lang="en-US" sz="700" b="0" i="0" u="none" strike="noStrike">
                          <a:solidFill>
                            <a:srgbClr val="000000"/>
                          </a:solidFill>
                          <a:effectLst/>
                          <a:latin typeface="Arial" panose="020B0604020202020204" pitchFamily="34" charset="0"/>
                        </a:rPr>
                        <a:t>6775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97B"/>
                    </a:solidFill>
                  </a:tcPr>
                </a:tc>
                <a:tc>
                  <a:txBody>
                    <a:bodyPr/>
                    <a:lstStyle/>
                    <a:p>
                      <a:pPr algn="ctr" fontAlgn="ctr"/>
                      <a:r>
                        <a:rPr lang="en-US" sz="700" b="0" i="0" u="none" strike="noStrike">
                          <a:solidFill>
                            <a:srgbClr val="000000"/>
                          </a:solidFill>
                          <a:effectLst/>
                          <a:latin typeface="Arial" panose="020B0604020202020204" pitchFamily="34" charset="0"/>
                        </a:rPr>
                        <a:t>4152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081"/>
                    </a:solidFill>
                  </a:tcPr>
                </a:tc>
                <a:tc>
                  <a:txBody>
                    <a:bodyPr/>
                    <a:lstStyle/>
                    <a:p>
                      <a:pPr algn="ctr" fontAlgn="ctr"/>
                      <a:r>
                        <a:rPr lang="en-US" sz="700" b="0" i="0" u="none" strike="noStrike">
                          <a:solidFill>
                            <a:srgbClr val="000000"/>
                          </a:solidFill>
                          <a:effectLst/>
                          <a:latin typeface="Arial" panose="020B0604020202020204" pitchFamily="34" charset="0"/>
                        </a:rPr>
                        <a:t>6379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37D"/>
                    </a:solidFill>
                  </a:tcPr>
                </a:tc>
                <a:tc>
                  <a:txBody>
                    <a:bodyPr/>
                    <a:lstStyle/>
                    <a:p>
                      <a:pPr algn="ctr" fontAlgn="ctr"/>
                      <a:r>
                        <a:rPr lang="en-US" sz="700" b="0" i="0" u="none" strike="noStrike">
                          <a:solidFill>
                            <a:srgbClr val="000000"/>
                          </a:solidFill>
                          <a:effectLst/>
                          <a:latin typeface="Arial" panose="020B0604020202020204" pitchFamily="34" charset="0"/>
                        </a:rPr>
                        <a:t>9027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7C6F"/>
                    </a:solidFill>
                  </a:tcPr>
                </a:tc>
                <a:tc>
                  <a:txBody>
                    <a:bodyPr/>
                    <a:lstStyle/>
                    <a:p>
                      <a:pPr algn="ctr" fontAlgn="ctr"/>
                      <a:r>
                        <a:rPr lang="en-US" sz="700" b="0" i="0" u="none" strike="noStrike">
                          <a:solidFill>
                            <a:srgbClr val="000000"/>
                          </a:solidFill>
                          <a:effectLst/>
                          <a:latin typeface="Arial" panose="020B0604020202020204" pitchFamily="34" charset="0"/>
                        </a:rPr>
                        <a:t>5862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17F"/>
                    </a:solidFill>
                  </a:tcPr>
                </a:tc>
                <a:tc>
                  <a:txBody>
                    <a:bodyPr/>
                    <a:lstStyle/>
                    <a:p>
                      <a:pPr algn="ctr" fontAlgn="ctr"/>
                      <a:r>
                        <a:rPr lang="en-US" sz="700" b="0" i="0" u="none" strike="noStrike">
                          <a:solidFill>
                            <a:srgbClr val="000000"/>
                          </a:solidFill>
                          <a:effectLst/>
                          <a:latin typeface="Arial" panose="020B0604020202020204" pitchFamily="34" charset="0"/>
                        </a:rPr>
                        <a:t>5394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82"/>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2017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tc>
                  <a:txBody>
                    <a:bodyPr/>
                    <a:lstStyle/>
                    <a:p>
                      <a:pPr algn="ctr" fontAlgn="ctr"/>
                      <a:r>
                        <a:rPr lang="en-US" sz="700" b="0" i="0" u="none" strike="noStrike">
                          <a:solidFill>
                            <a:srgbClr val="000000"/>
                          </a:solidFill>
                          <a:effectLst/>
                          <a:latin typeface="Arial" panose="020B0604020202020204" pitchFamily="34" charset="0"/>
                        </a:rPr>
                        <a:t>2502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57A"/>
                    </a:solidFill>
                  </a:tcPr>
                </a:tc>
                <a:tc>
                  <a:txBody>
                    <a:bodyPr/>
                    <a:lstStyle/>
                    <a:p>
                      <a:pPr algn="ctr" fontAlgn="ctr"/>
                      <a:r>
                        <a:rPr lang="en-US" sz="700" b="0" i="0" u="none" strike="noStrike">
                          <a:solidFill>
                            <a:srgbClr val="000000"/>
                          </a:solidFill>
                          <a:effectLst/>
                          <a:latin typeface="Arial" panose="020B0604020202020204" pitchFamily="34" charset="0"/>
                        </a:rPr>
                        <a:t>1658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983"/>
                    </a:solidFill>
                  </a:tcPr>
                </a:tc>
                <a:tc>
                  <a:txBody>
                    <a:bodyPr/>
                    <a:lstStyle/>
                    <a:p>
                      <a:pPr algn="ctr" fontAlgn="ctr"/>
                      <a:r>
                        <a:rPr lang="en-US" sz="700" b="0" i="0" u="none" strike="noStrike">
                          <a:solidFill>
                            <a:srgbClr val="000000"/>
                          </a:solidFill>
                          <a:effectLst/>
                          <a:latin typeface="Arial" panose="020B0604020202020204" pitchFamily="34" charset="0"/>
                        </a:rPr>
                        <a:t>2316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17C"/>
                    </a:solidFill>
                  </a:tcPr>
                </a:tc>
                <a:tc>
                  <a:txBody>
                    <a:bodyPr/>
                    <a:lstStyle/>
                    <a:p>
                      <a:pPr algn="ctr" fontAlgn="ctr"/>
                      <a:r>
                        <a:rPr lang="en-US" sz="700" b="0" i="0" u="none" strike="noStrike">
                          <a:solidFill>
                            <a:srgbClr val="000000"/>
                          </a:solidFill>
                          <a:effectLst/>
                          <a:latin typeface="Arial" panose="020B0604020202020204" pitchFamily="34" charset="0"/>
                        </a:rPr>
                        <a:t>3468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46E"/>
                    </a:solidFill>
                  </a:tcPr>
                </a:tc>
                <a:tc>
                  <a:txBody>
                    <a:bodyPr/>
                    <a:lstStyle/>
                    <a:p>
                      <a:pPr algn="ctr" fontAlgn="ctr"/>
                      <a:r>
                        <a:rPr lang="en-US" sz="700" b="0" i="0" u="none" strike="noStrike">
                          <a:solidFill>
                            <a:srgbClr val="000000"/>
                          </a:solidFill>
                          <a:effectLst/>
                          <a:latin typeface="Arial" panose="020B0604020202020204" pitchFamily="34" charset="0"/>
                        </a:rPr>
                        <a:t>2675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978"/>
                    </a:solidFill>
                  </a:tcPr>
                </a:tc>
                <a:tc>
                  <a:txBody>
                    <a:bodyPr/>
                    <a:lstStyle/>
                    <a:p>
                      <a:pPr algn="ctr" fontAlgn="ctr"/>
                      <a:r>
                        <a:rPr lang="en-US" sz="700" b="0" i="0" u="none" strike="noStrike">
                          <a:solidFill>
                            <a:srgbClr val="000000"/>
                          </a:solidFill>
                          <a:effectLst/>
                          <a:latin typeface="Arial" panose="020B0604020202020204" pitchFamily="34" charset="0"/>
                        </a:rPr>
                        <a:t>2428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A7B"/>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3133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A83"/>
                    </a:solidFill>
                  </a:tcPr>
                </a:tc>
                <a:tc>
                  <a:txBody>
                    <a:bodyPr/>
                    <a:lstStyle/>
                    <a:p>
                      <a:pPr algn="ctr" fontAlgn="ctr"/>
                      <a:r>
                        <a:rPr lang="en-US" sz="700" b="0" i="0" u="none" strike="noStrike">
                          <a:solidFill>
                            <a:srgbClr val="000000"/>
                          </a:solidFill>
                          <a:effectLst/>
                          <a:latin typeface="Arial" panose="020B0604020202020204" pitchFamily="34" charset="0"/>
                        </a:rPr>
                        <a:t>4273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B7B"/>
                    </a:solidFill>
                  </a:tcPr>
                </a:tc>
                <a:tc>
                  <a:txBody>
                    <a:bodyPr/>
                    <a:lstStyle/>
                    <a:p>
                      <a:pPr algn="ctr" fontAlgn="ctr"/>
                      <a:r>
                        <a:rPr lang="en-US" sz="700" b="0" i="0" u="none" strike="noStrike">
                          <a:solidFill>
                            <a:srgbClr val="000000"/>
                          </a:solidFill>
                          <a:effectLst/>
                          <a:latin typeface="Arial" panose="020B0604020202020204" pitchFamily="34" charset="0"/>
                        </a:rPr>
                        <a:t>2494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81"/>
                    </a:solidFill>
                  </a:tcPr>
                </a:tc>
                <a:tc>
                  <a:txBody>
                    <a:bodyPr/>
                    <a:lstStyle/>
                    <a:p>
                      <a:pPr algn="ctr" fontAlgn="ctr"/>
                      <a:r>
                        <a:rPr lang="en-US" sz="700" b="0" i="0" u="none" strike="noStrike">
                          <a:solidFill>
                            <a:srgbClr val="000000"/>
                          </a:solidFill>
                          <a:effectLst/>
                          <a:latin typeface="Arial" panose="020B0604020202020204" pitchFamily="34" charset="0"/>
                        </a:rPr>
                        <a:t>4062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47D"/>
                    </a:solidFill>
                  </a:tcPr>
                </a:tc>
                <a:tc>
                  <a:txBody>
                    <a:bodyPr/>
                    <a:lstStyle/>
                    <a:p>
                      <a:pPr algn="ctr" fontAlgn="ctr"/>
                      <a:r>
                        <a:rPr lang="en-US" sz="700" b="0" i="0" u="none" strike="noStrike">
                          <a:solidFill>
                            <a:srgbClr val="000000"/>
                          </a:solidFill>
                          <a:effectLst/>
                          <a:latin typeface="Arial" panose="020B0604020202020204" pitchFamily="34" charset="0"/>
                        </a:rPr>
                        <a:t>5559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270"/>
                    </a:solidFill>
                  </a:tcPr>
                </a:tc>
                <a:tc>
                  <a:txBody>
                    <a:bodyPr/>
                    <a:lstStyle/>
                    <a:p>
                      <a:pPr algn="ctr" fontAlgn="ctr"/>
                      <a:r>
                        <a:rPr lang="en-US" sz="700" b="0" i="0" u="none" strike="noStrike">
                          <a:solidFill>
                            <a:srgbClr val="000000"/>
                          </a:solidFill>
                          <a:effectLst/>
                          <a:latin typeface="Arial" panose="020B0604020202020204" pitchFamily="34" charset="0"/>
                        </a:rPr>
                        <a:t>3188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US" sz="700" b="0" i="0" u="none" strike="noStrike">
                          <a:solidFill>
                            <a:srgbClr val="000000"/>
                          </a:solidFill>
                          <a:effectLst/>
                          <a:latin typeface="Arial" panose="020B0604020202020204" pitchFamily="34" charset="0"/>
                        </a:rPr>
                        <a:t>2966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783"/>
                    </a:solidFill>
                  </a:tcPr>
                </a:tc>
                <a:extLst>
                  <a:ext uri="{0D108BD9-81ED-4DB2-BD59-A6C34878D82A}">
                    <a16:rowId xmlns:a16="http://schemas.microsoft.com/office/drawing/2014/main" val="2700037988"/>
                  </a:ext>
                </a:extLst>
              </a:tr>
              <a:tr h="133454">
                <a:tc>
                  <a:txBody>
                    <a:bodyPr/>
                    <a:lstStyle/>
                    <a:p>
                      <a:pPr algn="ctr" fontAlgn="ctr"/>
                      <a:r>
                        <a:rPr lang="en-US" sz="700" b="1" i="0" u="none" strike="noStrike">
                          <a:solidFill>
                            <a:srgbClr val="000000"/>
                          </a:solidFill>
                          <a:effectLst/>
                          <a:latin typeface="Arial" panose="020B0604020202020204" pitchFamily="34" charset="0"/>
                        </a:rPr>
                        <a:t>12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4779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983"/>
                    </a:solidFill>
                  </a:tcPr>
                </a:tc>
                <a:tc>
                  <a:txBody>
                    <a:bodyPr/>
                    <a:lstStyle/>
                    <a:p>
                      <a:pPr algn="ctr" fontAlgn="ctr"/>
                      <a:r>
                        <a:rPr lang="en-US" sz="700" b="0" i="0" u="none" strike="noStrike">
                          <a:solidFill>
                            <a:srgbClr val="000000"/>
                          </a:solidFill>
                          <a:effectLst/>
                          <a:latin typeface="Arial" panose="020B0604020202020204" pitchFamily="34" charset="0"/>
                        </a:rPr>
                        <a:t>6530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F7C"/>
                    </a:solidFill>
                  </a:tcPr>
                </a:tc>
                <a:tc>
                  <a:txBody>
                    <a:bodyPr/>
                    <a:lstStyle/>
                    <a:p>
                      <a:pPr algn="ctr" fontAlgn="ctr"/>
                      <a:r>
                        <a:rPr lang="en-US" sz="700" b="0" i="0" u="none" strike="noStrike">
                          <a:solidFill>
                            <a:srgbClr val="000000"/>
                          </a:solidFill>
                          <a:effectLst/>
                          <a:latin typeface="Arial" panose="020B0604020202020204" pitchFamily="34" charset="0"/>
                        </a:rPr>
                        <a:t>4187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081"/>
                    </a:solidFill>
                  </a:tcPr>
                </a:tc>
                <a:tc>
                  <a:txBody>
                    <a:bodyPr/>
                    <a:lstStyle/>
                    <a:p>
                      <a:pPr algn="ctr" fontAlgn="ctr"/>
                      <a:r>
                        <a:rPr lang="en-US" sz="700" b="0" i="0" u="none" strike="noStrike">
                          <a:solidFill>
                            <a:srgbClr val="000000"/>
                          </a:solidFill>
                          <a:effectLst/>
                          <a:latin typeface="Arial" panose="020B0604020202020204" pitchFamily="34" charset="0"/>
                        </a:rPr>
                        <a:t>6381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37D"/>
                    </a:solidFill>
                  </a:tcPr>
                </a:tc>
                <a:tc>
                  <a:txBody>
                    <a:bodyPr/>
                    <a:lstStyle/>
                    <a:p>
                      <a:pPr algn="ctr" fontAlgn="ctr"/>
                      <a:r>
                        <a:rPr lang="en-US" sz="700" b="0" i="0" u="none" strike="noStrike">
                          <a:solidFill>
                            <a:srgbClr val="000000"/>
                          </a:solidFill>
                          <a:effectLst/>
                          <a:latin typeface="Arial" panose="020B0604020202020204" pitchFamily="34" charset="0"/>
                        </a:rPr>
                        <a:t>9730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US" sz="700" b="0" i="0" u="none" strike="noStrike">
                          <a:solidFill>
                            <a:srgbClr val="000000"/>
                          </a:solidFill>
                          <a:effectLst/>
                          <a:latin typeface="Arial" panose="020B0604020202020204" pitchFamily="34" charset="0"/>
                        </a:rPr>
                        <a:t>5527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A81"/>
                    </a:solidFill>
                  </a:tcPr>
                </a:tc>
                <a:tc>
                  <a:txBody>
                    <a:bodyPr/>
                    <a:lstStyle/>
                    <a:p>
                      <a:pPr algn="ctr" fontAlgn="ctr"/>
                      <a:r>
                        <a:rPr lang="en-US" sz="700" b="0" i="0" u="none" strike="noStrike">
                          <a:solidFill>
                            <a:srgbClr val="000000"/>
                          </a:solidFill>
                          <a:effectLst/>
                          <a:latin typeface="Arial" panose="020B0604020202020204" pitchFamily="34" charset="0"/>
                        </a:rPr>
                        <a:t>4549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683"/>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1628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883"/>
                    </a:solidFill>
                  </a:tcPr>
                </a:tc>
                <a:tc>
                  <a:txBody>
                    <a:bodyPr/>
                    <a:lstStyle/>
                    <a:p>
                      <a:pPr algn="ctr" fontAlgn="ctr"/>
                      <a:r>
                        <a:rPr lang="en-US" sz="700" b="0" i="0" u="none" strike="noStrike">
                          <a:solidFill>
                            <a:srgbClr val="000000"/>
                          </a:solidFill>
                          <a:effectLst/>
                          <a:latin typeface="Arial" panose="020B0604020202020204" pitchFamily="34" charset="0"/>
                        </a:rPr>
                        <a:t>2187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A7E"/>
                    </a:solidFill>
                  </a:tcPr>
                </a:tc>
                <a:tc>
                  <a:txBody>
                    <a:bodyPr/>
                    <a:lstStyle/>
                    <a:p>
                      <a:pPr algn="ctr" fontAlgn="ctr"/>
                      <a:r>
                        <a:rPr lang="en-US" sz="700" b="0" i="0" u="none" strike="noStrike">
                          <a:solidFill>
                            <a:srgbClr val="000000"/>
                          </a:solidFill>
                          <a:effectLst/>
                          <a:latin typeface="Arial" panose="020B0604020202020204" pitchFamily="34" charset="0"/>
                        </a:rPr>
                        <a:t>1672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A83"/>
                    </a:solidFill>
                  </a:tcPr>
                </a:tc>
                <a:tc>
                  <a:txBody>
                    <a:bodyPr/>
                    <a:lstStyle/>
                    <a:p>
                      <a:pPr algn="ctr" fontAlgn="ctr"/>
                      <a:r>
                        <a:rPr lang="en-US" sz="700" b="0" i="0" u="none" strike="noStrike">
                          <a:solidFill>
                            <a:srgbClr val="000000"/>
                          </a:solidFill>
                          <a:effectLst/>
                          <a:latin typeface="Arial" panose="020B0604020202020204" pitchFamily="34" charset="0"/>
                        </a:rPr>
                        <a:t>2224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77E"/>
                    </a:solidFill>
                  </a:tcPr>
                </a:tc>
                <a:tc>
                  <a:txBody>
                    <a:bodyPr/>
                    <a:lstStyle/>
                    <a:p>
                      <a:pPr algn="ctr" fontAlgn="ctr"/>
                      <a:r>
                        <a:rPr lang="en-US" sz="700" b="0" i="0" u="none" strike="noStrike">
                          <a:solidFill>
                            <a:srgbClr val="000000"/>
                          </a:solidFill>
                          <a:effectLst/>
                          <a:latin typeface="Arial" panose="020B0604020202020204" pitchFamily="34" charset="0"/>
                        </a:rPr>
                        <a:t>3628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US" sz="700" b="0" i="0" u="none" strike="noStrike">
                          <a:solidFill>
                            <a:srgbClr val="000000"/>
                          </a:solidFill>
                          <a:effectLst/>
                          <a:latin typeface="Arial" panose="020B0604020202020204" pitchFamily="34" charset="0"/>
                        </a:rPr>
                        <a:t>2431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A7B"/>
                    </a:solidFill>
                  </a:tcPr>
                </a:tc>
                <a:tc>
                  <a:txBody>
                    <a:bodyPr/>
                    <a:lstStyle/>
                    <a:p>
                      <a:pPr algn="ctr" fontAlgn="ctr"/>
                      <a:r>
                        <a:rPr lang="en-US" sz="700" b="0" i="0" u="none" strike="noStrike">
                          <a:solidFill>
                            <a:srgbClr val="000000"/>
                          </a:solidFill>
                          <a:effectLst/>
                          <a:latin typeface="Arial" panose="020B0604020202020204" pitchFamily="34" charset="0"/>
                        </a:rPr>
                        <a:t>1963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1"/>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3151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83"/>
                    </a:solidFill>
                  </a:tcPr>
                </a:tc>
                <a:tc>
                  <a:txBody>
                    <a:bodyPr/>
                    <a:lstStyle/>
                    <a:p>
                      <a:pPr algn="ctr" fontAlgn="ctr"/>
                      <a:r>
                        <a:rPr lang="en-US" sz="700" b="0" i="0" u="none" strike="noStrike">
                          <a:solidFill>
                            <a:srgbClr val="000000"/>
                          </a:solidFill>
                          <a:effectLst/>
                          <a:latin typeface="Arial" panose="020B0604020202020204" pitchFamily="34" charset="0"/>
                        </a:rPr>
                        <a:t>4343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87B"/>
                    </a:solidFill>
                  </a:tcPr>
                </a:tc>
                <a:tc>
                  <a:txBody>
                    <a:bodyPr/>
                    <a:lstStyle/>
                    <a:p>
                      <a:pPr algn="ctr" fontAlgn="ctr"/>
                      <a:r>
                        <a:rPr lang="en-US" sz="700" b="0" i="0" u="none" strike="noStrike">
                          <a:solidFill>
                            <a:srgbClr val="000000"/>
                          </a:solidFill>
                          <a:effectLst/>
                          <a:latin typeface="Arial" panose="020B0604020202020204" pitchFamily="34" charset="0"/>
                        </a:rPr>
                        <a:t>2515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4DE81"/>
                    </a:solidFill>
                  </a:tcPr>
                </a:tc>
                <a:tc>
                  <a:txBody>
                    <a:bodyPr/>
                    <a:lstStyle/>
                    <a:p>
                      <a:pPr algn="ctr" fontAlgn="ctr"/>
                      <a:r>
                        <a:rPr lang="en-US" sz="700" b="0" i="0" u="none" strike="noStrike">
                          <a:solidFill>
                            <a:srgbClr val="000000"/>
                          </a:solidFill>
                          <a:effectLst/>
                          <a:latin typeface="Arial" panose="020B0604020202020204" pitchFamily="34" charset="0"/>
                        </a:rPr>
                        <a:t>4157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07C"/>
                    </a:solidFill>
                  </a:tcPr>
                </a:tc>
                <a:tc>
                  <a:txBody>
                    <a:bodyPr/>
                    <a:lstStyle/>
                    <a:p>
                      <a:pPr algn="ctr" fontAlgn="ctr"/>
                      <a:r>
                        <a:rPr lang="en-US" sz="700" b="0" i="0" u="none" strike="noStrike">
                          <a:solidFill>
                            <a:srgbClr val="000000"/>
                          </a:solidFill>
                          <a:effectLst/>
                          <a:latin typeface="Arial" panose="020B0604020202020204" pitchFamily="34" charset="0"/>
                        </a:rPr>
                        <a:t>6102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US" sz="700" b="0" i="0" u="none" strike="noStrike">
                          <a:solidFill>
                            <a:srgbClr val="000000"/>
                          </a:solidFill>
                          <a:effectLst/>
                          <a:latin typeface="Arial" panose="020B0604020202020204" pitchFamily="34" charset="0"/>
                        </a:rPr>
                        <a:t>3096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983"/>
                    </a:solidFill>
                  </a:tcPr>
                </a:tc>
                <a:tc>
                  <a:txBody>
                    <a:bodyPr/>
                    <a:lstStyle/>
                    <a:p>
                      <a:pPr algn="ctr" fontAlgn="ctr"/>
                      <a:r>
                        <a:rPr lang="en-US" sz="700" b="0" i="0" u="none" strike="noStrike">
                          <a:solidFill>
                            <a:srgbClr val="000000"/>
                          </a:solidFill>
                          <a:effectLst/>
                          <a:latin typeface="Arial" panose="020B0604020202020204" pitchFamily="34" charset="0"/>
                        </a:rPr>
                        <a:t>2586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F81"/>
                    </a:solidFill>
                  </a:tcPr>
                </a:tc>
                <a:extLst>
                  <a:ext uri="{0D108BD9-81ED-4DB2-BD59-A6C34878D82A}">
                    <a16:rowId xmlns:a16="http://schemas.microsoft.com/office/drawing/2014/main" val="1434743347"/>
                  </a:ext>
                </a:extLst>
              </a:tr>
              <a:tr h="133454">
                <a:tc>
                  <a:txBody>
                    <a:bodyPr/>
                    <a:lstStyle/>
                    <a:p>
                      <a:pPr algn="ctr" fontAlgn="ctr"/>
                      <a:r>
                        <a:rPr lang="en-US" sz="700" b="1" i="0" u="none" strike="noStrike">
                          <a:solidFill>
                            <a:srgbClr val="000000"/>
                          </a:solidFill>
                          <a:effectLst/>
                          <a:latin typeface="Arial" panose="020B0604020202020204" pitchFamily="34" charset="0"/>
                        </a:rPr>
                        <a:t>13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5787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380"/>
                    </a:solidFill>
                  </a:tcPr>
                </a:tc>
                <a:tc>
                  <a:txBody>
                    <a:bodyPr/>
                    <a:lstStyle/>
                    <a:p>
                      <a:pPr algn="ctr" fontAlgn="ctr"/>
                      <a:r>
                        <a:rPr lang="en-US" sz="700" b="0" i="0" u="none" strike="noStrike">
                          <a:solidFill>
                            <a:srgbClr val="000000"/>
                          </a:solidFill>
                          <a:effectLst/>
                          <a:latin typeface="Arial" panose="020B0604020202020204" pitchFamily="34" charset="0"/>
                        </a:rPr>
                        <a:t>6772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97B"/>
                    </a:solidFill>
                  </a:tcPr>
                </a:tc>
                <a:tc>
                  <a:txBody>
                    <a:bodyPr/>
                    <a:lstStyle/>
                    <a:p>
                      <a:pPr algn="ctr" fontAlgn="ctr"/>
                      <a:r>
                        <a:rPr lang="en-US" sz="700" b="0" i="0" u="none" strike="noStrike">
                          <a:solidFill>
                            <a:srgbClr val="000000"/>
                          </a:solidFill>
                          <a:effectLst/>
                          <a:latin typeface="Arial" panose="020B0604020202020204" pitchFamily="34" charset="0"/>
                        </a:rPr>
                        <a:t>4077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F81"/>
                    </a:solidFill>
                  </a:tcPr>
                </a:tc>
                <a:tc>
                  <a:txBody>
                    <a:bodyPr/>
                    <a:lstStyle/>
                    <a:p>
                      <a:pPr algn="ctr" fontAlgn="ctr"/>
                      <a:r>
                        <a:rPr lang="en-US" sz="700" b="0" i="0" u="none" strike="noStrike">
                          <a:solidFill>
                            <a:srgbClr val="000000"/>
                          </a:solidFill>
                          <a:effectLst/>
                          <a:latin typeface="Arial" panose="020B0604020202020204" pitchFamily="34" charset="0"/>
                        </a:rPr>
                        <a:t>6381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37D"/>
                    </a:solidFill>
                  </a:tcPr>
                </a:tc>
                <a:tc>
                  <a:txBody>
                    <a:bodyPr/>
                    <a:lstStyle/>
                    <a:p>
                      <a:pPr algn="ctr" fontAlgn="ctr"/>
                      <a:r>
                        <a:rPr lang="en-US" sz="700" b="0" i="0" u="none" strike="noStrike">
                          <a:solidFill>
                            <a:srgbClr val="000000"/>
                          </a:solidFill>
                          <a:effectLst/>
                          <a:latin typeface="Arial" panose="020B0604020202020204" pitchFamily="34" charset="0"/>
                        </a:rPr>
                        <a:t>9062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B6F"/>
                    </a:solidFill>
                  </a:tcPr>
                </a:tc>
                <a:tc>
                  <a:txBody>
                    <a:bodyPr/>
                    <a:lstStyle/>
                    <a:p>
                      <a:pPr algn="ctr" fontAlgn="ctr"/>
                      <a:r>
                        <a:rPr lang="en-US" sz="700" b="0" i="0" u="none" strike="noStrike">
                          <a:solidFill>
                            <a:srgbClr val="000000"/>
                          </a:solidFill>
                          <a:effectLst/>
                          <a:latin typeface="Arial" panose="020B0604020202020204" pitchFamily="34" charset="0"/>
                        </a:rPr>
                        <a:t>4140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081"/>
                    </a:solidFill>
                  </a:tcPr>
                </a:tc>
                <a:tc>
                  <a:txBody>
                    <a:bodyPr/>
                    <a:lstStyle/>
                    <a:p>
                      <a:pPr algn="ctr" fontAlgn="ctr"/>
                      <a:r>
                        <a:rPr lang="en-US" sz="700" b="0" i="0" u="none" strike="noStrike">
                          <a:solidFill>
                            <a:srgbClr val="000000"/>
                          </a:solidFill>
                          <a:effectLst/>
                          <a:latin typeface="Arial" panose="020B0604020202020204" pitchFamily="34" charset="0"/>
                        </a:rPr>
                        <a:t>3726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A80"/>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1913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C82"/>
                    </a:solidFill>
                  </a:tcPr>
                </a:tc>
                <a:tc>
                  <a:txBody>
                    <a:bodyPr/>
                    <a:lstStyle/>
                    <a:p>
                      <a:pPr algn="ctr" fontAlgn="ctr"/>
                      <a:r>
                        <a:rPr lang="en-US" sz="700" b="0" i="0" u="none" strike="noStrike">
                          <a:solidFill>
                            <a:srgbClr val="000000"/>
                          </a:solidFill>
                          <a:effectLst/>
                          <a:latin typeface="Arial" panose="020B0604020202020204" pitchFamily="34" charset="0"/>
                        </a:rPr>
                        <a:t>2435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97B"/>
                    </a:solidFill>
                  </a:tcPr>
                </a:tc>
                <a:tc>
                  <a:txBody>
                    <a:bodyPr/>
                    <a:lstStyle/>
                    <a:p>
                      <a:pPr algn="ctr" fontAlgn="ctr"/>
                      <a:r>
                        <a:rPr lang="en-US" sz="700" b="0" i="0" u="none" strike="noStrike">
                          <a:solidFill>
                            <a:srgbClr val="000000"/>
                          </a:solidFill>
                          <a:effectLst/>
                          <a:latin typeface="Arial" panose="020B0604020202020204" pitchFamily="34" charset="0"/>
                        </a:rPr>
                        <a:t>1540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382"/>
                    </a:solidFill>
                  </a:tcPr>
                </a:tc>
                <a:tc>
                  <a:txBody>
                    <a:bodyPr/>
                    <a:lstStyle/>
                    <a:p>
                      <a:pPr algn="ctr" fontAlgn="ctr"/>
                      <a:r>
                        <a:rPr lang="en-US" sz="700" b="0" i="0" u="none" strike="noStrike">
                          <a:solidFill>
                            <a:srgbClr val="000000"/>
                          </a:solidFill>
                          <a:effectLst/>
                          <a:latin typeface="Arial" panose="020B0604020202020204" pitchFamily="34" charset="0"/>
                        </a:rPr>
                        <a:t>2259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57D"/>
                    </a:solidFill>
                  </a:tcPr>
                </a:tc>
                <a:tc>
                  <a:txBody>
                    <a:bodyPr/>
                    <a:lstStyle/>
                    <a:p>
                      <a:pPr algn="ctr" fontAlgn="ctr"/>
                      <a:r>
                        <a:rPr lang="en-US" sz="700" b="0" i="0" u="none" strike="noStrike">
                          <a:solidFill>
                            <a:srgbClr val="000000"/>
                          </a:solidFill>
                          <a:effectLst/>
                          <a:latin typeface="Arial" panose="020B0604020202020204" pitchFamily="34" charset="0"/>
                        </a:rPr>
                        <a:t>3493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36D"/>
                    </a:solidFill>
                  </a:tcPr>
                </a:tc>
                <a:tc>
                  <a:txBody>
                    <a:bodyPr/>
                    <a:lstStyle/>
                    <a:p>
                      <a:pPr algn="ctr" fontAlgn="ctr"/>
                      <a:r>
                        <a:rPr lang="en-US" sz="700" b="0" i="0" u="none" strike="noStrike">
                          <a:solidFill>
                            <a:srgbClr val="000000"/>
                          </a:solidFill>
                          <a:effectLst/>
                          <a:latin typeface="Arial" panose="020B0604020202020204" pitchFamily="34" charset="0"/>
                        </a:rPr>
                        <a:t>1846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182"/>
                    </a:solidFill>
                  </a:tcPr>
                </a:tc>
                <a:tc>
                  <a:txBody>
                    <a:bodyPr/>
                    <a:lstStyle/>
                    <a:p>
                      <a:pPr algn="ctr" fontAlgn="ctr"/>
                      <a:r>
                        <a:rPr lang="en-US" sz="700" b="0" i="0" u="none" strike="noStrike">
                          <a:solidFill>
                            <a:srgbClr val="000000"/>
                          </a:solidFill>
                          <a:effectLst/>
                          <a:latin typeface="Arial" panose="020B0604020202020204" pitchFamily="34" charset="0"/>
                        </a:rPr>
                        <a:t>1699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84"/>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3873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D7F"/>
                    </a:solidFill>
                  </a:tcPr>
                </a:tc>
                <a:tc>
                  <a:txBody>
                    <a:bodyPr/>
                    <a:lstStyle/>
                    <a:p>
                      <a:pPr algn="ctr" fontAlgn="ctr"/>
                      <a:r>
                        <a:rPr lang="en-US" sz="700" b="0" i="0" u="none" strike="noStrike">
                          <a:solidFill>
                            <a:srgbClr val="000000"/>
                          </a:solidFill>
                          <a:effectLst/>
                          <a:latin typeface="Arial" panose="020B0604020202020204" pitchFamily="34" charset="0"/>
                        </a:rPr>
                        <a:t>4337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87B"/>
                    </a:solidFill>
                  </a:tcPr>
                </a:tc>
                <a:tc>
                  <a:txBody>
                    <a:bodyPr/>
                    <a:lstStyle/>
                    <a:p>
                      <a:pPr algn="ctr" fontAlgn="ctr"/>
                      <a:r>
                        <a:rPr lang="en-US" sz="700" b="0" i="0" u="none" strike="noStrike">
                          <a:solidFill>
                            <a:srgbClr val="000000"/>
                          </a:solidFill>
                          <a:effectLst/>
                          <a:latin typeface="Arial" panose="020B0604020202020204" pitchFamily="34" charset="0"/>
                        </a:rPr>
                        <a:t>2537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DF81"/>
                    </a:solidFill>
                  </a:tcPr>
                </a:tc>
                <a:tc>
                  <a:txBody>
                    <a:bodyPr/>
                    <a:lstStyle/>
                    <a:p>
                      <a:pPr algn="ctr" fontAlgn="ctr"/>
                      <a:r>
                        <a:rPr lang="en-US" sz="700" b="0" i="0" u="none" strike="noStrike">
                          <a:solidFill>
                            <a:srgbClr val="000000"/>
                          </a:solidFill>
                          <a:effectLst/>
                          <a:latin typeface="Arial" panose="020B0604020202020204" pitchFamily="34" charset="0"/>
                        </a:rPr>
                        <a:t>4122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17C"/>
                    </a:solidFill>
                  </a:tcPr>
                </a:tc>
                <a:tc>
                  <a:txBody>
                    <a:bodyPr/>
                    <a:lstStyle/>
                    <a:p>
                      <a:pPr algn="ctr" fontAlgn="ctr"/>
                      <a:r>
                        <a:rPr lang="en-US" sz="700" b="0" i="0" u="none" strike="noStrike">
                          <a:solidFill>
                            <a:srgbClr val="000000"/>
                          </a:solidFill>
                          <a:effectLst/>
                          <a:latin typeface="Arial" panose="020B0604020202020204" pitchFamily="34" charset="0"/>
                        </a:rPr>
                        <a:t>5569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170"/>
                    </a:solidFill>
                  </a:tcPr>
                </a:tc>
                <a:tc>
                  <a:txBody>
                    <a:bodyPr/>
                    <a:lstStyle/>
                    <a:p>
                      <a:pPr algn="ctr" fontAlgn="ctr"/>
                      <a:r>
                        <a:rPr lang="en-US" sz="700" b="0" i="0" u="none" strike="noStrike">
                          <a:solidFill>
                            <a:srgbClr val="000000"/>
                          </a:solidFill>
                          <a:effectLst/>
                          <a:latin typeface="Arial" panose="020B0604020202020204" pitchFamily="34" charset="0"/>
                        </a:rPr>
                        <a:t>2294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A80"/>
                    </a:solidFill>
                  </a:tcPr>
                </a:tc>
                <a:tc>
                  <a:txBody>
                    <a:bodyPr/>
                    <a:lstStyle/>
                    <a:p>
                      <a:pPr algn="ctr" fontAlgn="ctr"/>
                      <a:r>
                        <a:rPr lang="en-US" sz="700" b="0" i="0" u="none" strike="noStrike">
                          <a:solidFill>
                            <a:srgbClr val="000000"/>
                          </a:solidFill>
                          <a:effectLst/>
                          <a:latin typeface="Arial" panose="020B0604020202020204" pitchFamily="34" charset="0"/>
                        </a:rPr>
                        <a:t>2027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D57F"/>
                    </a:solidFill>
                  </a:tcPr>
                </a:tc>
                <a:extLst>
                  <a:ext uri="{0D108BD9-81ED-4DB2-BD59-A6C34878D82A}">
                    <a16:rowId xmlns:a16="http://schemas.microsoft.com/office/drawing/2014/main" val="186364069"/>
                  </a:ext>
                </a:extLst>
              </a:tr>
              <a:tr h="133454">
                <a:tc>
                  <a:txBody>
                    <a:bodyPr/>
                    <a:lstStyle/>
                    <a:p>
                      <a:pPr algn="ctr" fontAlgn="ctr"/>
                      <a:r>
                        <a:rPr lang="en-US" sz="700" b="1" i="0" u="none" strike="noStrike">
                          <a:solidFill>
                            <a:srgbClr val="000000"/>
                          </a:solidFill>
                          <a:effectLst/>
                          <a:latin typeface="Arial" panose="020B0604020202020204" pitchFamily="34" charset="0"/>
                        </a:rPr>
                        <a:t>14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6260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67D"/>
                    </a:solidFill>
                  </a:tcPr>
                </a:tc>
                <a:tc>
                  <a:txBody>
                    <a:bodyPr/>
                    <a:lstStyle/>
                    <a:p>
                      <a:pPr algn="ctr" fontAlgn="ctr"/>
                      <a:r>
                        <a:rPr lang="en-US" sz="700" b="0" i="0" u="none" strike="noStrike">
                          <a:solidFill>
                            <a:srgbClr val="000000"/>
                          </a:solidFill>
                          <a:effectLst/>
                          <a:latin typeface="Arial" panose="020B0604020202020204" pitchFamily="34" charset="0"/>
                        </a:rPr>
                        <a:t>6347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47D"/>
                    </a:solidFill>
                  </a:tcPr>
                </a:tc>
                <a:tc>
                  <a:txBody>
                    <a:bodyPr/>
                    <a:lstStyle/>
                    <a:p>
                      <a:pPr algn="ctr" fontAlgn="ctr"/>
                      <a:r>
                        <a:rPr lang="en-US" sz="700" b="0" i="0" u="none" strike="noStrike">
                          <a:solidFill>
                            <a:srgbClr val="000000"/>
                          </a:solidFill>
                          <a:effectLst/>
                          <a:latin typeface="Arial" panose="020B0604020202020204" pitchFamily="34" charset="0"/>
                        </a:rPr>
                        <a:t>4072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DF81"/>
                    </a:solidFill>
                  </a:tcPr>
                </a:tc>
                <a:tc>
                  <a:txBody>
                    <a:bodyPr/>
                    <a:lstStyle/>
                    <a:p>
                      <a:pPr algn="ctr" fontAlgn="ctr"/>
                      <a:r>
                        <a:rPr lang="en-US" sz="700" b="0" i="0" u="none" strike="noStrike" dirty="0">
                          <a:solidFill>
                            <a:srgbClr val="000000"/>
                          </a:solidFill>
                          <a:effectLst/>
                          <a:latin typeface="Arial" panose="020B0604020202020204" pitchFamily="34" charset="0"/>
                        </a:rPr>
                        <a:t>6618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D7C"/>
                    </a:solidFill>
                  </a:tcPr>
                </a:tc>
                <a:tc>
                  <a:txBody>
                    <a:bodyPr/>
                    <a:lstStyle/>
                    <a:p>
                      <a:pPr algn="ctr" fontAlgn="ctr"/>
                      <a:r>
                        <a:rPr lang="en-US" sz="700" b="0" i="0" u="none" strike="noStrike">
                          <a:solidFill>
                            <a:srgbClr val="000000"/>
                          </a:solidFill>
                          <a:effectLst/>
                          <a:latin typeface="Arial" panose="020B0604020202020204" pitchFamily="34" charset="0"/>
                        </a:rPr>
                        <a:t>6115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A7E"/>
                    </a:solidFill>
                  </a:tcPr>
                </a:tc>
                <a:tc>
                  <a:txBody>
                    <a:bodyPr/>
                    <a:lstStyle/>
                    <a:p>
                      <a:pPr algn="ctr" fontAlgn="ctr"/>
                      <a:r>
                        <a:rPr lang="en-US" sz="700" b="0" i="0" u="none" strike="noStrike">
                          <a:solidFill>
                            <a:srgbClr val="000000"/>
                          </a:solidFill>
                          <a:effectLst/>
                          <a:latin typeface="Arial" panose="020B0604020202020204" pitchFamily="34" charset="0"/>
                        </a:rPr>
                        <a:t>4476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582"/>
                    </a:solidFill>
                  </a:tcPr>
                </a:tc>
                <a:tc>
                  <a:txBody>
                    <a:bodyPr/>
                    <a:lstStyle/>
                    <a:p>
                      <a:pPr algn="ctr" fontAlgn="ctr"/>
                      <a:r>
                        <a:rPr lang="en-US" sz="700" b="0" i="0" u="none" strike="noStrike">
                          <a:solidFill>
                            <a:srgbClr val="000000"/>
                          </a:solidFill>
                          <a:effectLst/>
                          <a:latin typeface="Arial" panose="020B0604020202020204" pitchFamily="34" charset="0"/>
                        </a:rPr>
                        <a:t>3580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D780"/>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2346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F7C"/>
                    </a:solidFill>
                  </a:tcPr>
                </a:tc>
                <a:tc>
                  <a:txBody>
                    <a:bodyPr/>
                    <a:lstStyle/>
                    <a:p>
                      <a:pPr algn="ctr" fontAlgn="ctr"/>
                      <a:r>
                        <a:rPr lang="en-US" sz="700" b="0" i="0" u="none" strike="noStrike">
                          <a:solidFill>
                            <a:srgbClr val="000000"/>
                          </a:solidFill>
                          <a:effectLst/>
                          <a:latin typeface="Arial" panose="020B0604020202020204" pitchFamily="34" charset="0"/>
                        </a:rPr>
                        <a:t>2479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67A"/>
                    </a:solidFill>
                  </a:tcPr>
                </a:tc>
                <a:tc>
                  <a:txBody>
                    <a:bodyPr/>
                    <a:lstStyle/>
                    <a:p>
                      <a:pPr algn="ctr" fontAlgn="ctr"/>
                      <a:r>
                        <a:rPr lang="en-US" sz="700" b="0" i="0" u="none" strike="noStrike">
                          <a:solidFill>
                            <a:srgbClr val="000000"/>
                          </a:solidFill>
                          <a:effectLst/>
                          <a:latin typeface="Arial" panose="020B0604020202020204" pitchFamily="34" charset="0"/>
                        </a:rPr>
                        <a:t>1461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081"/>
                    </a:solidFill>
                  </a:tcPr>
                </a:tc>
                <a:tc>
                  <a:txBody>
                    <a:bodyPr/>
                    <a:lstStyle/>
                    <a:p>
                      <a:pPr algn="ctr" fontAlgn="ctr"/>
                      <a:r>
                        <a:rPr lang="en-US" sz="700" b="0" i="0" u="none" strike="noStrike">
                          <a:solidFill>
                            <a:srgbClr val="000000"/>
                          </a:solidFill>
                          <a:effectLst/>
                          <a:latin typeface="Arial" panose="020B0604020202020204" pitchFamily="34" charset="0"/>
                        </a:rPr>
                        <a:t>2382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D7C"/>
                    </a:solidFill>
                  </a:tcPr>
                </a:tc>
                <a:tc>
                  <a:txBody>
                    <a:bodyPr/>
                    <a:lstStyle/>
                    <a:p>
                      <a:pPr algn="ctr" fontAlgn="ctr"/>
                      <a:r>
                        <a:rPr lang="en-US" sz="700" b="0" i="0" u="none" strike="noStrike">
                          <a:solidFill>
                            <a:srgbClr val="000000"/>
                          </a:solidFill>
                          <a:effectLst/>
                          <a:latin typeface="Arial" panose="020B0604020202020204" pitchFamily="34" charset="0"/>
                        </a:rPr>
                        <a:t>2546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279"/>
                    </a:solidFill>
                  </a:tcPr>
                </a:tc>
                <a:tc>
                  <a:txBody>
                    <a:bodyPr/>
                    <a:lstStyle/>
                    <a:p>
                      <a:pPr algn="ctr" fontAlgn="ctr"/>
                      <a:r>
                        <a:rPr lang="en-US" sz="700" b="0" i="0" u="none" strike="noStrike">
                          <a:solidFill>
                            <a:srgbClr val="000000"/>
                          </a:solidFill>
                          <a:effectLst/>
                          <a:latin typeface="Arial" panose="020B0604020202020204" pitchFamily="34" charset="0"/>
                        </a:rPr>
                        <a:t>2007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680"/>
                    </a:solidFill>
                  </a:tcPr>
                </a:tc>
                <a:tc>
                  <a:txBody>
                    <a:bodyPr/>
                    <a:lstStyle/>
                    <a:p>
                      <a:pPr algn="ctr" fontAlgn="ctr"/>
                      <a:r>
                        <a:rPr lang="en-US" sz="700" b="0" i="0" u="none" strike="noStrike">
                          <a:solidFill>
                            <a:srgbClr val="000000"/>
                          </a:solidFill>
                          <a:effectLst/>
                          <a:latin typeface="Arial" panose="020B0604020202020204" pitchFamily="34" charset="0"/>
                        </a:rPr>
                        <a:t>1595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683"/>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3914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B7E"/>
                    </a:solidFill>
                  </a:tcPr>
                </a:tc>
                <a:tc>
                  <a:txBody>
                    <a:bodyPr/>
                    <a:lstStyle/>
                    <a:p>
                      <a:pPr algn="ctr" fontAlgn="ctr"/>
                      <a:r>
                        <a:rPr lang="en-US" sz="700" b="0" i="0" u="none" strike="noStrike">
                          <a:solidFill>
                            <a:srgbClr val="000000"/>
                          </a:solidFill>
                          <a:effectLst/>
                          <a:latin typeface="Arial" panose="020B0604020202020204" pitchFamily="34" charset="0"/>
                        </a:rPr>
                        <a:t>3869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D7F"/>
                    </a:solidFill>
                  </a:tcPr>
                </a:tc>
                <a:tc>
                  <a:txBody>
                    <a:bodyPr/>
                    <a:lstStyle/>
                    <a:p>
                      <a:pPr algn="ctr" fontAlgn="ctr"/>
                      <a:r>
                        <a:rPr lang="en-US" sz="700" b="0" i="0" u="none" strike="noStrike">
                          <a:solidFill>
                            <a:srgbClr val="000000"/>
                          </a:solidFill>
                          <a:effectLst/>
                          <a:latin typeface="Arial" panose="020B0604020202020204" pitchFamily="34" charset="0"/>
                        </a:rPr>
                        <a:t>2611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081"/>
                    </a:solidFill>
                  </a:tcPr>
                </a:tc>
                <a:tc>
                  <a:txBody>
                    <a:bodyPr/>
                    <a:lstStyle/>
                    <a:p>
                      <a:pPr algn="ctr" fontAlgn="ctr"/>
                      <a:r>
                        <a:rPr lang="en-US" sz="700" b="0" i="0" u="none" strike="noStrike">
                          <a:solidFill>
                            <a:srgbClr val="000000"/>
                          </a:solidFill>
                          <a:effectLst/>
                          <a:latin typeface="Arial" panose="020B0604020202020204" pitchFamily="34" charset="0"/>
                        </a:rPr>
                        <a:t>4236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C7B"/>
                    </a:solidFill>
                  </a:tcPr>
                </a:tc>
                <a:tc>
                  <a:txBody>
                    <a:bodyPr/>
                    <a:lstStyle/>
                    <a:p>
                      <a:pPr algn="ctr" fontAlgn="ctr"/>
                      <a:r>
                        <a:rPr lang="en-US" sz="700" b="0" i="0" u="none" strike="noStrike">
                          <a:solidFill>
                            <a:srgbClr val="000000"/>
                          </a:solidFill>
                          <a:effectLst/>
                          <a:latin typeface="Arial" panose="020B0604020202020204" pitchFamily="34" charset="0"/>
                        </a:rPr>
                        <a:t>3570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A81"/>
                    </a:solidFill>
                  </a:tcPr>
                </a:tc>
                <a:tc>
                  <a:txBody>
                    <a:bodyPr/>
                    <a:lstStyle/>
                    <a:p>
                      <a:pPr algn="ctr" fontAlgn="ctr"/>
                      <a:r>
                        <a:rPr lang="en-US" sz="700" b="0" i="0" u="none" strike="noStrike">
                          <a:solidFill>
                            <a:srgbClr val="000000"/>
                          </a:solidFill>
                          <a:effectLst/>
                          <a:latin typeface="Arial" panose="020B0604020202020204" pitchFamily="34" charset="0"/>
                        </a:rPr>
                        <a:t>2469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1DD81"/>
                    </a:solidFill>
                  </a:tcPr>
                </a:tc>
                <a:tc>
                  <a:txBody>
                    <a:bodyPr/>
                    <a:lstStyle/>
                    <a:p>
                      <a:pPr algn="ctr" fontAlgn="ctr"/>
                      <a:r>
                        <a:rPr lang="en-US" sz="700" b="0" i="0" u="none" strike="noStrike">
                          <a:solidFill>
                            <a:srgbClr val="000000"/>
                          </a:solidFill>
                          <a:effectLst/>
                          <a:latin typeface="Arial" panose="020B0604020202020204" pitchFamily="34" charset="0"/>
                        </a:rPr>
                        <a:t>1985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D47F"/>
                    </a:solidFill>
                  </a:tcPr>
                </a:tc>
                <a:extLst>
                  <a:ext uri="{0D108BD9-81ED-4DB2-BD59-A6C34878D82A}">
                    <a16:rowId xmlns:a16="http://schemas.microsoft.com/office/drawing/2014/main" val="3417743140"/>
                  </a:ext>
                </a:extLst>
              </a:tr>
              <a:tr h="133454">
                <a:tc>
                  <a:txBody>
                    <a:bodyPr/>
                    <a:lstStyle/>
                    <a:p>
                      <a:pPr algn="ctr" fontAlgn="ctr"/>
                      <a:r>
                        <a:rPr lang="en-US" sz="700" b="1" i="0" u="none" strike="noStrike">
                          <a:solidFill>
                            <a:srgbClr val="000000"/>
                          </a:solidFill>
                          <a:effectLst/>
                          <a:latin typeface="Arial" panose="020B0604020202020204" pitchFamily="34" charset="0"/>
                        </a:rPr>
                        <a:t>15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6867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67A"/>
                    </a:solidFill>
                  </a:tcPr>
                </a:tc>
                <a:tc>
                  <a:txBody>
                    <a:bodyPr/>
                    <a:lstStyle/>
                    <a:p>
                      <a:pPr algn="ctr" fontAlgn="ctr"/>
                      <a:r>
                        <a:rPr lang="en-US" sz="700" b="0" i="0" u="none" strike="noStrike">
                          <a:solidFill>
                            <a:srgbClr val="000000"/>
                          </a:solidFill>
                          <a:effectLst/>
                          <a:latin typeface="Arial" panose="020B0604020202020204" pitchFamily="34" charset="0"/>
                        </a:rPr>
                        <a:t>4894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US" sz="700" b="0" i="0" u="none" strike="noStrike">
                          <a:solidFill>
                            <a:srgbClr val="000000"/>
                          </a:solidFill>
                          <a:effectLst/>
                          <a:latin typeface="Arial" panose="020B0604020202020204" pitchFamily="34" charset="0"/>
                        </a:rPr>
                        <a:t>5625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781"/>
                    </a:solidFill>
                  </a:tcPr>
                </a:tc>
                <a:tc>
                  <a:txBody>
                    <a:bodyPr/>
                    <a:lstStyle/>
                    <a:p>
                      <a:pPr algn="ctr" fontAlgn="ctr"/>
                      <a:r>
                        <a:rPr lang="en-US" sz="700" b="0" i="0" u="none" strike="noStrike">
                          <a:solidFill>
                            <a:srgbClr val="000000"/>
                          </a:solidFill>
                          <a:effectLst/>
                          <a:latin typeface="Arial" panose="020B0604020202020204" pitchFamily="34" charset="0"/>
                        </a:rPr>
                        <a:t>6951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47A"/>
                    </a:solidFill>
                  </a:tcPr>
                </a:tc>
                <a:tc>
                  <a:txBody>
                    <a:bodyPr/>
                    <a:lstStyle/>
                    <a:p>
                      <a:pPr algn="ctr" fontAlgn="ctr"/>
                      <a:r>
                        <a:rPr lang="en-US" sz="700" b="0" i="0" u="none" strike="noStrike">
                          <a:solidFill>
                            <a:srgbClr val="000000"/>
                          </a:solidFill>
                          <a:effectLst/>
                          <a:latin typeface="Arial" panose="020B0604020202020204" pitchFamily="34" charset="0"/>
                        </a:rPr>
                        <a:t>5269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182"/>
                    </a:solidFill>
                  </a:tcPr>
                </a:tc>
                <a:tc>
                  <a:txBody>
                    <a:bodyPr/>
                    <a:lstStyle/>
                    <a:p>
                      <a:pPr algn="ctr" fontAlgn="ctr"/>
                      <a:r>
                        <a:rPr lang="en-US" sz="700" b="0" i="0" u="none" strike="noStrike">
                          <a:solidFill>
                            <a:srgbClr val="000000"/>
                          </a:solidFill>
                          <a:effectLst/>
                          <a:latin typeface="Arial" panose="020B0604020202020204" pitchFamily="34" charset="0"/>
                        </a:rPr>
                        <a:t>4308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282"/>
                    </a:solidFill>
                  </a:tcPr>
                </a:tc>
                <a:tc>
                  <a:txBody>
                    <a:bodyPr/>
                    <a:lstStyle/>
                    <a:p>
                      <a:pPr algn="ctr" fontAlgn="ctr"/>
                      <a:r>
                        <a:rPr lang="en-US" sz="700" b="0" i="0" u="none" strike="noStrike">
                          <a:solidFill>
                            <a:srgbClr val="000000"/>
                          </a:solidFill>
                          <a:effectLst/>
                          <a:latin typeface="Arial" panose="020B0604020202020204" pitchFamily="34" charset="0"/>
                        </a:rPr>
                        <a:t>4040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4DE81"/>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2742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577"/>
                    </a:solidFill>
                  </a:tcPr>
                </a:tc>
                <a:tc>
                  <a:txBody>
                    <a:bodyPr/>
                    <a:lstStyle/>
                    <a:p>
                      <a:pPr algn="ctr" fontAlgn="ctr"/>
                      <a:r>
                        <a:rPr lang="en-US" sz="700" b="0" i="0" u="none" strike="noStrike">
                          <a:solidFill>
                            <a:srgbClr val="000000"/>
                          </a:solidFill>
                          <a:effectLst/>
                          <a:latin typeface="Arial" panose="020B0604020202020204" pitchFamily="34" charset="0"/>
                        </a:rPr>
                        <a:t>1997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780"/>
                    </a:solidFill>
                  </a:tcPr>
                </a:tc>
                <a:tc>
                  <a:txBody>
                    <a:bodyPr/>
                    <a:lstStyle/>
                    <a:p>
                      <a:pPr algn="ctr" fontAlgn="ctr"/>
                      <a:r>
                        <a:rPr lang="en-US" sz="700" b="0" i="0" u="none" strike="noStrike">
                          <a:solidFill>
                            <a:srgbClr val="000000"/>
                          </a:solidFill>
                          <a:effectLst/>
                          <a:latin typeface="Arial" panose="020B0604020202020204" pitchFamily="34" charset="0"/>
                        </a:rPr>
                        <a:t>2153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C7E"/>
                    </a:solidFill>
                  </a:tcPr>
                </a:tc>
                <a:tc>
                  <a:txBody>
                    <a:bodyPr/>
                    <a:lstStyle/>
                    <a:p>
                      <a:pPr algn="ctr" fontAlgn="ctr"/>
                      <a:r>
                        <a:rPr lang="en-US" sz="700" b="0" i="0" u="none" strike="noStrike">
                          <a:solidFill>
                            <a:srgbClr val="000000"/>
                          </a:solidFill>
                          <a:effectLst/>
                          <a:latin typeface="Arial" panose="020B0604020202020204" pitchFamily="34" charset="0"/>
                        </a:rPr>
                        <a:t>2546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279"/>
                    </a:solidFill>
                  </a:tcPr>
                </a:tc>
                <a:tc>
                  <a:txBody>
                    <a:bodyPr/>
                    <a:lstStyle/>
                    <a:p>
                      <a:pPr algn="ctr" fontAlgn="ctr"/>
                      <a:r>
                        <a:rPr lang="en-US" sz="700" b="0" i="0" u="none" strike="noStrike">
                          <a:solidFill>
                            <a:srgbClr val="000000"/>
                          </a:solidFill>
                          <a:effectLst/>
                          <a:latin typeface="Arial" panose="020B0604020202020204" pitchFamily="34" charset="0"/>
                        </a:rPr>
                        <a:t>2328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07C"/>
                    </a:solidFill>
                  </a:tcPr>
                </a:tc>
                <a:tc>
                  <a:txBody>
                    <a:bodyPr/>
                    <a:lstStyle/>
                    <a:p>
                      <a:pPr algn="ctr" fontAlgn="ctr"/>
                      <a:r>
                        <a:rPr lang="en-US" sz="700" b="0" i="0" u="none" strike="noStrike">
                          <a:solidFill>
                            <a:srgbClr val="000000"/>
                          </a:solidFill>
                          <a:effectLst/>
                          <a:latin typeface="Arial" panose="020B0604020202020204" pitchFamily="34" charset="0"/>
                        </a:rPr>
                        <a:t>1993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781"/>
                    </a:solidFill>
                  </a:tcPr>
                </a:tc>
                <a:tc>
                  <a:txBody>
                    <a:bodyPr/>
                    <a:lstStyle/>
                    <a:p>
                      <a:pPr algn="ctr" fontAlgn="ctr"/>
                      <a:r>
                        <a:rPr lang="en-US" sz="700" b="0" i="0" u="none" strike="noStrike">
                          <a:solidFill>
                            <a:srgbClr val="000000"/>
                          </a:solidFill>
                          <a:effectLst/>
                          <a:latin typeface="Arial" panose="020B0604020202020204" pitchFamily="34" charset="0"/>
                        </a:rPr>
                        <a:t>1883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82"/>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4125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17C"/>
                    </a:solidFill>
                  </a:tcPr>
                </a:tc>
                <a:tc>
                  <a:txBody>
                    <a:bodyPr/>
                    <a:lstStyle/>
                    <a:p>
                      <a:pPr algn="ctr" fontAlgn="ctr"/>
                      <a:r>
                        <a:rPr lang="en-US" sz="700" b="0" i="0" u="none" strike="noStrike">
                          <a:solidFill>
                            <a:srgbClr val="000000"/>
                          </a:solidFill>
                          <a:effectLst/>
                          <a:latin typeface="Arial" panose="020B0604020202020204" pitchFamily="34" charset="0"/>
                        </a:rPr>
                        <a:t>2897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582"/>
                    </a:solidFill>
                  </a:tcPr>
                </a:tc>
                <a:tc>
                  <a:txBody>
                    <a:bodyPr/>
                    <a:lstStyle/>
                    <a:p>
                      <a:pPr algn="ctr" fontAlgn="ctr"/>
                      <a:r>
                        <a:rPr lang="en-US" sz="700" b="0" i="0" u="none" strike="noStrike">
                          <a:solidFill>
                            <a:srgbClr val="000000"/>
                          </a:solidFill>
                          <a:effectLst/>
                          <a:latin typeface="Arial" panose="020B0604020202020204" pitchFamily="34" charset="0"/>
                        </a:rPr>
                        <a:t>3472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82"/>
                    </a:solidFill>
                  </a:tcPr>
                </a:tc>
                <a:tc>
                  <a:txBody>
                    <a:bodyPr/>
                    <a:lstStyle/>
                    <a:p>
                      <a:pPr algn="ctr" fontAlgn="ctr"/>
                      <a:r>
                        <a:rPr lang="en-US" sz="700" b="0" i="0" u="none" strike="noStrike">
                          <a:solidFill>
                            <a:srgbClr val="000000"/>
                          </a:solidFill>
                          <a:effectLst/>
                          <a:latin typeface="Arial" panose="020B0604020202020204" pitchFamily="34" charset="0"/>
                        </a:rPr>
                        <a:t>4405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57A"/>
                    </a:solidFill>
                  </a:tcPr>
                </a:tc>
                <a:tc>
                  <a:txBody>
                    <a:bodyPr/>
                    <a:lstStyle/>
                    <a:p>
                      <a:pPr algn="ctr" fontAlgn="ctr"/>
                      <a:r>
                        <a:rPr lang="en-US" sz="700" b="0" i="0" u="none" strike="noStrike">
                          <a:solidFill>
                            <a:srgbClr val="000000"/>
                          </a:solidFill>
                          <a:effectLst/>
                          <a:latin typeface="Arial" panose="020B0604020202020204" pitchFamily="34" charset="0"/>
                        </a:rPr>
                        <a:t>2941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683"/>
                    </a:solidFill>
                  </a:tcPr>
                </a:tc>
                <a:tc>
                  <a:txBody>
                    <a:bodyPr/>
                    <a:lstStyle/>
                    <a:p>
                      <a:pPr algn="ctr" fontAlgn="ctr"/>
                      <a:r>
                        <a:rPr lang="en-US" sz="700" b="0" i="0" u="none" strike="noStrike">
                          <a:solidFill>
                            <a:srgbClr val="000000"/>
                          </a:solidFill>
                          <a:effectLst/>
                          <a:latin typeface="Arial" panose="020B0604020202020204" pitchFamily="34" charset="0"/>
                        </a:rPr>
                        <a:t>2315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7DA80"/>
                    </a:solidFill>
                  </a:tcPr>
                </a:tc>
                <a:tc>
                  <a:txBody>
                    <a:bodyPr/>
                    <a:lstStyle/>
                    <a:p>
                      <a:pPr algn="ctr" fontAlgn="ctr"/>
                      <a:r>
                        <a:rPr lang="en-US" sz="700" b="0" i="0" u="none" strike="noStrike">
                          <a:solidFill>
                            <a:srgbClr val="000000"/>
                          </a:solidFill>
                          <a:effectLst/>
                          <a:latin typeface="Arial" panose="020B0604020202020204" pitchFamily="34" charset="0"/>
                        </a:rPr>
                        <a:t>2157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80"/>
                    </a:solidFill>
                  </a:tcPr>
                </a:tc>
                <a:extLst>
                  <a:ext uri="{0D108BD9-81ED-4DB2-BD59-A6C34878D82A}">
                    <a16:rowId xmlns:a16="http://schemas.microsoft.com/office/drawing/2014/main" val="260512673"/>
                  </a:ext>
                </a:extLst>
              </a:tr>
              <a:tr h="133454">
                <a:tc>
                  <a:txBody>
                    <a:bodyPr/>
                    <a:lstStyle/>
                    <a:p>
                      <a:pPr algn="ctr" fontAlgn="ctr"/>
                      <a:r>
                        <a:rPr lang="en-US" sz="700" b="1" i="0" u="none" strike="noStrike">
                          <a:solidFill>
                            <a:srgbClr val="000000"/>
                          </a:solidFill>
                          <a:effectLst/>
                          <a:latin typeface="Arial" panose="020B0604020202020204" pitchFamily="34" charset="0"/>
                        </a:rPr>
                        <a:t>16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6934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47A"/>
                    </a:solidFill>
                  </a:tcPr>
                </a:tc>
                <a:tc>
                  <a:txBody>
                    <a:bodyPr/>
                    <a:lstStyle/>
                    <a:p>
                      <a:pPr algn="ctr" fontAlgn="ctr"/>
                      <a:r>
                        <a:rPr lang="en-US" sz="700" b="0" i="0" u="none" strike="noStrike">
                          <a:solidFill>
                            <a:srgbClr val="000000"/>
                          </a:solidFill>
                          <a:effectLst/>
                          <a:latin typeface="Arial" panose="020B0604020202020204" pitchFamily="34" charset="0"/>
                        </a:rPr>
                        <a:t>6151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97E"/>
                    </a:solidFill>
                  </a:tcPr>
                </a:tc>
                <a:tc>
                  <a:txBody>
                    <a:bodyPr/>
                    <a:lstStyle/>
                    <a:p>
                      <a:pPr algn="ctr" fontAlgn="ctr"/>
                      <a:r>
                        <a:rPr lang="en-US" sz="700" b="0" i="0" u="none" strike="noStrike">
                          <a:solidFill>
                            <a:srgbClr val="000000"/>
                          </a:solidFill>
                          <a:effectLst/>
                          <a:latin typeface="Arial" panose="020B0604020202020204" pitchFamily="34" charset="0"/>
                        </a:rPr>
                        <a:t>5611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881"/>
                    </a:solidFill>
                  </a:tcPr>
                </a:tc>
                <a:tc>
                  <a:txBody>
                    <a:bodyPr/>
                    <a:lstStyle/>
                    <a:p>
                      <a:pPr algn="ctr" fontAlgn="ctr"/>
                      <a:r>
                        <a:rPr lang="en-US" sz="700" b="0" i="0" u="none" strike="noStrike">
                          <a:solidFill>
                            <a:srgbClr val="000000"/>
                          </a:solidFill>
                          <a:effectLst/>
                          <a:latin typeface="Arial" panose="020B0604020202020204" pitchFamily="34" charset="0"/>
                        </a:rPr>
                        <a:t>6591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E7C"/>
                    </a:solidFill>
                  </a:tcPr>
                </a:tc>
                <a:tc>
                  <a:txBody>
                    <a:bodyPr/>
                    <a:lstStyle/>
                    <a:p>
                      <a:pPr algn="ctr" fontAlgn="ctr"/>
                      <a:r>
                        <a:rPr lang="en-US" sz="700" b="0" i="0" u="none" strike="noStrike">
                          <a:solidFill>
                            <a:srgbClr val="000000"/>
                          </a:solidFill>
                          <a:effectLst/>
                          <a:latin typeface="Arial" panose="020B0604020202020204" pitchFamily="34" charset="0"/>
                        </a:rPr>
                        <a:t>4786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983"/>
                    </a:solidFill>
                  </a:tcPr>
                </a:tc>
                <a:tc>
                  <a:txBody>
                    <a:bodyPr/>
                    <a:lstStyle/>
                    <a:p>
                      <a:pPr algn="ctr" fontAlgn="ctr"/>
                      <a:r>
                        <a:rPr lang="en-US" sz="700" b="0" i="0" u="none" strike="noStrike">
                          <a:solidFill>
                            <a:srgbClr val="000000"/>
                          </a:solidFill>
                          <a:effectLst/>
                          <a:latin typeface="Arial" panose="020B0604020202020204" pitchFamily="34" charset="0"/>
                        </a:rPr>
                        <a:t>4288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E282"/>
                    </a:solidFill>
                  </a:tcPr>
                </a:tc>
                <a:tc>
                  <a:txBody>
                    <a:bodyPr/>
                    <a:lstStyle/>
                    <a:p>
                      <a:pPr algn="ctr" fontAlgn="ctr"/>
                      <a:r>
                        <a:rPr lang="en-US" sz="700" b="0" i="0" u="none" strike="noStrike">
                          <a:solidFill>
                            <a:srgbClr val="000000"/>
                          </a:solidFill>
                          <a:effectLst/>
                          <a:latin typeface="Arial" panose="020B0604020202020204" pitchFamily="34" charset="0"/>
                        </a:rPr>
                        <a:t>4364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382"/>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2740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577"/>
                    </a:solidFill>
                  </a:tcPr>
                </a:tc>
                <a:tc>
                  <a:txBody>
                    <a:bodyPr/>
                    <a:lstStyle/>
                    <a:p>
                      <a:pPr algn="ctr" fontAlgn="ctr"/>
                      <a:r>
                        <a:rPr lang="en-US" sz="700" b="0" i="0" u="none" strike="noStrike">
                          <a:solidFill>
                            <a:srgbClr val="000000"/>
                          </a:solidFill>
                          <a:effectLst/>
                          <a:latin typeface="Arial" panose="020B0604020202020204" pitchFamily="34" charset="0"/>
                        </a:rPr>
                        <a:t>2495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57A"/>
                    </a:solidFill>
                  </a:tcPr>
                </a:tc>
                <a:tc>
                  <a:txBody>
                    <a:bodyPr/>
                    <a:lstStyle/>
                    <a:p>
                      <a:pPr algn="ctr" fontAlgn="ctr"/>
                      <a:r>
                        <a:rPr lang="en-US" sz="700" b="0" i="0" u="none" strike="noStrike">
                          <a:solidFill>
                            <a:srgbClr val="000000"/>
                          </a:solidFill>
                          <a:effectLst/>
                          <a:latin typeface="Arial" panose="020B0604020202020204" pitchFamily="34" charset="0"/>
                        </a:rPr>
                        <a:t>2317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17C"/>
                    </a:solidFill>
                  </a:tcPr>
                </a:tc>
                <a:tc>
                  <a:txBody>
                    <a:bodyPr/>
                    <a:lstStyle/>
                    <a:p>
                      <a:pPr algn="ctr" fontAlgn="ctr"/>
                      <a:r>
                        <a:rPr lang="en-US" sz="700" b="0" i="0" u="none" strike="noStrike">
                          <a:solidFill>
                            <a:srgbClr val="000000"/>
                          </a:solidFill>
                          <a:effectLst/>
                          <a:latin typeface="Arial" panose="020B0604020202020204" pitchFamily="34" charset="0"/>
                        </a:rPr>
                        <a:t>2604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E79"/>
                    </a:solidFill>
                  </a:tcPr>
                </a:tc>
                <a:tc>
                  <a:txBody>
                    <a:bodyPr/>
                    <a:lstStyle/>
                    <a:p>
                      <a:pPr algn="ctr" fontAlgn="ctr"/>
                      <a:r>
                        <a:rPr lang="en-US" sz="700" b="0" i="0" u="none" strike="noStrike">
                          <a:solidFill>
                            <a:srgbClr val="000000"/>
                          </a:solidFill>
                          <a:effectLst/>
                          <a:latin typeface="Arial" panose="020B0604020202020204" pitchFamily="34" charset="0"/>
                        </a:rPr>
                        <a:t>2183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A7E"/>
                    </a:solidFill>
                  </a:tcPr>
                </a:tc>
                <a:tc>
                  <a:txBody>
                    <a:bodyPr/>
                    <a:lstStyle/>
                    <a:p>
                      <a:pPr algn="ctr" fontAlgn="ctr"/>
                      <a:r>
                        <a:rPr lang="en-US" sz="700" b="0" i="0" u="none" strike="noStrike">
                          <a:solidFill>
                            <a:srgbClr val="000000"/>
                          </a:solidFill>
                          <a:effectLst/>
                          <a:latin typeface="Arial" panose="020B0604020202020204" pitchFamily="34" charset="0"/>
                        </a:rPr>
                        <a:t>1918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C81"/>
                    </a:solidFill>
                  </a:tcPr>
                </a:tc>
                <a:tc>
                  <a:txBody>
                    <a:bodyPr/>
                    <a:lstStyle/>
                    <a:p>
                      <a:pPr algn="ctr" fontAlgn="ctr"/>
                      <a:r>
                        <a:rPr lang="en-US" sz="700" b="0" i="0" u="none" strike="noStrike">
                          <a:solidFill>
                            <a:srgbClr val="000000"/>
                          </a:solidFill>
                          <a:effectLst/>
                          <a:latin typeface="Arial" panose="020B0604020202020204" pitchFamily="34" charset="0"/>
                        </a:rPr>
                        <a:t>2026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4194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E7C"/>
                    </a:solidFill>
                  </a:tcPr>
                </a:tc>
                <a:tc>
                  <a:txBody>
                    <a:bodyPr/>
                    <a:lstStyle/>
                    <a:p>
                      <a:pPr algn="ctr" fontAlgn="ctr"/>
                      <a:r>
                        <a:rPr lang="en-US" sz="700" b="0" i="0" u="none" strike="noStrike">
                          <a:solidFill>
                            <a:srgbClr val="000000"/>
                          </a:solidFill>
                          <a:effectLst/>
                          <a:latin typeface="Arial" panose="020B0604020202020204" pitchFamily="34" charset="0"/>
                        </a:rPr>
                        <a:t>3656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680"/>
                    </a:solidFill>
                  </a:tcPr>
                </a:tc>
                <a:tc>
                  <a:txBody>
                    <a:bodyPr/>
                    <a:lstStyle/>
                    <a:p>
                      <a:pPr algn="ctr" fontAlgn="ctr"/>
                      <a:r>
                        <a:rPr lang="en-US" sz="700" b="0" i="0" u="none" strike="noStrike">
                          <a:solidFill>
                            <a:srgbClr val="000000"/>
                          </a:solidFill>
                          <a:effectLst/>
                          <a:latin typeface="Arial" panose="020B0604020202020204" pitchFamily="34" charset="0"/>
                        </a:rPr>
                        <a:t>3293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83"/>
                    </a:solidFill>
                  </a:tcPr>
                </a:tc>
                <a:tc>
                  <a:txBody>
                    <a:bodyPr/>
                    <a:lstStyle/>
                    <a:p>
                      <a:pPr algn="ctr" fontAlgn="ctr"/>
                      <a:r>
                        <a:rPr lang="en-US" sz="700" b="0" i="0" u="none" strike="noStrike">
                          <a:solidFill>
                            <a:srgbClr val="000000"/>
                          </a:solidFill>
                          <a:effectLst/>
                          <a:latin typeface="Arial" panose="020B0604020202020204" pitchFamily="34" charset="0"/>
                        </a:rPr>
                        <a:t>3988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77E"/>
                    </a:solidFill>
                  </a:tcPr>
                </a:tc>
                <a:tc>
                  <a:txBody>
                    <a:bodyPr/>
                    <a:lstStyle/>
                    <a:p>
                      <a:pPr algn="ctr" fontAlgn="ctr"/>
                      <a:r>
                        <a:rPr lang="en-US" sz="700" b="0" i="0" u="none" strike="noStrike">
                          <a:solidFill>
                            <a:srgbClr val="000000"/>
                          </a:solidFill>
                          <a:effectLst/>
                          <a:latin typeface="Arial" panose="020B0604020202020204" pitchFamily="34" charset="0"/>
                        </a:rPr>
                        <a:t>2602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081"/>
                    </a:solidFill>
                  </a:tcPr>
                </a:tc>
                <a:tc>
                  <a:txBody>
                    <a:bodyPr/>
                    <a:lstStyle/>
                    <a:p>
                      <a:pPr algn="ctr" fontAlgn="ctr"/>
                      <a:r>
                        <a:rPr lang="en-US" sz="700" b="0" i="0" u="none" strike="noStrike">
                          <a:solidFill>
                            <a:srgbClr val="000000"/>
                          </a:solidFill>
                          <a:effectLst/>
                          <a:latin typeface="Arial" panose="020B0604020202020204" pitchFamily="34" charset="0"/>
                        </a:rPr>
                        <a:t>2370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DB80"/>
                    </a:solidFill>
                  </a:tcPr>
                </a:tc>
                <a:tc>
                  <a:txBody>
                    <a:bodyPr/>
                    <a:lstStyle/>
                    <a:p>
                      <a:pPr algn="ctr" fontAlgn="ctr"/>
                      <a:r>
                        <a:rPr lang="en-US" sz="700" b="0" i="0" u="none" strike="noStrike">
                          <a:solidFill>
                            <a:srgbClr val="000000"/>
                          </a:solidFill>
                          <a:effectLst/>
                          <a:latin typeface="Arial" panose="020B0604020202020204" pitchFamily="34" charset="0"/>
                        </a:rPr>
                        <a:t>2339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8DB80"/>
                    </a:solidFill>
                  </a:tcPr>
                </a:tc>
                <a:extLst>
                  <a:ext uri="{0D108BD9-81ED-4DB2-BD59-A6C34878D82A}">
                    <a16:rowId xmlns:a16="http://schemas.microsoft.com/office/drawing/2014/main" val="3229413274"/>
                  </a:ext>
                </a:extLst>
              </a:tr>
              <a:tr h="133454">
                <a:tc>
                  <a:txBody>
                    <a:bodyPr/>
                    <a:lstStyle/>
                    <a:p>
                      <a:pPr algn="ctr" fontAlgn="ctr"/>
                      <a:r>
                        <a:rPr lang="en-US" sz="700" b="1" i="0" u="none" strike="noStrike">
                          <a:solidFill>
                            <a:srgbClr val="000000"/>
                          </a:solidFill>
                          <a:effectLst/>
                          <a:latin typeface="Arial" panose="020B0604020202020204" pitchFamily="34" charset="0"/>
                        </a:rPr>
                        <a:t>17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6967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37A"/>
                    </a:solidFill>
                  </a:tcPr>
                </a:tc>
                <a:tc>
                  <a:txBody>
                    <a:bodyPr/>
                    <a:lstStyle/>
                    <a:p>
                      <a:pPr algn="ctr" fontAlgn="ctr"/>
                      <a:r>
                        <a:rPr lang="en-US" sz="700" b="0" i="0" u="none" strike="noStrike">
                          <a:solidFill>
                            <a:srgbClr val="000000"/>
                          </a:solidFill>
                          <a:effectLst/>
                          <a:latin typeface="Arial" panose="020B0604020202020204" pitchFamily="34" charset="0"/>
                        </a:rPr>
                        <a:t>6896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57A"/>
                    </a:solidFill>
                  </a:tcPr>
                </a:tc>
                <a:tc>
                  <a:txBody>
                    <a:bodyPr/>
                    <a:lstStyle/>
                    <a:p>
                      <a:pPr algn="ctr" fontAlgn="ctr"/>
                      <a:r>
                        <a:rPr lang="en-US" sz="700" b="0" i="0" u="none" strike="noStrike">
                          <a:solidFill>
                            <a:srgbClr val="000000"/>
                          </a:solidFill>
                          <a:effectLst/>
                          <a:latin typeface="Arial" panose="020B0604020202020204" pitchFamily="34" charset="0"/>
                        </a:rPr>
                        <a:t>5602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881"/>
                    </a:solidFill>
                  </a:tcPr>
                </a:tc>
                <a:tc>
                  <a:txBody>
                    <a:bodyPr/>
                    <a:lstStyle/>
                    <a:p>
                      <a:pPr algn="ctr" fontAlgn="ctr"/>
                      <a:r>
                        <a:rPr lang="en-US" sz="700" b="0" i="0" u="none" strike="noStrike">
                          <a:solidFill>
                            <a:srgbClr val="000000"/>
                          </a:solidFill>
                          <a:effectLst/>
                          <a:latin typeface="Arial" panose="020B0604020202020204" pitchFamily="34" charset="0"/>
                        </a:rPr>
                        <a:t>5826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280"/>
                    </a:solidFill>
                  </a:tcPr>
                </a:tc>
                <a:tc>
                  <a:txBody>
                    <a:bodyPr/>
                    <a:lstStyle/>
                    <a:p>
                      <a:pPr algn="ctr" fontAlgn="ctr"/>
                      <a:r>
                        <a:rPr lang="en-US" sz="700" b="0" i="0" u="none" strike="noStrike">
                          <a:solidFill>
                            <a:srgbClr val="000000"/>
                          </a:solidFill>
                          <a:effectLst/>
                          <a:latin typeface="Arial" panose="020B0604020202020204" pitchFamily="34" charset="0"/>
                        </a:rPr>
                        <a:t>4938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84"/>
                    </a:solidFill>
                  </a:tcPr>
                </a:tc>
                <a:tc>
                  <a:txBody>
                    <a:bodyPr/>
                    <a:lstStyle/>
                    <a:p>
                      <a:pPr algn="ctr" fontAlgn="ctr"/>
                      <a:r>
                        <a:rPr lang="en-US" sz="700" b="0" i="0" u="none" strike="noStrike">
                          <a:solidFill>
                            <a:srgbClr val="000000"/>
                          </a:solidFill>
                          <a:effectLst/>
                          <a:latin typeface="Arial" panose="020B0604020202020204" pitchFamily="34" charset="0"/>
                        </a:rPr>
                        <a:t>7094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079"/>
                    </a:solidFill>
                  </a:tcPr>
                </a:tc>
                <a:tc>
                  <a:txBody>
                    <a:bodyPr/>
                    <a:lstStyle/>
                    <a:p>
                      <a:pPr algn="ctr" fontAlgn="ctr"/>
                      <a:r>
                        <a:rPr lang="en-US" sz="700" b="0" i="0" u="none" strike="noStrike">
                          <a:solidFill>
                            <a:srgbClr val="000000"/>
                          </a:solidFill>
                          <a:effectLst/>
                          <a:latin typeface="Arial" panose="020B0604020202020204" pitchFamily="34" charset="0"/>
                        </a:rPr>
                        <a:t>5044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84"/>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2595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F79"/>
                    </a:solidFill>
                  </a:tcPr>
                </a:tc>
                <a:tc>
                  <a:txBody>
                    <a:bodyPr/>
                    <a:lstStyle/>
                    <a:p>
                      <a:pPr algn="ctr" fontAlgn="ctr"/>
                      <a:r>
                        <a:rPr lang="en-US" sz="700" b="0" i="0" u="none" strike="noStrike">
                          <a:solidFill>
                            <a:srgbClr val="000000"/>
                          </a:solidFill>
                          <a:effectLst/>
                          <a:latin typeface="Arial" panose="020B0604020202020204" pitchFamily="34" charset="0"/>
                        </a:rPr>
                        <a:t>2530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37A"/>
                    </a:solidFill>
                  </a:tcPr>
                </a:tc>
                <a:tc>
                  <a:txBody>
                    <a:bodyPr/>
                    <a:lstStyle/>
                    <a:p>
                      <a:pPr algn="ctr" fontAlgn="ctr"/>
                      <a:r>
                        <a:rPr lang="en-US" sz="700" b="0" i="0" u="none" strike="noStrike">
                          <a:solidFill>
                            <a:srgbClr val="000000"/>
                          </a:solidFill>
                          <a:effectLst/>
                          <a:latin typeface="Arial" panose="020B0604020202020204" pitchFamily="34" charset="0"/>
                        </a:rPr>
                        <a:t>2329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07C"/>
                    </a:solidFill>
                  </a:tcPr>
                </a:tc>
                <a:tc>
                  <a:txBody>
                    <a:bodyPr/>
                    <a:lstStyle/>
                    <a:p>
                      <a:pPr algn="ctr" fontAlgn="ctr"/>
                      <a:r>
                        <a:rPr lang="en-US" sz="700" b="0" i="0" u="none" strike="noStrike">
                          <a:solidFill>
                            <a:srgbClr val="000000"/>
                          </a:solidFill>
                          <a:effectLst/>
                          <a:latin typeface="Arial" panose="020B0604020202020204" pitchFamily="34" charset="0"/>
                        </a:rPr>
                        <a:t>2502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57A"/>
                    </a:solidFill>
                  </a:tcPr>
                </a:tc>
                <a:tc>
                  <a:txBody>
                    <a:bodyPr/>
                    <a:lstStyle/>
                    <a:p>
                      <a:pPr algn="ctr" fontAlgn="ctr"/>
                      <a:r>
                        <a:rPr lang="en-US" sz="700" b="0" i="0" u="none" strike="noStrike">
                          <a:solidFill>
                            <a:srgbClr val="000000"/>
                          </a:solidFill>
                          <a:effectLst/>
                          <a:latin typeface="Arial" panose="020B0604020202020204" pitchFamily="34" charset="0"/>
                        </a:rPr>
                        <a:t>2338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07C"/>
                    </a:solidFill>
                  </a:tcPr>
                </a:tc>
                <a:tc>
                  <a:txBody>
                    <a:bodyPr/>
                    <a:lstStyle/>
                    <a:p>
                      <a:pPr algn="ctr" fontAlgn="ctr"/>
                      <a:r>
                        <a:rPr lang="en-US" sz="700" b="0" i="0" u="none" strike="noStrike">
                          <a:solidFill>
                            <a:srgbClr val="000000"/>
                          </a:solidFill>
                          <a:effectLst/>
                          <a:latin typeface="Arial" panose="020B0604020202020204" pitchFamily="34" charset="0"/>
                        </a:rPr>
                        <a:t>3055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073"/>
                    </a:solidFill>
                  </a:tcPr>
                </a:tc>
                <a:tc>
                  <a:txBody>
                    <a:bodyPr/>
                    <a:lstStyle/>
                    <a:p>
                      <a:pPr algn="ctr" fontAlgn="ctr"/>
                      <a:r>
                        <a:rPr lang="en-US" sz="700" b="0" i="0" u="none" strike="noStrike">
                          <a:solidFill>
                            <a:srgbClr val="000000"/>
                          </a:solidFill>
                          <a:effectLst/>
                          <a:latin typeface="Arial" panose="020B0604020202020204" pitchFamily="34" charset="0"/>
                        </a:rPr>
                        <a:t>2496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57A"/>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4372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67A"/>
                    </a:solidFill>
                  </a:tcPr>
                </a:tc>
                <a:tc>
                  <a:txBody>
                    <a:bodyPr/>
                    <a:lstStyle/>
                    <a:p>
                      <a:pPr algn="ctr" fontAlgn="ctr"/>
                      <a:r>
                        <a:rPr lang="en-US" sz="700" b="0" i="0" u="none" strike="noStrike">
                          <a:solidFill>
                            <a:srgbClr val="000000"/>
                          </a:solidFill>
                          <a:effectLst/>
                          <a:latin typeface="Arial" panose="020B0604020202020204" pitchFamily="34" charset="0"/>
                        </a:rPr>
                        <a:t>4366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77A"/>
                    </a:solidFill>
                  </a:tcPr>
                </a:tc>
                <a:tc>
                  <a:txBody>
                    <a:bodyPr/>
                    <a:lstStyle/>
                    <a:p>
                      <a:pPr algn="ctr" fontAlgn="ctr"/>
                      <a:r>
                        <a:rPr lang="en-US" sz="700" b="0" i="0" u="none" strike="noStrike">
                          <a:solidFill>
                            <a:srgbClr val="000000"/>
                          </a:solidFill>
                          <a:effectLst/>
                          <a:latin typeface="Arial" panose="020B0604020202020204" pitchFamily="34" charset="0"/>
                        </a:rPr>
                        <a:t>3273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84"/>
                    </a:solidFill>
                  </a:tcPr>
                </a:tc>
                <a:tc>
                  <a:txBody>
                    <a:bodyPr/>
                    <a:lstStyle/>
                    <a:p>
                      <a:pPr algn="ctr" fontAlgn="ctr"/>
                      <a:r>
                        <a:rPr lang="en-US" sz="700" b="0" i="0" u="none" strike="noStrike">
                          <a:solidFill>
                            <a:srgbClr val="000000"/>
                          </a:solidFill>
                          <a:effectLst/>
                          <a:latin typeface="Arial" panose="020B0604020202020204" pitchFamily="34" charset="0"/>
                        </a:rPr>
                        <a:t>3324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583"/>
                    </a:solidFill>
                  </a:tcPr>
                </a:tc>
                <a:tc>
                  <a:txBody>
                    <a:bodyPr/>
                    <a:lstStyle/>
                    <a:p>
                      <a:pPr algn="ctr" fontAlgn="ctr"/>
                      <a:r>
                        <a:rPr lang="en-US" sz="700" b="0" i="0" u="none" strike="noStrike">
                          <a:solidFill>
                            <a:srgbClr val="000000"/>
                          </a:solidFill>
                          <a:effectLst/>
                          <a:latin typeface="Arial" panose="020B0604020202020204" pitchFamily="34" charset="0"/>
                        </a:rPr>
                        <a:t>2601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081"/>
                    </a:solidFill>
                  </a:tcPr>
                </a:tc>
                <a:tc>
                  <a:txBody>
                    <a:bodyPr/>
                    <a:lstStyle/>
                    <a:p>
                      <a:pPr algn="ctr" fontAlgn="ctr"/>
                      <a:r>
                        <a:rPr lang="en-US" sz="700" b="0" i="0" u="none" strike="noStrike">
                          <a:solidFill>
                            <a:srgbClr val="000000"/>
                          </a:solidFill>
                          <a:effectLst/>
                          <a:latin typeface="Arial" panose="020B0604020202020204" pitchFamily="34" charset="0"/>
                        </a:rPr>
                        <a:t>4039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57D"/>
                    </a:solidFill>
                  </a:tcPr>
                </a:tc>
                <a:tc>
                  <a:txBody>
                    <a:bodyPr/>
                    <a:lstStyle/>
                    <a:p>
                      <a:pPr algn="ctr" fontAlgn="ctr"/>
                      <a:r>
                        <a:rPr lang="en-US" sz="700" b="0" i="0" u="none" strike="noStrike">
                          <a:solidFill>
                            <a:srgbClr val="000000"/>
                          </a:solidFill>
                          <a:effectLst/>
                          <a:latin typeface="Arial" panose="020B0604020202020204" pitchFamily="34" charset="0"/>
                        </a:rPr>
                        <a:t>2549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F81"/>
                    </a:solidFill>
                  </a:tcPr>
                </a:tc>
                <a:extLst>
                  <a:ext uri="{0D108BD9-81ED-4DB2-BD59-A6C34878D82A}">
                    <a16:rowId xmlns:a16="http://schemas.microsoft.com/office/drawing/2014/main" val="85767005"/>
                  </a:ext>
                </a:extLst>
              </a:tr>
              <a:tr h="133454">
                <a:tc>
                  <a:txBody>
                    <a:bodyPr/>
                    <a:lstStyle/>
                    <a:p>
                      <a:pPr algn="ctr" fontAlgn="ctr"/>
                      <a:r>
                        <a:rPr lang="en-US" sz="700" b="1" i="0" u="none" strike="noStrike">
                          <a:solidFill>
                            <a:srgbClr val="000000"/>
                          </a:solidFill>
                          <a:effectLst/>
                          <a:latin typeface="Arial" panose="020B0604020202020204" pitchFamily="34" charset="0"/>
                        </a:rPr>
                        <a:t>18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6550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F7C"/>
                    </a:solidFill>
                  </a:tcPr>
                </a:tc>
                <a:tc>
                  <a:txBody>
                    <a:bodyPr/>
                    <a:lstStyle/>
                    <a:p>
                      <a:pPr algn="ctr" fontAlgn="ctr"/>
                      <a:r>
                        <a:rPr lang="en-US" sz="700" b="0" i="0" u="none" strike="noStrike">
                          <a:solidFill>
                            <a:srgbClr val="000000"/>
                          </a:solidFill>
                          <a:effectLst/>
                          <a:latin typeface="Arial" panose="020B0604020202020204" pitchFamily="34" charset="0"/>
                        </a:rPr>
                        <a:t>6903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57A"/>
                    </a:solidFill>
                  </a:tcPr>
                </a:tc>
                <a:tc>
                  <a:txBody>
                    <a:bodyPr/>
                    <a:lstStyle/>
                    <a:p>
                      <a:pPr algn="ctr" fontAlgn="ctr"/>
                      <a:r>
                        <a:rPr lang="en-US" sz="700" b="0" i="0" u="none" strike="noStrike">
                          <a:solidFill>
                            <a:srgbClr val="000000"/>
                          </a:solidFill>
                          <a:effectLst/>
                          <a:latin typeface="Arial" panose="020B0604020202020204" pitchFamily="34" charset="0"/>
                        </a:rPr>
                        <a:t>4414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482"/>
                    </a:solidFill>
                  </a:tcPr>
                </a:tc>
                <a:tc>
                  <a:txBody>
                    <a:bodyPr/>
                    <a:lstStyle/>
                    <a:p>
                      <a:pPr algn="ctr" fontAlgn="ctr"/>
                      <a:r>
                        <a:rPr lang="en-US" sz="700" b="0" i="0" u="none" strike="noStrike">
                          <a:solidFill>
                            <a:srgbClr val="000000"/>
                          </a:solidFill>
                          <a:effectLst/>
                          <a:latin typeface="Arial" panose="020B0604020202020204" pitchFamily="34" charset="0"/>
                        </a:rPr>
                        <a:t>4976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984"/>
                    </a:solidFill>
                  </a:tcPr>
                </a:tc>
                <a:tc>
                  <a:txBody>
                    <a:bodyPr/>
                    <a:lstStyle/>
                    <a:p>
                      <a:pPr algn="ctr" fontAlgn="ctr"/>
                      <a:r>
                        <a:rPr lang="en-US" sz="700" b="0" i="0" u="none" strike="noStrike">
                          <a:solidFill>
                            <a:srgbClr val="000000"/>
                          </a:solidFill>
                          <a:effectLst/>
                          <a:latin typeface="Arial" panose="020B0604020202020204" pitchFamily="34" charset="0"/>
                        </a:rPr>
                        <a:t>5099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583"/>
                    </a:solidFill>
                  </a:tcPr>
                </a:tc>
                <a:tc>
                  <a:txBody>
                    <a:bodyPr/>
                    <a:lstStyle/>
                    <a:p>
                      <a:pPr algn="ctr" fontAlgn="ctr"/>
                      <a:r>
                        <a:rPr lang="en-US" sz="700" b="0" i="0" u="none" strike="noStrike">
                          <a:solidFill>
                            <a:srgbClr val="000000"/>
                          </a:solidFill>
                          <a:effectLst/>
                          <a:latin typeface="Arial" panose="020B0604020202020204" pitchFamily="34" charset="0"/>
                        </a:rPr>
                        <a:t>7513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577"/>
                    </a:solidFill>
                  </a:tcPr>
                </a:tc>
                <a:tc>
                  <a:txBody>
                    <a:bodyPr/>
                    <a:lstStyle/>
                    <a:p>
                      <a:pPr algn="ctr" fontAlgn="ctr"/>
                      <a:r>
                        <a:rPr lang="en-US" sz="700" b="0" i="0" u="none" strike="noStrike">
                          <a:solidFill>
                            <a:srgbClr val="000000"/>
                          </a:solidFill>
                          <a:effectLst/>
                          <a:latin typeface="Arial" panose="020B0604020202020204" pitchFamily="34" charset="0"/>
                        </a:rPr>
                        <a:t>5196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383"/>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2077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17F"/>
                    </a:solidFill>
                  </a:tcPr>
                </a:tc>
                <a:tc>
                  <a:txBody>
                    <a:bodyPr/>
                    <a:lstStyle/>
                    <a:p>
                      <a:pPr algn="ctr" fontAlgn="ctr"/>
                      <a:r>
                        <a:rPr lang="en-US" sz="700" b="0" i="0" u="none" strike="noStrike">
                          <a:solidFill>
                            <a:srgbClr val="000000"/>
                          </a:solidFill>
                          <a:effectLst/>
                          <a:latin typeface="Arial" panose="020B0604020202020204" pitchFamily="34" charset="0"/>
                        </a:rPr>
                        <a:t>2005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680"/>
                    </a:solidFill>
                  </a:tcPr>
                </a:tc>
                <a:tc>
                  <a:txBody>
                    <a:bodyPr/>
                    <a:lstStyle/>
                    <a:p>
                      <a:pPr algn="ctr" fontAlgn="ctr"/>
                      <a:r>
                        <a:rPr lang="en-US" sz="700" b="0" i="0" u="none" strike="noStrike">
                          <a:solidFill>
                            <a:srgbClr val="000000"/>
                          </a:solidFill>
                          <a:effectLst/>
                          <a:latin typeface="Arial" panose="020B0604020202020204" pitchFamily="34" charset="0"/>
                        </a:rPr>
                        <a:t>1783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583"/>
                    </a:solidFill>
                  </a:tcPr>
                </a:tc>
                <a:tc>
                  <a:txBody>
                    <a:bodyPr/>
                    <a:lstStyle/>
                    <a:p>
                      <a:pPr algn="ctr" fontAlgn="ctr"/>
                      <a:r>
                        <a:rPr lang="en-US" sz="700" b="0" i="0" u="none" strike="noStrike">
                          <a:solidFill>
                            <a:srgbClr val="000000"/>
                          </a:solidFill>
                          <a:effectLst/>
                          <a:latin typeface="Arial" panose="020B0604020202020204" pitchFamily="34" charset="0"/>
                        </a:rPr>
                        <a:t>1978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881"/>
                    </a:solidFill>
                  </a:tcPr>
                </a:tc>
                <a:tc>
                  <a:txBody>
                    <a:bodyPr/>
                    <a:lstStyle/>
                    <a:p>
                      <a:pPr algn="ctr" fontAlgn="ctr"/>
                      <a:r>
                        <a:rPr lang="en-US" sz="700" b="0" i="0" u="none" strike="noStrike">
                          <a:solidFill>
                            <a:srgbClr val="000000"/>
                          </a:solidFill>
                          <a:effectLst/>
                          <a:latin typeface="Arial" panose="020B0604020202020204" pitchFamily="34" charset="0"/>
                        </a:rPr>
                        <a:t>2390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C7B"/>
                    </a:solidFill>
                  </a:tcPr>
                </a:tc>
                <a:tc>
                  <a:txBody>
                    <a:bodyPr/>
                    <a:lstStyle/>
                    <a:p>
                      <a:pPr algn="ctr" fontAlgn="ctr"/>
                      <a:r>
                        <a:rPr lang="en-US" sz="700" b="0" i="0" u="none" strike="noStrike">
                          <a:solidFill>
                            <a:srgbClr val="000000"/>
                          </a:solidFill>
                          <a:effectLst/>
                          <a:latin typeface="Arial" panose="020B0604020202020204" pitchFamily="34" charset="0"/>
                        </a:rPr>
                        <a:t>3338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7D6F"/>
                    </a:solidFill>
                  </a:tcPr>
                </a:tc>
                <a:tc>
                  <a:txBody>
                    <a:bodyPr/>
                    <a:lstStyle/>
                    <a:p>
                      <a:pPr algn="ctr" fontAlgn="ctr"/>
                      <a:r>
                        <a:rPr lang="en-US" sz="700" b="0" i="0" u="none" strike="noStrike">
                          <a:solidFill>
                            <a:srgbClr val="000000"/>
                          </a:solidFill>
                          <a:effectLst/>
                          <a:latin typeface="Arial" panose="020B0604020202020204" pitchFamily="34" charset="0"/>
                        </a:rPr>
                        <a:t>2335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07C"/>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4473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279"/>
                    </a:solidFill>
                  </a:tcPr>
                </a:tc>
                <a:tc>
                  <a:txBody>
                    <a:bodyPr/>
                    <a:lstStyle/>
                    <a:p>
                      <a:pPr algn="ctr" fontAlgn="ctr"/>
                      <a:r>
                        <a:rPr lang="en-US" sz="700" b="0" i="0" u="none" strike="noStrike">
                          <a:solidFill>
                            <a:srgbClr val="000000"/>
                          </a:solidFill>
                          <a:effectLst/>
                          <a:latin typeface="Arial" panose="020B0604020202020204" pitchFamily="34" charset="0"/>
                        </a:rPr>
                        <a:t>4898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F76"/>
                    </a:solidFill>
                  </a:tcPr>
                </a:tc>
                <a:tc>
                  <a:txBody>
                    <a:bodyPr/>
                    <a:lstStyle/>
                    <a:p>
                      <a:pPr algn="ctr" fontAlgn="ctr"/>
                      <a:r>
                        <a:rPr lang="en-US" sz="700" b="0" i="0" u="none" strike="noStrike">
                          <a:solidFill>
                            <a:srgbClr val="000000"/>
                          </a:solidFill>
                          <a:effectLst/>
                          <a:latin typeface="Arial" panose="020B0604020202020204" pitchFamily="34" charset="0"/>
                        </a:rPr>
                        <a:t>2631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081"/>
                    </a:solidFill>
                  </a:tcPr>
                </a:tc>
                <a:tc>
                  <a:txBody>
                    <a:bodyPr/>
                    <a:lstStyle/>
                    <a:p>
                      <a:pPr algn="ctr" fontAlgn="ctr"/>
                      <a:r>
                        <a:rPr lang="en-US" sz="700" b="0" i="0" u="none" strike="noStrike">
                          <a:solidFill>
                            <a:srgbClr val="000000"/>
                          </a:solidFill>
                          <a:effectLst/>
                          <a:latin typeface="Arial" panose="020B0604020202020204" pitchFamily="34" charset="0"/>
                        </a:rPr>
                        <a:t>2998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783"/>
                    </a:solidFill>
                  </a:tcPr>
                </a:tc>
                <a:tc>
                  <a:txBody>
                    <a:bodyPr/>
                    <a:lstStyle/>
                    <a:p>
                      <a:pPr algn="ctr" fontAlgn="ctr"/>
                      <a:r>
                        <a:rPr lang="en-US" sz="700" b="0" i="0" u="none" strike="noStrike">
                          <a:solidFill>
                            <a:srgbClr val="000000"/>
                          </a:solidFill>
                          <a:effectLst/>
                          <a:latin typeface="Arial" panose="020B0604020202020204" pitchFamily="34" charset="0"/>
                        </a:rPr>
                        <a:t>2709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282"/>
                    </a:solidFill>
                  </a:tcPr>
                </a:tc>
                <a:tc>
                  <a:txBody>
                    <a:bodyPr/>
                    <a:lstStyle/>
                    <a:p>
                      <a:pPr algn="ctr" fontAlgn="ctr"/>
                      <a:r>
                        <a:rPr lang="en-US" sz="700" b="0" i="0" u="none" strike="noStrike">
                          <a:solidFill>
                            <a:srgbClr val="000000"/>
                          </a:solidFill>
                          <a:effectLst/>
                          <a:latin typeface="Arial" panose="020B0604020202020204" pitchFamily="34" charset="0"/>
                        </a:rPr>
                        <a:t>4175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F7C"/>
                    </a:solidFill>
                  </a:tcPr>
                </a:tc>
                <a:tc>
                  <a:txBody>
                    <a:bodyPr/>
                    <a:lstStyle/>
                    <a:p>
                      <a:pPr algn="ctr" fontAlgn="ctr"/>
                      <a:r>
                        <a:rPr lang="en-US" sz="700" b="0" i="0" u="none" strike="noStrike">
                          <a:solidFill>
                            <a:srgbClr val="000000"/>
                          </a:solidFill>
                          <a:effectLst/>
                          <a:latin typeface="Arial" panose="020B0604020202020204" pitchFamily="34" charset="0"/>
                        </a:rPr>
                        <a:t>2861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582"/>
                    </a:solidFill>
                  </a:tcPr>
                </a:tc>
                <a:extLst>
                  <a:ext uri="{0D108BD9-81ED-4DB2-BD59-A6C34878D82A}">
                    <a16:rowId xmlns:a16="http://schemas.microsoft.com/office/drawing/2014/main" val="271604003"/>
                  </a:ext>
                </a:extLst>
              </a:tr>
              <a:tr h="133454">
                <a:tc>
                  <a:txBody>
                    <a:bodyPr/>
                    <a:lstStyle/>
                    <a:p>
                      <a:pPr algn="ctr" fontAlgn="ctr"/>
                      <a:r>
                        <a:rPr lang="en-US" sz="700" b="1" i="0" u="none" strike="noStrike">
                          <a:solidFill>
                            <a:srgbClr val="000000"/>
                          </a:solidFill>
                          <a:effectLst/>
                          <a:latin typeface="Arial" panose="020B0604020202020204" pitchFamily="34" charset="0"/>
                        </a:rPr>
                        <a:t>19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6720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A7B"/>
                    </a:solidFill>
                  </a:tcPr>
                </a:tc>
                <a:tc>
                  <a:txBody>
                    <a:bodyPr/>
                    <a:lstStyle/>
                    <a:p>
                      <a:pPr algn="ctr" fontAlgn="ctr"/>
                      <a:r>
                        <a:rPr lang="en-US" sz="700" b="0" i="0" u="none" strike="noStrike">
                          <a:solidFill>
                            <a:srgbClr val="000000"/>
                          </a:solidFill>
                          <a:effectLst/>
                          <a:latin typeface="Arial" panose="020B0604020202020204" pitchFamily="34" charset="0"/>
                        </a:rPr>
                        <a:t>6940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47A"/>
                    </a:solidFill>
                  </a:tcPr>
                </a:tc>
                <a:tc>
                  <a:txBody>
                    <a:bodyPr/>
                    <a:lstStyle/>
                    <a:p>
                      <a:pPr algn="ctr" fontAlgn="ctr"/>
                      <a:r>
                        <a:rPr lang="en-US" sz="700" b="0" i="0" u="none" strike="noStrike">
                          <a:solidFill>
                            <a:srgbClr val="000000"/>
                          </a:solidFill>
                          <a:effectLst/>
                          <a:latin typeface="Arial" panose="020B0604020202020204" pitchFamily="34" charset="0"/>
                        </a:rPr>
                        <a:t>4431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482"/>
                    </a:solidFill>
                  </a:tcPr>
                </a:tc>
                <a:tc>
                  <a:txBody>
                    <a:bodyPr/>
                    <a:lstStyle/>
                    <a:p>
                      <a:pPr algn="ctr" fontAlgn="ctr"/>
                      <a:r>
                        <a:rPr lang="en-US" sz="700" b="0" i="0" u="none" strike="noStrike">
                          <a:solidFill>
                            <a:srgbClr val="000000"/>
                          </a:solidFill>
                          <a:effectLst/>
                          <a:latin typeface="Arial" panose="020B0604020202020204" pitchFamily="34" charset="0"/>
                        </a:rPr>
                        <a:t>4124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F81"/>
                    </a:solidFill>
                  </a:tcPr>
                </a:tc>
                <a:tc>
                  <a:txBody>
                    <a:bodyPr/>
                    <a:lstStyle/>
                    <a:p>
                      <a:pPr algn="ctr" fontAlgn="ctr"/>
                      <a:r>
                        <a:rPr lang="en-US" sz="700" b="0" i="0" u="none" strike="noStrike">
                          <a:solidFill>
                            <a:srgbClr val="000000"/>
                          </a:solidFill>
                          <a:effectLst/>
                          <a:latin typeface="Arial" panose="020B0604020202020204" pitchFamily="34" charset="0"/>
                        </a:rPr>
                        <a:t>5990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E7F"/>
                    </a:solidFill>
                  </a:tcPr>
                </a:tc>
                <a:tc>
                  <a:txBody>
                    <a:bodyPr/>
                    <a:lstStyle/>
                    <a:p>
                      <a:pPr algn="ctr" fontAlgn="ctr"/>
                      <a:r>
                        <a:rPr lang="en-US" sz="700" b="0" i="0" u="none" strike="noStrike">
                          <a:solidFill>
                            <a:srgbClr val="000000"/>
                          </a:solidFill>
                          <a:effectLst/>
                          <a:latin typeface="Arial" panose="020B0604020202020204" pitchFamily="34" charset="0"/>
                        </a:rPr>
                        <a:t>7680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076"/>
                    </a:solidFill>
                  </a:tcPr>
                </a:tc>
                <a:tc>
                  <a:txBody>
                    <a:bodyPr/>
                    <a:lstStyle/>
                    <a:p>
                      <a:pPr algn="ctr" fontAlgn="ctr"/>
                      <a:r>
                        <a:rPr lang="en-US" sz="700" b="0" i="0" u="none" strike="noStrike">
                          <a:solidFill>
                            <a:srgbClr val="000000"/>
                          </a:solidFill>
                          <a:effectLst/>
                          <a:latin typeface="Arial" panose="020B0604020202020204" pitchFamily="34" charset="0"/>
                        </a:rPr>
                        <a:t>5377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82"/>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1799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83"/>
                    </a:solidFill>
                  </a:tcPr>
                </a:tc>
                <a:tc>
                  <a:txBody>
                    <a:bodyPr/>
                    <a:lstStyle/>
                    <a:p>
                      <a:pPr algn="ctr" fontAlgn="ctr"/>
                      <a:r>
                        <a:rPr lang="en-US" sz="700" b="0" i="0" u="none" strike="noStrike">
                          <a:solidFill>
                            <a:srgbClr val="000000"/>
                          </a:solidFill>
                          <a:effectLst/>
                          <a:latin typeface="Arial" panose="020B0604020202020204" pitchFamily="34" charset="0"/>
                        </a:rPr>
                        <a:t>2028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480"/>
                    </a:solidFill>
                  </a:tcPr>
                </a:tc>
                <a:tc>
                  <a:txBody>
                    <a:bodyPr/>
                    <a:lstStyle/>
                    <a:p>
                      <a:pPr algn="ctr" fontAlgn="ctr"/>
                      <a:r>
                        <a:rPr lang="en-US" sz="700" b="0" i="0" u="none" strike="noStrike">
                          <a:solidFill>
                            <a:srgbClr val="000000"/>
                          </a:solidFill>
                          <a:effectLst/>
                          <a:latin typeface="Arial" panose="020B0604020202020204" pitchFamily="34" charset="0"/>
                        </a:rPr>
                        <a:t>1558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482"/>
                    </a:solidFill>
                  </a:tcPr>
                </a:tc>
                <a:tc>
                  <a:txBody>
                    <a:bodyPr/>
                    <a:lstStyle/>
                    <a:p>
                      <a:pPr algn="ctr" fontAlgn="ctr"/>
                      <a:r>
                        <a:rPr lang="en-US" sz="700" b="0" i="0" u="none" strike="noStrike">
                          <a:solidFill>
                            <a:srgbClr val="000000"/>
                          </a:solidFill>
                          <a:effectLst/>
                          <a:latin typeface="Arial" panose="020B0604020202020204" pitchFamily="34" charset="0"/>
                        </a:rPr>
                        <a:t>1531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382"/>
                    </a:solidFill>
                  </a:tcPr>
                </a:tc>
                <a:tc>
                  <a:txBody>
                    <a:bodyPr/>
                    <a:lstStyle/>
                    <a:p>
                      <a:pPr algn="ctr" fontAlgn="ctr"/>
                      <a:r>
                        <a:rPr lang="en-US" sz="700" b="0" i="0" u="none" strike="noStrike">
                          <a:solidFill>
                            <a:srgbClr val="000000"/>
                          </a:solidFill>
                          <a:effectLst/>
                          <a:latin typeface="Arial" panose="020B0604020202020204" pitchFamily="34" charset="0"/>
                        </a:rPr>
                        <a:t>2439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97B"/>
                    </a:solidFill>
                  </a:tcPr>
                </a:tc>
                <a:tc>
                  <a:txBody>
                    <a:bodyPr/>
                    <a:lstStyle/>
                    <a:p>
                      <a:pPr algn="ctr" fontAlgn="ctr"/>
                      <a:r>
                        <a:rPr lang="en-US" sz="700" b="0" i="0" u="none" strike="noStrike">
                          <a:solidFill>
                            <a:srgbClr val="000000"/>
                          </a:solidFill>
                          <a:effectLst/>
                          <a:latin typeface="Arial" panose="020B0604020202020204" pitchFamily="34" charset="0"/>
                        </a:rPr>
                        <a:t>3189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771"/>
                    </a:solidFill>
                  </a:tcPr>
                </a:tc>
                <a:tc>
                  <a:txBody>
                    <a:bodyPr/>
                    <a:lstStyle/>
                    <a:p>
                      <a:pPr algn="ctr" fontAlgn="ctr"/>
                      <a:r>
                        <a:rPr lang="en-US" sz="700" b="0" i="0" u="none" strike="noStrike">
                          <a:solidFill>
                            <a:srgbClr val="000000"/>
                          </a:solidFill>
                          <a:effectLst/>
                          <a:latin typeface="Arial" panose="020B0604020202020204" pitchFamily="34" charset="0"/>
                        </a:rPr>
                        <a:t>2154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C7E"/>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19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4921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E76"/>
                    </a:solidFill>
                  </a:tcPr>
                </a:tc>
                <a:tc>
                  <a:txBody>
                    <a:bodyPr/>
                    <a:lstStyle/>
                    <a:p>
                      <a:pPr algn="ctr" fontAlgn="ctr"/>
                      <a:r>
                        <a:rPr lang="en-US" sz="700" b="0" i="0" u="none" strike="noStrike">
                          <a:solidFill>
                            <a:srgbClr val="000000"/>
                          </a:solidFill>
                          <a:effectLst/>
                          <a:latin typeface="Arial" panose="020B0604020202020204" pitchFamily="34" charset="0"/>
                        </a:rPr>
                        <a:t>4912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E76"/>
                    </a:solidFill>
                  </a:tcPr>
                </a:tc>
                <a:tc>
                  <a:txBody>
                    <a:bodyPr/>
                    <a:lstStyle/>
                    <a:p>
                      <a:pPr algn="ctr" fontAlgn="ctr"/>
                      <a:r>
                        <a:rPr lang="en-US" sz="700" b="0" i="0" u="none" strike="noStrike">
                          <a:solidFill>
                            <a:srgbClr val="000000"/>
                          </a:solidFill>
                          <a:effectLst/>
                          <a:latin typeface="Arial" panose="020B0604020202020204" pitchFamily="34" charset="0"/>
                        </a:rPr>
                        <a:t>2873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582"/>
                    </a:solidFill>
                  </a:tcPr>
                </a:tc>
                <a:tc>
                  <a:txBody>
                    <a:bodyPr/>
                    <a:lstStyle/>
                    <a:p>
                      <a:pPr algn="ctr" fontAlgn="ctr"/>
                      <a:r>
                        <a:rPr lang="en-US" sz="700" b="0" i="0" u="none" strike="noStrike">
                          <a:solidFill>
                            <a:srgbClr val="000000"/>
                          </a:solidFill>
                          <a:effectLst/>
                          <a:latin typeface="Arial" panose="020B0604020202020204" pitchFamily="34" charset="0"/>
                        </a:rPr>
                        <a:t>2593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081"/>
                    </a:solidFill>
                  </a:tcPr>
                </a:tc>
                <a:tc>
                  <a:txBody>
                    <a:bodyPr/>
                    <a:lstStyle/>
                    <a:p>
                      <a:pPr algn="ctr" fontAlgn="ctr"/>
                      <a:r>
                        <a:rPr lang="en-US" sz="700" b="0" i="0" u="none" strike="noStrike">
                          <a:solidFill>
                            <a:srgbClr val="000000"/>
                          </a:solidFill>
                          <a:effectLst/>
                          <a:latin typeface="Arial" panose="020B0604020202020204" pitchFamily="34" charset="0"/>
                        </a:rPr>
                        <a:t>3551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B81"/>
                    </a:solidFill>
                  </a:tcPr>
                </a:tc>
                <a:tc>
                  <a:txBody>
                    <a:bodyPr/>
                    <a:lstStyle/>
                    <a:p>
                      <a:pPr algn="ctr" fontAlgn="ctr"/>
                      <a:r>
                        <a:rPr lang="en-US" sz="700" b="0" i="0" u="none" strike="noStrike">
                          <a:solidFill>
                            <a:srgbClr val="000000"/>
                          </a:solidFill>
                          <a:effectLst/>
                          <a:latin typeface="Arial" panose="020B0604020202020204" pitchFamily="34" charset="0"/>
                        </a:rPr>
                        <a:t>4491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179"/>
                    </a:solidFill>
                  </a:tcPr>
                </a:tc>
                <a:tc>
                  <a:txBody>
                    <a:bodyPr/>
                    <a:lstStyle/>
                    <a:p>
                      <a:pPr algn="ctr" fontAlgn="ctr"/>
                      <a:r>
                        <a:rPr lang="en-US" sz="700" b="0" i="0" u="none" strike="noStrike">
                          <a:solidFill>
                            <a:srgbClr val="000000"/>
                          </a:solidFill>
                          <a:effectLst/>
                          <a:latin typeface="Arial" panose="020B0604020202020204" pitchFamily="34" charset="0"/>
                        </a:rPr>
                        <a:t>3223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984"/>
                    </a:solidFill>
                  </a:tcPr>
                </a:tc>
                <a:extLst>
                  <a:ext uri="{0D108BD9-81ED-4DB2-BD59-A6C34878D82A}">
                    <a16:rowId xmlns:a16="http://schemas.microsoft.com/office/drawing/2014/main" val="1379370232"/>
                  </a:ext>
                </a:extLst>
              </a:tr>
              <a:tr h="133454">
                <a:tc>
                  <a:txBody>
                    <a:bodyPr/>
                    <a:lstStyle/>
                    <a:p>
                      <a:pPr algn="ctr" fontAlgn="ctr"/>
                      <a:r>
                        <a:rPr lang="en-US" sz="700" b="1" i="0" u="none" strike="noStrike">
                          <a:solidFill>
                            <a:srgbClr val="000000"/>
                          </a:solidFill>
                          <a:effectLst/>
                          <a:latin typeface="Arial" panose="020B0604020202020204" pitchFamily="34" charset="0"/>
                        </a:rPr>
                        <a:t>20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6486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07C"/>
                    </a:solidFill>
                  </a:tcPr>
                </a:tc>
                <a:tc>
                  <a:txBody>
                    <a:bodyPr/>
                    <a:lstStyle/>
                    <a:p>
                      <a:pPr algn="ctr" fontAlgn="ctr"/>
                      <a:r>
                        <a:rPr lang="en-US" sz="700" b="0" i="0" u="none" strike="noStrike">
                          <a:solidFill>
                            <a:srgbClr val="000000"/>
                          </a:solidFill>
                          <a:effectLst/>
                          <a:latin typeface="Arial" panose="020B0604020202020204" pitchFamily="34" charset="0"/>
                        </a:rPr>
                        <a:t>6172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97E"/>
                    </a:solidFill>
                  </a:tcPr>
                </a:tc>
                <a:tc>
                  <a:txBody>
                    <a:bodyPr/>
                    <a:lstStyle/>
                    <a:p>
                      <a:pPr algn="ctr" fontAlgn="ctr"/>
                      <a:r>
                        <a:rPr lang="en-US" sz="700" b="0" i="0" u="none" strike="noStrike">
                          <a:solidFill>
                            <a:srgbClr val="000000"/>
                          </a:solidFill>
                          <a:effectLst/>
                          <a:latin typeface="Arial" panose="020B0604020202020204" pitchFamily="34" charset="0"/>
                        </a:rPr>
                        <a:t>4455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482"/>
                    </a:solidFill>
                  </a:tcPr>
                </a:tc>
                <a:tc>
                  <a:txBody>
                    <a:bodyPr/>
                    <a:lstStyle/>
                    <a:p>
                      <a:pPr algn="ctr" fontAlgn="ctr"/>
                      <a:r>
                        <a:rPr lang="en-US" sz="700" b="0" i="0" u="none" strike="noStrike">
                          <a:solidFill>
                            <a:srgbClr val="000000"/>
                          </a:solidFill>
                          <a:effectLst/>
                          <a:latin typeface="Arial" panose="020B0604020202020204" pitchFamily="34" charset="0"/>
                        </a:rPr>
                        <a:t>4001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81"/>
                    </a:solidFill>
                  </a:tcPr>
                </a:tc>
                <a:tc>
                  <a:txBody>
                    <a:bodyPr/>
                    <a:lstStyle/>
                    <a:p>
                      <a:pPr algn="ctr" fontAlgn="ctr"/>
                      <a:r>
                        <a:rPr lang="en-US" sz="700" b="0" i="0" u="none" strike="noStrike">
                          <a:solidFill>
                            <a:srgbClr val="000000"/>
                          </a:solidFill>
                          <a:effectLst/>
                          <a:latin typeface="Arial" panose="020B0604020202020204" pitchFamily="34" charset="0"/>
                        </a:rPr>
                        <a:t>6426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27D"/>
                    </a:solidFill>
                  </a:tcPr>
                </a:tc>
                <a:tc>
                  <a:txBody>
                    <a:bodyPr/>
                    <a:lstStyle/>
                    <a:p>
                      <a:pPr algn="ctr" fontAlgn="ctr"/>
                      <a:r>
                        <a:rPr lang="en-US" sz="700" b="0" i="0" u="none" strike="noStrike">
                          <a:solidFill>
                            <a:srgbClr val="000000"/>
                          </a:solidFill>
                          <a:effectLst/>
                          <a:latin typeface="Arial" panose="020B0604020202020204" pitchFamily="34" charset="0"/>
                        </a:rPr>
                        <a:t>7286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B78"/>
                    </a:solidFill>
                  </a:tcPr>
                </a:tc>
                <a:tc>
                  <a:txBody>
                    <a:bodyPr/>
                    <a:lstStyle/>
                    <a:p>
                      <a:pPr algn="ctr" fontAlgn="ctr"/>
                      <a:r>
                        <a:rPr lang="en-US" sz="700" b="0" i="0" u="none" strike="noStrike">
                          <a:solidFill>
                            <a:srgbClr val="000000"/>
                          </a:solidFill>
                          <a:effectLst/>
                          <a:latin typeface="Arial" panose="020B0604020202020204" pitchFamily="34" charset="0"/>
                        </a:rPr>
                        <a:t>5422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D82"/>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20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1562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582"/>
                    </a:solidFill>
                  </a:tcPr>
                </a:tc>
                <a:tc>
                  <a:txBody>
                    <a:bodyPr/>
                    <a:lstStyle/>
                    <a:p>
                      <a:pPr algn="ctr" fontAlgn="ctr"/>
                      <a:r>
                        <a:rPr lang="en-US" sz="700" b="0" i="0" u="none" strike="noStrike">
                          <a:solidFill>
                            <a:srgbClr val="000000"/>
                          </a:solidFill>
                          <a:effectLst/>
                          <a:latin typeface="Arial" panose="020B0604020202020204" pitchFamily="34" charset="0"/>
                        </a:rPr>
                        <a:t>1498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182"/>
                    </a:solidFill>
                  </a:tcPr>
                </a:tc>
                <a:tc>
                  <a:txBody>
                    <a:bodyPr/>
                    <a:lstStyle/>
                    <a:p>
                      <a:pPr algn="ctr" fontAlgn="ctr"/>
                      <a:r>
                        <a:rPr lang="en-US" sz="700" b="0" i="0" u="none" strike="noStrike">
                          <a:solidFill>
                            <a:srgbClr val="000000"/>
                          </a:solidFill>
                          <a:effectLst/>
                          <a:latin typeface="Arial" panose="020B0604020202020204" pitchFamily="34" charset="0"/>
                        </a:rPr>
                        <a:t>1291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D780"/>
                    </a:solidFill>
                  </a:tcPr>
                </a:tc>
                <a:tc>
                  <a:txBody>
                    <a:bodyPr/>
                    <a:lstStyle/>
                    <a:p>
                      <a:pPr algn="ctr" fontAlgn="ctr"/>
                      <a:r>
                        <a:rPr lang="en-US" sz="700" b="0" i="0" u="none" strike="noStrike">
                          <a:solidFill>
                            <a:srgbClr val="000000"/>
                          </a:solidFill>
                          <a:effectLst/>
                          <a:latin typeface="Arial" panose="020B0604020202020204" pitchFamily="34" charset="0"/>
                        </a:rPr>
                        <a:t>1236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D57F"/>
                    </a:solidFill>
                  </a:tcPr>
                </a:tc>
                <a:tc>
                  <a:txBody>
                    <a:bodyPr/>
                    <a:lstStyle/>
                    <a:p>
                      <a:pPr algn="ctr" fontAlgn="ctr"/>
                      <a:r>
                        <a:rPr lang="en-US" sz="700" b="0" i="0" u="none" strike="noStrike">
                          <a:solidFill>
                            <a:srgbClr val="000000"/>
                          </a:solidFill>
                          <a:effectLst/>
                          <a:latin typeface="Arial" panose="020B0604020202020204" pitchFamily="34" charset="0"/>
                        </a:rPr>
                        <a:t>2041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480"/>
                    </a:solidFill>
                  </a:tcPr>
                </a:tc>
                <a:tc>
                  <a:txBody>
                    <a:bodyPr/>
                    <a:lstStyle/>
                    <a:p>
                      <a:pPr algn="ctr" fontAlgn="ctr"/>
                      <a:r>
                        <a:rPr lang="en-US" sz="700" b="0" i="0" u="none" strike="noStrike">
                          <a:solidFill>
                            <a:srgbClr val="000000"/>
                          </a:solidFill>
                          <a:effectLst/>
                          <a:latin typeface="Arial" panose="020B0604020202020204" pitchFamily="34" charset="0"/>
                        </a:rPr>
                        <a:t>2562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179"/>
                    </a:solidFill>
                  </a:tcPr>
                </a:tc>
                <a:tc>
                  <a:txBody>
                    <a:bodyPr/>
                    <a:lstStyle/>
                    <a:p>
                      <a:pPr algn="ctr" fontAlgn="ctr"/>
                      <a:r>
                        <a:rPr lang="en-US" sz="700" b="0" i="0" u="none" strike="noStrike">
                          <a:solidFill>
                            <a:srgbClr val="000000"/>
                          </a:solidFill>
                          <a:effectLst/>
                          <a:latin typeface="Arial" panose="020B0604020202020204" pitchFamily="34" charset="0"/>
                        </a:rPr>
                        <a:t>1869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F82"/>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20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4924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E76"/>
                    </a:solidFill>
                  </a:tcPr>
                </a:tc>
                <a:tc>
                  <a:txBody>
                    <a:bodyPr/>
                    <a:lstStyle/>
                    <a:p>
                      <a:pPr algn="ctr" fontAlgn="ctr"/>
                      <a:r>
                        <a:rPr lang="en-US" sz="700" b="0" i="0" u="none" strike="noStrike">
                          <a:solidFill>
                            <a:srgbClr val="000000"/>
                          </a:solidFill>
                          <a:effectLst/>
                          <a:latin typeface="Arial" panose="020B0604020202020204" pitchFamily="34" charset="0"/>
                        </a:rPr>
                        <a:t>4674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978"/>
                    </a:solidFill>
                  </a:tcPr>
                </a:tc>
                <a:tc>
                  <a:txBody>
                    <a:bodyPr/>
                    <a:lstStyle/>
                    <a:p>
                      <a:pPr algn="ctr" fontAlgn="ctr"/>
                      <a:r>
                        <a:rPr lang="en-US" sz="700" b="0" i="0" u="none" strike="noStrike">
                          <a:solidFill>
                            <a:srgbClr val="000000"/>
                          </a:solidFill>
                          <a:effectLst/>
                          <a:latin typeface="Arial" panose="020B0604020202020204" pitchFamily="34" charset="0"/>
                        </a:rPr>
                        <a:t>3164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r>
                        <a:rPr lang="en-US" sz="700" b="0" i="0" u="none" strike="noStrike">
                          <a:solidFill>
                            <a:srgbClr val="000000"/>
                          </a:solidFill>
                          <a:effectLst/>
                          <a:latin typeface="Arial" panose="020B0604020202020204" pitchFamily="34" charset="0"/>
                        </a:rPr>
                        <a:t>2765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382"/>
                    </a:solidFill>
                  </a:tcPr>
                </a:tc>
                <a:tc>
                  <a:txBody>
                    <a:bodyPr/>
                    <a:lstStyle/>
                    <a:p>
                      <a:pPr algn="ctr" fontAlgn="ctr"/>
                      <a:r>
                        <a:rPr lang="en-US" sz="700" b="0" i="0" u="none" strike="noStrike">
                          <a:solidFill>
                            <a:srgbClr val="000000"/>
                          </a:solidFill>
                          <a:effectLst/>
                          <a:latin typeface="Arial" panose="020B0604020202020204" pitchFamily="34" charset="0"/>
                        </a:rPr>
                        <a:t>4385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67A"/>
                    </a:solidFill>
                  </a:tcPr>
                </a:tc>
                <a:tc>
                  <a:txBody>
                    <a:bodyPr/>
                    <a:lstStyle/>
                    <a:p>
                      <a:pPr algn="ctr" fontAlgn="ctr"/>
                      <a:r>
                        <a:rPr lang="en-US" sz="700" b="0" i="0" u="none" strike="noStrike">
                          <a:solidFill>
                            <a:srgbClr val="000000"/>
                          </a:solidFill>
                          <a:effectLst/>
                          <a:latin typeface="Arial" panose="020B0604020202020204" pitchFamily="34" charset="0"/>
                        </a:rPr>
                        <a:t>4723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777"/>
                    </a:solidFill>
                  </a:tcPr>
                </a:tc>
                <a:tc>
                  <a:txBody>
                    <a:bodyPr/>
                    <a:lstStyle/>
                    <a:p>
                      <a:pPr algn="ctr" fontAlgn="ctr"/>
                      <a:r>
                        <a:rPr lang="en-US" sz="700" b="0" i="0" u="none" strike="noStrike">
                          <a:solidFill>
                            <a:srgbClr val="000000"/>
                          </a:solidFill>
                          <a:effectLst/>
                          <a:latin typeface="Arial" panose="020B0604020202020204" pitchFamily="34" charset="0"/>
                        </a:rPr>
                        <a:t>3553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B81"/>
                    </a:solidFill>
                  </a:tcPr>
                </a:tc>
                <a:extLst>
                  <a:ext uri="{0D108BD9-81ED-4DB2-BD59-A6C34878D82A}">
                    <a16:rowId xmlns:a16="http://schemas.microsoft.com/office/drawing/2014/main" val="2761094817"/>
                  </a:ext>
                </a:extLst>
              </a:tr>
              <a:tr h="133454">
                <a:tc>
                  <a:txBody>
                    <a:bodyPr/>
                    <a:lstStyle/>
                    <a:p>
                      <a:pPr algn="ctr" fontAlgn="ctr"/>
                      <a:r>
                        <a:rPr lang="en-US" sz="700" b="1" i="0" u="none" strike="noStrike">
                          <a:solidFill>
                            <a:srgbClr val="000000"/>
                          </a:solidFill>
                          <a:effectLst/>
                          <a:latin typeface="Arial" panose="020B0604020202020204" pitchFamily="34" charset="0"/>
                        </a:rPr>
                        <a:t>21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5684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680"/>
                    </a:solidFill>
                  </a:tcPr>
                </a:tc>
                <a:tc>
                  <a:txBody>
                    <a:bodyPr/>
                    <a:lstStyle/>
                    <a:p>
                      <a:pPr algn="ctr" fontAlgn="ctr"/>
                      <a:r>
                        <a:rPr lang="en-US" sz="700" b="0" i="0" u="none" strike="noStrike">
                          <a:solidFill>
                            <a:srgbClr val="000000"/>
                          </a:solidFill>
                          <a:effectLst/>
                          <a:latin typeface="Arial" panose="020B0604020202020204" pitchFamily="34" charset="0"/>
                        </a:rPr>
                        <a:t>5339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F82"/>
                    </a:solidFill>
                  </a:tcPr>
                </a:tc>
                <a:tc>
                  <a:txBody>
                    <a:bodyPr/>
                    <a:lstStyle/>
                    <a:p>
                      <a:pPr algn="ctr" fontAlgn="ctr"/>
                      <a:r>
                        <a:rPr lang="en-US" sz="700" b="0" i="0" u="none" strike="noStrike">
                          <a:solidFill>
                            <a:srgbClr val="000000"/>
                          </a:solidFill>
                          <a:effectLst/>
                          <a:latin typeface="Arial" panose="020B0604020202020204" pitchFamily="34" charset="0"/>
                        </a:rPr>
                        <a:t>3773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A80"/>
                    </a:solidFill>
                  </a:tcPr>
                </a:tc>
                <a:tc>
                  <a:txBody>
                    <a:bodyPr/>
                    <a:lstStyle/>
                    <a:p>
                      <a:pPr algn="ctr" fontAlgn="ctr"/>
                      <a:r>
                        <a:rPr lang="en-US" sz="700" b="0" i="0" u="none" strike="noStrike">
                          <a:solidFill>
                            <a:srgbClr val="000000"/>
                          </a:solidFill>
                          <a:effectLst/>
                          <a:latin typeface="Arial" panose="020B0604020202020204" pitchFamily="34" charset="0"/>
                        </a:rPr>
                        <a:t>3784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7DA80"/>
                    </a:solidFill>
                  </a:tcPr>
                </a:tc>
                <a:tc>
                  <a:txBody>
                    <a:bodyPr/>
                    <a:lstStyle/>
                    <a:p>
                      <a:pPr algn="ctr" fontAlgn="ctr"/>
                      <a:r>
                        <a:rPr lang="en-US" sz="700" b="0" i="0" u="none" strike="noStrike">
                          <a:solidFill>
                            <a:srgbClr val="000000"/>
                          </a:solidFill>
                          <a:effectLst/>
                          <a:latin typeface="Arial" panose="020B0604020202020204" pitchFamily="34" charset="0"/>
                        </a:rPr>
                        <a:t>7925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A75"/>
                    </a:solidFill>
                  </a:tcPr>
                </a:tc>
                <a:tc>
                  <a:txBody>
                    <a:bodyPr/>
                    <a:lstStyle/>
                    <a:p>
                      <a:pPr algn="ctr" fontAlgn="ctr"/>
                      <a:r>
                        <a:rPr lang="en-US" sz="700" b="0" i="0" u="none" strike="noStrike">
                          <a:solidFill>
                            <a:srgbClr val="000000"/>
                          </a:solidFill>
                          <a:effectLst/>
                          <a:latin typeface="Arial" panose="020B0604020202020204" pitchFamily="34" charset="0"/>
                        </a:rPr>
                        <a:t>6652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C7B"/>
                    </a:solidFill>
                  </a:tcPr>
                </a:tc>
                <a:tc>
                  <a:txBody>
                    <a:bodyPr/>
                    <a:lstStyle/>
                    <a:p>
                      <a:pPr algn="ctr" fontAlgn="ctr"/>
                      <a:r>
                        <a:rPr lang="en-US" sz="700" b="0" i="0" u="none" strike="noStrike">
                          <a:solidFill>
                            <a:srgbClr val="000000"/>
                          </a:solidFill>
                          <a:effectLst/>
                          <a:latin typeface="Arial" panose="020B0604020202020204" pitchFamily="34" charset="0"/>
                        </a:rPr>
                        <a:t>5196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383"/>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21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1513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E282"/>
                    </a:solidFill>
                  </a:tcPr>
                </a:tc>
                <a:tc>
                  <a:txBody>
                    <a:bodyPr/>
                    <a:lstStyle/>
                    <a:p>
                      <a:pPr algn="ctr" fontAlgn="ctr"/>
                      <a:r>
                        <a:rPr lang="en-US" sz="700" b="0" i="0" u="none" strike="noStrike">
                          <a:solidFill>
                            <a:srgbClr val="000000"/>
                          </a:solidFill>
                          <a:effectLst/>
                          <a:latin typeface="Arial" panose="020B0604020202020204" pitchFamily="34" charset="0"/>
                        </a:rPr>
                        <a:t>1406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D81"/>
                    </a:solidFill>
                  </a:tcPr>
                </a:tc>
                <a:tc>
                  <a:txBody>
                    <a:bodyPr/>
                    <a:lstStyle/>
                    <a:p>
                      <a:pPr algn="ctr" fontAlgn="ctr"/>
                      <a:r>
                        <a:rPr lang="en-US" sz="700" b="0" i="0" u="none" strike="noStrike">
                          <a:solidFill>
                            <a:srgbClr val="000000"/>
                          </a:solidFill>
                          <a:effectLst/>
                          <a:latin typeface="Arial" panose="020B0604020202020204" pitchFamily="34" charset="0"/>
                        </a:rPr>
                        <a:t>1131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CF7E"/>
                    </a:solidFill>
                  </a:tcPr>
                </a:tc>
                <a:tc>
                  <a:txBody>
                    <a:bodyPr/>
                    <a:lstStyle/>
                    <a:p>
                      <a:pPr algn="ctr" fontAlgn="ctr"/>
                      <a:r>
                        <a:rPr lang="en-US" sz="700" b="0" i="0" u="none" strike="noStrike">
                          <a:solidFill>
                            <a:srgbClr val="000000"/>
                          </a:solidFill>
                          <a:effectLst/>
                          <a:latin typeface="Arial" panose="020B0604020202020204" pitchFamily="34" charset="0"/>
                        </a:rPr>
                        <a:t>1302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D880"/>
                    </a:solidFill>
                  </a:tcPr>
                </a:tc>
                <a:tc>
                  <a:txBody>
                    <a:bodyPr/>
                    <a:lstStyle/>
                    <a:p>
                      <a:pPr algn="ctr" fontAlgn="ctr"/>
                      <a:r>
                        <a:rPr lang="en-US" sz="700" b="0" i="0" u="none" strike="noStrike">
                          <a:solidFill>
                            <a:srgbClr val="000000"/>
                          </a:solidFill>
                          <a:effectLst/>
                          <a:latin typeface="Arial" panose="020B0604020202020204" pitchFamily="34" charset="0"/>
                        </a:rPr>
                        <a:t>2516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47A"/>
                    </a:solidFill>
                  </a:tcPr>
                </a:tc>
                <a:tc>
                  <a:txBody>
                    <a:bodyPr/>
                    <a:lstStyle/>
                    <a:p>
                      <a:pPr algn="ctr" fontAlgn="ctr"/>
                      <a:r>
                        <a:rPr lang="en-US" sz="700" b="0" i="0" u="none" strike="noStrike">
                          <a:solidFill>
                            <a:srgbClr val="000000"/>
                          </a:solidFill>
                          <a:effectLst/>
                          <a:latin typeface="Arial" panose="020B0604020202020204" pitchFamily="34" charset="0"/>
                        </a:rPr>
                        <a:t>2020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tc>
                  <a:txBody>
                    <a:bodyPr/>
                    <a:lstStyle/>
                    <a:p>
                      <a:pPr algn="ctr" fontAlgn="ctr"/>
                      <a:r>
                        <a:rPr lang="en-US" sz="700" b="0" i="0" u="none" strike="noStrike">
                          <a:solidFill>
                            <a:srgbClr val="000000"/>
                          </a:solidFill>
                          <a:effectLst/>
                          <a:latin typeface="Arial" panose="020B0604020202020204" pitchFamily="34" charset="0"/>
                        </a:rPr>
                        <a:t>1893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82"/>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21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4170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F7C"/>
                    </a:solidFill>
                  </a:tcPr>
                </a:tc>
                <a:tc>
                  <a:txBody>
                    <a:bodyPr/>
                    <a:lstStyle/>
                    <a:p>
                      <a:pPr algn="ctr" fontAlgn="ctr"/>
                      <a:r>
                        <a:rPr lang="en-US" sz="700" b="0" i="0" u="none" strike="noStrike">
                          <a:solidFill>
                            <a:srgbClr val="000000"/>
                          </a:solidFill>
                          <a:effectLst/>
                          <a:latin typeface="Arial" panose="020B0604020202020204" pitchFamily="34" charset="0"/>
                        </a:rPr>
                        <a:t>3933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A7E"/>
                    </a:solidFill>
                  </a:tcPr>
                </a:tc>
                <a:tc>
                  <a:txBody>
                    <a:bodyPr/>
                    <a:lstStyle/>
                    <a:p>
                      <a:pPr algn="ctr" fontAlgn="ctr"/>
                      <a:r>
                        <a:rPr lang="en-US" sz="700" b="0" i="0" u="none" strike="noStrike">
                          <a:solidFill>
                            <a:srgbClr val="000000"/>
                          </a:solidFill>
                          <a:effectLst/>
                          <a:latin typeface="Arial" panose="020B0604020202020204" pitchFamily="34" charset="0"/>
                        </a:rPr>
                        <a:t>2642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182"/>
                    </a:solidFill>
                  </a:tcPr>
                </a:tc>
                <a:tc>
                  <a:txBody>
                    <a:bodyPr/>
                    <a:lstStyle/>
                    <a:p>
                      <a:pPr algn="ctr" fontAlgn="ctr"/>
                      <a:r>
                        <a:rPr lang="en-US" sz="700" b="0" i="0" u="none" strike="noStrike">
                          <a:solidFill>
                            <a:srgbClr val="000000"/>
                          </a:solidFill>
                          <a:effectLst/>
                          <a:latin typeface="Arial" panose="020B0604020202020204" pitchFamily="34" charset="0"/>
                        </a:rPr>
                        <a:t>2482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81"/>
                    </a:solidFill>
                  </a:tcPr>
                </a:tc>
                <a:tc>
                  <a:txBody>
                    <a:bodyPr/>
                    <a:lstStyle/>
                    <a:p>
                      <a:pPr algn="ctr" fontAlgn="ctr"/>
                      <a:r>
                        <a:rPr lang="en-US" sz="700" b="0" i="0" u="none" strike="noStrike">
                          <a:solidFill>
                            <a:srgbClr val="000000"/>
                          </a:solidFill>
                          <a:effectLst/>
                          <a:latin typeface="Arial" panose="020B0604020202020204" pitchFamily="34" charset="0"/>
                        </a:rPr>
                        <a:t>5409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871"/>
                    </a:solidFill>
                  </a:tcPr>
                </a:tc>
                <a:tc>
                  <a:txBody>
                    <a:bodyPr/>
                    <a:lstStyle/>
                    <a:p>
                      <a:pPr algn="ctr" fontAlgn="ctr"/>
                      <a:r>
                        <a:rPr lang="en-US" sz="700" b="0" i="0" u="none" strike="noStrike">
                          <a:solidFill>
                            <a:srgbClr val="000000"/>
                          </a:solidFill>
                          <a:effectLst/>
                          <a:latin typeface="Arial" panose="020B0604020202020204" pitchFamily="34" charset="0"/>
                        </a:rPr>
                        <a:t>4632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B78"/>
                    </a:solidFill>
                  </a:tcPr>
                </a:tc>
                <a:tc>
                  <a:txBody>
                    <a:bodyPr/>
                    <a:lstStyle/>
                    <a:p>
                      <a:pPr algn="ctr" fontAlgn="ctr"/>
                      <a:r>
                        <a:rPr lang="en-US" sz="700" b="0" i="0" u="none" strike="noStrike">
                          <a:solidFill>
                            <a:srgbClr val="000000"/>
                          </a:solidFill>
                          <a:effectLst/>
                          <a:latin typeface="Arial" panose="020B0604020202020204" pitchFamily="34" charset="0"/>
                        </a:rPr>
                        <a:t>3303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83"/>
                    </a:solidFill>
                  </a:tcPr>
                </a:tc>
                <a:extLst>
                  <a:ext uri="{0D108BD9-81ED-4DB2-BD59-A6C34878D82A}">
                    <a16:rowId xmlns:a16="http://schemas.microsoft.com/office/drawing/2014/main" val="797056274"/>
                  </a:ext>
                </a:extLst>
              </a:tr>
              <a:tr h="133454">
                <a:tc>
                  <a:txBody>
                    <a:bodyPr/>
                    <a:lstStyle/>
                    <a:p>
                      <a:pPr algn="ctr" fontAlgn="ctr"/>
                      <a:r>
                        <a:rPr lang="en-US" sz="700" b="1" i="0" u="none" strike="noStrike">
                          <a:solidFill>
                            <a:srgbClr val="000000"/>
                          </a:solidFill>
                          <a:effectLst/>
                          <a:latin typeface="Arial" panose="020B0604020202020204" pitchFamily="34" charset="0"/>
                        </a:rPr>
                        <a:t>22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5425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D82"/>
                    </a:solidFill>
                  </a:tcPr>
                </a:tc>
                <a:tc>
                  <a:txBody>
                    <a:bodyPr/>
                    <a:lstStyle/>
                    <a:p>
                      <a:pPr algn="ctr" fontAlgn="ctr"/>
                      <a:r>
                        <a:rPr lang="en-US" sz="700" b="0" i="0" u="none" strike="noStrike">
                          <a:solidFill>
                            <a:srgbClr val="000000"/>
                          </a:solidFill>
                          <a:effectLst/>
                          <a:latin typeface="Arial" panose="020B0604020202020204" pitchFamily="34" charset="0"/>
                        </a:rPr>
                        <a:t>5633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781"/>
                    </a:solidFill>
                  </a:tcPr>
                </a:tc>
                <a:tc>
                  <a:txBody>
                    <a:bodyPr/>
                    <a:lstStyle/>
                    <a:p>
                      <a:pPr algn="ctr" fontAlgn="ctr"/>
                      <a:r>
                        <a:rPr lang="en-US" sz="700" b="0" i="0" u="none" strike="noStrike">
                          <a:solidFill>
                            <a:srgbClr val="000000"/>
                          </a:solidFill>
                          <a:effectLst/>
                          <a:latin typeface="Arial" panose="020B0604020202020204" pitchFamily="34" charset="0"/>
                        </a:rPr>
                        <a:t>2822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C7D"/>
                    </a:solidFill>
                  </a:tcPr>
                </a:tc>
                <a:tc>
                  <a:txBody>
                    <a:bodyPr/>
                    <a:lstStyle/>
                    <a:p>
                      <a:pPr algn="ctr" fontAlgn="ctr"/>
                      <a:r>
                        <a:rPr lang="en-US" sz="700" b="0" i="0" u="none" strike="noStrike">
                          <a:solidFill>
                            <a:srgbClr val="000000"/>
                          </a:solidFill>
                          <a:effectLst/>
                          <a:latin typeface="Arial" panose="020B0604020202020204" pitchFamily="34" charset="0"/>
                        </a:rPr>
                        <a:t>3170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7D17E"/>
                    </a:solidFill>
                  </a:tcPr>
                </a:tc>
                <a:tc>
                  <a:txBody>
                    <a:bodyPr/>
                    <a:lstStyle/>
                    <a:p>
                      <a:pPr algn="ctr" fontAlgn="ctr"/>
                      <a:r>
                        <a:rPr lang="en-US" sz="700" b="0" i="0" u="none" strike="noStrike">
                          <a:solidFill>
                            <a:srgbClr val="000000"/>
                          </a:solidFill>
                          <a:effectLst/>
                          <a:latin typeface="Arial" panose="020B0604020202020204" pitchFamily="34" charset="0"/>
                        </a:rPr>
                        <a:t>8409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D72"/>
                    </a:solidFill>
                  </a:tcPr>
                </a:tc>
                <a:tc>
                  <a:txBody>
                    <a:bodyPr/>
                    <a:lstStyle/>
                    <a:p>
                      <a:pPr algn="ctr" fontAlgn="ctr"/>
                      <a:r>
                        <a:rPr lang="en-US" sz="700" b="0" i="0" u="none" strike="noStrike">
                          <a:solidFill>
                            <a:srgbClr val="000000"/>
                          </a:solidFill>
                          <a:effectLst/>
                          <a:latin typeface="Arial" panose="020B0604020202020204" pitchFamily="34" charset="0"/>
                        </a:rPr>
                        <a:t>7132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F79"/>
                    </a:solidFill>
                  </a:tcPr>
                </a:tc>
                <a:tc>
                  <a:txBody>
                    <a:bodyPr/>
                    <a:lstStyle/>
                    <a:p>
                      <a:pPr algn="ctr" fontAlgn="ctr"/>
                      <a:r>
                        <a:rPr lang="en-US" sz="700" b="0" i="0" u="none" strike="noStrike">
                          <a:solidFill>
                            <a:srgbClr val="000000"/>
                          </a:solidFill>
                          <a:effectLst/>
                          <a:latin typeface="Arial" panose="020B0604020202020204" pitchFamily="34" charset="0"/>
                        </a:rPr>
                        <a:t>3589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880"/>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22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1484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182"/>
                    </a:solidFill>
                  </a:tcPr>
                </a:tc>
                <a:tc>
                  <a:txBody>
                    <a:bodyPr/>
                    <a:lstStyle/>
                    <a:p>
                      <a:pPr algn="ctr" fontAlgn="ctr"/>
                      <a:r>
                        <a:rPr lang="en-US" sz="700" b="0" i="0" u="none" strike="noStrike">
                          <a:solidFill>
                            <a:srgbClr val="000000"/>
                          </a:solidFill>
                          <a:effectLst/>
                          <a:latin typeface="Arial" panose="020B0604020202020204" pitchFamily="34" charset="0"/>
                        </a:rPr>
                        <a:t>1552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482"/>
                    </a:solidFill>
                  </a:tcPr>
                </a:tc>
                <a:tc>
                  <a:txBody>
                    <a:bodyPr/>
                    <a:lstStyle/>
                    <a:p>
                      <a:pPr algn="ctr" fontAlgn="ctr"/>
                      <a:r>
                        <a:rPr lang="en-US" sz="700" b="0" i="0" u="none" strike="noStrike">
                          <a:solidFill>
                            <a:srgbClr val="000000"/>
                          </a:solidFill>
                          <a:effectLst/>
                          <a:latin typeface="Arial" panose="020B0604020202020204" pitchFamily="34" charset="0"/>
                        </a:rPr>
                        <a:t>1032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CB7D"/>
                    </a:solidFill>
                  </a:tcPr>
                </a:tc>
                <a:tc>
                  <a:txBody>
                    <a:bodyPr/>
                    <a:lstStyle/>
                    <a:p>
                      <a:pPr algn="ctr" fontAlgn="ctr"/>
                      <a:r>
                        <a:rPr lang="en-US" sz="700" b="0" i="0" u="none" strike="noStrike">
                          <a:solidFill>
                            <a:srgbClr val="000000"/>
                          </a:solidFill>
                          <a:effectLst/>
                          <a:latin typeface="Arial" panose="020B0604020202020204" pitchFamily="34" charset="0"/>
                        </a:rPr>
                        <a:t>1133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CF7E"/>
                    </a:solidFill>
                  </a:tcPr>
                </a:tc>
                <a:tc>
                  <a:txBody>
                    <a:bodyPr/>
                    <a:lstStyle/>
                    <a:p>
                      <a:pPr algn="ctr" fontAlgn="ctr"/>
                      <a:r>
                        <a:rPr lang="en-US" sz="700" b="0" i="0" u="none" strike="noStrike">
                          <a:solidFill>
                            <a:srgbClr val="000000"/>
                          </a:solidFill>
                          <a:effectLst/>
                          <a:latin typeface="Arial" panose="020B0604020202020204" pitchFamily="34" charset="0"/>
                        </a:rPr>
                        <a:t>2331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07C"/>
                    </a:solidFill>
                  </a:tcPr>
                </a:tc>
                <a:tc>
                  <a:txBody>
                    <a:bodyPr/>
                    <a:lstStyle/>
                    <a:p>
                      <a:pPr algn="ctr" fontAlgn="ctr"/>
                      <a:r>
                        <a:rPr lang="en-US" sz="700" b="0" i="0" u="none" strike="noStrike">
                          <a:solidFill>
                            <a:srgbClr val="000000"/>
                          </a:solidFill>
                          <a:effectLst/>
                          <a:latin typeface="Arial" panose="020B0604020202020204" pitchFamily="34" charset="0"/>
                        </a:rPr>
                        <a:t>1845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182"/>
                    </a:solidFill>
                  </a:tcPr>
                </a:tc>
                <a:tc>
                  <a:txBody>
                    <a:bodyPr/>
                    <a:lstStyle/>
                    <a:p>
                      <a:pPr algn="ctr" fontAlgn="ctr"/>
                      <a:r>
                        <a:rPr lang="en-US" sz="700" b="0" i="0" u="none" strike="noStrike">
                          <a:solidFill>
                            <a:srgbClr val="000000"/>
                          </a:solidFill>
                          <a:effectLst/>
                          <a:latin typeface="Arial" panose="020B0604020202020204" pitchFamily="34" charset="0"/>
                        </a:rPr>
                        <a:t>1696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22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3941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A7E"/>
                    </a:solidFill>
                  </a:tcPr>
                </a:tc>
                <a:tc>
                  <a:txBody>
                    <a:bodyPr/>
                    <a:lstStyle/>
                    <a:p>
                      <a:pPr algn="ctr" fontAlgn="ctr"/>
                      <a:r>
                        <a:rPr lang="en-US" sz="700" b="0" i="0" u="none" strike="noStrike">
                          <a:solidFill>
                            <a:srgbClr val="000000"/>
                          </a:solidFill>
                          <a:effectLst/>
                          <a:latin typeface="Arial" panose="020B0604020202020204" pitchFamily="34" charset="0"/>
                        </a:rPr>
                        <a:t>4080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37D"/>
                    </a:solidFill>
                  </a:tcPr>
                </a:tc>
                <a:tc>
                  <a:txBody>
                    <a:bodyPr/>
                    <a:lstStyle/>
                    <a:p>
                      <a:pPr algn="ctr" fontAlgn="ctr"/>
                      <a:r>
                        <a:rPr lang="en-US" sz="700" b="0" i="0" u="none" strike="noStrike">
                          <a:solidFill>
                            <a:srgbClr val="000000"/>
                          </a:solidFill>
                          <a:effectLst/>
                          <a:latin typeface="Arial" panose="020B0604020202020204" pitchFamily="34" charset="0"/>
                        </a:rPr>
                        <a:t>1789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D17E"/>
                    </a:solidFill>
                  </a:tcPr>
                </a:tc>
                <a:tc>
                  <a:txBody>
                    <a:bodyPr/>
                    <a:lstStyle/>
                    <a:p>
                      <a:pPr algn="ctr" fontAlgn="ctr"/>
                      <a:r>
                        <a:rPr lang="en-US" sz="700" b="0" i="0" u="none" strike="noStrike">
                          <a:solidFill>
                            <a:srgbClr val="000000"/>
                          </a:solidFill>
                          <a:effectLst/>
                          <a:latin typeface="Arial" panose="020B0604020202020204" pitchFamily="34" charset="0"/>
                        </a:rPr>
                        <a:t>2037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D57F"/>
                    </a:solidFill>
                  </a:tcPr>
                </a:tc>
                <a:tc>
                  <a:txBody>
                    <a:bodyPr/>
                    <a:lstStyle/>
                    <a:p>
                      <a:pPr algn="ctr" fontAlgn="ctr"/>
                      <a:r>
                        <a:rPr lang="en-US" sz="700" b="0" i="0" u="none" strike="noStrike">
                          <a:solidFill>
                            <a:srgbClr val="000000"/>
                          </a:solidFill>
                          <a:effectLst/>
                          <a:latin typeface="Arial" panose="020B0604020202020204" pitchFamily="34" charset="0"/>
                        </a:rPr>
                        <a:t>6078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6B6C"/>
                    </a:solidFill>
                  </a:tcPr>
                </a:tc>
                <a:tc>
                  <a:txBody>
                    <a:bodyPr/>
                    <a:lstStyle/>
                    <a:p>
                      <a:pPr algn="ctr" fontAlgn="ctr"/>
                      <a:r>
                        <a:rPr lang="en-US" sz="700" b="0" i="0" u="none" strike="noStrike">
                          <a:solidFill>
                            <a:srgbClr val="000000"/>
                          </a:solidFill>
                          <a:effectLst/>
                          <a:latin typeface="Arial" panose="020B0604020202020204" pitchFamily="34" charset="0"/>
                        </a:rPr>
                        <a:t>5287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E72"/>
                    </a:solidFill>
                  </a:tcPr>
                </a:tc>
                <a:tc>
                  <a:txBody>
                    <a:bodyPr/>
                    <a:lstStyle/>
                    <a:p>
                      <a:pPr algn="ctr" fontAlgn="ctr"/>
                      <a:r>
                        <a:rPr lang="en-US" sz="700" b="0" i="0" u="none" strike="noStrike">
                          <a:solidFill>
                            <a:srgbClr val="000000"/>
                          </a:solidFill>
                          <a:effectLst/>
                          <a:latin typeface="Arial" panose="020B0604020202020204" pitchFamily="34" charset="0"/>
                        </a:rPr>
                        <a:t>1893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D37F"/>
                    </a:solidFill>
                  </a:tcPr>
                </a:tc>
                <a:extLst>
                  <a:ext uri="{0D108BD9-81ED-4DB2-BD59-A6C34878D82A}">
                    <a16:rowId xmlns:a16="http://schemas.microsoft.com/office/drawing/2014/main" val="1374932037"/>
                  </a:ext>
                </a:extLst>
              </a:tr>
              <a:tr h="133454">
                <a:tc>
                  <a:txBody>
                    <a:bodyPr/>
                    <a:lstStyle/>
                    <a:p>
                      <a:pPr algn="ctr" fontAlgn="ctr"/>
                      <a:r>
                        <a:rPr lang="en-US" sz="700" b="1" i="0" u="none" strike="noStrike">
                          <a:solidFill>
                            <a:srgbClr val="000000"/>
                          </a:solidFill>
                          <a:effectLst/>
                          <a:latin typeface="Arial" panose="020B0604020202020204" pitchFamily="34" charset="0"/>
                        </a:rPr>
                        <a:t>23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5084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83"/>
                    </a:solidFill>
                  </a:tcPr>
                </a:tc>
                <a:tc>
                  <a:txBody>
                    <a:bodyPr/>
                    <a:lstStyle/>
                    <a:p>
                      <a:pPr algn="ctr" fontAlgn="ctr"/>
                      <a:r>
                        <a:rPr lang="en-US" sz="700" b="0" i="0" u="none" strike="noStrike">
                          <a:solidFill>
                            <a:srgbClr val="000000"/>
                          </a:solidFill>
                          <a:effectLst/>
                          <a:latin typeface="Arial" panose="020B0604020202020204" pitchFamily="34" charset="0"/>
                        </a:rPr>
                        <a:t>5448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C82"/>
                    </a:solidFill>
                  </a:tcPr>
                </a:tc>
                <a:tc>
                  <a:txBody>
                    <a:bodyPr/>
                    <a:lstStyle/>
                    <a:p>
                      <a:pPr algn="ctr" fontAlgn="ctr"/>
                      <a:r>
                        <a:rPr lang="en-US" sz="700" b="0" i="0" u="none" strike="noStrike">
                          <a:solidFill>
                            <a:srgbClr val="000000"/>
                          </a:solidFill>
                          <a:effectLst/>
                          <a:latin typeface="Arial" panose="020B0604020202020204" pitchFamily="34" charset="0"/>
                        </a:rPr>
                        <a:t>2694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CA7D"/>
                    </a:solidFill>
                  </a:tcPr>
                </a:tc>
                <a:tc>
                  <a:txBody>
                    <a:bodyPr/>
                    <a:lstStyle/>
                    <a:p>
                      <a:pPr algn="ctr" fontAlgn="ctr"/>
                      <a:r>
                        <a:rPr lang="en-US" sz="700" b="0" i="0" u="none" strike="noStrike">
                          <a:solidFill>
                            <a:srgbClr val="000000"/>
                          </a:solidFill>
                          <a:effectLst/>
                          <a:latin typeface="Arial" panose="020B0604020202020204" pitchFamily="34" charset="0"/>
                        </a:rPr>
                        <a:t>2413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C67C"/>
                    </a:solidFill>
                  </a:tcPr>
                </a:tc>
                <a:tc>
                  <a:txBody>
                    <a:bodyPr/>
                    <a:lstStyle/>
                    <a:p>
                      <a:pPr algn="ctr" fontAlgn="ctr"/>
                      <a:r>
                        <a:rPr lang="en-US" sz="700" b="0" i="0" u="none" strike="noStrike">
                          <a:solidFill>
                            <a:srgbClr val="000000"/>
                          </a:solidFill>
                          <a:effectLst/>
                          <a:latin typeface="Arial" panose="020B0604020202020204" pitchFamily="34" charset="0"/>
                        </a:rPr>
                        <a:t>7863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B75"/>
                    </a:solidFill>
                  </a:tcPr>
                </a:tc>
                <a:tc>
                  <a:txBody>
                    <a:bodyPr/>
                    <a:lstStyle/>
                    <a:p>
                      <a:pPr algn="ctr" fontAlgn="ctr"/>
                      <a:r>
                        <a:rPr lang="en-US" sz="700" b="0" i="0" u="none" strike="noStrike">
                          <a:solidFill>
                            <a:srgbClr val="000000"/>
                          </a:solidFill>
                          <a:effectLst/>
                          <a:latin typeface="Arial" panose="020B0604020202020204" pitchFamily="34" charset="0"/>
                        </a:rPr>
                        <a:t>6681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B7B"/>
                    </a:solidFill>
                  </a:tcPr>
                </a:tc>
                <a:tc>
                  <a:txBody>
                    <a:bodyPr/>
                    <a:lstStyle/>
                    <a:p>
                      <a:pPr algn="ctr" fontAlgn="ctr"/>
                      <a:r>
                        <a:rPr lang="en-US" sz="700" b="0" i="0" u="none" strike="noStrike">
                          <a:solidFill>
                            <a:srgbClr val="000000"/>
                          </a:solidFill>
                          <a:effectLst/>
                          <a:latin typeface="Arial" panose="020B0604020202020204" pitchFamily="34" charset="0"/>
                        </a:rPr>
                        <a:t>3297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D37F"/>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23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1394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DDC81"/>
                    </a:solidFill>
                  </a:tcPr>
                </a:tc>
                <a:tc>
                  <a:txBody>
                    <a:bodyPr/>
                    <a:lstStyle/>
                    <a:p>
                      <a:pPr algn="ctr" fontAlgn="ctr"/>
                      <a:r>
                        <a:rPr lang="en-US" sz="700" b="0" i="0" u="none" strike="noStrike">
                          <a:solidFill>
                            <a:srgbClr val="000000"/>
                          </a:solidFill>
                          <a:effectLst/>
                          <a:latin typeface="Arial" panose="020B0604020202020204" pitchFamily="34" charset="0"/>
                        </a:rPr>
                        <a:t>1507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E282"/>
                    </a:solidFill>
                  </a:tcPr>
                </a:tc>
                <a:tc>
                  <a:txBody>
                    <a:bodyPr/>
                    <a:lstStyle/>
                    <a:p>
                      <a:pPr algn="ctr" fontAlgn="ctr"/>
                      <a:r>
                        <a:rPr lang="en-US" sz="700" b="0" i="0" u="none" strike="noStrike">
                          <a:solidFill>
                            <a:srgbClr val="000000"/>
                          </a:solidFill>
                          <a:effectLst/>
                          <a:latin typeface="Arial" panose="020B0604020202020204" pitchFamily="34" charset="0"/>
                        </a:rPr>
                        <a:t>988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8C87D"/>
                    </a:solidFill>
                  </a:tcPr>
                </a:tc>
                <a:tc>
                  <a:txBody>
                    <a:bodyPr/>
                    <a:lstStyle/>
                    <a:p>
                      <a:pPr algn="ctr" fontAlgn="ctr"/>
                      <a:r>
                        <a:rPr lang="en-US" sz="700" b="0" i="0" u="none" strike="noStrike">
                          <a:solidFill>
                            <a:srgbClr val="000000"/>
                          </a:solidFill>
                          <a:effectLst/>
                          <a:latin typeface="Arial" panose="020B0604020202020204" pitchFamily="34" charset="0"/>
                        </a:rPr>
                        <a:t>1032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CB7D"/>
                    </a:solidFill>
                  </a:tcPr>
                </a:tc>
                <a:tc>
                  <a:txBody>
                    <a:bodyPr/>
                    <a:lstStyle/>
                    <a:p>
                      <a:pPr algn="ctr" fontAlgn="ctr"/>
                      <a:r>
                        <a:rPr lang="en-US" sz="700" b="0" i="0" u="none" strike="noStrike">
                          <a:solidFill>
                            <a:srgbClr val="000000"/>
                          </a:solidFill>
                          <a:effectLst/>
                          <a:latin typeface="Arial" panose="020B0604020202020204" pitchFamily="34" charset="0"/>
                        </a:rPr>
                        <a:t>2319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17C"/>
                    </a:solidFill>
                  </a:tcPr>
                </a:tc>
                <a:tc>
                  <a:txBody>
                    <a:bodyPr/>
                    <a:lstStyle/>
                    <a:p>
                      <a:pPr algn="ctr" fontAlgn="ctr"/>
                      <a:r>
                        <a:rPr lang="en-US" sz="700" b="0" i="0" u="none" strike="noStrike">
                          <a:solidFill>
                            <a:srgbClr val="000000"/>
                          </a:solidFill>
                          <a:effectLst/>
                          <a:latin typeface="Arial" panose="020B0604020202020204" pitchFamily="34" charset="0"/>
                        </a:rPr>
                        <a:t>1808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383"/>
                    </a:solidFill>
                  </a:tcPr>
                </a:tc>
                <a:tc>
                  <a:txBody>
                    <a:bodyPr/>
                    <a:lstStyle/>
                    <a:p>
                      <a:pPr algn="ctr" fontAlgn="ctr"/>
                      <a:r>
                        <a:rPr lang="en-US" sz="700" b="0" i="0" u="none" strike="noStrike">
                          <a:solidFill>
                            <a:srgbClr val="000000"/>
                          </a:solidFill>
                          <a:effectLst/>
                          <a:latin typeface="Arial" panose="020B0604020202020204" pitchFamily="34" charset="0"/>
                        </a:rPr>
                        <a:t>1519</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282"/>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23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3691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tc>
                  <a:txBody>
                    <a:bodyPr/>
                    <a:lstStyle/>
                    <a:p>
                      <a:pPr algn="ctr" fontAlgn="ctr"/>
                      <a:r>
                        <a:rPr lang="en-US" sz="700" b="0" i="0" u="none" strike="noStrike">
                          <a:solidFill>
                            <a:srgbClr val="000000"/>
                          </a:solidFill>
                          <a:effectLst/>
                          <a:latin typeface="Arial" panose="020B0604020202020204" pitchFamily="34" charset="0"/>
                        </a:rPr>
                        <a:t>3940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A7E"/>
                    </a:solidFill>
                  </a:tcPr>
                </a:tc>
                <a:tc>
                  <a:txBody>
                    <a:bodyPr/>
                    <a:lstStyle/>
                    <a:p>
                      <a:pPr algn="ctr" fontAlgn="ctr"/>
                      <a:r>
                        <a:rPr lang="en-US" sz="700" b="0" i="0" u="none" strike="noStrike">
                          <a:solidFill>
                            <a:srgbClr val="000000"/>
                          </a:solidFill>
                          <a:effectLst/>
                          <a:latin typeface="Arial" panose="020B0604020202020204" pitchFamily="34" charset="0"/>
                        </a:rPr>
                        <a:t>1706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FCF7E"/>
                    </a:solidFill>
                  </a:tcPr>
                </a:tc>
                <a:tc>
                  <a:txBody>
                    <a:bodyPr/>
                    <a:lstStyle/>
                    <a:p>
                      <a:pPr algn="ctr" fontAlgn="ctr"/>
                      <a:r>
                        <a:rPr lang="en-US" sz="700" b="0" i="0" u="none" strike="noStrike">
                          <a:solidFill>
                            <a:srgbClr val="000000"/>
                          </a:solidFill>
                          <a:effectLst/>
                          <a:latin typeface="Arial" panose="020B0604020202020204" pitchFamily="34" charset="0"/>
                        </a:rPr>
                        <a:t>1380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AC97D"/>
                    </a:solidFill>
                  </a:tcPr>
                </a:tc>
                <a:tc>
                  <a:txBody>
                    <a:bodyPr/>
                    <a:lstStyle/>
                    <a:p>
                      <a:pPr algn="ctr" fontAlgn="ctr"/>
                      <a:r>
                        <a:rPr lang="en-US" sz="700" b="0" i="0" u="none" strike="noStrike">
                          <a:solidFill>
                            <a:srgbClr val="000000"/>
                          </a:solidFill>
                          <a:effectLst/>
                          <a:latin typeface="Arial" panose="020B0604020202020204" pitchFamily="34" charset="0"/>
                        </a:rPr>
                        <a:t>5543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270"/>
                    </a:solidFill>
                  </a:tcPr>
                </a:tc>
                <a:tc>
                  <a:txBody>
                    <a:bodyPr/>
                    <a:lstStyle/>
                    <a:p>
                      <a:pPr algn="ctr" fontAlgn="ctr"/>
                      <a:r>
                        <a:rPr lang="en-US" sz="700" b="0" i="0" u="none" strike="noStrike">
                          <a:solidFill>
                            <a:srgbClr val="000000"/>
                          </a:solidFill>
                          <a:effectLst/>
                          <a:latin typeface="Arial" panose="020B0604020202020204" pitchFamily="34" charset="0"/>
                        </a:rPr>
                        <a:t>4872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076"/>
                    </a:solidFill>
                  </a:tcPr>
                </a:tc>
                <a:tc>
                  <a:txBody>
                    <a:bodyPr/>
                    <a:lstStyle/>
                    <a:p>
                      <a:pPr algn="ctr" fontAlgn="ctr"/>
                      <a:r>
                        <a:rPr lang="en-US" sz="700" b="0" i="0" u="none" strike="noStrike">
                          <a:solidFill>
                            <a:srgbClr val="000000"/>
                          </a:solidFill>
                          <a:effectLst/>
                          <a:latin typeface="Arial" panose="020B0604020202020204" pitchFamily="34" charset="0"/>
                        </a:rPr>
                        <a:t>1778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D07E"/>
                    </a:solidFill>
                  </a:tcPr>
                </a:tc>
                <a:extLst>
                  <a:ext uri="{0D108BD9-81ED-4DB2-BD59-A6C34878D82A}">
                    <a16:rowId xmlns:a16="http://schemas.microsoft.com/office/drawing/2014/main" val="2483974742"/>
                  </a:ext>
                </a:extLst>
              </a:tr>
              <a:tr h="133454">
                <a:tc>
                  <a:txBody>
                    <a:bodyPr/>
                    <a:lstStyle/>
                    <a:p>
                      <a:pPr algn="ctr" fontAlgn="ctr"/>
                      <a:r>
                        <a:rPr lang="en-US" sz="700" b="1" i="0" u="none" strike="noStrike">
                          <a:solidFill>
                            <a:srgbClr val="000000"/>
                          </a:solidFill>
                          <a:effectLst/>
                          <a:latin typeface="Arial" panose="020B0604020202020204" pitchFamily="34" charset="0"/>
                        </a:rPr>
                        <a:t>24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3493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67F"/>
                    </a:solidFill>
                  </a:tcPr>
                </a:tc>
                <a:tc>
                  <a:txBody>
                    <a:bodyPr/>
                    <a:lstStyle/>
                    <a:p>
                      <a:pPr algn="ctr" fontAlgn="ctr"/>
                      <a:r>
                        <a:rPr lang="en-US" sz="700" b="0" i="0" u="none" strike="noStrike">
                          <a:solidFill>
                            <a:srgbClr val="000000"/>
                          </a:solidFill>
                          <a:effectLst/>
                          <a:latin typeface="Arial" panose="020B0604020202020204" pitchFamily="34" charset="0"/>
                        </a:rPr>
                        <a:t>3218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AD27F"/>
                    </a:solidFill>
                  </a:tcPr>
                </a:tc>
                <a:tc>
                  <a:txBody>
                    <a:bodyPr/>
                    <a:lstStyle/>
                    <a:p>
                      <a:pPr algn="ctr" fontAlgn="ctr"/>
                      <a:r>
                        <a:rPr lang="en-US" sz="700" b="0" i="0" u="none" strike="noStrike">
                          <a:solidFill>
                            <a:srgbClr val="000000"/>
                          </a:solidFill>
                          <a:effectLst/>
                          <a:latin typeface="Arial" panose="020B0604020202020204" pitchFamily="34" charset="0"/>
                        </a:rPr>
                        <a:t>1910</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7BF7B"/>
                    </a:solidFill>
                  </a:tcPr>
                </a:tc>
                <a:tc>
                  <a:txBody>
                    <a:bodyPr/>
                    <a:lstStyle/>
                    <a:p>
                      <a:pPr algn="ctr" fontAlgn="ctr"/>
                      <a:r>
                        <a:rPr lang="en-US" sz="700" b="0" i="0" u="none" strike="noStrike">
                          <a:solidFill>
                            <a:srgbClr val="000000"/>
                          </a:solidFill>
                          <a:effectLst/>
                          <a:latin typeface="Arial" panose="020B0604020202020204" pitchFamily="34" charset="0"/>
                        </a:rPr>
                        <a:t>2375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C67C"/>
                    </a:solidFill>
                  </a:tcPr>
                </a:tc>
                <a:tc>
                  <a:txBody>
                    <a:bodyPr/>
                    <a:lstStyle/>
                    <a:p>
                      <a:pPr algn="ctr" fontAlgn="ctr"/>
                      <a:r>
                        <a:rPr lang="en-US" sz="700" b="0" i="0" u="none" strike="noStrike">
                          <a:solidFill>
                            <a:srgbClr val="000000"/>
                          </a:solidFill>
                          <a:effectLst/>
                          <a:latin typeface="Arial" panose="020B0604020202020204" pitchFamily="34" charset="0"/>
                        </a:rPr>
                        <a:t>4513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582"/>
                    </a:solidFill>
                  </a:tcPr>
                </a:tc>
                <a:tc>
                  <a:txBody>
                    <a:bodyPr/>
                    <a:lstStyle/>
                    <a:p>
                      <a:pPr algn="ctr" fontAlgn="ctr"/>
                      <a:r>
                        <a:rPr lang="en-US" sz="700" b="0" i="0" u="none" strike="noStrike">
                          <a:solidFill>
                            <a:srgbClr val="000000"/>
                          </a:solidFill>
                          <a:effectLst/>
                          <a:latin typeface="Arial" panose="020B0604020202020204" pitchFamily="34" charset="0"/>
                        </a:rPr>
                        <a:t>5031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84"/>
                    </a:solidFill>
                  </a:tcPr>
                </a:tc>
                <a:tc>
                  <a:txBody>
                    <a:bodyPr/>
                    <a:lstStyle/>
                    <a:p>
                      <a:pPr algn="ctr" fontAlgn="ctr"/>
                      <a:r>
                        <a:rPr lang="en-US" sz="700" b="0" i="0" u="none" strike="noStrike">
                          <a:solidFill>
                            <a:srgbClr val="000000"/>
                          </a:solidFill>
                          <a:effectLst/>
                          <a:latin typeface="Arial" panose="020B0604020202020204" pitchFamily="34" charset="0"/>
                        </a:rPr>
                        <a:t>2502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5C77C"/>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24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1326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980"/>
                    </a:solidFill>
                  </a:tcPr>
                </a:tc>
                <a:tc>
                  <a:txBody>
                    <a:bodyPr/>
                    <a:lstStyle/>
                    <a:p>
                      <a:pPr algn="ctr" fontAlgn="ctr"/>
                      <a:r>
                        <a:rPr lang="en-US" sz="700" b="0" i="0" u="none" strike="noStrike">
                          <a:solidFill>
                            <a:srgbClr val="000000"/>
                          </a:solidFill>
                          <a:effectLst/>
                          <a:latin typeface="Arial" panose="020B0604020202020204" pitchFamily="34" charset="0"/>
                        </a:rPr>
                        <a:t>1166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D17E"/>
                    </a:solidFill>
                  </a:tcPr>
                </a:tc>
                <a:tc>
                  <a:txBody>
                    <a:bodyPr/>
                    <a:lstStyle/>
                    <a:p>
                      <a:pPr algn="ctr" fontAlgn="ctr"/>
                      <a:r>
                        <a:rPr lang="en-US" sz="700" b="0" i="0" u="none" strike="noStrike">
                          <a:solidFill>
                            <a:srgbClr val="000000"/>
                          </a:solidFill>
                          <a:effectLst/>
                          <a:latin typeface="Arial" panose="020B0604020202020204" pitchFamily="34" charset="0"/>
                        </a:rPr>
                        <a:t>833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EC17B"/>
                    </a:solidFill>
                  </a:tcPr>
                </a:tc>
                <a:tc>
                  <a:txBody>
                    <a:bodyPr/>
                    <a:lstStyle/>
                    <a:p>
                      <a:pPr algn="ctr" fontAlgn="ctr"/>
                      <a:r>
                        <a:rPr lang="en-US" sz="700" b="0" i="0" u="none" strike="noStrike">
                          <a:solidFill>
                            <a:srgbClr val="000000"/>
                          </a:solidFill>
                          <a:effectLst/>
                          <a:latin typeface="Arial" panose="020B0604020202020204" pitchFamily="34" charset="0"/>
                        </a:rPr>
                        <a:t>872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C37C"/>
                    </a:solidFill>
                  </a:tcPr>
                </a:tc>
                <a:tc>
                  <a:txBody>
                    <a:bodyPr/>
                    <a:lstStyle/>
                    <a:p>
                      <a:pPr algn="ctr" fontAlgn="ctr"/>
                      <a:r>
                        <a:rPr lang="en-US" sz="700" b="0" i="0" u="none" strike="noStrike">
                          <a:solidFill>
                            <a:srgbClr val="000000"/>
                          </a:solidFill>
                          <a:effectLst/>
                          <a:latin typeface="Arial" panose="020B0604020202020204" pitchFamily="34" charset="0"/>
                        </a:rPr>
                        <a:t>1313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880"/>
                    </a:solidFill>
                  </a:tcPr>
                </a:tc>
                <a:tc>
                  <a:txBody>
                    <a:bodyPr/>
                    <a:lstStyle/>
                    <a:p>
                      <a:pPr algn="ctr" fontAlgn="ctr"/>
                      <a:r>
                        <a:rPr lang="en-US" sz="700" b="0" i="0" u="none" strike="noStrike">
                          <a:solidFill>
                            <a:srgbClr val="000000"/>
                          </a:solidFill>
                          <a:effectLst/>
                          <a:latin typeface="Arial" panose="020B0604020202020204" pitchFamily="34" charset="0"/>
                        </a:rPr>
                        <a:t>1428</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DE81"/>
                    </a:solidFill>
                  </a:tcPr>
                </a:tc>
                <a:tc>
                  <a:txBody>
                    <a:bodyPr/>
                    <a:lstStyle/>
                    <a:p>
                      <a:pPr algn="ctr" fontAlgn="ctr"/>
                      <a:r>
                        <a:rPr lang="en-US" sz="700" b="0" i="0" u="none" strike="noStrike">
                          <a:solidFill>
                            <a:srgbClr val="000000"/>
                          </a:solidFill>
                          <a:effectLst/>
                          <a:latin typeface="Arial" panose="020B0604020202020204" pitchFamily="34" charset="0"/>
                        </a:rPr>
                        <a:t>1297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880"/>
                    </a:solidFill>
                  </a:tcPr>
                </a:tc>
                <a:tc>
                  <a:txBody>
                    <a:bodyPr/>
                    <a:lstStyle/>
                    <a:p>
                      <a:pPr algn="l" fontAlgn="b"/>
                      <a:endParaRPr lang="en-US" sz="700" b="0" i="0" u="none" strike="noStrike">
                        <a:solidFill>
                          <a:srgbClr val="000000"/>
                        </a:solidFill>
                        <a:effectLst/>
                        <a:latin typeface="Arial" panose="020B0604020202020204" pitchFamily="34" charset="0"/>
                      </a:endParaRPr>
                    </a:p>
                  </a:txBody>
                  <a:tcPr marL="4464" marR="4464" marT="4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700" b="1" i="0" u="none" strike="noStrike">
                          <a:solidFill>
                            <a:srgbClr val="000000"/>
                          </a:solidFill>
                          <a:effectLst/>
                          <a:latin typeface="Arial" panose="020B0604020202020204" pitchFamily="34" charset="0"/>
                        </a:rPr>
                        <a:t>24</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C2C8"/>
                    </a:solidFill>
                  </a:tcPr>
                </a:tc>
                <a:tc>
                  <a:txBody>
                    <a:bodyPr/>
                    <a:lstStyle/>
                    <a:p>
                      <a:pPr algn="ctr" fontAlgn="ctr"/>
                      <a:r>
                        <a:rPr lang="en-US" sz="700" b="0" i="0" u="none" strike="noStrike">
                          <a:solidFill>
                            <a:srgbClr val="000000"/>
                          </a:solidFill>
                          <a:effectLst/>
                          <a:latin typeface="Arial" panose="020B0604020202020204" pitchFamily="34" charset="0"/>
                        </a:rPr>
                        <a:t>2166</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880"/>
                    </a:solidFill>
                  </a:tcPr>
                </a:tc>
                <a:tc>
                  <a:txBody>
                    <a:bodyPr/>
                    <a:lstStyle/>
                    <a:p>
                      <a:pPr algn="ctr" fontAlgn="ctr"/>
                      <a:r>
                        <a:rPr lang="en-US" sz="700" b="0" i="0" u="none" strike="noStrike">
                          <a:solidFill>
                            <a:srgbClr val="000000"/>
                          </a:solidFill>
                          <a:effectLst/>
                          <a:latin typeface="Arial" panose="020B0604020202020204" pitchFamily="34" charset="0"/>
                        </a:rPr>
                        <a:t>2052</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67F"/>
                    </a:solidFill>
                  </a:tcPr>
                </a:tc>
                <a:tc>
                  <a:txBody>
                    <a:bodyPr/>
                    <a:lstStyle/>
                    <a:p>
                      <a:pPr algn="ctr" fontAlgn="ctr"/>
                      <a:r>
                        <a:rPr lang="en-US" sz="700" b="0" i="0" u="none" strike="noStrike">
                          <a:solidFill>
                            <a:srgbClr val="000000"/>
                          </a:solidFill>
                          <a:effectLst/>
                          <a:latin typeface="Arial" panose="020B0604020202020204" pitchFamily="34" charset="0"/>
                        </a:rPr>
                        <a:t>1077</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C37C"/>
                    </a:solidFill>
                  </a:tcPr>
                </a:tc>
                <a:tc>
                  <a:txBody>
                    <a:bodyPr/>
                    <a:lstStyle/>
                    <a:p>
                      <a:pPr algn="ctr" fontAlgn="ctr"/>
                      <a:r>
                        <a:rPr lang="en-US" sz="700" b="0" i="0" u="none" strike="noStrike">
                          <a:solidFill>
                            <a:srgbClr val="000000"/>
                          </a:solidFill>
                          <a:effectLst/>
                          <a:latin typeface="Arial" panose="020B0604020202020204" pitchFamily="34" charset="0"/>
                        </a:rPr>
                        <a:t>1503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B7D"/>
                    </a:solidFill>
                  </a:tcPr>
                </a:tc>
                <a:tc>
                  <a:txBody>
                    <a:bodyPr/>
                    <a:lstStyle/>
                    <a:p>
                      <a:pPr algn="ctr" fontAlgn="ctr"/>
                      <a:r>
                        <a:rPr lang="en-US" sz="700" b="0" i="0" u="none" strike="noStrike">
                          <a:solidFill>
                            <a:srgbClr val="000000"/>
                          </a:solidFill>
                          <a:effectLst/>
                          <a:latin typeface="Arial" panose="020B0604020202020204" pitchFamily="34" charset="0"/>
                        </a:rPr>
                        <a:t>3201</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84"/>
                    </a:solidFill>
                  </a:tcPr>
                </a:tc>
                <a:tc>
                  <a:txBody>
                    <a:bodyPr/>
                    <a:lstStyle/>
                    <a:p>
                      <a:pPr algn="ctr" fontAlgn="ctr"/>
                      <a:r>
                        <a:rPr lang="en-US" sz="700" b="0" i="0" u="none" strike="noStrike">
                          <a:solidFill>
                            <a:srgbClr val="000000"/>
                          </a:solidFill>
                          <a:effectLst/>
                          <a:latin typeface="Arial" panose="020B0604020202020204" pitchFamily="34" charset="0"/>
                        </a:rPr>
                        <a:t>3603</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1"/>
                    </a:solidFill>
                  </a:tcPr>
                </a:tc>
                <a:tc>
                  <a:txBody>
                    <a:bodyPr/>
                    <a:lstStyle/>
                    <a:p>
                      <a:pPr algn="ctr" fontAlgn="ctr"/>
                      <a:r>
                        <a:rPr lang="en-US" sz="700" b="0" i="0" u="none" strike="noStrike" dirty="0">
                          <a:solidFill>
                            <a:srgbClr val="000000"/>
                          </a:solidFill>
                          <a:effectLst/>
                          <a:latin typeface="Arial" panose="020B0604020202020204" pitchFamily="34" charset="0"/>
                        </a:rPr>
                        <a:t>1205</a:t>
                      </a:r>
                    </a:p>
                  </a:txBody>
                  <a:tcPr marL="4464" marR="4464" marT="4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C67C"/>
                    </a:solidFill>
                  </a:tcPr>
                </a:tc>
                <a:extLst>
                  <a:ext uri="{0D108BD9-81ED-4DB2-BD59-A6C34878D82A}">
                    <a16:rowId xmlns:a16="http://schemas.microsoft.com/office/drawing/2014/main" val="3163031748"/>
                  </a:ext>
                </a:extLst>
              </a:tr>
            </a:tbl>
          </a:graphicData>
        </a:graphic>
      </p:graphicFrame>
    </p:spTree>
    <p:extLst>
      <p:ext uri="{BB962C8B-B14F-4D97-AF65-F5344CB8AC3E}">
        <p14:creationId xmlns:p14="http://schemas.microsoft.com/office/powerpoint/2010/main" val="354916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E1DE-6BE4-5521-B7C7-630E99377149}"/>
              </a:ext>
            </a:extLst>
          </p:cNvPr>
          <p:cNvSpPr>
            <a:spLocks noGrp="1"/>
          </p:cNvSpPr>
          <p:nvPr>
            <p:ph type="title"/>
          </p:nvPr>
        </p:nvSpPr>
        <p:spPr/>
        <p:txBody>
          <a:bodyPr lIns="91440" tIns="45720" rIns="91440" bIns="45720" anchor="t"/>
          <a:lstStyle/>
          <a:p>
            <a:r>
              <a:rPr lang="en-US" sz="2000" dirty="0">
                <a:solidFill>
                  <a:srgbClr val="00AEC7"/>
                </a:solidFill>
                <a:cs typeface="Arial"/>
              </a:rPr>
              <a:t>1 in (10 Vs 5 VS 1) - Impact to the ECRS+NSRS Quantities avoiding</a:t>
            </a:r>
            <a:endParaRPr lang="en-US" sz="2000" b="0" dirty="0">
              <a:solidFill>
                <a:srgbClr val="000000"/>
              </a:solidFill>
              <a:cs typeface="Arial"/>
            </a:endParaRPr>
          </a:p>
          <a:p>
            <a:endParaRPr lang="en-US" dirty="0">
              <a:solidFill>
                <a:schemeClr val="accent6"/>
              </a:solidFill>
              <a:cs typeface="Arial"/>
            </a:endParaRPr>
          </a:p>
        </p:txBody>
      </p:sp>
      <p:sp>
        <p:nvSpPr>
          <p:cNvPr id="3" name="Content Placeholder 2">
            <a:extLst>
              <a:ext uri="{FF2B5EF4-FFF2-40B4-BE49-F238E27FC236}">
                <a16:creationId xmlns:a16="http://schemas.microsoft.com/office/drawing/2014/main" id="{A9CCC57B-42FD-F861-A69B-84576B442179}"/>
              </a:ext>
            </a:extLst>
          </p:cNvPr>
          <p:cNvSpPr>
            <a:spLocks noGrp="1"/>
          </p:cNvSpPr>
          <p:nvPr>
            <p:ph idx="1"/>
          </p:nvPr>
        </p:nvSpPr>
        <p:spPr>
          <a:xfrm>
            <a:off x="277747" y="760647"/>
            <a:ext cx="8534400" cy="5052221"/>
          </a:xfrm>
        </p:spPr>
        <p:txBody>
          <a:bodyPr lIns="91440" tIns="45720" rIns="91440" bIns="45720" anchor="t"/>
          <a:lstStyle/>
          <a:p>
            <a:r>
              <a:rPr lang="en-US" sz="2000" dirty="0"/>
              <a:t>We ran additional probability sensitivities while maintaining avoiding Watch threshold and identified that 1 in 10 Years will produce the highest reserve quantity but there is not a large change overall amongst the sensitivities. </a:t>
            </a:r>
          </a:p>
        </p:txBody>
      </p:sp>
      <p:sp>
        <p:nvSpPr>
          <p:cNvPr id="4" name="Slide Number Placeholder 3">
            <a:extLst>
              <a:ext uri="{FF2B5EF4-FFF2-40B4-BE49-F238E27FC236}">
                <a16:creationId xmlns:a16="http://schemas.microsoft.com/office/drawing/2014/main" id="{6FB40F55-EBCF-4BF8-06D7-D9DC2D5D5981}"/>
              </a:ext>
            </a:extLst>
          </p:cNvPr>
          <p:cNvSpPr>
            <a:spLocks noGrp="1"/>
          </p:cNvSpPr>
          <p:nvPr>
            <p:ph type="sldNum" sz="quarter" idx="4"/>
          </p:nvPr>
        </p:nvSpPr>
        <p:spPr/>
        <p:txBody>
          <a:bodyPr/>
          <a:lstStyle/>
          <a:p>
            <a:fld id="{1D93BD3E-1E9A-4970-A6F7-E7AC52762E0C}" type="slidenum">
              <a:rPr lang="en-US" smtClean="0"/>
              <a:pPr/>
              <a:t>16</a:t>
            </a:fld>
            <a:endParaRPr lang="en-US"/>
          </a:p>
        </p:txBody>
      </p:sp>
      <p:pic>
        <p:nvPicPr>
          <p:cNvPr id="7" name="Picture 6">
            <a:extLst>
              <a:ext uri="{FF2B5EF4-FFF2-40B4-BE49-F238E27FC236}">
                <a16:creationId xmlns:a16="http://schemas.microsoft.com/office/drawing/2014/main" id="{16B30990-9D96-9DC0-CB2D-48F9FD844CF5}"/>
              </a:ext>
            </a:extLst>
          </p:cNvPr>
          <p:cNvPicPr>
            <a:picLocks noChangeAspect="1"/>
          </p:cNvPicPr>
          <p:nvPr/>
        </p:nvPicPr>
        <p:blipFill>
          <a:blip r:embed="rId2"/>
          <a:stretch>
            <a:fillRect/>
          </a:stretch>
        </p:blipFill>
        <p:spPr>
          <a:xfrm>
            <a:off x="162319" y="1811549"/>
            <a:ext cx="8521776" cy="4421983"/>
          </a:xfrm>
          <a:prstGeom prst="rect">
            <a:avLst/>
          </a:prstGeom>
        </p:spPr>
      </p:pic>
    </p:spTree>
    <p:extLst>
      <p:ext uri="{BB962C8B-B14F-4D97-AF65-F5344CB8AC3E}">
        <p14:creationId xmlns:p14="http://schemas.microsoft.com/office/powerpoint/2010/main" val="1550699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9EDF3-5A78-F4B5-61E2-AF3593F659A9}"/>
              </a:ext>
            </a:extLst>
          </p:cNvPr>
          <p:cNvSpPr>
            <a:spLocks noGrp="1"/>
          </p:cNvSpPr>
          <p:nvPr>
            <p:ph type="title"/>
          </p:nvPr>
        </p:nvSpPr>
        <p:spPr/>
        <p:txBody>
          <a:bodyPr/>
          <a:lstStyle/>
          <a:p>
            <a:r>
              <a:rPr lang="en-US" dirty="0"/>
              <a:t>Cost Analysis of AS Requirements</a:t>
            </a:r>
          </a:p>
        </p:txBody>
      </p:sp>
      <p:sp>
        <p:nvSpPr>
          <p:cNvPr id="3" name="Content Placeholder 2">
            <a:extLst>
              <a:ext uri="{FF2B5EF4-FFF2-40B4-BE49-F238E27FC236}">
                <a16:creationId xmlns:a16="http://schemas.microsoft.com/office/drawing/2014/main" id="{417564D2-CF17-A3A2-3A15-FD9E5EFE1FF7}"/>
              </a:ext>
            </a:extLst>
          </p:cNvPr>
          <p:cNvSpPr>
            <a:spLocks noGrp="1"/>
          </p:cNvSpPr>
          <p:nvPr>
            <p:ph idx="1"/>
          </p:nvPr>
        </p:nvSpPr>
        <p:spPr/>
        <p:txBody>
          <a:bodyPr/>
          <a:lstStyle/>
          <a:p>
            <a:r>
              <a:rPr lang="en-US" sz="2400" dirty="0"/>
              <a:t>Using Historical Market Clearing Price for Capacity (MCPC) we can see impacts of sensitivities in Risk Credits and Threshold based on 7 months of quantities calculated.</a:t>
            </a:r>
          </a:p>
        </p:txBody>
      </p:sp>
      <p:sp>
        <p:nvSpPr>
          <p:cNvPr id="4" name="Slide Number Placeholder 3">
            <a:extLst>
              <a:ext uri="{FF2B5EF4-FFF2-40B4-BE49-F238E27FC236}">
                <a16:creationId xmlns:a16="http://schemas.microsoft.com/office/drawing/2014/main" id="{6216AD9A-DDB7-AB05-4502-79FD83306FE4}"/>
              </a:ext>
            </a:extLst>
          </p:cNvPr>
          <p:cNvSpPr>
            <a:spLocks noGrp="1"/>
          </p:cNvSpPr>
          <p:nvPr>
            <p:ph type="sldNum" sz="quarter" idx="4"/>
          </p:nvPr>
        </p:nvSpPr>
        <p:spPr/>
        <p:txBody>
          <a:bodyPr/>
          <a:lstStyle/>
          <a:p>
            <a:fld id="{1D93BD3E-1E9A-4970-A6F7-E7AC52762E0C}" type="slidenum">
              <a:rPr lang="en-US" smtClean="0"/>
              <a:pPr/>
              <a:t>17</a:t>
            </a:fld>
            <a:endParaRPr lang="en-US"/>
          </a:p>
        </p:txBody>
      </p:sp>
      <p:graphicFrame>
        <p:nvGraphicFramePr>
          <p:cNvPr id="6" name="Table 5">
            <a:extLst>
              <a:ext uri="{FF2B5EF4-FFF2-40B4-BE49-F238E27FC236}">
                <a16:creationId xmlns:a16="http://schemas.microsoft.com/office/drawing/2014/main" id="{71B9341C-1022-793F-662B-7C6174678615}"/>
              </a:ext>
            </a:extLst>
          </p:cNvPr>
          <p:cNvGraphicFramePr>
            <a:graphicFrameLocks noGrp="1"/>
          </p:cNvGraphicFramePr>
          <p:nvPr/>
        </p:nvGraphicFramePr>
        <p:xfrm>
          <a:off x="1453793" y="2619910"/>
          <a:ext cx="6236414" cy="3010328"/>
        </p:xfrm>
        <a:graphic>
          <a:graphicData uri="http://schemas.openxmlformats.org/drawingml/2006/table">
            <a:tbl>
              <a:tblPr/>
              <a:tblGrid>
                <a:gridCol w="3403469">
                  <a:extLst>
                    <a:ext uri="{9D8B030D-6E8A-4147-A177-3AD203B41FA5}">
                      <a16:colId xmlns:a16="http://schemas.microsoft.com/office/drawing/2014/main" val="3102051040"/>
                    </a:ext>
                  </a:extLst>
                </a:gridCol>
                <a:gridCol w="1377126">
                  <a:extLst>
                    <a:ext uri="{9D8B030D-6E8A-4147-A177-3AD203B41FA5}">
                      <a16:colId xmlns:a16="http://schemas.microsoft.com/office/drawing/2014/main" val="2744495140"/>
                    </a:ext>
                  </a:extLst>
                </a:gridCol>
                <a:gridCol w="1455819">
                  <a:extLst>
                    <a:ext uri="{9D8B030D-6E8A-4147-A177-3AD203B41FA5}">
                      <a16:colId xmlns:a16="http://schemas.microsoft.com/office/drawing/2014/main" val="3017012021"/>
                    </a:ext>
                  </a:extLst>
                </a:gridCol>
              </a:tblGrid>
              <a:tr h="602065">
                <a:tc>
                  <a:txBody>
                    <a:bodyPr/>
                    <a:lstStyle/>
                    <a:p>
                      <a:pPr algn="ctr" fontAlgn="ctr"/>
                      <a:r>
                        <a:rPr lang="en-US" sz="1400" b="1" i="0" u="none" strike="noStrike" dirty="0">
                          <a:solidFill>
                            <a:srgbClr val="FFFFFF"/>
                          </a:solidFill>
                          <a:effectLst/>
                          <a:latin typeface="Aptos Narrow" panose="020B0004020202020204" pitchFamily="34" charset="0"/>
                        </a:rPr>
                        <a:t>Case: Watch for 1 in 10 Years</a:t>
                      </a:r>
                    </a:p>
                  </a:txBody>
                  <a:tcPr marL="7620" marR="7620" marT="762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ctr"/>
                      <a:r>
                        <a:rPr lang="en-US" sz="1400" b="1" i="0" u="none" strike="noStrike" dirty="0">
                          <a:solidFill>
                            <a:srgbClr val="FFFFFF"/>
                          </a:solidFill>
                          <a:effectLst/>
                          <a:latin typeface="Aptos Narrow" panose="020B0004020202020204" pitchFamily="34" charset="0"/>
                        </a:rPr>
                        <a:t>ECRS Total Cost</a:t>
                      </a:r>
                    </a:p>
                  </a:txBody>
                  <a:tcPr marL="7620" marR="7620" marT="762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ctr"/>
                      <a:r>
                        <a:rPr lang="en-US" sz="1400" b="1" i="0" u="none" strike="noStrike">
                          <a:solidFill>
                            <a:srgbClr val="FFFFFF"/>
                          </a:solidFill>
                          <a:effectLst/>
                          <a:latin typeface="Aptos Narrow" panose="020B0004020202020204" pitchFamily="34" charset="0"/>
                        </a:rPr>
                        <a:t>NSRS Total Cost</a:t>
                      </a:r>
                    </a:p>
                  </a:txBody>
                  <a:tcPr marL="7620" marR="7620" marT="762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extLst>
                  <a:ext uri="{0D108BD9-81ED-4DB2-BD59-A6C34878D82A}">
                    <a16:rowId xmlns:a16="http://schemas.microsoft.com/office/drawing/2014/main" val="3563968275"/>
                  </a:ext>
                </a:extLst>
              </a:tr>
              <a:tr h="301033">
                <a:tc>
                  <a:txBody>
                    <a:bodyPr/>
                    <a:lstStyle/>
                    <a:p>
                      <a:pPr algn="l" fontAlgn="ctr"/>
                      <a:r>
                        <a:rPr lang="en-US" sz="1400" b="0" i="0" u="none" strike="noStrike">
                          <a:solidFill>
                            <a:srgbClr val="000000"/>
                          </a:solidFill>
                          <a:effectLst/>
                          <a:latin typeface="Aptos Narrow" panose="020B0004020202020204" pitchFamily="34" charset="0"/>
                        </a:rPr>
                        <a:t>A - 100% Credit</a:t>
                      </a:r>
                    </a:p>
                  </a:txBody>
                  <a:tcPr marL="7620" marR="7620" marT="762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r" fontAlgn="ctr"/>
                      <a:r>
                        <a:rPr lang="en-US" sz="1400" b="0" i="0" u="none" strike="noStrike" dirty="0">
                          <a:solidFill>
                            <a:srgbClr val="000000"/>
                          </a:solidFill>
                          <a:effectLst/>
                          <a:latin typeface="Aptos Narrow" panose="020B0004020202020204" pitchFamily="34" charset="0"/>
                        </a:rPr>
                        <a:t>$737,801</a:t>
                      </a:r>
                    </a:p>
                  </a:txBody>
                  <a:tcPr marL="7620" marR="7620" marT="762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r" fontAlgn="ctr"/>
                      <a:r>
                        <a:rPr lang="en-US" sz="1400" b="0" i="0" u="none" strike="noStrike">
                          <a:solidFill>
                            <a:srgbClr val="000000"/>
                          </a:solidFill>
                          <a:effectLst/>
                          <a:latin typeface="Aptos Narrow" panose="020B0004020202020204" pitchFamily="34" charset="0"/>
                        </a:rPr>
                        <a:t>$1,458,435</a:t>
                      </a:r>
                    </a:p>
                  </a:txBody>
                  <a:tcPr marL="7620" marR="7620" marT="762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4170291734"/>
                  </a:ext>
                </a:extLst>
              </a:tr>
              <a:tr h="301033">
                <a:tc>
                  <a:txBody>
                    <a:bodyPr/>
                    <a:lstStyle/>
                    <a:p>
                      <a:pPr algn="l" fontAlgn="ctr"/>
                      <a:r>
                        <a:rPr lang="en-US" sz="1400" b="0" i="0" u="none" strike="noStrike" dirty="0">
                          <a:solidFill>
                            <a:srgbClr val="000000"/>
                          </a:solidFill>
                          <a:effectLst/>
                          <a:latin typeface="Aptos Narrow" panose="020B0004020202020204" pitchFamily="34" charset="0"/>
                        </a:rPr>
                        <a:t>B - ERCOT Recommended</a:t>
                      </a:r>
                    </a:p>
                  </a:txBody>
                  <a:tcPr marL="7620" marR="7620" marT="762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r" fontAlgn="ctr"/>
                      <a:r>
                        <a:rPr lang="en-US" sz="1400" b="0" i="0" u="none" strike="noStrike" dirty="0">
                          <a:solidFill>
                            <a:srgbClr val="000000"/>
                          </a:solidFill>
                          <a:effectLst/>
                          <a:latin typeface="Aptos Narrow" panose="020B0004020202020204" pitchFamily="34" charset="0"/>
                        </a:rPr>
                        <a:t>$869,367</a:t>
                      </a:r>
                    </a:p>
                  </a:txBody>
                  <a:tcPr marL="7620" marR="7620" marT="762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r" fontAlgn="ctr"/>
                      <a:r>
                        <a:rPr lang="en-US" sz="1400" b="0" i="0" u="none" strike="noStrike" dirty="0">
                          <a:solidFill>
                            <a:srgbClr val="000000"/>
                          </a:solidFill>
                          <a:effectLst/>
                          <a:latin typeface="Aptos Narrow" panose="020B0004020202020204" pitchFamily="34" charset="0"/>
                        </a:rPr>
                        <a:t>$1,957,046</a:t>
                      </a:r>
                    </a:p>
                  </a:txBody>
                  <a:tcPr marL="7620" marR="7620" marT="762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474152341"/>
                  </a:ext>
                </a:extLst>
              </a:tr>
              <a:tr h="301033">
                <a:tc>
                  <a:txBody>
                    <a:bodyPr/>
                    <a:lstStyle/>
                    <a:p>
                      <a:pPr algn="l" fontAlgn="ctr"/>
                      <a:r>
                        <a:rPr lang="en-US" sz="1400" b="0" i="0" u="none" strike="noStrike" dirty="0">
                          <a:solidFill>
                            <a:srgbClr val="000000"/>
                          </a:solidFill>
                          <a:effectLst/>
                          <a:latin typeface="Aptos Narrow" panose="020B0004020202020204" pitchFamily="34" charset="0"/>
                        </a:rPr>
                        <a:t>C - 0% Credit</a:t>
                      </a:r>
                    </a:p>
                  </a:txBody>
                  <a:tcPr marL="7620" marR="7620" marT="762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r" fontAlgn="ctr"/>
                      <a:r>
                        <a:rPr lang="en-US" sz="1400" b="0" i="0" u="none" strike="noStrike">
                          <a:solidFill>
                            <a:srgbClr val="000000"/>
                          </a:solidFill>
                          <a:effectLst/>
                          <a:latin typeface="Aptos Narrow" panose="020B0004020202020204" pitchFamily="34" charset="0"/>
                        </a:rPr>
                        <a:t>$939,276</a:t>
                      </a:r>
                    </a:p>
                  </a:txBody>
                  <a:tcPr marL="7620" marR="7620" marT="762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r" fontAlgn="ctr"/>
                      <a:r>
                        <a:rPr lang="en-US" sz="1400" b="0" i="0" u="none" strike="noStrike" dirty="0">
                          <a:solidFill>
                            <a:srgbClr val="000000"/>
                          </a:solidFill>
                          <a:effectLst/>
                          <a:latin typeface="Aptos Narrow" panose="020B0004020202020204" pitchFamily="34" charset="0"/>
                        </a:rPr>
                        <a:t>$2,257,735</a:t>
                      </a:r>
                    </a:p>
                  </a:txBody>
                  <a:tcPr marL="7620" marR="7620" marT="762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002461587"/>
                  </a:ext>
                </a:extLst>
              </a:tr>
              <a:tr h="301033">
                <a:tc>
                  <a:txBody>
                    <a:bodyPr/>
                    <a:lstStyle/>
                    <a:p>
                      <a:pPr algn="l" fontAlgn="b"/>
                      <a:endParaRPr lang="en-US" sz="1100" b="0" i="0" u="none" strike="noStrike">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961560456"/>
                  </a:ext>
                </a:extLst>
              </a:tr>
              <a:tr h="602065">
                <a:tc>
                  <a:txBody>
                    <a:bodyPr/>
                    <a:lstStyle/>
                    <a:p>
                      <a:pPr algn="ctr" fontAlgn="ctr"/>
                      <a:r>
                        <a:rPr lang="en-US" sz="1400" b="1" i="0" u="none" strike="noStrike" dirty="0">
                          <a:solidFill>
                            <a:srgbClr val="FFFFFF"/>
                          </a:solidFill>
                          <a:effectLst/>
                          <a:latin typeface="Aptos Narrow" panose="020B0004020202020204" pitchFamily="34" charset="0"/>
                        </a:rPr>
                        <a:t>Case: Load Shed for 1 in 10 Years</a:t>
                      </a:r>
                    </a:p>
                  </a:txBody>
                  <a:tcPr marL="7620" marR="7620" marT="762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ctr"/>
                      <a:r>
                        <a:rPr lang="en-US" sz="1400" b="1" i="0" u="none" strike="noStrike" dirty="0">
                          <a:solidFill>
                            <a:srgbClr val="FFFFFF"/>
                          </a:solidFill>
                          <a:effectLst/>
                          <a:latin typeface="Aptos Narrow" panose="020B0004020202020204" pitchFamily="34" charset="0"/>
                        </a:rPr>
                        <a:t>ECRS Total Cost</a:t>
                      </a:r>
                    </a:p>
                  </a:txBody>
                  <a:tcPr marL="7620" marR="7620" marT="762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ctr"/>
                      <a:r>
                        <a:rPr lang="en-US" sz="1400" b="1" i="0" u="none" strike="noStrike">
                          <a:solidFill>
                            <a:srgbClr val="FFFFFF"/>
                          </a:solidFill>
                          <a:effectLst/>
                          <a:latin typeface="Aptos Narrow" panose="020B0004020202020204" pitchFamily="34" charset="0"/>
                        </a:rPr>
                        <a:t>NSRS Total Cost</a:t>
                      </a:r>
                    </a:p>
                  </a:txBody>
                  <a:tcPr marL="7620" marR="7620" marT="762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extLst>
                  <a:ext uri="{0D108BD9-81ED-4DB2-BD59-A6C34878D82A}">
                    <a16:rowId xmlns:a16="http://schemas.microsoft.com/office/drawing/2014/main" val="4213910967"/>
                  </a:ext>
                </a:extLst>
              </a:tr>
              <a:tr h="301033">
                <a:tc>
                  <a:txBody>
                    <a:bodyPr/>
                    <a:lstStyle/>
                    <a:p>
                      <a:pPr algn="l" fontAlgn="ctr"/>
                      <a:r>
                        <a:rPr lang="en-US" sz="1400" b="0" i="0" u="none" strike="noStrike">
                          <a:solidFill>
                            <a:srgbClr val="000000"/>
                          </a:solidFill>
                          <a:effectLst/>
                          <a:latin typeface="Aptos Narrow" panose="020B0004020202020204" pitchFamily="34" charset="0"/>
                        </a:rPr>
                        <a:t>B - ERCOT Recommended</a:t>
                      </a:r>
                    </a:p>
                  </a:txBody>
                  <a:tcPr marL="7620" marR="7620" marT="762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r" fontAlgn="ctr"/>
                      <a:r>
                        <a:rPr lang="en-US" sz="1400" b="0" i="0" u="none" strike="noStrike">
                          <a:solidFill>
                            <a:srgbClr val="000000"/>
                          </a:solidFill>
                          <a:effectLst/>
                          <a:latin typeface="Aptos Narrow" panose="020B0004020202020204" pitchFamily="34" charset="0"/>
                        </a:rPr>
                        <a:t>$862,249</a:t>
                      </a:r>
                    </a:p>
                  </a:txBody>
                  <a:tcPr marL="7620" marR="7620" marT="762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r" fontAlgn="ctr"/>
                      <a:r>
                        <a:rPr lang="en-US" sz="1400" b="0" i="0" u="none" strike="noStrike" dirty="0">
                          <a:solidFill>
                            <a:srgbClr val="000000"/>
                          </a:solidFill>
                          <a:effectLst/>
                          <a:latin typeface="Aptos Narrow" panose="020B0004020202020204" pitchFamily="34" charset="0"/>
                        </a:rPr>
                        <a:t>$1,939,558</a:t>
                      </a:r>
                    </a:p>
                  </a:txBody>
                  <a:tcPr marL="7620" marR="7620" marT="762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570391713"/>
                  </a:ext>
                </a:extLst>
              </a:tr>
              <a:tr h="301033">
                <a:tc>
                  <a:txBody>
                    <a:bodyPr/>
                    <a:lstStyle/>
                    <a:p>
                      <a:pPr algn="l" fontAlgn="ctr"/>
                      <a:r>
                        <a:rPr lang="en-US" sz="1400" b="0" i="0" u="none" strike="noStrike">
                          <a:solidFill>
                            <a:srgbClr val="000000"/>
                          </a:solidFill>
                          <a:effectLst/>
                          <a:latin typeface="Aptos Narrow" panose="020B0004020202020204" pitchFamily="34" charset="0"/>
                        </a:rPr>
                        <a:t>Delta - Watch to Load Shed</a:t>
                      </a:r>
                    </a:p>
                  </a:txBody>
                  <a:tcPr marL="7620" marR="7620" marT="762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r" fontAlgn="ctr"/>
                      <a:r>
                        <a:rPr lang="en-US" sz="1400" b="0" i="0" u="none" strike="noStrike">
                          <a:solidFill>
                            <a:srgbClr val="000000"/>
                          </a:solidFill>
                          <a:effectLst/>
                          <a:latin typeface="Aptos Narrow" panose="020B0004020202020204" pitchFamily="34" charset="0"/>
                        </a:rPr>
                        <a:t>-$7,118</a:t>
                      </a:r>
                    </a:p>
                  </a:txBody>
                  <a:tcPr marL="7620" marR="7620" marT="762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r" fontAlgn="ctr"/>
                      <a:r>
                        <a:rPr lang="en-US" sz="1400" b="0" i="0" u="none" strike="noStrike" dirty="0">
                          <a:solidFill>
                            <a:srgbClr val="000000"/>
                          </a:solidFill>
                          <a:effectLst/>
                          <a:latin typeface="Aptos Narrow" panose="020B0004020202020204" pitchFamily="34" charset="0"/>
                        </a:rPr>
                        <a:t>-$17,488</a:t>
                      </a:r>
                    </a:p>
                  </a:txBody>
                  <a:tcPr marL="7620" marR="7620" marT="762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584343934"/>
                  </a:ext>
                </a:extLst>
              </a:tr>
            </a:tbl>
          </a:graphicData>
        </a:graphic>
      </p:graphicFrame>
    </p:spTree>
    <p:extLst>
      <p:ext uri="{BB962C8B-B14F-4D97-AF65-F5344CB8AC3E}">
        <p14:creationId xmlns:p14="http://schemas.microsoft.com/office/powerpoint/2010/main" val="4151093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A83F571-C913-2EC0-C5DC-9268A25AB40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F766154-2903-338C-5165-725F372CE91B}"/>
              </a:ext>
            </a:extLst>
          </p:cNvPr>
          <p:cNvPicPr>
            <a:picLocks noChangeAspect="1"/>
          </p:cNvPicPr>
          <p:nvPr/>
        </p:nvPicPr>
        <p:blipFill>
          <a:blip r:embed="rId2"/>
          <a:stretch>
            <a:fillRect/>
          </a:stretch>
        </p:blipFill>
        <p:spPr>
          <a:xfrm>
            <a:off x="266700" y="863334"/>
            <a:ext cx="8676578" cy="2075507"/>
          </a:xfrm>
          <a:prstGeom prst="rect">
            <a:avLst/>
          </a:prstGeom>
        </p:spPr>
      </p:pic>
      <p:sp>
        <p:nvSpPr>
          <p:cNvPr id="2" name="Title 1">
            <a:extLst>
              <a:ext uri="{FF2B5EF4-FFF2-40B4-BE49-F238E27FC236}">
                <a16:creationId xmlns:a16="http://schemas.microsoft.com/office/drawing/2014/main" id="{BE83C6C6-8334-1316-45D3-ED5544B126F7}"/>
              </a:ext>
            </a:extLst>
          </p:cNvPr>
          <p:cNvSpPr>
            <a:spLocks noGrp="1"/>
          </p:cNvSpPr>
          <p:nvPr>
            <p:ph type="title"/>
          </p:nvPr>
        </p:nvSpPr>
        <p:spPr/>
        <p:txBody>
          <a:bodyPr/>
          <a:lstStyle/>
          <a:p>
            <a:r>
              <a:rPr lang="en-US" sz="2400" dirty="0"/>
              <a:t>Impacts of differing Risk Credits on ECRS+NSRS</a:t>
            </a:r>
          </a:p>
        </p:txBody>
      </p:sp>
      <p:sp>
        <p:nvSpPr>
          <p:cNvPr id="4" name="Slide Number Placeholder 3">
            <a:extLst>
              <a:ext uri="{FF2B5EF4-FFF2-40B4-BE49-F238E27FC236}">
                <a16:creationId xmlns:a16="http://schemas.microsoft.com/office/drawing/2014/main" id="{4452811A-42A3-D377-A5A0-BCC324FC24AC}"/>
              </a:ext>
            </a:extLst>
          </p:cNvPr>
          <p:cNvSpPr>
            <a:spLocks noGrp="1"/>
          </p:cNvSpPr>
          <p:nvPr>
            <p:ph type="sldNum" sz="quarter" idx="4"/>
          </p:nvPr>
        </p:nvSpPr>
        <p:spPr/>
        <p:txBody>
          <a:bodyPr/>
          <a:lstStyle/>
          <a:p>
            <a:fld id="{1D93BD3E-1E9A-4970-A6F7-E7AC52762E0C}" type="slidenum">
              <a:rPr lang="en-US" smtClean="0"/>
              <a:pPr/>
              <a:t>18</a:t>
            </a:fld>
            <a:endParaRPr lang="en-US"/>
          </a:p>
        </p:txBody>
      </p:sp>
      <p:pic>
        <p:nvPicPr>
          <p:cNvPr id="8" name="Picture 7">
            <a:extLst>
              <a:ext uri="{FF2B5EF4-FFF2-40B4-BE49-F238E27FC236}">
                <a16:creationId xmlns:a16="http://schemas.microsoft.com/office/drawing/2014/main" id="{FD390243-0C7B-865F-112D-52D7DF2A4F65}"/>
              </a:ext>
            </a:extLst>
          </p:cNvPr>
          <p:cNvPicPr>
            <a:picLocks noChangeAspect="1"/>
          </p:cNvPicPr>
          <p:nvPr/>
        </p:nvPicPr>
        <p:blipFill>
          <a:blip r:embed="rId3"/>
          <a:stretch>
            <a:fillRect/>
          </a:stretch>
        </p:blipFill>
        <p:spPr>
          <a:xfrm>
            <a:off x="304799" y="2938841"/>
            <a:ext cx="8534401" cy="3842959"/>
          </a:xfrm>
          <a:prstGeom prst="rect">
            <a:avLst/>
          </a:prstGeom>
        </p:spPr>
      </p:pic>
    </p:spTree>
    <p:extLst>
      <p:ext uri="{BB962C8B-B14F-4D97-AF65-F5344CB8AC3E}">
        <p14:creationId xmlns:p14="http://schemas.microsoft.com/office/powerpoint/2010/main" val="3336649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1595E-8D28-96D6-2632-502909A238CC}"/>
              </a:ext>
            </a:extLst>
          </p:cNvPr>
          <p:cNvSpPr>
            <a:spLocks noGrp="1"/>
          </p:cNvSpPr>
          <p:nvPr>
            <p:ph type="title"/>
          </p:nvPr>
        </p:nvSpPr>
        <p:spPr/>
        <p:txBody>
          <a:bodyPr/>
          <a:lstStyle/>
          <a:p>
            <a:r>
              <a:rPr lang="en-US" dirty="0"/>
              <a:t>Overall impact of probabilistic method</a:t>
            </a:r>
          </a:p>
        </p:txBody>
      </p:sp>
      <p:sp>
        <p:nvSpPr>
          <p:cNvPr id="3" name="Content Placeholder 2">
            <a:extLst>
              <a:ext uri="{FF2B5EF4-FFF2-40B4-BE49-F238E27FC236}">
                <a16:creationId xmlns:a16="http://schemas.microsoft.com/office/drawing/2014/main" id="{A96702FD-3783-0E32-B809-7F487E324D00}"/>
              </a:ext>
            </a:extLst>
          </p:cNvPr>
          <p:cNvSpPr>
            <a:spLocks noGrp="1"/>
          </p:cNvSpPr>
          <p:nvPr>
            <p:ph idx="1"/>
          </p:nvPr>
        </p:nvSpPr>
        <p:spPr/>
        <p:txBody>
          <a:bodyPr/>
          <a:lstStyle/>
          <a:p>
            <a:r>
              <a:rPr lang="en-US" sz="2000" dirty="0"/>
              <a:t>Probabilistic Methodology allows for the ability to tailor quantities to highest risk times while achieving similar average quantities. </a:t>
            </a:r>
          </a:p>
        </p:txBody>
      </p:sp>
      <p:sp>
        <p:nvSpPr>
          <p:cNvPr id="4" name="Slide Number Placeholder 3">
            <a:extLst>
              <a:ext uri="{FF2B5EF4-FFF2-40B4-BE49-F238E27FC236}">
                <a16:creationId xmlns:a16="http://schemas.microsoft.com/office/drawing/2014/main" id="{2701E690-3A4E-6CA9-D8FB-C19D85C2D187}"/>
              </a:ext>
            </a:extLst>
          </p:cNvPr>
          <p:cNvSpPr>
            <a:spLocks noGrp="1"/>
          </p:cNvSpPr>
          <p:nvPr>
            <p:ph type="sldNum" sz="quarter" idx="4"/>
          </p:nvPr>
        </p:nvSpPr>
        <p:spPr/>
        <p:txBody>
          <a:bodyPr/>
          <a:lstStyle/>
          <a:p>
            <a:fld id="{1D93BD3E-1E9A-4970-A6F7-E7AC52762E0C}" type="slidenum">
              <a:rPr lang="en-US" smtClean="0"/>
              <a:pPr/>
              <a:t>19</a:t>
            </a:fld>
            <a:endParaRPr lang="en-US"/>
          </a:p>
        </p:txBody>
      </p:sp>
      <p:pic>
        <p:nvPicPr>
          <p:cNvPr id="5" name="Picture 4">
            <a:extLst>
              <a:ext uri="{FF2B5EF4-FFF2-40B4-BE49-F238E27FC236}">
                <a16:creationId xmlns:a16="http://schemas.microsoft.com/office/drawing/2014/main" id="{3E0B3532-B5D0-284B-3425-DB9E01DADC86}"/>
              </a:ext>
            </a:extLst>
          </p:cNvPr>
          <p:cNvPicPr>
            <a:picLocks noChangeAspect="1"/>
          </p:cNvPicPr>
          <p:nvPr/>
        </p:nvPicPr>
        <p:blipFill>
          <a:blip r:embed="rId2"/>
          <a:srcRect t="7165" r="16355"/>
          <a:stretch>
            <a:fillRect/>
          </a:stretch>
        </p:blipFill>
        <p:spPr>
          <a:xfrm>
            <a:off x="4796956" y="2188394"/>
            <a:ext cx="4042246" cy="3571289"/>
          </a:xfrm>
          <a:prstGeom prst="rect">
            <a:avLst/>
          </a:prstGeom>
        </p:spPr>
      </p:pic>
      <p:pic>
        <p:nvPicPr>
          <p:cNvPr id="7" name="Picture 6">
            <a:extLst>
              <a:ext uri="{FF2B5EF4-FFF2-40B4-BE49-F238E27FC236}">
                <a16:creationId xmlns:a16="http://schemas.microsoft.com/office/drawing/2014/main" id="{3E9219E7-8D5C-4A93-8D25-6FD04BE1B315}"/>
              </a:ext>
            </a:extLst>
          </p:cNvPr>
          <p:cNvPicPr>
            <a:picLocks noChangeAspect="1"/>
          </p:cNvPicPr>
          <p:nvPr/>
        </p:nvPicPr>
        <p:blipFill>
          <a:blip r:embed="rId3"/>
          <a:srcRect t="21749" r="14575"/>
          <a:stretch>
            <a:fillRect/>
          </a:stretch>
        </p:blipFill>
        <p:spPr>
          <a:xfrm>
            <a:off x="214589" y="1836507"/>
            <a:ext cx="4582365" cy="2103036"/>
          </a:xfrm>
          <a:prstGeom prst="rect">
            <a:avLst/>
          </a:prstGeom>
        </p:spPr>
      </p:pic>
      <p:pic>
        <p:nvPicPr>
          <p:cNvPr id="9" name="Picture 8">
            <a:extLst>
              <a:ext uri="{FF2B5EF4-FFF2-40B4-BE49-F238E27FC236}">
                <a16:creationId xmlns:a16="http://schemas.microsoft.com/office/drawing/2014/main" id="{24525706-8D6B-71D7-4F33-27B7B0CEEF15}"/>
              </a:ext>
            </a:extLst>
          </p:cNvPr>
          <p:cNvPicPr>
            <a:picLocks noChangeAspect="1"/>
          </p:cNvPicPr>
          <p:nvPr/>
        </p:nvPicPr>
        <p:blipFill>
          <a:blip r:embed="rId4"/>
          <a:srcRect t="24757"/>
          <a:stretch>
            <a:fillRect/>
          </a:stretch>
        </p:blipFill>
        <p:spPr>
          <a:xfrm>
            <a:off x="214591" y="3970364"/>
            <a:ext cx="4582363" cy="2198612"/>
          </a:xfrm>
          <a:prstGeom prst="rect">
            <a:avLst/>
          </a:prstGeom>
        </p:spPr>
      </p:pic>
      <p:sp>
        <p:nvSpPr>
          <p:cNvPr id="11" name="Rectangle 10">
            <a:extLst>
              <a:ext uri="{FF2B5EF4-FFF2-40B4-BE49-F238E27FC236}">
                <a16:creationId xmlns:a16="http://schemas.microsoft.com/office/drawing/2014/main" id="{ACC1FA98-1BC1-7F07-48C0-7DB19760E8A8}"/>
              </a:ext>
            </a:extLst>
          </p:cNvPr>
          <p:cNvSpPr/>
          <p:nvPr/>
        </p:nvSpPr>
        <p:spPr>
          <a:xfrm>
            <a:off x="2095927" y="2332234"/>
            <a:ext cx="2126751" cy="1376737"/>
          </a:xfrm>
          <a:prstGeom prst="rect">
            <a:avLst/>
          </a:prstGeom>
          <a:solidFill>
            <a:schemeClr val="accent5">
              <a:lumMod val="40000"/>
              <a:lumOff val="60000"/>
              <a:alpha val="3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algn="l"/>
            <a:endParaRPr lang="en-US"/>
          </a:p>
        </p:txBody>
      </p:sp>
      <p:sp>
        <p:nvSpPr>
          <p:cNvPr id="12" name="Rectangle 11">
            <a:extLst>
              <a:ext uri="{FF2B5EF4-FFF2-40B4-BE49-F238E27FC236}">
                <a16:creationId xmlns:a16="http://schemas.microsoft.com/office/drawing/2014/main" id="{157A2663-B511-CF27-DB53-6A4498482732}"/>
              </a:ext>
            </a:extLst>
          </p:cNvPr>
          <p:cNvSpPr/>
          <p:nvPr/>
        </p:nvSpPr>
        <p:spPr>
          <a:xfrm>
            <a:off x="2095927" y="4381301"/>
            <a:ext cx="1837362" cy="1587984"/>
          </a:xfrm>
          <a:prstGeom prst="rect">
            <a:avLst/>
          </a:prstGeom>
          <a:solidFill>
            <a:schemeClr val="accent5">
              <a:lumMod val="40000"/>
              <a:lumOff val="60000"/>
              <a:alpha val="3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algn="l"/>
            <a:endParaRPr lang="en-US"/>
          </a:p>
        </p:txBody>
      </p:sp>
    </p:spTree>
    <p:extLst>
      <p:ext uri="{BB962C8B-B14F-4D97-AF65-F5344CB8AC3E}">
        <p14:creationId xmlns:p14="http://schemas.microsoft.com/office/powerpoint/2010/main" val="942746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34301A-6640-2C61-1A76-F26F28661CC7}"/>
              </a:ext>
            </a:extLst>
          </p:cNvPr>
          <p:cNvSpPr>
            <a:spLocks noGrp="1"/>
          </p:cNvSpPr>
          <p:nvPr>
            <p:ph type="title"/>
          </p:nvPr>
        </p:nvSpPr>
        <p:spPr/>
        <p:txBody>
          <a:bodyPr/>
          <a:lstStyle/>
          <a:p>
            <a:r>
              <a:rPr lang="en-US"/>
              <a:t>Background and Introduction</a:t>
            </a:r>
          </a:p>
        </p:txBody>
      </p:sp>
      <p:sp>
        <p:nvSpPr>
          <p:cNvPr id="7" name="Content Placeholder 6">
            <a:extLst>
              <a:ext uri="{FF2B5EF4-FFF2-40B4-BE49-F238E27FC236}">
                <a16:creationId xmlns:a16="http://schemas.microsoft.com/office/drawing/2014/main" id="{94B2456C-5CC8-B254-7DE1-AE68ADE46753}"/>
              </a:ext>
            </a:extLst>
          </p:cNvPr>
          <p:cNvSpPr>
            <a:spLocks noGrp="1"/>
          </p:cNvSpPr>
          <p:nvPr>
            <p:ph idx="1"/>
          </p:nvPr>
        </p:nvSpPr>
        <p:spPr/>
        <p:txBody>
          <a:bodyPr/>
          <a:lstStyle/>
          <a:p>
            <a:r>
              <a:rPr lang="en-US" sz="1600" dirty="0"/>
              <a:t>Purpose of today’s workshop is to review the proposed AS Methodology for 2026.</a:t>
            </a:r>
          </a:p>
          <a:p>
            <a:pPr lvl="1"/>
            <a:r>
              <a:rPr lang="en-US" sz="1400" dirty="0"/>
              <a:t>ERCOT developed a probabilistic methodology to compute ERCOT Contingency Reserve Service (ECRS) and Non-Spinning Reserve Service (Non-Spin) requirements in 2026. </a:t>
            </a:r>
          </a:p>
          <a:p>
            <a:pPr lvl="1"/>
            <a:r>
              <a:rPr lang="en-US" sz="1400" dirty="0"/>
              <a:t>Regulation and RRS quantities were calculated using similar 2025 AS Methodology </a:t>
            </a:r>
          </a:p>
          <a:p>
            <a:endParaRPr lang="en-US" sz="1600" dirty="0"/>
          </a:p>
          <a:p>
            <a:r>
              <a:rPr lang="en-US" sz="1600" dirty="0"/>
              <a:t>Agenda for Today</a:t>
            </a:r>
          </a:p>
          <a:p>
            <a:pPr marL="800100" lvl="1" indent="-342900">
              <a:buFont typeface="+mj-lt"/>
              <a:buAutoNum type="arabicPeriod"/>
            </a:pPr>
            <a:r>
              <a:rPr lang="en-US" sz="1600" dirty="0"/>
              <a:t>Recap/Overview from previous workshops</a:t>
            </a:r>
          </a:p>
          <a:p>
            <a:pPr lvl="2"/>
            <a:r>
              <a:rPr lang="en-US" sz="1400" dirty="0"/>
              <a:t>PUC’s AS Study and their findings as they apply to AS Methodology</a:t>
            </a:r>
          </a:p>
          <a:p>
            <a:pPr lvl="2"/>
            <a:r>
              <a:rPr lang="en-US" sz="1400" dirty="0"/>
              <a:t>Probabilistic Framework and additional details on concepts</a:t>
            </a:r>
          </a:p>
          <a:p>
            <a:pPr marL="800100" lvl="1" indent="-342900">
              <a:buFont typeface="+mj-lt"/>
              <a:buAutoNum type="arabicPeriod"/>
            </a:pPr>
            <a:r>
              <a:rPr lang="en-US" sz="1600" dirty="0"/>
              <a:t>Review Probabilistic Framework, discuss updates, ERCOT's recommended parameters</a:t>
            </a:r>
          </a:p>
          <a:p>
            <a:pPr marL="1200150" lvl="2" indent="-342900"/>
            <a:r>
              <a:rPr lang="en-US" sz="1200" dirty="0"/>
              <a:t>Inputs, data conditioning, Criteria to determine reserves, the optimization engine and reserve determination approach.</a:t>
            </a:r>
          </a:p>
          <a:p>
            <a:pPr lvl="2"/>
            <a:r>
              <a:rPr lang="en-US" sz="1400" dirty="0"/>
              <a:t>Review and discuss comments received on methodology</a:t>
            </a:r>
          </a:p>
          <a:p>
            <a:pPr marL="800100" lvl="1" indent="-342900">
              <a:buFont typeface="+mj-lt"/>
              <a:buAutoNum type="arabicPeriod"/>
            </a:pPr>
            <a:r>
              <a:rPr lang="en-US" sz="1600" dirty="0"/>
              <a:t>Review Regulation and RRS recovery preliminary quantities which are calculated using similar 2025 AS Methodology. </a:t>
            </a:r>
          </a:p>
          <a:p>
            <a:pPr marL="800100" lvl="1" indent="-342900">
              <a:buFont typeface="+mj-lt"/>
              <a:buAutoNum type="arabicPeriod"/>
            </a:pPr>
            <a:r>
              <a:rPr lang="en-US" sz="1600" dirty="0"/>
              <a:t>Summary and What to expect at the next round of meetings.</a:t>
            </a:r>
          </a:p>
          <a:p>
            <a:pPr marL="1371600" lvl="3" indent="0">
              <a:buNone/>
            </a:pPr>
            <a:endParaRPr lang="en-US" sz="1600" dirty="0"/>
          </a:p>
        </p:txBody>
      </p:sp>
      <p:sp>
        <p:nvSpPr>
          <p:cNvPr id="2" name="Slide Number Placeholder 1">
            <a:extLst>
              <a:ext uri="{FF2B5EF4-FFF2-40B4-BE49-F238E27FC236}">
                <a16:creationId xmlns:a16="http://schemas.microsoft.com/office/drawing/2014/main" id="{5E759241-3C4F-941C-1CC4-EBA50E0A67A4}"/>
              </a:ext>
            </a:extLst>
          </p:cNvPr>
          <p:cNvSpPr>
            <a:spLocks noGrp="1"/>
          </p:cNvSpPr>
          <p:nvPr>
            <p:ph type="sldNum" sz="quarter" idx="4"/>
          </p:nvPr>
        </p:nvSpPr>
        <p:spPr/>
        <p:txBody>
          <a:bodyPr/>
          <a:lstStyle/>
          <a:p>
            <a:fld id="{CDB75BAC-74D7-43DA-9DE7-3912ED22B407}" type="slidenum">
              <a:rPr lang="en-US" smtClean="0"/>
              <a:pPr/>
              <a:t>2</a:t>
            </a:fld>
            <a:endParaRPr lang="en-US"/>
          </a:p>
        </p:txBody>
      </p:sp>
    </p:spTree>
    <p:extLst>
      <p:ext uri="{BB962C8B-B14F-4D97-AF65-F5344CB8AC3E}">
        <p14:creationId xmlns:p14="http://schemas.microsoft.com/office/powerpoint/2010/main" val="1048711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C1A784-0EF4-D90B-8405-192324E210E0}"/>
              </a:ext>
            </a:extLst>
          </p:cNvPr>
          <p:cNvSpPr>
            <a:spLocks noGrp="1"/>
          </p:cNvSpPr>
          <p:nvPr>
            <p:ph type="ctrTitle"/>
          </p:nvPr>
        </p:nvSpPr>
        <p:spPr/>
        <p:txBody>
          <a:bodyPr/>
          <a:lstStyle/>
          <a:p>
            <a:r>
              <a:rPr lang="en-US"/>
              <a:t>Review of Regulation and RRS</a:t>
            </a:r>
          </a:p>
        </p:txBody>
      </p:sp>
      <p:sp>
        <p:nvSpPr>
          <p:cNvPr id="6" name="Subtitle 5">
            <a:extLst>
              <a:ext uri="{FF2B5EF4-FFF2-40B4-BE49-F238E27FC236}">
                <a16:creationId xmlns:a16="http://schemas.microsoft.com/office/drawing/2014/main" id="{C128B9AE-7DFD-464F-657C-3D3ACD867FFC}"/>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633AC11-8A28-2F90-C716-2DA36328AC07}"/>
              </a:ext>
            </a:extLst>
          </p:cNvPr>
          <p:cNvSpPr>
            <a:spLocks noGrp="1"/>
          </p:cNvSpPr>
          <p:nvPr>
            <p:ph type="sldNum" sz="quarter" idx="4"/>
          </p:nvPr>
        </p:nvSpPr>
        <p:spPr/>
        <p:txBody>
          <a:bodyPr/>
          <a:lstStyle/>
          <a:p>
            <a:fld id="{1D93BD3E-1E9A-4970-A6F7-E7AC52762E0C}" type="slidenum">
              <a:rPr lang="en-US" smtClean="0"/>
              <a:pPr/>
              <a:t>20</a:t>
            </a:fld>
            <a:endParaRPr lang="en-US"/>
          </a:p>
        </p:txBody>
      </p:sp>
    </p:spTree>
    <p:extLst>
      <p:ext uri="{BB962C8B-B14F-4D97-AF65-F5344CB8AC3E}">
        <p14:creationId xmlns:p14="http://schemas.microsoft.com/office/powerpoint/2010/main" val="383497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0721-297C-34BF-879C-F357F6D1AEBA}"/>
              </a:ext>
            </a:extLst>
          </p:cNvPr>
          <p:cNvSpPr>
            <a:spLocks noGrp="1"/>
          </p:cNvSpPr>
          <p:nvPr>
            <p:ph type="title"/>
          </p:nvPr>
        </p:nvSpPr>
        <p:spPr/>
        <p:txBody>
          <a:bodyPr/>
          <a:lstStyle/>
          <a:p>
            <a:r>
              <a:rPr lang="en-US" sz="2400" dirty="0"/>
              <a:t>Regulation and RRS Methodologies</a:t>
            </a:r>
          </a:p>
        </p:txBody>
      </p:sp>
      <p:sp>
        <p:nvSpPr>
          <p:cNvPr id="3" name="Content Placeholder 2">
            <a:extLst>
              <a:ext uri="{FF2B5EF4-FFF2-40B4-BE49-F238E27FC236}">
                <a16:creationId xmlns:a16="http://schemas.microsoft.com/office/drawing/2014/main" id="{FC86881F-12BE-108E-50A2-6256979C35E7}"/>
              </a:ext>
            </a:extLst>
          </p:cNvPr>
          <p:cNvSpPr>
            <a:spLocks noGrp="1"/>
          </p:cNvSpPr>
          <p:nvPr>
            <p:ph idx="1"/>
          </p:nvPr>
        </p:nvSpPr>
        <p:spPr/>
        <p:txBody>
          <a:bodyPr/>
          <a:lstStyle/>
          <a:p>
            <a:r>
              <a:rPr lang="en-US" sz="2000" dirty="0"/>
              <a:t>Review of methodology for Regulation and RRS for Ancillary Service (A/S) quantities for 2026. These will continue to use the statistical method approved in Dec 2024.</a:t>
            </a:r>
          </a:p>
          <a:p>
            <a:pPr lvl="1"/>
            <a:r>
              <a:rPr lang="en-US" sz="2000" dirty="0"/>
              <a:t>ERCOT is proposing </a:t>
            </a:r>
            <a:r>
              <a:rPr lang="en-US" sz="2000" b="1" dirty="0"/>
              <a:t>one change </a:t>
            </a:r>
            <a:r>
              <a:rPr lang="en-US" sz="2000" dirty="0"/>
              <a:t>in the methodology used to compute the Regulation requirements.</a:t>
            </a:r>
          </a:p>
          <a:p>
            <a:pPr lvl="2"/>
            <a:r>
              <a:rPr lang="en-US" sz="1800" dirty="0"/>
              <a:t>Remove the FRRS component as it will retire with the implementation of RTC. </a:t>
            </a:r>
          </a:p>
          <a:p>
            <a:pPr lvl="1"/>
            <a:r>
              <a:rPr lang="en-US" sz="2000" dirty="0"/>
              <a:t>ERCOT is </a:t>
            </a:r>
            <a:r>
              <a:rPr lang="en-US" sz="2000" b="1" dirty="0"/>
              <a:t>not proposing any changes </a:t>
            </a:r>
            <a:r>
              <a:rPr lang="en-US" sz="2000" dirty="0"/>
              <a:t>in the methodology used to compute RRS requirements</a:t>
            </a:r>
          </a:p>
          <a:p>
            <a:pPr lvl="2"/>
            <a:r>
              <a:rPr lang="en-US" sz="1800" dirty="0"/>
              <a:t>Updated NERC’s BAL-003 IFRO for minimum RRS-PFR limit of from 1,365 MW when provided by NERC for 2026. </a:t>
            </a:r>
            <a:endParaRPr lang="en-US" dirty="0"/>
          </a:p>
        </p:txBody>
      </p:sp>
      <p:sp>
        <p:nvSpPr>
          <p:cNvPr id="4" name="Slide Number Placeholder 3">
            <a:extLst>
              <a:ext uri="{FF2B5EF4-FFF2-40B4-BE49-F238E27FC236}">
                <a16:creationId xmlns:a16="http://schemas.microsoft.com/office/drawing/2014/main" id="{764E9C15-BC3C-317C-B328-253B27FF0439}"/>
              </a:ext>
            </a:extLst>
          </p:cNvPr>
          <p:cNvSpPr>
            <a:spLocks noGrp="1"/>
          </p:cNvSpPr>
          <p:nvPr>
            <p:ph type="sldNum" sz="quarter" idx="4"/>
          </p:nvPr>
        </p:nvSpPr>
        <p:spPr/>
        <p:txBody>
          <a:bodyPr/>
          <a:lstStyle/>
          <a:p>
            <a:fld id="{1D93BD3E-1E9A-4970-A6F7-E7AC52762E0C}" type="slidenum">
              <a:rPr lang="en-US" smtClean="0"/>
              <a:pPr/>
              <a:t>21</a:t>
            </a:fld>
            <a:endParaRPr lang="en-US"/>
          </a:p>
        </p:txBody>
      </p:sp>
    </p:spTree>
    <p:extLst>
      <p:ext uri="{BB962C8B-B14F-4D97-AF65-F5344CB8AC3E}">
        <p14:creationId xmlns:p14="http://schemas.microsoft.com/office/powerpoint/2010/main" val="2732623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59E42B-A5C8-BCFE-7ECE-3961D8B15C17}"/>
              </a:ext>
            </a:extLst>
          </p:cNvPr>
          <p:cNvPicPr>
            <a:picLocks noChangeAspect="1"/>
          </p:cNvPicPr>
          <p:nvPr/>
        </p:nvPicPr>
        <p:blipFill>
          <a:blip r:embed="rId2"/>
          <a:stretch>
            <a:fillRect/>
          </a:stretch>
        </p:blipFill>
        <p:spPr>
          <a:xfrm>
            <a:off x="381000" y="3425464"/>
            <a:ext cx="8455885" cy="2926334"/>
          </a:xfrm>
          <a:prstGeom prst="rect">
            <a:avLst/>
          </a:prstGeom>
        </p:spPr>
      </p:pic>
      <p:pic>
        <p:nvPicPr>
          <p:cNvPr id="6" name="Picture 5">
            <a:extLst>
              <a:ext uri="{FF2B5EF4-FFF2-40B4-BE49-F238E27FC236}">
                <a16:creationId xmlns:a16="http://schemas.microsoft.com/office/drawing/2014/main" id="{DE41F5D4-9515-7B34-C3D7-31CABA061DF3}"/>
              </a:ext>
            </a:extLst>
          </p:cNvPr>
          <p:cNvPicPr>
            <a:picLocks noChangeAspect="1"/>
          </p:cNvPicPr>
          <p:nvPr/>
        </p:nvPicPr>
        <p:blipFill>
          <a:blip r:embed="rId3"/>
          <a:stretch>
            <a:fillRect/>
          </a:stretch>
        </p:blipFill>
        <p:spPr>
          <a:xfrm>
            <a:off x="519537" y="584841"/>
            <a:ext cx="8315665" cy="3017782"/>
          </a:xfrm>
          <a:prstGeom prst="rect">
            <a:avLst/>
          </a:prstGeom>
        </p:spPr>
      </p:pic>
      <p:sp>
        <p:nvSpPr>
          <p:cNvPr id="2" name="Title 1">
            <a:extLst>
              <a:ext uri="{FF2B5EF4-FFF2-40B4-BE49-F238E27FC236}">
                <a16:creationId xmlns:a16="http://schemas.microsoft.com/office/drawing/2014/main" id="{07AB1977-3865-45B3-9599-8F41569C143C}"/>
              </a:ext>
            </a:extLst>
          </p:cNvPr>
          <p:cNvSpPr>
            <a:spLocks noGrp="1"/>
          </p:cNvSpPr>
          <p:nvPr>
            <p:ph type="title"/>
          </p:nvPr>
        </p:nvSpPr>
        <p:spPr/>
        <p:txBody>
          <a:bodyPr/>
          <a:lstStyle/>
          <a:p>
            <a:r>
              <a:rPr lang="en-US" sz="2800"/>
              <a:t>Hourly Average Regulation Comparison</a:t>
            </a:r>
          </a:p>
        </p:txBody>
      </p:sp>
      <p:sp>
        <p:nvSpPr>
          <p:cNvPr id="4" name="Slide Number Placeholder 3">
            <a:extLst>
              <a:ext uri="{FF2B5EF4-FFF2-40B4-BE49-F238E27FC236}">
                <a16:creationId xmlns:a16="http://schemas.microsoft.com/office/drawing/2014/main" id="{6DAA8D61-CF4D-452E-81E4-E76A2F6D825D}"/>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14" name="TextBox 13">
            <a:extLst>
              <a:ext uri="{FF2B5EF4-FFF2-40B4-BE49-F238E27FC236}">
                <a16:creationId xmlns:a16="http://schemas.microsoft.com/office/drawing/2014/main" id="{24D6BE37-DEA6-3670-6CDD-1D024B7C26A5}"/>
              </a:ext>
            </a:extLst>
          </p:cNvPr>
          <p:cNvSpPr txBox="1"/>
          <p:nvPr/>
        </p:nvSpPr>
        <p:spPr>
          <a:xfrm>
            <a:off x="1167162" y="1047030"/>
            <a:ext cx="3763926" cy="646331"/>
          </a:xfrm>
          <a:prstGeom prst="rect">
            <a:avLst/>
          </a:prstGeom>
          <a:noFill/>
        </p:spPr>
        <p:txBody>
          <a:bodyPr wrap="square" rtlCol="0">
            <a:spAutoFit/>
          </a:bodyPr>
          <a:lstStyle/>
          <a:p>
            <a:r>
              <a:rPr lang="en-US" sz="1200" dirty="0">
                <a:solidFill>
                  <a:schemeClr val="accent6"/>
                </a:solidFill>
              </a:rPr>
              <a:t>Reg-Up 2026: </a:t>
            </a:r>
          </a:p>
          <a:p>
            <a:r>
              <a:rPr lang="en-US" sz="1200" dirty="0">
                <a:solidFill>
                  <a:schemeClr val="accent6"/>
                </a:solidFill>
              </a:rPr>
              <a:t>On avg. </a:t>
            </a:r>
            <a:r>
              <a:rPr lang="en-US" sz="1200" dirty="0">
                <a:solidFill>
                  <a:schemeClr val="accent4"/>
                </a:solidFill>
              </a:rPr>
              <a:t>78 MW</a:t>
            </a:r>
            <a:r>
              <a:rPr lang="en-US" sz="1200" dirty="0">
                <a:solidFill>
                  <a:schemeClr val="accent6"/>
                </a:solidFill>
              </a:rPr>
              <a:t> increase from prev. year</a:t>
            </a:r>
          </a:p>
          <a:p>
            <a:r>
              <a:rPr lang="en-US" sz="1200" dirty="0">
                <a:solidFill>
                  <a:schemeClr val="accent6"/>
                </a:solidFill>
              </a:rPr>
              <a:t>Largest increase is in </a:t>
            </a:r>
            <a:r>
              <a:rPr lang="en-US" sz="1200" dirty="0">
                <a:solidFill>
                  <a:schemeClr val="accent4"/>
                </a:solidFill>
              </a:rPr>
              <a:t>Jun</a:t>
            </a:r>
            <a:r>
              <a:rPr lang="en-US" sz="1200" dirty="0">
                <a:solidFill>
                  <a:schemeClr val="accent6"/>
                </a:solidFill>
              </a:rPr>
              <a:t> by </a:t>
            </a:r>
            <a:r>
              <a:rPr lang="en-US" sz="1200" dirty="0">
                <a:solidFill>
                  <a:schemeClr val="accent4"/>
                </a:solidFill>
              </a:rPr>
              <a:t>120 </a:t>
            </a:r>
            <a:r>
              <a:rPr lang="en-US" sz="1200" dirty="0">
                <a:solidFill>
                  <a:schemeClr val="accent6"/>
                </a:solidFill>
              </a:rPr>
              <a:t>MW</a:t>
            </a:r>
          </a:p>
        </p:txBody>
      </p:sp>
      <p:sp>
        <p:nvSpPr>
          <p:cNvPr id="15" name="TextBox 14">
            <a:extLst>
              <a:ext uri="{FF2B5EF4-FFF2-40B4-BE49-F238E27FC236}">
                <a16:creationId xmlns:a16="http://schemas.microsoft.com/office/drawing/2014/main" id="{74407FEF-C5B6-D5EA-3EE3-34B6C56666FC}"/>
              </a:ext>
            </a:extLst>
          </p:cNvPr>
          <p:cNvSpPr txBox="1"/>
          <p:nvPr/>
        </p:nvSpPr>
        <p:spPr>
          <a:xfrm>
            <a:off x="1043594" y="3881031"/>
            <a:ext cx="3763926" cy="738664"/>
          </a:xfrm>
          <a:prstGeom prst="rect">
            <a:avLst/>
          </a:prstGeom>
          <a:noFill/>
        </p:spPr>
        <p:txBody>
          <a:bodyPr wrap="square" rtlCol="0">
            <a:spAutoFit/>
          </a:bodyPr>
          <a:lstStyle/>
          <a:p>
            <a:r>
              <a:rPr lang="en-US" sz="1400" dirty="0">
                <a:solidFill>
                  <a:schemeClr val="accent6"/>
                </a:solidFill>
              </a:rPr>
              <a:t>Reg-Down 2026: </a:t>
            </a:r>
          </a:p>
          <a:p>
            <a:r>
              <a:rPr lang="en-US" sz="1400" dirty="0">
                <a:solidFill>
                  <a:schemeClr val="accent6"/>
                </a:solidFill>
              </a:rPr>
              <a:t>On avg. </a:t>
            </a:r>
            <a:r>
              <a:rPr lang="en-US" sz="1400" dirty="0">
                <a:solidFill>
                  <a:schemeClr val="accent4"/>
                </a:solidFill>
              </a:rPr>
              <a:t>36 MW</a:t>
            </a:r>
            <a:r>
              <a:rPr lang="en-US" sz="1400" dirty="0">
                <a:solidFill>
                  <a:schemeClr val="accent6"/>
                </a:solidFill>
              </a:rPr>
              <a:t> increase from prev. year</a:t>
            </a:r>
          </a:p>
          <a:p>
            <a:r>
              <a:rPr lang="en-US" sz="1400" dirty="0">
                <a:solidFill>
                  <a:schemeClr val="accent6"/>
                </a:solidFill>
              </a:rPr>
              <a:t>Largest increase is in </a:t>
            </a:r>
            <a:r>
              <a:rPr lang="en-US" sz="1400" dirty="0">
                <a:solidFill>
                  <a:schemeClr val="accent4"/>
                </a:solidFill>
              </a:rPr>
              <a:t>May </a:t>
            </a:r>
            <a:r>
              <a:rPr lang="en-US" sz="1400" dirty="0">
                <a:solidFill>
                  <a:schemeClr val="accent6"/>
                </a:solidFill>
              </a:rPr>
              <a:t>by </a:t>
            </a:r>
            <a:r>
              <a:rPr lang="en-US" sz="1400" dirty="0">
                <a:solidFill>
                  <a:schemeClr val="accent4"/>
                </a:solidFill>
              </a:rPr>
              <a:t>70 </a:t>
            </a:r>
            <a:r>
              <a:rPr lang="en-US" sz="1400" dirty="0">
                <a:solidFill>
                  <a:schemeClr val="accent6"/>
                </a:solidFill>
              </a:rPr>
              <a:t>MW</a:t>
            </a:r>
          </a:p>
        </p:txBody>
      </p:sp>
    </p:spTree>
    <p:extLst>
      <p:ext uri="{BB962C8B-B14F-4D97-AF65-F5344CB8AC3E}">
        <p14:creationId xmlns:p14="http://schemas.microsoft.com/office/powerpoint/2010/main" val="1128092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3A69B-799C-20E7-4016-EB2B9669FC1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CA3D009-D56A-919E-3828-74DF3FB20834}"/>
              </a:ext>
            </a:extLst>
          </p:cNvPr>
          <p:cNvPicPr>
            <a:picLocks noChangeAspect="1"/>
          </p:cNvPicPr>
          <p:nvPr/>
        </p:nvPicPr>
        <p:blipFill>
          <a:blip r:embed="rId2"/>
          <a:stretch>
            <a:fillRect/>
          </a:stretch>
        </p:blipFill>
        <p:spPr>
          <a:xfrm>
            <a:off x="171084" y="950760"/>
            <a:ext cx="8815580" cy="4895512"/>
          </a:xfrm>
          <a:prstGeom prst="rect">
            <a:avLst/>
          </a:prstGeom>
        </p:spPr>
      </p:pic>
      <p:sp>
        <p:nvSpPr>
          <p:cNvPr id="2" name="Title 1">
            <a:extLst>
              <a:ext uri="{FF2B5EF4-FFF2-40B4-BE49-F238E27FC236}">
                <a16:creationId xmlns:a16="http://schemas.microsoft.com/office/drawing/2014/main" id="{39F9E745-7C6F-1E4B-4256-120335FBBC98}"/>
              </a:ext>
            </a:extLst>
          </p:cNvPr>
          <p:cNvSpPr>
            <a:spLocks noGrp="1"/>
          </p:cNvSpPr>
          <p:nvPr>
            <p:ph type="title"/>
          </p:nvPr>
        </p:nvSpPr>
        <p:spPr/>
        <p:txBody>
          <a:bodyPr/>
          <a:lstStyle/>
          <a:p>
            <a:r>
              <a:rPr lang="en-US" sz="2800"/>
              <a:t>Hourly Average RRS Comparison</a:t>
            </a:r>
          </a:p>
        </p:txBody>
      </p:sp>
      <p:sp>
        <p:nvSpPr>
          <p:cNvPr id="4" name="Slide Number Placeholder 3">
            <a:extLst>
              <a:ext uri="{FF2B5EF4-FFF2-40B4-BE49-F238E27FC236}">
                <a16:creationId xmlns:a16="http://schemas.microsoft.com/office/drawing/2014/main" id="{6029C43C-A910-9B31-0D4F-C1B8DE42C631}"/>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3" name="TextBox 2">
            <a:extLst>
              <a:ext uri="{FF2B5EF4-FFF2-40B4-BE49-F238E27FC236}">
                <a16:creationId xmlns:a16="http://schemas.microsoft.com/office/drawing/2014/main" id="{378B0AA1-8BB3-9C22-19E3-C20248A8E92F}"/>
              </a:ext>
            </a:extLst>
          </p:cNvPr>
          <p:cNvSpPr txBox="1"/>
          <p:nvPr/>
        </p:nvSpPr>
        <p:spPr>
          <a:xfrm>
            <a:off x="2140299" y="6167657"/>
            <a:ext cx="6933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*2026 RRS quantities are calculated using the 2025 </a:t>
            </a:r>
            <a:r>
              <a:rPr lang="en-US" sz="1200"/>
              <a:t>minimum RRS-PFR limits </a:t>
            </a:r>
            <a:r>
              <a:rPr kumimoji="0" lang="en-US" sz="1200" b="0" i="0" u="none" strike="noStrike" kern="1200" cap="none" spc="0" normalizeH="0" baseline="0" noProof="0">
                <a:ln>
                  <a:noFill/>
                </a:ln>
                <a:solidFill>
                  <a:prstClr val="black"/>
                </a:solidFill>
                <a:effectLst/>
                <a:uLnTx/>
                <a:uFillTx/>
                <a:latin typeface="Arial"/>
                <a:ea typeface="+mn-ea"/>
                <a:cs typeface="+mn-cs"/>
              </a:rPr>
              <a:t>(to be updated).</a:t>
            </a:r>
          </a:p>
        </p:txBody>
      </p:sp>
      <p:sp>
        <p:nvSpPr>
          <p:cNvPr id="10" name="TextBox 9">
            <a:extLst>
              <a:ext uri="{FF2B5EF4-FFF2-40B4-BE49-F238E27FC236}">
                <a16:creationId xmlns:a16="http://schemas.microsoft.com/office/drawing/2014/main" id="{0A39C6E1-3938-303C-5FF7-AAEA1E306AFF}"/>
              </a:ext>
            </a:extLst>
          </p:cNvPr>
          <p:cNvSpPr txBox="1"/>
          <p:nvPr/>
        </p:nvSpPr>
        <p:spPr>
          <a:xfrm>
            <a:off x="5606980" y="1660295"/>
            <a:ext cx="3500621" cy="954107"/>
          </a:xfrm>
          <a:prstGeom prst="rect">
            <a:avLst/>
          </a:prstGeom>
          <a:noFill/>
        </p:spPr>
        <p:txBody>
          <a:bodyPr wrap="square" rtlCol="0">
            <a:spAutoFit/>
          </a:bodyPr>
          <a:lstStyle/>
          <a:p>
            <a:r>
              <a:rPr lang="en-US" sz="1400" dirty="0">
                <a:solidFill>
                  <a:schemeClr val="accent6"/>
                </a:solidFill>
              </a:rPr>
              <a:t>2026 RRS: </a:t>
            </a:r>
          </a:p>
          <a:p>
            <a:r>
              <a:rPr lang="en-US" sz="1400" dirty="0">
                <a:solidFill>
                  <a:schemeClr val="accent6"/>
                </a:solidFill>
              </a:rPr>
              <a:t>On avg. </a:t>
            </a:r>
            <a:r>
              <a:rPr lang="en-US" sz="1400" dirty="0">
                <a:solidFill>
                  <a:schemeClr val="accent4"/>
                </a:solidFill>
              </a:rPr>
              <a:t>26 </a:t>
            </a:r>
            <a:r>
              <a:rPr lang="en-US" sz="1400" dirty="0">
                <a:solidFill>
                  <a:schemeClr val="accent6"/>
                </a:solidFill>
              </a:rPr>
              <a:t>MW decrease from prev. year</a:t>
            </a:r>
          </a:p>
          <a:p>
            <a:r>
              <a:rPr lang="en-US" sz="1400" dirty="0">
                <a:solidFill>
                  <a:schemeClr val="accent6"/>
                </a:solidFill>
              </a:rPr>
              <a:t>Largest increase is in </a:t>
            </a:r>
            <a:r>
              <a:rPr lang="en-US" sz="1400" dirty="0">
                <a:solidFill>
                  <a:schemeClr val="accent4"/>
                </a:solidFill>
              </a:rPr>
              <a:t>Jun</a:t>
            </a:r>
            <a:r>
              <a:rPr lang="en-US" sz="1400" dirty="0">
                <a:solidFill>
                  <a:schemeClr val="accent6"/>
                </a:solidFill>
              </a:rPr>
              <a:t> by </a:t>
            </a:r>
            <a:r>
              <a:rPr lang="en-US" sz="1400" dirty="0">
                <a:solidFill>
                  <a:schemeClr val="accent4"/>
                </a:solidFill>
              </a:rPr>
              <a:t>78 </a:t>
            </a:r>
            <a:r>
              <a:rPr lang="en-US" sz="1400" dirty="0">
                <a:solidFill>
                  <a:schemeClr val="accent6"/>
                </a:solidFill>
              </a:rPr>
              <a:t>MW</a:t>
            </a:r>
          </a:p>
          <a:p>
            <a:r>
              <a:rPr lang="en-US" sz="1400" dirty="0">
                <a:solidFill>
                  <a:schemeClr val="accent6"/>
                </a:solidFill>
              </a:rPr>
              <a:t>Largest decrease is in </a:t>
            </a:r>
            <a:r>
              <a:rPr lang="en-US" sz="1400" dirty="0">
                <a:solidFill>
                  <a:schemeClr val="accent4"/>
                </a:solidFill>
              </a:rPr>
              <a:t>Jan</a:t>
            </a:r>
            <a:r>
              <a:rPr lang="en-US" sz="1400" dirty="0">
                <a:solidFill>
                  <a:schemeClr val="accent6"/>
                </a:solidFill>
              </a:rPr>
              <a:t> by </a:t>
            </a:r>
            <a:r>
              <a:rPr lang="en-US" sz="1400" dirty="0">
                <a:solidFill>
                  <a:schemeClr val="accent4"/>
                </a:solidFill>
              </a:rPr>
              <a:t>212 </a:t>
            </a:r>
            <a:r>
              <a:rPr lang="en-US" sz="1400" dirty="0">
                <a:solidFill>
                  <a:schemeClr val="accent6"/>
                </a:solidFill>
              </a:rPr>
              <a:t>MW</a:t>
            </a:r>
          </a:p>
        </p:txBody>
      </p:sp>
    </p:spTree>
    <p:extLst>
      <p:ext uri="{BB962C8B-B14F-4D97-AF65-F5344CB8AC3E}">
        <p14:creationId xmlns:p14="http://schemas.microsoft.com/office/powerpoint/2010/main" val="3153016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2800" dirty="0"/>
              <a:t>Next Steps</a:t>
            </a:r>
          </a:p>
        </p:txBody>
      </p:sp>
      <p:sp>
        <p:nvSpPr>
          <p:cNvPr id="2" name="Content Placeholder 1"/>
          <p:cNvSpPr>
            <a:spLocks noGrp="1"/>
          </p:cNvSpPr>
          <p:nvPr>
            <p:ph idx="1"/>
          </p:nvPr>
        </p:nvSpPr>
        <p:spPr/>
        <p:txBody>
          <a:bodyPr/>
          <a:lstStyle/>
          <a:p>
            <a:pPr>
              <a:buFont typeface="Wingdings" panose="05000000000000000000" pitchFamily="2" charset="2"/>
              <a:buChar char="ü"/>
            </a:pPr>
            <a:r>
              <a:rPr lang="en-US" sz="1800" dirty="0">
                <a:solidFill>
                  <a:schemeClr val="accent2"/>
                </a:solidFill>
              </a:rPr>
              <a:t>April 23, 2025 – </a:t>
            </a:r>
            <a:r>
              <a:rPr lang="en-US" sz="1800" dirty="0">
                <a:solidFill>
                  <a:schemeClr val="accent2"/>
                </a:solidFill>
                <a:hlinkClick r:id="rId2"/>
              </a:rPr>
              <a:t>TAC Kickoff</a:t>
            </a:r>
            <a:endParaRPr lang="en-US" sz="1800" dirty="0">
              <a:solidFill>
                <a:schemeClr val="accent2"/>
              </a:solidFill>
            </a:endParaRPr>
          </a:p>
          <a:p>
            <a:pPr>
              <a:buFont typeface="Wingdings" panose="05000000000000000000" pitchFamily="2" charset="2"/>
              <a:buChar char="ü"/>
            </a:pPr>
            <a:r>
              <a:rPr lang="en-US" sz="1800" dirty="0">
                <a:solidFill>
                  <a:schemeClr val="accent2"/>
                </a:solidFill>
              </a:rPr>
              <a:t>May 19, 2025 – </a:t>
            </a:r>
            <a:r>
              <a:rPr lang="en-US" sz="1800" dirty="0">
                <a:solidFill>
                  <a:schemeClr val="accent2"/>
                </a:solidFill>
                <a:hlinkClick r:id="rId3"/>
              </a:rPr>
              <a:t>Workshop #1</a:t>
            </a:r>
            <a:endParaRPr lang="en-US" sz="1800" dirty="0">
              <a:solidFill>
                <a:schemeClr val="accent2"/>
              </a:solidFill>
            </a:endParaRPr>
          </a:p>
          <a:p>
            <a:pPr>
              <a:buFont typeface="Wingdings" panose="05000000000000000000" pitchFamily="2" charset="2"/>
              <a:buChar char="ü"/>
            </a:pPr>
            <a:r>
              <a:rPr lang="en-US" sz="1800" dirty="0">
                <a:solidFill>
                  <a:schemeClr val="accent2"/>
                </a:solidFill>
              </a:rPr>
              <a:t>June 20, 2025 – </a:t>
            </a:r>
            <a:r>
              <a:rPr lang="en-US" sz="1800" dirty="0">
                <a:solidFill>
                  <a:schemeClr val="accent2"/>
                </a:solidFill>
                <a:hlinkClick r:id="rId4"/>
              </a:rPr>
              <a:t>PDCWG</a:t>
            </a:r>
            <a:endParaRPr lang="en-US" sz="1800" dirty="0">
              <a:solidFill>
                <a:schemeClr val="accent2"/>
              </a:solidFill>
            </a:endParaRPr>
          </a:p>
          <a:p>
            <a:pPr>
              <a:buFont typeface="Wingdings" panose="05000000000000000000" pitchFamily="2" charset="2"/>
              <a:buChar char="ü"/>
            </a:pPr>
            <a:endParaRPr lang="en-US" sz="1800" dirty="0">
              <a:solidFill>
                <a:schemeClr val="accent2"/>
              </a:solidFill>
            </a:endParaRPr>
          </a:p>
          <a:p>
            <a:pPr>
              <a:buFont typeface="Wingdings" panose="05000000000000000000" pitchFamily="2" charset="2"/>
              <a:buChar char="ü"/>
            </a:pPr>
            <a:r>
              <a:rPr lang="en-US" sz="1800" dirty="0">
                <a:solidFill>
                  <a:schemeClr val="accent2"/>
                </a:solidFill>
              </a:rPr>
              <a:t>June 30, 2025 – </a:t>
            </a:r>
            <a:r>
              <a:rPr lang="en-US" sz="1800" dirty="0">
                <a:solidFill>
                  <a:schemeClr val="accent2"/>
                </a:solidFill>
                <a:hlinkClick r:id="rId5"/>
              </a:rPr>
              <a:t>Workshop #2</a:t>
            </a:r>
            <a:endParaRPr lang="en-US" sz="1800" dirty="0">
              <a:solidFill>
                <a:schemeClr val="accent2"/>
              </a:solidFill>
            </a:endParaRPr>
          </a:p>
          <a:p>
            <a:pPr>
              <a:buFont typeface="Wingdings" panose="05000000000000000000" pitchFamily="2" charset="2"/>
              <a:buChar char="ü"/>
            </a:pPr>
            <a:r>
              <a:rPr lang="en-US" sz="1800" dirty="0">
                <a:solidFill>
                  <a:schemeClr val="accent2"/>
                </a:solidFill>
              </a:rPr>
              <a:t>July 07, 2025 – </a:t>
            </a:r>
            <a:r>
              <a:rPr lang="en-US" sz="1800" dirty="0">
                <a:solidFill>
                  <a:schemeClr val="accent2"/>
                </a:solidFill>
                <a:hlinkClick r:id="rId6"/>
              </a:rPr>
              <a:t>WMWG (Proposed)</a:t>
            </a:r>
            <a:endParaRPr lang="en-US" sz="1800" dirty="0">
              <a:solidFill>
                <a:schemeClr val="accent2"/>
              </a:solidFill>
            </a:endParaRPr>
          </a:p>
          <a:p>
            <a:pPr>
              <a:buFont typeface="Wingdings" panose="05000000000000000000" pitchFamily="2" charset="2"/>
              <a:buChar char="ü"/>
            </a:pPr>
            <a:r>
              <a:rPr lang="en-US" sz="1800" dirty="0">
                <a:solidFill>
                  <a:schemeClr val="accent2"/>
                </a:solidFill>
              </a:rPr>
              <a:t>July 15, 2025 – </a:t>
            </a:r>
            <a:r>
              <a:rPr lang="en-US" sz="1800" dirty="0">
                <a:solidFill>
                  <a:schemeClr val="accent2"/>
                </a:solidFill>
                <a:hlinkClick r:id="rId7"/>
              </a:rPr>
              <a:t>OWG (Proposed)</a:t>
            </a:r>
            <a:endParaRPr lang="en-US" sz="1800" dirty="0">
              <a:solidFill>
                <a:schemeClr val="accent2"/>
              </a:solidFill>
            </a:endParaRPr>
          </a:p>
          <a:p>
            <a:pPr>
              <a:buFont typeface="Wingdings" panose="05000000000000000000" pitchFamily="2" charset="2"/>
              <a:buChar char="ü"/>
            </a:pPr>
            <a:r>
              <a:rPr lang="en-US" sz="1800" dirty="0">
                <a:solidFill>
                  <a:schemeClr val="accent2"/>
                </a:solidFill>
              </a:rPr>
              <a:t>July 22, 2025 – </a:t>
            </a:r>
            <a:r>
              <a:rPr lang="en-US" sz="1800" dirty="0">
                <a:solidFill>
                  <a:schemeClr val="accent2"/>
                </a:solidFill>
                <a:hlinkClick r:id="rId8"/>
              </a:rPr>
              <a:t>PDCWG (Proposed)</a:t>
            </a:r>
            <a:endParaRPr lang="en-US" sz="1800" dirty="0">
              <a:solidFill>
                <a:schemeClr val="accent2"/>
              </a:solidFill>
            </a:endParaRPr>
          </a:p>
          <a:p>
            <a:endParaRPr lang="en-US" sz="1800" dirty="0">
              <a:solidFill>
                <a:schemeClr val="accent2"/>
              </a:solidFill>
            </a:endParaRPr>
          </a:p>
          <a:p>
            <a:r>
              <a:rPr lang="en-US" sz="1800" dirty="0">
                <a:solidFill>
                  <a:schemeClr val="accent2"/>
                </a:solidFill>
              </a:rPr>
              <a:t>August 04, 2025 – Workshop #3</a:t>
            </a:r>
          </a:p>
          <a:p>
            <a:r>
              <a:rPr lang="en-US" sz="1800" dirty="0">
                <a:solidFill>
                  <a:schemeClr val="accent2"/>
                </a:solidFill>
              </a:rPr>
              <a:t>August 06, 2025 – WMS</a:t>
            </a:r>
            <a:endParaRPr lang="en-US" sz="1800" dirty="0">
              <a:solidFill>
                <a:srgbClr val="FF0000"/>
              </a:solidFill>
            </a:endParaRPr>
          </a:p>
          <a:p>
            <a:r>
              <a:rPr lang="en-US" sz="1800" dirty="0">
                <a:solidFill>
                  <a:schemeClr val="accent2"/>
                </a:solidFill>
              </a:rPr>
              <a:t>August 07, 2025 – ROS</a:t>
            </a:r>
          </a:p>
          <a:p>
            <a:r>
              <a:rPr lang="en-US" sz="1800" dirty="0">
                <a:solidFill>
                  <a:schemeClr val="accent2"/>
                </a:solidFill>
              </a:rPr>
              <a:t>August 28, 2025 – TAC</a:t>
            </a:r>
          </a:p>
          <a:p>
            <a:endParaRPr lang="en-US" sz="1800" dirty="0">
              <a:solidFill>
                <a:schemeClr val="accent2"/>
              </a:solidFill>
            </a:endParaRPr>
          </a:p>
          <a:p>
            <a:r>
              <a:rPr lang="en-US" sz="1800" dirty="0">
                <a:solidFill>
                  <a:schemeClr val="accent2"/>
                </a:solidFill>
              </a:rPr>
              <a:t>September 23, 2025 – </a:t>
            </a:r>
            <a:r>
              <a:rPr lang="en-US" sz="1800" dirty="0" err="1">
                <a:solidFill>
                  <a:schemeClr val="accent2"/>
                </a:solidFill>
              </a:rPr>
              <a:t>BoD</a:t>
            </a:r>
            <a:r>
              <a:rPr lang="en-US" sz="1800" dirty="0">
                <a:solidFill>
                  <a:schemeClr val="accent2"/>
                </a:solidFill>
              </a:rPr>
              <a:t> </a:t>
            </a:r>
          </a:p>
          <a:p>
            <a:r>
              <a:rPr lang="en-US" sz="1800" dirty="0">
                <a:solidFill>
                  <a:schemeClr val="accent2"/>
                </a:solidFill>
              </a:rPr>
              <a:t>Oct, Nov, Dec 2025 – PUC</a:t>
            </a:r>
            <a:endParaRPr lang="en-US" dirty="0">
              <a:solidFill>
                <a:srgbClr val="FF0000"/>
              </a:solidFill>
            </a:endParaRPr>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9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21115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25</a:t>
            </a:fld>
            <a:endParaRPr lang="en-US"/>
          </a:p>
        </p:txBody>
      </p:sp>
      <p:grpSp>
        <p:nvGrpSpPr>
          <p:cNvPr id="10" name="Group 9">
            <a:extLst>
              <a:ext uri="{FF2B5EF4-FFF2-40B4-BE49-F238E27FC236}">
                <a16:creationId xmlns:a16="http://schemas.microsoft.com/office/drawing/2014/main" id="{A8BCA165-8537-4668-8F20-0591F421F9EB}"/>
              </a:ext>
            </a:extLst>
          </p:cNvPr>
          <p:cNvGrpSpPr/>
          <p:nvPr/>
        </p:nvGrpSpPr>
        <p:grpSpPr>
          <a:xfrm>
            <a:off x="2263903" y="762000"/>
            <a:ext cx="4616194" cy="5315711"/>
            <a:chOff x="2263139" y="1542288"/>
            <a:chExt cx="4616194" cy="5315711"/>
          </a:xfrm>
        </p:grpSpPr>
        <p:pic>
          <p:nvPicPr>
            <p:cNvPr id="11" name="object 3">
              <a:extLst>
                <a:ext uri="{FF2B5EF4-FFF2-40B4-BE49-F238E27FC236}">
                  <a16:creationId xmlns:a16="http://schemas.microsoft.com/office/drawing/2014/main" id="{033B2242-14C8-4F81-B11B-295F51D20D1B}"/>
                </a:ext>
              </a:extLst>
            </p:cNvPr>
            <p:cNvPicPr/>
            <p:nvPr/>
          </p:nvPicPr>
          <p:blipFill>
            <a:blip r:embed="rId2" cstate="print"/>
            <a:stretch>
              <a:fillRect/>
            </a:stretch>
          </p:blipFill>
          <p:spPr>
            <a:xfrm>
              <a:off x="2263139" y="1542288"/>
              <a:ext cx="4616194" cy="5315711"/>
            </a:xfrm>
            <a:prstGeom prst="rect">
              <a:avLst/>
            </a:prstGeom>
          </p:spPr>
        </p:pic>
        <p:sp>
          <p:nvSpPr>
            <p:cNvPr id="12" name="object 4">
              <a:extLst>
                <a:ext uri="{FF2B5EF4-FFF2-40B4-BE49-F238E27FC236}">
                  <a16:creationId xmlns:a16="http://schemas.microsoft.com/office/drawing/2014/main" id="{1B63AB97-F12B-4540-9336-D6861CA8DF97}"/>
                </a:ext>
              </a:extLst>
            </p:cNvPr>
            <p:cNvSpPr txBox="1"/>
            <p:nvPr/>
          </p:nvSpPr>
          <p:spPr>
            <a:xfrm>
              <a:off x="3851846" y="2248916"/>
              <a:ext cx="1438275" cy="3074035"/>
            </a:xfrm>
            <a:prstGeom prst="rect">
              <a:avLst/>
            </a:prstGeom>
          </p:spPr>
          <p:txBody>
            <a:bodyPr vert="horz" wrap="square" lIns="0" tIns="12700" rIns="0" bIns="0" rtlCol="0">
              <a:spAutoFit/>
            </a:bodyPr>
            <a:lstStyle/>
            <a:p>
              <a:pPr marL="12700">
                <a:lnSpc>
                  <a:spcPct val="100000"/>
                </a:lnSpc>
                <a:spcBef>
                  <a:spcPts val="100"/>
                </a:spcBef>
              </a:pPr>
              <a:r>
                <a:rPr sz="20000" spc="-5">
                  <a:solidFill>
                    <a:srgbClr val="00AEC7"/>
                  </a:solidFill>
                  <a:latin typeface="Arial"/>
                  <a:cs typeface="Arial"/>
                </a:rPr>
                <a:t>?</a:t>
              </a:r>
              <a:endParaRPr sz="20000">
                <a:latin typeface="Arial"/>
                <a:cs typeface="Arial"/>
              </a:endParaRPr>
            </a:p>
          </p:txBody>
        </p:sp>
      </p:grpSp>
    </p:spTree>
    <p:extLst>
      <p:ext uri="{BB962C8B-B14F-4D97-AF65-F5344CB8AC3E}">
        <p14:creationId xmlns:p14="http://schemas.microsoft.com/office/powerpoint/2010/main" val="2981967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6B5B5A-E68A-62D7-07FE-AB17BC9BD4A2}"/>
              </a:ext>
            </a:extLst>
          </p:cNvPr>
          <p:cNvSpPr>
            <a:spLocks noGrp="1"/>
          </p:cNvSpPr>
          <p:nvPr>
            <p:ph type="ctrTitle"/>
          </p:nvPr>
        </p:nvSpPr>
        <p:spPr/>
        <p:txBody>
          <a:bodyPr/>
          <a:lstStyle/>
          <a:p>
            <a:r>
              <a:rPr lang="en-US"/>
              <a:t>Appendix</a:t>
            </a:r>
          </a:p>
        </p:txBody>
      </p:sp>
      <p:sp>
        <p:nvSpPr>
          <p:cNvPr id="6" name="Subtitle 5">
            <a:extLst>
              <a:ext uri="{FF2B5EF4-FFF2-40B4-BE49-F238E27FC236}">
                <a16:creationId xmlns:a16="http://schemas.microsoft.com/office/drawing/2014/main" id="{1F576029-E268-3085-C7CB-DE0D572487E8}"/>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D56D95E-13B9-2536-5F4B-C793350D7B16}"/>
              </a:ext>
            </a:extLst>
          </p:cNvPr>
          <p:cNvSpPr>
            <a:spLocks noGrp="1"/>
          </p:cNvSpPr>
          <p:nvPr>
            <p:ph type="sldNum" sz="quarter" idx="4"/>
          </p:nvPr>
        </p:nvSpPr>
        <p:spPr/>
        <p:txBody>
          <a:bodyPr/>
          <a:lstStyle/>
          <a:p>
            <a:fld id="{1D93BD3E-1E9A-4970-A6F7-E7AC52762E0C}" type="slidenum">
              <a:rPr lang="en-US" smtClean="0"/>
              <a:pPr/>
              <a:t>26</a:t>
            </a:fld>
            <a:endParaRPr lang="en-US"/>
          </a:p>
        </p:txBody>
      </p:sp>
    </p:spTree>
    <p:extLst>
      <p:ext uri="{BB962C8B-B14F-4D97-AF65-F5344CB8AC3E}">
        <p14:creationId xmlns:p14="http://schemas.microsoft.com/office/powerpoint/2010/main" val="1430896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07856-21A2-732F-8080-F5CC9507967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27D72EE-1B66-3495-AE72-9DFD975A4DB0}"/>
              </a:ext>
            </a:extLst>
          </p:cNvPr>
          <p:cNvSpPr>
            <a:spLocks noGrp="1"/>
          </p:cNvSpPr>
          <p:nvPr>
            <p:ph type="title"/>
          </p:nvPr>
        </p:nvSpPr>
        <p:spPr/>
        <p:txBody>
          <a:bodyPr lIns="91440" tIns="45720" rIns="91440" bIns="45720" anchor="t"/>
          <a:lstStyle/>
          <a:p>
            <a:r>
              <a:rPr lang="en-US" sz="2700"/>
              <a:t>Monte Carlo Resampling</a:t>
            </a:r>
            <a:endParaRPr lang="en-US"/>
          </a:p>
        </p:txBody>
      </p:sp>
      <p:sp>
        <p:nvSpPr>
          <p:cNvPr id="4" name="Slide Number Placeholder 3">
            <a:extLst>
              <a:ext uri="{FF2B5EF4-FFF2-40B4-BE49-F238E27FC236}">
                <a16:creationId xmlns:a16="http://schemas.microsoft.com/office/drawing/2014/main" id="{F5D5189F-EB08-A69C-DCA3-5E31E4424A00}"/>
              </a:ext>
            </a:extLst>
          </p:cNvPr>
          <p:cNvSpPr>
            <a:spLocks noGrp="1"/>
          </p:cNvSpPr>
          <p:nvPr>
            <p:ph type="sldNum" sz="quarter" idx="4"/>
          </p:nvPr>
        </p:nvSpPr>
        <p:spPr>
          <a:xfrm>
            <a:off x="8500485" y="6568084"/>
            <a:ext cx="533400" cy="220662"/>
          </a:xfrm>
        </p:spPr>
        <p:txBody>
          <a:bodyPr/>
          <a:lstStyle/>
          <a:p>
            <a:fld id="{1D93BD3E-1E9A-4970-A6F7-E7AC52762E0C}" type="slidenum">
              <a:rPr lang="en-US" smtClean="0"/>
              <a:pPr/>
              <a:t>27</a:t>
            </a:fld>
            <a:endParaRPr lang="en-US"/>
          </a:p>
        </p:txBody>
      </p:sp>
      <p:sp>
        <p:nvSpPr>
          <p:cNvPr id="3" name="TextBox 2">
            <a:extLst>
              <a:ext uri="{FF2B5EF4-FFF2-40B4-BE49-F238E27FC236}">
                <a16:creationId xmlns:a16="http://schemas.microsoft.com/office/drawing/2014/main" id="{6B81991A-13E4-43AC-D69C-F19D017B5A67}"/>
              </a:ext>
            </a:extLst>
          </p:cNvPr>
          <p:cNvSpPr txBox="1"/>
          <p:nvPr/>
        </p:nvSpPr>
        <p:spPr>
          <a:xfrm>
            <a:off x="266178" y="929174"/>
            <a:ext cx="8767707" cy="2862322"/>
          </a:xfrm>
          <a:prstGeom prst="rect">
            <a:avLst/>
          </a:prstGeom>
          <a:noFill/>
        </p:spPr>
        <p:txBody>
          <a:bodyPr wrap="square" lIns="91440" tIns="45720" rIns="91440" bIns="45720" rtlCol="0" anchor="t">
            <a:spAutoFit/>
          </a:bodyPr>
          <a:lstStyle/>
          <a:p>
            <a:pPr marL="285750" lvl="1" indent="-285750">
              <a:buFont typeface="Arial" panose="020B0604020202020204" pitchFamily="34" charset="0"/>
              <a:buChar char="•"/>
            </a:pPr>
            <a:r>
              <a:rPr lang="en-US">
                <a:solidFill>
                  <a:schemeClr val="tx2"/>
                </a:solidFill>
              </a:rPr>
              <a:t>Monte Carlo Resampling is a statistical technique for estimating distribution of a statistic (e.g. mean)</a:t>
            </a:r>
          </a:p>
          <a:p>
            <a:pPr marL="285750" lvl="1" indent="-285750">
              <a:buFont typeface="Arial" panose="020B0604020202020204" pitchFamily="34" charset="0"/>
              <a:buChar char="•"/>
            </a:pPr>
            <a:endParaRPr lang="en-US">
              <a:solidFill>
                <a:schemeClr val="tx2"/>
              </a:solidFill>
            </a:endParaRPr>
          </a:p>
          <a:p>
            <a:pPr marL="285750" lvl="1" indent="-285750">
              <a:buFont typeface="Arial" panose="020B0604020202020204" pitchFamily="34" charset="0"/>
              <a:buChar char="•"/>
            </a:pPr>
            <a:r>
              <a:rPr lang="en-US">
                <a:solidFill>
                  <a:schemeClr val="tx2"/>
                </a:solidFill>
              </a:rPr>
              <a:t>It resamples from original data with replacement and statistic is calculated using the resample </a:t>
            </a:r>
          </a:p>
          <a:p>
            <a:pPr marL="285750" lvl="1" indent="-285750">
              <a:buFont typeface="Arial" panose="020B0604020202020204" pitchFamily="34" charset="0"/>
              <a:buChar char="•"/>
            </a:pPr>
            <a:endParaRPr lang="en-US">
              <a:solidFill>
                <a:schemeClr val="tx2"/>
              </a:solidFill>
            </a:endParaRPr>
          </a:p>
          <a:p>
            <a:pPr marL="285750" lvl="1" indent="-285750">
              <a:buFont typeface="Arial" panose="020B0604020202020204" pitchFamily="34" charset="0"/>
              <a:buChar char="•"/>
            </a:pPr>
            <a:r>
              <a:rPr lang="en-US">
                <a:solidFill>
                  <a:schemeClr val="tx2"/>
                </a:solidFill>
              </a:rPr>
              <a:t>Distribution of the statistic is formed by the calculated statistics from the resamples</a:t>
            </a:r>
          </a:p>
          <a:p>
            <a:pPr marL="285750" lvl="1" indent="-285750">
              <a:buFont typeface="Wingdings" panose="05000000000000000000" pitchFamily="2" charset="2"/>
              <a:buChar char="§"/>
            </a:pPr>
            <a:endParaRPr lang="en-US">
              <a:solidFill>
                <a:schemeClr val="tx1">
                  <a:lumMod val="65000"/>
                  <a:lumOff val="35000"/>
                </a:schemeClr>
              </a:solidFill>
            </a:endParaRPr>
          </a:p>
          <a:p>
            <a:pPr marL="285750" lvl="1" indent="-285750">
              <a:buFont typeface="Wingdings" panose="05000000000000000000" pitchFamily="2" charset="2"/>
              <a:buChar char="§"/>
            </a:pPr>
            <a:endParaRPr lang="en-US">
              <a:solidFill>
                <a:schemeClr val="tx1">
                  <a:lumMod val="65000"/>
                  <a:lumOff val="35000"/>
                </a:schemeClr>
              </a:solidFill>
            </a:endParaRPr>
          </a:p>
        </p:txBody>
      </p:sp>
      <p:pic>
        <p:nvPicPr>
          <p:cNvPr id="10" name="Picture 9">
            <a:extLst>
              <a:ext uri="{FF2B5EF4-FFF2-40B4-BE49-F238E27FC236}">
                <a16:creationId xmlns:a16="http://schemas.microsoft.com/office/drawing/2014/main" id="{6297867A-0313-7448-C27C-DB29DA709DD8}"/>
              </a:ext>
            </a:extLst>
          </p:cNvPr>
          <p:cNvPicPr>
            <a:picLocks noChangeAspect="1"/>
          </p:cNvPicPr>
          <p:nvPr/>
        </p:nvPicPr>
        <p:blipFill>
          <a:blip r:embed="rId2"/>
          <a:stretch>
            <a:fillRect/>
          </a:stretch>
        </p:blipFill>
        <p:spPr>
          <a:xfrm>
            <a:off x="274618" y="3520141"/>
            <a:ext cx="8594764" cy="1454591"/>
          </a:xfrm>
          <a:prstGeom prst="rect">
            <a:avLst/>
          </a:prstGeom>
        </p:spPr>
      </p:pic>
      <p:sp>
        <p:nvSpPr>
          <p:cNvPr id="11" name="Oval 10">
            <a:extLst>
              <a:ext uri="{FF2B5EF4-FFF2-40B4-BE49-F238E27FC236}">
                <a16:creationId xmlns:a16="http://schemas.microsoft.com/office/drawing/2014/main" id="{89FAC064-A391-04A1-87F2-499A81A5F974}"/>
              </a:ext>
            </a:extLst>
          </p:cNvPr>
          <p:cNvSpPr/>
          <p:nvPr/>
        </p:nvSpPr>
        <p:spPr>
          <a:xfrm>
            <a:off x="2958354" y="4743442"/>
            <a:ext cx="548640" cy="462579"/>
          </a:xfrm>
          <a:prstGeom prst="ellipse">
            <a:avLst/>
          </a:prstGeom>
          <a:noFill/>
          <a:ln>
            <a:solidFill>
              <a:schemeClr val="accent4">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FF8CDCC-50DE-B156-DB15-09A9B4AF9BF4}"/>
              </a:ext>
            </a:extLst>
          </p:cNvPr>
          <p:cNvSpPr/>
          <p:nvPr/>
        </p:nvSpPr>
        <p:spPr>
          <a:xfrm>
            <a:off x="4735159" y="4627797"/>
            <a:ext cx="548640" cy="462579"/>
          </a:xfrm>
          <a:prstGeom prst="ellipse">
            <a:avLst/>
          </a:prstGeom>
          <a:noFill/>
          <a:ln>
            <a:solidFill>
              <a:schemeClr val="accent4">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A5240C-6B05-13C3-AEE8-F7CBE3432B81}"/>
              </a:ext>
            </a:extLst>
          </p:cNvPr>
          <p:cNvSpPr/>
          <p:nvPr/>
        </p:nvSpPr>
        <p:spPr>
          <a:xfrm>
            <a:off x="6660777" y="4737984"/>
            <a:ext cx="548640" cy="462579"/>
          </a:xfrm>
          <a:prstGeom prst="ellipse">
            <a:avLst/>
          </a:prstGeom>
          <a:noFill/>
          <a:ln>
            <a:solidFill>
              <a:schemeClr val="accent4">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1204B51-775A-E510-5BC4-A34CEEDCDE59}"/>
              </a:ext>
            </a:extLst>
          </p:cNvPr>
          <p:cNvSpPr/>
          <p:nvPr/>
        </p:nvSpPr>
        <p:spPr>
          <a:xfrm>
            <a:off x="8448368" y="4737983"/>
            <a:ext cx="548640" cy="462579"/>
          </a:xfrm>
          <a:prstGeom prst="ellipse">
            <a:avLst/>
          </a:prstGeom>
          <a:noFill/>
          <a:ln>
            <a:solidFill>
              <a:schemeClr val="accent4">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46C7913A-EED0-883F-F1F9-586F7F3B982D}"/>
              </a:ext>
            </a:extLst>
          </p:cNvPr>
          <p:cNvCxnSpPr>
            <a:cxnSpLocks/>
          </p:cNvCxnSpPr>
          <p:nvPr/>
        </p:nvCxnSpPr>
        <p:spPr>
          <a:xfrm>
            <a:off x="3426648" y="5138278"/>
            <a:ext cx="1183452" cy="8504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0FD5E65-236C-B2E9-D6DC-AFDE46CAAC1B}"/>
              </a:ext>
            </a:extLst>
          </p:cNvPr>
          <p:cNvCxnSpPr>
            <a:cxnSpLocks/>
          </p:cNvCxnSpPr>
          <p:nvPr/>
        </p:nvCxnSpPr>
        <p:spPr>
          <a:xfrm flipH="1">
            <a:off x="4872610" y="5090376"/>
            <a:ext cx="136869" cy="8579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C20DF03-3F12-C792-0027-A921AD7FF938}"/>
              </a:ext>
            </a:extLst>
          </p:cNvPr>
          <p:cNvCxnSpPr>
            <a:cxnSpLocks/>
          </p:cNvCxnSpPr>
          <p:nvPr/>
        </p:nvCxnSpPr>
        <p:spPr>
          <a:xfrm flipH="1">
            <a:off x="5195662" y="4969274"/>
            <a:ext cx="1465115" cy="9169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F9A51F2-6399-D5D3-CB32-F3EC74B58F10}"/>
              </a:ext>
            </a:extLst>
          </p:cNvPr>
          <p:cNvCxnSpPr>
            <a:cxnSpLocks/>
          </p:cNvCxnSpPr>
          <p:nvPr/>
        </p:nvCxnSpPr>
        <p:spPr>
          <a:xfrm flipH="1">
            <a:off x="5458172" y="5132819"/>
            <a:ext cx="3070542" cy="9358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AEFF91A-7F2D-8BBF-62F9-FE5CFF5806C7}"/>
              </a:ext>
            </a:extLst>
          </p:cNvPr>
          <p:cNvSpPr txBox="1"/>
          <p:nvPr/>
        </p:nvSpPr>
        <p:spPr>
          <a:xfrm>
            <a:off x="3894158" y="6001869"/>
            <a:ext cx="3399415" cy="646331"/>
          </a:xfrm>
          <a:prstGeom prst="rect">
            <a:avLst/>
          </a:prstGeom>
          <a:noFill/>
        </p:spPr>
        <p:txBody>
          <a:bodyPr wrap="square" rtlCol="0">
            <a:spAutoFit/>
          </a:bodyPr>
          <a:lstStyle/>
          <a:p>
            <a:pPr marL="0" lvl="1"/>
            <a:r>
              <a:rPr lang="en-US" b="1" i="1">
                <a:solidFill>
                  <a:schemeClr val="tx1">
                    <a:lumMod val="65000"/>
                    <a:lumOff val="35000"/>
                  </a:schemeClr>
                </a:solidFill>
              </a:rPr>
              <a:t>forms distribution of avg</a:t>
            </a:r>
            <a:endParaRPr lang="en-US" b="1" i="1">
              <a:solidFill>
                <a:schemeClr val="accent3">
                  <a:lumMod val="75000"/>
                </a:schemeClr>
              </a:solidFill>
            </a:endParaRPr>
          </a:p>
          <a:p>
            <a:pPr marL="285750" lvl="1" indent="-285750">
              <a:buFont typeface="Wingdings" panose="05000000000000000000" pitchFamily="2" charset="2"/>
              <a:buChar char="§"/>
            </a:pPr>
            <a:endParaRPr lang="en-US" b="1" i="1">
              <a:solidFill>
                <a:schemeClr val="tx1">
                  <a:lumMod val="65000"/>
                  <a:lumOff val="35000"/>
                </a:schemeClr>
              </a:solidFill>
            </a:endParaRPr>
          </a:p>
        </p:txBody>
      </p:sp>
    </p:spTree>
    <p:extLst>
      <p:ext uri="{BB962C8B-B14F-4D97-AF65-F5344CB8AC3E}">
        <p14:creationId xmlns:p14="http://schemas.microsoft.com/office/powerpoint/2010/main" val="3221632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B0956-2212-B5B0-B736-4F8B9793308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FA81DC3-7676-89A6-315D-04A74396FB2F}"/>
              </a:ext>
            </a:extLst>
          </p:cNvPr>
          <p:cNvSpPr>
            <a:spLocks noGrp="1"/>
          </p:cNvSpPr>
          <p:nvPr>
            <p:ph type="title"/>
          </p:nvPr>
        </p:nvSpPr>
        <p:spPr>
          <a:xfrm>
            <a:off x="381000" y="243682"/>
            <a:ext cx="8458200" cy="745148"/>
          </a:xfrm>
        </p:spPr>
        <p:txBody>
          <a:bodyPr lIns="91440" tIns="45720" rIns="91440" bIns="45720" anchor="t">
            <a:normAutofit/>
          </a:bodyPr>
          <a:lstStyle/>
          <a:p>
            <a:pPr>
              <a:lnSpc>
                <a:spcPct val="90000"/>
              </a:lnSpc>
            </a:pPr>
            <a:r>
              <a:rPr lang="en-US" sz="3000">
                <a:cs typeface="Arial"/>
              </a:rPr>
              <a:t>Monte Carlo Resampling (cont'd...)</a:t>
            </a:r>
          </a:p>
        </p:txBody>
      </p:sp>
      <p:sp>
        <p:nvSpPr>
          <p:cNvPr id="4" name="Slide Number Placeholder 3">
            <a:extLst>
              <a:ext uri="{FF2B5EF4-FFF2-40B4-BE49-F238E27FC236}">
                <a16:creationId xmlns:a16="http://schemas.microsoft.com/office/drawing/2014/main" id="{90DE8FC7-677D-B372-22E0-E51509BC35D4}"/>
              </a:ext>
            </a:extLst>
          </p:cNvPr>
          <p:cNvSpPr>
            <a:spLocks noGrp="1"/>
          </p:cNvSpPr>
          <p:nvPr>
            <p:ph type="sldNum" sz="quarter" idx="4"/>
          </p:nvPr>
        </p:nvSpPr>
        <p:spPr>
          <a:xfrm>
            <a:off x="8476622" y="6614318"/>
            <a:ext cx="457200" cy="212725"/>
          </a:xfrm>
        </p:spPr>
        <p:txBody>
          <a:bodyPr anchor="ctr">
            <a:normAutofit fontScale="85000" lnSpcReduction="20000"/>
          </a:bodyPr>
          <a:lstStyle/>
          <a:p>
            <a:pPr>
              <a:lnSpc>
                <a:spcPct val="90000"/>
              </a:lnSpc>
              <a:spcAft>
                <a:spcPts val="600"/>
              </a:spcAft>
            </a:pPr>
            <a:fld id="{1D93BD3E-1E9A-4970-A6F7-E7AC52762E0C}" type="slidenum">
              <a:rPr lang="en-US" sz="1300" smtClean="0"/>
              <a:pPr>
                <a:lnSpc>
                  <a:spcPct val="90000"/>
                </a:lnSpc>
                <a:spcAft>
                  <a:spcPts val="600"/>
                </a:spcAft>
              </a:pPr>
              <a:t>28</a:t>
            </a:fld>
            <a:endParaRPr lang="en-US" sz="800"/>
          </a:p>
        </p:txBody>
      </p:sp>
      <p:sp>
        <p:nvSpPr>
          <p:cNvPr id="11" name="TextBox 10">
            <a:extLst>
              <a:ext uri="{FF2B5EF4-FFF2-40B4-BE49-F238E27FC236}">
                <a16:creationId xmlns:a16="http://schemas.microsoft.com/office/drawing/2014/main" id="{2442AD67-8A49-E598-5AE9-275FF6C547B7}"/>
              </a:ext>
            </a:extLst>
          </p:cNvPr>
          <p:cNvSpPr txBox="1"/>
          <p:nvPr/>
        </p:nvSpPr>
        <p:spPr>
          <a:xfrm>
            <a:off x="5383897" y="1175472"/>
            <a:ext cx="3456624" cy="3662541"/>
          </a:xfrm>
          <a:prstGeom prst="rect">
            <a:avLst/>
          </a:prstGeom>
          <a:noFill/>
        </p:spPr>
        <p:txBody>
          <a:bodyPr wrap="square" lIns="91440" tIns="45720" rIns="91440" bIns="45720" rtlCol="0" anchor="t">
            <a:spAutoFit/>
          </a:bodyPr>
          <a:lstStyle/>
          <a:p>
            <a:pPr marL="285750" lvl="1" indent="-285750">
              <a:buFont typeface="Arial" panose="020B0604020202020204" pitchFamily="34" charset="0"/>
              <a:buChar char="•"/>
            </a:pPr>
            <a:r>
              <a:rPr lang="en-US">
                <a:solidFill>
                  <a:schemeClr val="tx2"/>
                </a:solidFill>
              </a:rPr>
              <a:t>A single dataset (scatter) with a best-fit regression line (in blue).</a:t>
            </a:r>
          </a:p>
          <a:p>
            <a:pPr marL="285750" lvl="1" indent="-285750">
              <a:buFont typeface="Arial" panose="020B0604020202020204" pitchFamily="34" charset="0"/>
              <a:buChar char="•"/>
            </a:pPr>
            <a:endParaRPr lang="en-US">
              <a:solidFill>
                <a:schemeClr val="tx2"/>
              </a:solidFill>
            </a:endParaRPr>
          </a:p>
          <a:p>
            <a:pPr marL="285750" lvl="1" indent="-285750">
              <a:buFont typeface="Arial" panose="020B0604020202020204" pitchFamily="34" charset="0"/>
              <a:buChar char="•"/>
            </a:pPr>
            <a:r>
              <a:rPr lang="en-US">
                <a:solidFill>
                  <a:schemeClr val="tx2"/>
                </a:solidFill>
              </a:rPr>
              <a:t>Each gray line is a regression line created from a resampled data</a:t>
            </a:r>
            <a:endParaRPr lang="en-US">
              <a:solidFill>
                <a:schemeClr val="tx2"/>
              </a:solidFill>
              <a:cs typeface="Arial"/>
            </a:endParaRPr>
          </a:p>
          <a:p>
            <a:pPr marL="285750" lvl="1" indent="-285750">
              <a:buFont typeface="Arial" panose="020B0604020202020204" pitchFamily="34" charset="0"/>
              <a:buChar char="•"/>
            </a:pPr>
            <a:endParaRPr lang="en-US">
              <a:solidFill>
                <a:schemeClr val="tx2"/>
              </a:solidFill>
            </a:endParaRPr>
          </a:p>
          <a:p>
            <a:pPr marL="285750" lvl="1" indent="-285750">
              <a:buFont typeface="Arial" panose="020B0604020202020204" pitchFamily="34" charset="0"/>
              <a:buChar char="•"/>
            </a:pPr>
            <a:r>
              <a:rPr lang="en-US">
                <a:solidFill>
                  <a:schemeClr val="tx2"/>
                </a:solidFill>
              </a:rPr>
              <a:t>The spread of the gray lines illustrates how the best fit line can vary</a:t>
            </a:r>
            <a:endParaRPr lang="en-US">
              <a:solidFill>
                <a:schemeClr val="tx2"/>
              </a:solidFill>
              <a:cs typeface="Arial"/>
            </a:endParaRPr>
          </a:p>
          <a:p>
            <a:pPr marL="0" lvl="1"/>
            <a:endParaRPr lang="en-US">
              <a:solidFill>
                <a:schemeClr val="tx2"/>
              </a:solidFill>
              <a:cs typeface="Arial"/>
            </a:endParaRPr>
          </a:p>
          <a:p>
            <a:pPr marL="285750" indent="-285750">
              <a:buFont typeface="Wingdings"/>
              <a:buChar char="§"/>
            </a:pPr>
            <a:endParaRPr lang="en-US" sz="1600" b="1">
              <a:solidFill>
                <a:schemeClr val="tx2"/>
              </a:solidFill>
              <a:cs typeface="Arial"/>
            </a:endParaRPr>
          </a:p>
        </p:txBody>
      </p:sp>
      <p:sp>
        <p:nvSpPr>
          <p:cNvPr id="2" name="TextBox 1">
            <a:extLst>
              <a:ext uri="{FF2B5EF4-FFF2-40B4-BE49-F238E27FC236}">
                <a16:creationId xmlns:a16="http://schemas.microsoft.com/office/drawing/2014/main" id="{704E54D4-18A5-15F2-02F4-CA673BF8812F}"/>
              </a:ext>
            </a:extLst>
          </p:cNvPr>
          <p:cNvSpPr txBox="1"/>
          <p:nvPr/>
        </p:nvSpPr>
        <p:spPr>
          <a:xfrm>
            <a:off x="550473" y="804204"/>
            <a:ext cx="29540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rgbClr val="7F7F7F"/>
                </a:solidFill>
                <a:cs typeface="Arial"/>
              </a:rPr>
              <a:t>another example</a:t>
            </a:r>
          </a:p>
        </p:txBody>
      </p:sp>
      <p:pic>
        <p:nvPicPr>
          <p:cNvPr id="5" name="Picture 4">
            <a:extLst>
              <a:ext uri="{FF2B5EF4-FFF2-40B4-BE49-F238E27FC236}">
                <a16:creationId xmlns:a16="http://schemas.microsoft.com/office/drawing/2014/main" id="{5B792BCA-7845-0234-54D7-7AA6B34E9046}"/>
              </a:ext>
            </a:extLst>
          </p:cNvPr>
          <p:cNvPicPr>
            <a:picLocks noChangeAspect="1"/>
          </p:cNvPicPr>
          <p:nvPr/>
        </p:nvPicPr>
        <p:blipFill>
          <a:blip r:embed="rId2"/>
          <a:stretch>
            <a:fillRect/>
          </a:stretch>
        </p:blipFill>
        <p:spPr>
          <a:xfrm>
            <a:off x="180610" y="1175605"/>
            <a:ext cx="5188927" cy="4122127"/>
          </a:xfrm>
          <a:prstGeom prst="rect">
            <a:avLst/>
          </a:prstGeom>
        </p:spPr>
      </p:pic>
      <p:sp>
        <p:nvSpPr>
          <p:cNvPr id="6" name="TextBox 5">
            <a:extLst>
              <a:ext uri="{FF2B5EF4-FFF2-40B4-BE49-F238E27FC236}">
                <a16:creationId xmlns:a16="http://schemas.microsoft.com/office/drawing/2014/main" id="{8B9A2829-3853-A604-786A-051231F529FB}"/>
              </a:ext>
            </a:extLst>
          </p:cNvPr>
          <p:cNvSpPr txBox="1"/>
          <p:nvPr/>
        </p:nvSpPr>
        <p:spPr>
          <a:xfrm>
            <a:off x="2108762" y="5549644"/>
            <a:ext cx="5303007" cy="830997"/>
          </a:xfrm>
          <a:prstGeom prst="rect">
            <a:avLst/>
          </a:prstGeom>
          <a:noFill/>
        </p:spPr>
        <p:txBody>
          <a:bodyPr wrap="square" lIns="91440" tIns="45720" rIns="91440" bIns="45720" rtlCol="0" anchor="t">
            <a:spAutoFit/>
          </a:bodyPr>
          <a:lstStyle/>
          <a:p>
            <a:pPr marL="0" lvl="1"/>
            <a:r>
              <a:rPr lang="en-US" sz="1200" b="1" i="1">
                <a:solidFill>
                  <a:srgbClr val="7F7F7F"/>
                </a:solidFill>
                <a:latin typeface="Arial"/>
                <a:ea typeface="Calibri"/>
                <a:cs typeface="Arial"/>
              </a:rPr>
              <a:t>The grey points represent a copy of the simulated points, showing a similar spread to the original data (blue points). All such copies (not shown) collectively form a boosted sample of the original dataset.</a:t>
            </a:r>
            <a:endParaRPr lang="en-US" sz="1200" b="1" i="1">
              <a:latin typeface="Arial"/>
              <a:ea typeface="Calibri"/>
              <a:cs typeface="Arial"/>
            </a:endParaRPr>
          </a:p>
          <a:p>
            <a:endParaRPr lang="en-US" sz="1200" b="1" i="1">
              <a:solidFill>
                <a:srgbClr val="7F7F7F"/>
              </a:solidFill>
              <a:latin typeface="Arial"/>
              <a:ea typeface="Calibri"/>
              <a:cs typeface="Arial"/>
            </a:endParaRPr>
          </a:p>
        </p:txBody>
      </p:sp>
      <p:cxnSp>
        <p:nvCxnSpPr>
          <p:cNvPr id="13" name="Straight Arrow Connector 12">
            <a:extLst>
              <a:ext uri="{FF2B5EF4-FFF2-40B4-BE49-F238E27FC236}">
                <a16:creationId xmlns:a16="http://schemas.microsoft.com/office/drawing/2014/main" id="{8879D32B-2200-B357-7DB0-8EBABEC1F768}"/>
              </a:ext>
            </a:extLst>
          </p:cNvPr>
          <p:cNvCxnSpPr/>
          <p:nvPr/>
        </p:nvCxnSpPr>
        <p:spPr>
          <a:xfrm flipH="1" flipV="1">
            <a:off x="3765307" y="4084028"/>
            <a:ext cx="52753" cy="1503483"/>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476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956C9-993A-74A4-EEBE-4D2FF3D945F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2FEA174-FF56-31D1-9989-5B434256A17B}"/>
              </a:ext>
            </a:extLst>
          </p:cNvPr>
          <p:cNvSpPr>
            <a:spLocks noGrp="1"/>
          </p:cNvSpPr>
          <p:nvPr>
            <p:ph type="title"/>
          </p:nvPr>
        </p:nvSpPr>
        <p:spPr/>
        <p:txBody>
          <a:bodyPr lIns="91440" tIns="45720" rIns="91440" bIns="45720" anchor="t"/>
          <a:lstStyle/>
          <a:p>
            <a:r>
              <a:rPr lang="en-US" sz="2700"/>
              <a:t>Monte Carlo Resampling for Data Boosting</a:t>
            </a:r>
            <a:endParaRPr lang="en-US" sz="2700" b="0">
              <a:solidFill>
                <a:srgbClr val="000000"/>
              </a:solidFill>
            </a:endParaRPr>
          </a:p>
          <a:p>
            <a:endParaRPr lang="en-US">
              <a:cs typeface="Arial"/>
            </a:endParaRPr>
          </a:p>
        </p:txBody>
      </p:sp>
      <p:sp>
        <p:nvSpPr>
          <p:cNvPr id="4" name="Slide Number Placeholder 3">
            <a:extLst>
              <a:ext uri="{FF2B5EF4-FFF2-40B4-BE49-F238E27FC236}">
                <a16:creationId xmlns:a16="http://schemas.microsoft.com/office/drawing/2014/main" id="{D331D09D-426F-BA57-4070-B522B9C1E03C}"/>
              </a:ext>
            </a:extLst>
          </p:cNvPr>
          <p:cNvSpPr>
            <a:spLocks noGrp="1"/>
          </p:cNvSpPr>
          <p:nvPr>
            <p:ph type="sldNum" sz="quarter" idx="4"/>
          </p:nvPr>
        </p:nvSpPr>
        <p:spPr/>
        <p:txBody>
          <a:bodyPr/>
          <a:lstStyle/>
          <a:p>
            <a:fld id="{1D93BD3E-1E9A-4970-A6F7-E7AC52762E0C}" type="slidenum">
              <a:rPr lang="en-US" smtClean="0"/>
              <a:pPr/>
              <a:t>29</a:t>
            </a:fld>
            <a:endParaRPr lang="en-US"/>
          </a:p>
        </p:txBody>
      </p:sp>
      <p:sp>
        <p:nvSpPr>
          <p:cNvPr id="3" name="TextBox 2">
            <a:extLst>
              <a:ext uri="{FF2B5EF4-FFF2-40B4-BE49-F238E27FC236}">
                <a16:creationId xmlns:a16="http://schemas.microsoft.com/office/drawing/2014/main" id="{4B788075-E772-C997-B3D0-ED1DA22C4CC7}"/>
              </a:ext>
            </a:extLst>
          </p:cNvPr>
          <p:cNvSpPr txBox="1"/>
          <p:nvPr/>
        </p:nvSpPr>
        <p:spPr>
          <a:xfrm>
            <a:off x="381000" y="1002242"/>
            <a:ext cx="8120531" cy="3539430"/>
          </a:xfrm>
          <a:prstGeom prst="rect">
            <a:avLst/>
          </a:prstGeom>
          <a:noFill/>
        </p:spPr>
        <p:txBody>
          <a:bodyPr wrap="square" lIns="91440" tIns="45720" rIns="91440" bIns="45720" rtlCol="0" anchor="t">
            <a:spAutoFit/>
          </a:bodyPr>
          <a:lstStyle/>
          <a:p>
            <a:pPr marL="285750" lvl="1" indent="-285750">
              <a:buFont typeface="Arial" panose="020B0604020202020204" pitchFamily="34" charset="0"/>
              <a:buChar char="•"/>
            </a:pPr>
            <a:r>
              <a:rPr lang="en-US">
                <a:solidFill>
                  <a:schemeClr val="tx2"/>
                </a:solidFill>
              </a:rPr>
              <a:t>The resamples (before calculating the stats) can be used to “boost” the parent sample </a:t>
            </a:r>
          </a:p>
          <a:p>
            <a:pPr marL="285750" lvl="1" indent="-285750">
              <a:buFont typeface="Arial" panose="020B0604020202020204" pitchFamily="34" charset="0"/>
              <a:buChar char="•"/>
            </a:pPr>
            <a:r>
              <a:rPr lang="en-US">
                <a:solidFill>
                  <a:schemeClr val="tx2"/>
                </a:solidFill>
              </a:rPr>
              <a:t>However, it will not eliminate the choppiness and repetitive problem as same data points will show up in the boosted distribution</a:t>
            </a:r>
            <a:endParaRPr lang="en-US">
              <a:solidFill>
                <a:schemeClr val="tx2"/>
              </a:solidFill>
              <a:cs typeface="Arial"/>
            </a:endParaRPr>
          </a:p>
          <a:p>
            <a:pPr marL="285750" lvl="1" indent="-285750">
              <a:buFont typeface="Arial" panose="020B0604020202020204" pitchFamily="34" charset="0"/>
              <a:buChar char="•"/>
            </a:pPr>
            <a:r>
              <a:rPr lang="en-US">
                <a:solidFill>
                  <a:schemeClr val="tx2"/>
                </a:solidFill>
              </a:rPr>
              <a:t>To handle this, the original algorithm was slightly modified </a:t>
            </a:r>
            <a:endParaRPr lang="en-US">
              <a:solidFill>
                <a:schemeClr val="tx1">
                  <a:lumMod val="65000"/>
                  <a:lumOff val="35000"/>
                </a:schemeClr>
              </a:solidFill>
            </a:endParaRPr>
          </a:p>
          <a:p>
            <a:pPr marL="742950" lvl="2" indent="-285750">
              <a:buFont typeface="Arial" panose="020B0604020202020204" pitchFamily="34" charset="0"/>
              <a:buChar char="‾"/>
            </a:pPr>
            <a:r>
              <a:rPr lang="en-US" sz="1600">
                <a:solidFill>
                  <a:schemeClr val="tx2"/>
                </a:solidFill>
              </a:rPr>
              <a:t>For the parent sample, z-scores were calculated using mean and standard deviation</a:t>
            </a:r>
            <a:endParaRPr lang="en-US" sz="1600">
              <a:solidFill>
                <a:schemeClr val="tx2"/>
              </a:solidFill>
              <a:cs typeface="Arial"/>
            </a:endParaRPr>
          </a:p>
          <a:p>
            <a:pPr marL="742950" lvl="2" indent="-285750">
              <a:buFont typeface="Arial" panose="020B0604020202020204" pitchFamily="34" charset="0"/>
              <a:buChar char="‾"/>
            </a:pPr>
            <a:r>
              <a:rPr lang="en-US" sz="1600">
                <a:solidFill>
                  <a:schemeClr val="tx2"/>
                </a:solidFill>
              </a:rPr>
              <a:t>From each resample, mean and standard deviation (std) were calculated</a:t>
            </a:r>
            <a:endParaRPr lang="en-US" sz="1600">
              <a:solidFill>
                <a:schemeClr val="tx2"/>
              </a:solidFill>
              <a:cs typeface="Arial"/>
            </a:endParaRPr>
          </a:p>
          <a:p>
            <a:pPr marL="742950" lvl="2" indent="-285750">
              <a:buFont typeface="Arial" panose="020B0604020202020204" pitchFamily="34" charset="0"/>
              <a:buChar char="‾"/>
            </a:pPr>
            <a:r>
              <a:rPr lang="en-US" sz="1600">
                <a:solidFill>
                  <a:schemeClr val="tx2"/>
                </a:solidFill>
              </a:rPr>
              <a:t>Using z-scores from the parent sample and mean and std from resample, new data points were synthesized</a:t>
            </a:r>
            <a:endParaRPr lang="en-US" sz="1600">
              <a:solidFill>
                <a:schemeClr val="tx2"/>
              </a:solidFill>
              <a:cs typeface="Arial"/>
            </a:endParaRPr>
          </a:p>
          <a:p>
            <a:pPr marL="285750" lvl="1" indent="-285750">
              <a:buFont typeface="Arial" panose="020B0604020202020204" pitchFamily="34" charset="0"/>
              <a:buChar char="•"/>
            </a:pPr>
            <a:endParaRPr lang="en-US">
              <a:solidFill>
                <a:schemeClr val="tx1">
                  <a:lumMod val="65000"/>
                  <a:lumOff val="35000"/>
                </a:schemeClr>
              </a:solidFill>
            </a:endParaRPr>
          </a:p>
          <a:p>
            <a:pPr marL="285750" lvl="1" indent="-285750">
              <a:buFont typeface="Arial" panose="020B0604020202020204" pitchFamily="34" charset="0"/>
              <a:buChar char="•"/>
            </a:pPr>
            <a:r>
              <a:rPr lang="en-US">
                <a:solidFill>
                  <a:schemeClr val="tx2"/>
                </a:solidFill>
              </a:rPr>
              <a:t>The technique was tested for different kinds of distributions</a:t>
            </a:r>
            <a:endParaRPr lang="en-US">
              <a:solidFill>
                <a:schemeClr val="tx2"/>
              </a:solidFill>
              <a:cs typeface="Arial"/>
            </a:endParaRPr>
          </a:p>
          <a:p>
            <a:pPr marL="285750" lvl="1" indent="-285750">
              <a:buFont typeface="Wingdings" panose="05000000000000000000" pitchFamily="2" charset="2"/>
              <a:buChar char="§"/>
            </a:pPr>
            <a:endParaRPr lang="en-US">
              <a:solidFill>
                <a:schemeClr val="tx1">
                  <a:lumMod val="65000"/>
                  <a:lumOff val="35000"/>
                </a:schemeClr>
              </a:solidFill>
            </a:endParaRPr>
          </a:p>
        </p:txBody>
      </p:sp>
    </p:spTree>
    <p:extLst>
      <p:ext uri="{BB962C8B-B14F-4D97-AF65-F5344CB8AC3E}">
        <p14:creationId xmlns:p14="http://schemas.microsoft.com/office/powerpoint/2010/main" val="2723839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2800" dirty="0"/>
              <a:t>Stakeholder Discussion Timeline</a:t>
            </a:r>
          </a:p>
        </p:txBody>
      </p:sp>
      <p:sp>
        <p:nvSpPr>
          <p:cNvPr id="2" name="Content Placeholder 1"/>
          <p:cNvSpPr>
            <a:spLocks noGrp="1"/>
          </p:cNvSpPr>
          <p:nvPr>
            <p:ph idx="1"/>
          </p:nvPr>
        </p:nvSpPr>
        <p:spPr/>
        <p:txBody>
          <a:bodyPr/>
          <a:lstStyle/>
          <a:p>
            <a:pPr>
              <a:buFont typeface="Wingdings" panose="05000000000000000000" pitchFamily="2" charset="2"/>
              <a:buChar char="ü"/>
            </a:pPr>
            <a:r>
              <a:rPr lang="en-US" sz="1800" dirty="0">
                <a:solidFill>
                  <a:schemeClr val="accent2"/>
                </a:solidFill>
              </a:rPr>
              <a:t>April 23, 2025 – </a:t>
            </a:r>
            <a:r>
              <a:rPr lang="en-US" sz="1800" dirty="0">
                <a:solidFill>
                  <a:schemeClr val="accent2"/>
                </a:solidFill>
                <a:hlinkClick r:id="rId2"/>
              </a:rPr>
              <a:t>TAC Kickoff</a:t>
            </a:r>
            <a:endParaRPr lang="en-US" sz="1800" dirty="0">
              <a:solidFill>
                <a:schemeClr val="accent2"/>
              </a:solidFill>
            </a:endParaRPr>
          </a:p>
          <a:p>
            <a:pPr>
              <a:buFont typeface="Wingdings" panose="05000000000000000000" pitchFamily="2" charset="2"/>
              <a:buChar char="ü"/>
            </a:pPr>
            <a:r>
              <a:rPr lang="en-US" sz="1800" dirty="0">
                <a:solidFill>
                  <a:schemeClr val="accent2"/>
                </a:solidFill>
              </a:rPr>
              <a:t>May 19, 2025 – </a:t>
            </a:r>
            <a:r>
              <a:rPr lang="en-US" sz="1800" dirty="0">
                <a:solidFill>
                  <a:schemeClr val="accent2"/>
                </a:solidFill>
                <a:hlinkClick r:id="rId3"/>
              </a:rPr>
              <a:t>Workshop #1</a:t>
            </a:r>
            <a:endParaRPr lang="en-US" sz="1800" dirty="0">
              <a:solidFill>
                <a:schemeClr val="accent2"/>
              </a:solidFill>
            </a:endParaRPr>
          </a:p>
          <a:p>
            <a:pPr>
              <a:buFont typeface="Wingdings" panose="05000000000000000000" pitchFamily="2" charset="2"/>
              <a:buChar char="ü"/>
            </a:pPr>
            <a:r>
              <a:rPr lang="en-US" sz="1800" dirty="0">
                <a:solidFill>
                  <a:schemeClr val="accent2"/>
                </a:solidFill>
              </a:rPr>
              <a:t>June 20, 2025 – </a:t>
            </a:r>
            <a:r>
              <a:rPr lang="en-US" sz="1800" dirty="0">
                <a:solidFill>
                  <a:schemeClr val="accent2"/>
                </a:solidFill>
                <a:hlinkClick r:id="rId4"/>
              </a:rPr>
              <a:t>PDCWG</a:t>
            </a:r>
            <a:endParaRPr lang="en-US" sz="1800" dirty="0">
              <a:solidFill>
                <a:schemeClr val="accent2"/>
              </a:solidFill>
            </a:endParaRPr>
          </a:p>
          <a:p>
            <a:pPr>
              <a:buFont typeface="Wingdings" panose="05000000000000000000" pitchFamily="2" charset="2"/>
              <a:buChar char="ü"/>
            </a:pPr>
            <a:endParaRPr lang="en-US" sz="1800" dirty="0">
              <a:solidFill>
                <a:schemeClr val="accent2"/>
              </a:solidFill>
            </a:endParaRPr>
          </a:p>
          <a:p>
            <a:pPr>
              <a:buFont typeface="Wingdings" panose="05000000000000000000" pitchFamily="2" charset="2"/>
              <a:buChar char="ü"/>
            </a:pPr>
            <a:r>
              <a:rPr lang="en-US" sz="1800" dirty="0">
                <a:solidFill>
                  <a:schemeClr val="accent2"/>
                </a:solidFill>
              </a:rPr>
              <a:t>June 30, 2025 – </a:t>
            </a:r>
            <a:r>
              <a:rPr lang="en-US" sz="1800" dirty="0">
                <a:solidFill>
                  <a:schemeClr val="accent2"/>
                </a:solidFill>
                <a:hlinkClick r:id="rId5"/>
              </a:rPr>
              <a:t>Workshop #2</a:t>
            </a:r>
            <a:endParaRPr lang="en-US" sz="1800" dirty="0">
              <a:solidFill>
                <a:schemeClr val="accent2"/>
              </a:solidFill>
            </a:endParaRPr>
          </a:p>
          <a:p>
            <a:pPr>
              <a:buFont typeface="Wingdings" panose="05000000000000000000" pitchFamily="2" charset="2"/>
              <a:buChar char="ü"/>
            </a:pPr>
            <a:r>
              <a:rPr lang="en-US" sz="1800" dirty="0">
                <a:solidFill>
                  <a:schemeClr val="accent2"/>
                </a:solidFill>
              </a:rPr>
              <a:t>July 07, 2025 – </a:t>
            </a:r>
            <a:r>
              <a:rPr lang="en-US" sz="1800" dirty="0">
                <a:solidFill>
                  <a:schemeClr val="accent2"/>
                </a:solidFill>
                <a:hlinkClick r:id="rId6"/>
              </a:rPr>
              <a:t>WMWG (Proposed)</a:t>
            </a:r>
            <a:endParaRPr lang="en-US" sz="1800" dirty="0">
              <a:solidFill>
                <a:schemeClr val="accent2"/>
              </a:solidFill>
            </a:endParaRPr>
          </a:p>
          <a:p>
            <a:pPr>
              <a:buFont typeface="Wingdings" panose="05000000000000000000" pitchFamily="2" charset="2"/>
              <a:buChar char="ü"/>
            </a:pPr>
            <a:r>
              <a:rPr lang="en-US" sz="1800" dirty="0">
                <a:solidFill>
                  <a:schemeClr val="accent2"/>
                </a:solidFill>
              </a:rPr>
              <a:t>July 15, 2025 – </a:t>
            </a:r>
            <a:r>
              <a:rPr lang="en-US" sz="1800" dirty="0">
                <a:solidFill>
                  <a:schemeClr val="accent2"/>
                </a:solidFill>
                <a:hlinkClick r:id="rId7"/>
              </a:rPr>
              <a:t>OWG (Proposed)</a:t>
            </a:r>
            <a:endParaRPr lang="en-US" sz="1800" dirty="0">
              <a:solidFill>
                <a:schemeClr val="accent2"/>
              </a:solidFill>
            </a:endParaRPr>
          </a:p>
          <a:p>
            <a:pPr>
              <a:buFont typeface="Wingdings" panose="05000000000000000000" pitchFamily="2" charset="2"/>
              <a:buChar char="ü"/>
            </a:pPr>
            <a:r>
              <a:rPr lang="en-US" sz="1800" dirty="0">
                <a:solidFill>
                  <a:schemeClr val="accent2"/>
                </a:solidFill>
              </a:rPr>
              <a:t>July 22, 2025 – </a:t>
            </a:r>
            <a:r>
              <a:rPr lang="en-US" sz="1800" dirty="0">
                <a:solidFill>
                  <a:schemeClr val="accent2"/>
                </a:solidFill>
                <a:hlinkClick r:id="rId8"/>
              </a:rPr>
              <a:t>PDCWG (Proposed)</a:t>
            </a:r>
            <a:endParaRPr lang="en-US" sz="1800" dirty="0">
              <a:solidFill>
                <a:schemeClr val="accent2"/>
              </a:solidFill>
            </a:endParaRPr>
          </a:p>
          <a:p>
            <a:endParaRPr lang="en-US" sz="1800" dirty="0">
              <a:solidFill>
                <a:schemeClr val="accent2"/>
              </a:solidFill>
            </a:endParaRPr>
          </a:p>
          <a:p>
            <a:r>
              <a:rPr lang="en-US" sz="1800" dirty="0">
                <a:solidFill>
                  <a:schemeClr val="accent2"/>
                </a:solidFill>
              </a:rPr>
              <a:t>August 04, 2025 – Workshop #3</a:t>
            </a:r>
          </a:p>
          <a:p>
            <a:r>
              <a:rPr lang="en-US" sz="1800" dirty="0">
                <a:solidFill>
                  <a:schemeClr val="accent2"/>
                </a:solidFill>
              </a:rPr>
              <a:t>August 06, 2025 – WMS</a:t>
            </a:r>
            <a:endParaRPr lang="en-US" sz="1800" dirty="0">
              <a:solidFill>
                <a:srgbClr val="FF0000"/>
              </a:solidFill>
            </a:endParaRPr>
          </a:p>
          <a:p>
            <a:r>
              <a:rPr lang="en-US" sz="1800" dirty="0">
                <a:solidFill>
                  <a:schemeClr val="accent2"/>
                </a:solidFill>
              </a:rPr>
              <a:t>August 07, 2025 – ROS</a:t>
            </a:r>
          </a:p>
          <a:p>
            <a:r>
              <a:rPr lang="en-US" sz="1800" dirty="0">
                <a:solidFill>
                  <a:schemeClr val="accent2"/>
                </a:solidFill>
              </a:rPr>
              <a:t>August 28, 2025 – TAC</a:t>
            </a:r>
          </a:p>
          <a:p>
            <a:endParaRPr lang="en-US" sz="1800" dirty="0">
              <a:solidFill>
                <a:schemeClr val="accent2"/>
              </a:solidFill>
            </a:endParaRPr>
          </a:p>
          <a:p>
            <a:r>
              <a:rPr lang="en-US" sz="1800" dirty="0">
                <a:solidFill>
                  <a:schemeClr val="accent2"/>
                </a:solidFill>
              </a:rPr>
              <a:t>September 23, 2025 – </a:t>
            </a:r>
            <a:r>
              <a:rPr lang="en-US" sz="1800" dirty="0" err="1">
                <a:solidFill>
                  <a:schemeClr val="accent2"/>
                </a:solidFill>
              </a:rPr>
              <a:t>BoD</a:t>
            </a:r>
            <a:r>
              <a:rPr lang="en-US" sz="1800" dirty="0">
                <a:solidFill>
                  <a:schemeClr val="accent2"/>
                </a:solidFill>
              </a:rPr>
              <a:t> </a:t>
            </a:r>
          </a:p>
          <a:p>
            <a:r>
              <a:rPr lang="en-US" sz="1800" dirty="0">
                <a:solidFill>
                  <a:schemeClr val="accent2"/>
                </a:solidFill>
              </a:rPr>
              <a:t>Oct, Nov, Dec 2025 – PUC</a:t>
            </a:r>
            <a:endParaRPr lang="en-US" dirty="0">
              <a:solidFill>
                <a:srgbClr val="FF0000"/>
              </a:solidFill>
            </a:endParaRPr>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9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4841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6987C-2507-6331-1A6E-FD601A9771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D3BE5-C445-0CC0-DA69-E11312B15D06}"/>
              </a:ext>
            </a:extLst>
          </p:cNvPr>
          <p:cNvSpPr>
            <a:spLocks noGrp="1"/>
          </p:cNvSpPr>
          <p:nvPr>
            <p:ph type="title"/>
          </p:nvPr>
        </p:nvSpPr>
        <p:spPr/>
        <p:txBody>
          <a:bodyPr/>
          <a:lstStyle/>
          <a:p>
            <a:r>
              <a:rPr lang="en-US" dirty="0"/>
              <a:t>Monte Carlo Resampling</a:t>
            </a:r>
          </a:p>
        </p:txBody>
      </p:sp>
      <p:sp>
        <p:nvSpPr>
          <p:cNvPr id="4" name="Slide Number Placeholder 3">
            <a:extLst>
              <a:ext uri="{FF2B5EF4-FFF2-40B4-BE49-F238E27FC236}">
                <a16:creationId xmlns:a16="http://schemas.microsoft.com/office/drawing/2014/main" id="{4C2D5E86-C809-62AC-5C38-3BF8855B5DA6}"/>
              </a:ext>
            </a:extLst>
          </p:cNvPr>
          <p:cNvSpPr>
            <a:spLocks noGrp="1"/>
          </p:cNvSpPr>
          <p:nvPr>
            <p:ph type="sldNum" sz="quarter" idx="4"/>
          </p:nvPr>
        </p:nvSpPr>
        <p:spPr/>
        <p:txBody>
          <a:bodyPr/>
          <a:lstStyle/>
          <a:p>
            <a:fld id="{1D93BD3E-1E9A-4970-A6F7-E7AC52762E0C}" type="slidenum">
              <a:rPr lang="en-US" smtClean="0"/>
              <a:pPr/>
              <a:t>30</a:t>
            </a:fld>
            <a:endParaRPr lang="en-US"/>
          </a:p>
        </p:txBody>
      </p:sp>
      <p:pic>
        <p:nvPicPr>
          <p:cNvPr id="8" name="Picture 7">
            <a:extLst>
              <a:ext uri="{FF2B5EF4-FFF2-40B4-BE49-F238E27FC236}">
                <a16:creationId xmlns:a16="http://schemas.microsoft.com/office/drawing/2014/main" id="{54E4097B-1BCC-40D7-9D2C-4A863A2D16BB}"/>
              </a:ext>
            </a:extLst>
          </p:cNvPr>
          <p:cNvPicPr>
            <a:picLocks noChangeAspect="1"/>
          </p:cNvPicPr>
          <p:nvPr/>
        </p:nvPicPr>
        <p:blipFill>
          <a:blip r:embed="rId2"/>
          <a:stretch>
            <a:fillRect/>
          </a:stretch>
        </p:blipFill>
        <p:spPr>
          <a:xfrm>
            <a:off x="5050052" y="502841"/>
            <a:ext cx="3827248" cy="5392341"/>
          </a:xfrm>
          <a:prstGeom prst="rect">
            <a:avLst/>
          </a:prstGeom>
        </p:spPr>
      </p:pic>
      <p:sp>
        <p:nvSpPr>
          <p:cNvPr id="10" name="TextBox 9">
            <a:extLst>
              <a:ext uri="{FF2B5EF4-FFF2-40B4-BE49-F238E27FC236}">
                <a16:creationId xmlns:a16="http://schemas.microsoft.com/office/drawing/2014/main" id="{50248AAB-E20B-4413-D601-56A08BE3AF7A}"/>
              </a:ext>
            </a:extLst>
          </p:cNvPr>
          <p:cNvSpPr txBox="1"/>
          <p:nvPr/>
        </p:nvSpPr>
        <p:spPr>
          <a:xfrm>
            <a:off x="266700" y="1066800"/>
            <a:ext cx="4749800" cy="47459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rPr>
              <a:t>Historical Data:</a:t>
            </a:r>
          </a:p>
          <a:p>
            <a:pPr marL="742950" lvl="1" indent="-285750">
              <a:spcBef>
                <a:spcPct val="20000"/>
              </a:spcBef>
              <a:buFont typeface="Arial" panose="020B0604020202020204" pitchFamily="34" charset="0"/>
              <a:buChar char="–"/>
            </a:pPr>
            <a:r>
              <a:rPr lang="en-US" dirty="0">
                <a:solidFill>
                  <a:schemeClr val="tx2"/>
                </a:solidFill>
              </a:rPr>
              <a:t>Pull Empirical Distributions for risk and risk credits by month-hour</a:t>
            </a:r>
          </a:p>
          <a:p>
            <a:pPr marL="285750" indent="-285750">
              <a:buFont typeface="Arial" panose="020B0604020202020204" pitchFamily="34" charset="0"/>
              <a:buChar char="•"/>
            </a:pPr>
            <a:r>
              <a:rPr lang="en-US" dirty="0">
                <a:solidFill>
                  <a:schemeClr val="tx2"/>
                </a:solidFill>
              </a:rPr>
              <a:t>ECDF Resampling:</a:t>
            </a:r>
          </a:p>
          <a:p>
            <a:pPr marL="742950" lvl="1" indent="-285750">
              <a:spcBef>
                <a:spcPct val="20000"/>
              </a:spcBef>
              <a:buFont typeface="Arial" panose="020B0604020202020204" pitchFamily="34" charset="0"/>
              <a:buChar char="–"/>
            </a:pPr>
            <a:r>
              <a:rPr lang="en-US" dirty="0">
                <a:solidFill>
                  <a:schemeClr val="tx2"/>
                </a:solidFill>
              </a:rPr>
              <a:t>Generate 10,000 new synthetic samples per variables to create similar distributions</a:t>
            </a:r>
          </a:p>
          <a:p>
            <a:pPr marL="742950" lvl="1" indent="-285750">
              <a:spcBef>
                <a:spcPct val="20000"/>
              </a:spcBef>
              <a:buFont typeface="Arial" panose="020B0604020202020204" pitchFamily="34" charset="0"/>
              <a:buChar char="–"/>
            </a:pPr>
            <a:r>
              <a:rPr lang="en-US" dirty="0">
                <a:solidFill>
                  <a:schemeClr val="tx2"/>
                </a:solidFill>
              </a:rPr>
              <a:t>Sampled each variable separately due to low correlation.</a:t>
            </a:r>
          </a:p>
          <a:p>
            <a:pPr marL="285750" indent="-285750">
              <a:buFont typeface="Arial" panose="020B0604020202020204" pitchFamily="34" charset="0"/>
              <a:buChar char="•"/>
            </a:pPr>
            <a:r>
              <a:rPr lang="en-US" dirty="0">
                <a:solidFill>
                  <a:schemeClr val="tx2"/>
                </a:solidFill>
              </a:rPr>
              <a:t>Risk Assessment:</a:t>
            </a:r>
          </a:p>
          <a:p>
            <a:pPr marL="742950" lvl="1" indent="-285750">
              <a:spcBef>
                <a:spcPct val="20000"/>
              </a:spcBef>
              <a:buFont typeface="Arial" panose="020B0604020202020204" pitchFamily="34" charset="0"/>
              <a:buChar char="–"/>
            </a:pPr>
            <a:r>
              <a:rPr lang="en-US" dirty="0">
                <a:solidFill>
                  <a:schemeClr val="tx2"/>
                </a:solidFill>
              </a:rPr>
              <a:t>Calculate net risk to cover from 10,000 Monte Carlo samples drawn from empirical distributions of forecast errors and available risk credits</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1746082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B39A1-14E1-8C89-E256-044D798087E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CDB261-2AB1-58A5-A016-66D58685EFF0}"/>
              </a:ext>
            </a:extLst>
          </p:cNvPr>
          <p:cNvSpPr>
            <a:spLocks noGrp="1"/>
          </p:cNvSpPr>
          <p:nvPr>
            <p:ph idx="1"/>
          </p:nvPr>
        </p:nvSpPr>
        <p:spPr/>
        <p:txBody>
          <a:bodyPr/>
          <a:lstStyle/>
          <a:p>
            <a:pPr marL="285750" indent="-285750">
              <a:buFont typeface="Arial" panose="020B0604020202020204" pitchFamily="34" charset="0"/>
              <a:buChar char="•"/>
            </a:pPr>
            <a:r>
              <a:rPr lang="en-US" sz="2000">
                <a:solidFill>
                  <a:schemeClr val="tx2"/>
                </a:solidFill>
              </a:rPr>
              <a:t>Monthly forecast errors over multiple years were analyzed.</a:t>
            </a:r>
          </a:p>
          <a:p>
            <a:pPr marL="285750" indent="-285750">
              <a:buFont typeface="Arial" panose="020B0604020202020204" pitchFamily="34" charset="0"/>
              <a:buChar char="•"/>
            </a:pPr>
            <a:endParaRPr lang="en-US" sz="2000">
              <a:solidFill>
                <a:schemeClr val="tx2"/>
              </a:solidFill>
              <a:cs typeface="Arial" panose="020B0604020202020204"/>
            </a:endParaRPr>
          </a:p>
          <a:p>
            <a:pPr marL="285750" indent="-285750">
              <a:buFont typeface="Arial" panose="020B0604020202020204" pitchFamily="34" charset="0"/>
              <a:buChar char="•"/>
            </a:pPr>
            <a:r>
              <a:rPr lang="en-US" sz="2000">
                <a:solidFill>
                  <a:schemeClr val="tx2"/>
                </a:solidFill>
              </a:rPr>
              <a:t>Monthly forecast errors were summarized as standard deviation (SD), mean absolute error (MAE).</a:t>
            </a:r>
            <a:endParaRPr lang="en-US" sz="2000">
              <a:solidFill>
                <a:schemeClr val="tx2"/>
              </a:solidFill>
              <a:cs typeface="Arial"/>
            </a:endParaRPr>
          </a:p>
          <a:p>
            <a:pPr marL="285750" indent="-285750">
              <a:buFont typeface="Arial" panose="020B0604020202020204" pitchFamily="34" charset="0"/>
              <a:buChar char="•"/>
            </a:pPr>
            <a:endParaRPr lang="en-US" sz="2000">
              <a:solidFill>
                <a:schemeClr val="tx2"/>
              </a:solidFill>
              <a:cs typeface="Arial"/>
            </a:endParaRPr>
          </a:p>
          <a:p>
            <a:pPr marL="285750" indent="-285750">
              <a:buFont typeface="Arial" panose="020B0604020202020204" pitchFamily="34" charset="0"/>
              <a:buChar char="•"/>
            </a:pPr>
            <a:r>
              <a:rPr lang="en-US" sz="2000">
                <a:solidFill>
                  <a:schemeClr val="tx2"/>
                </a:solidFill>
              </a:rPr>
              <a:t>Monthly summaries were modeled as linear function of time (year).</a:t>
            </a:r>
            <a:endParaRPr lang="en-US" sz="2000">
              <a:solidFill>
                <a:schemeClr val="tx2"/>
              </a:solidFill>
              <a:cs typeface="Arial"/>
            </a:endParaRPr>
          </a:p>
          <a:p>
            <a:pPr marL="285750" indent="-285750">
              <a:buFont typeface="Arial" panose="020B0604020202020204" pitchFamily="34" charset="0"/>
              <a:buChar char="•"/>
            </a:pPr>
            <a:endParaRPr lang="en-US" sz="2000">
              <a:solidFill>
                <a:schemeClr val="tx2"/>
              </a:solidFill>
              <a:cs typeface="Arial"/>
            </a:endParaRPr>
          </a:p>
          <a:p>
            <a:pPr marL="285750" indent="-285750">
              <a:buFont typeface="Arial" panose="020B0604020202020204" pitchFamily="34" charset="0"/>
              <a:buChar char="•"/>
            </a:pPr>
            <a:r>
              <a:rPr lang="en-US" sz="2000">
                <a:solidFill>
                  <a:schemeClr val="tx2"/>
                </a:solidFill>
              </a:rPr>
              <a:t>From the model, we extracted</a:t>
            </a:r>
            <a:endParaRPr lang="en-US" sz="2000">
              <a:solidFill>
                <a:schemeClr val="tx2"/>
              </a:solidFill>
              <a:cs typeface="Arial"/>
            </a:endParaRPr>
          </a:p>
          <a:p>
            <a:pPr marL="742950" lvl="2" indent="-285750">
              <a:buFont typeface="Arial" panose="020B0604020202020204" pitchFamily="34" charset="0"/>
              <a:buChar char="•"/>
            </a:pPr>
            <a:r>
              <a:rPr lang="en-US" sz="1800">
                <a:solidFill>
                  <a:schemeClr val="tx2"/>
                </a:solidFill>
              </a:rPr>
              <a:t>R-squared – to assess model fit</a:t>
            </a:r>
            <a:endParaRPr lang="en-US" sz="1800">
              <a:solidFill>
                <a:schemeClr val="tx2"/>
              </a:solidFill>
              <a:cs typeface="Arial"/>
            </a:endParaRPr>
          </a:p>
          <a:p>
            <a:pPr marL="742950" lvl="2" indent="-285750">
              <a:buFont typeface="Arial" panose="020B0604020202020204" pitchFamily="34" charset="0"/>
              <a:buChar char="•"/>
            </a:pPr>
            <a:r>
              <a:rPr lang="en-US" sz="1800">
                <a:solidFill>
                  <a:schemeClr val="tx2"/>
                </a:solidFill>
              </a:rPr>
              <a:t>p-value of the year variable – to evaluate the strength of trend</a:t>
            </a:r>
            <a:endParaRPr lang="en-US" sz="1800">
              <a:solidFill>
                <a:schemeClr val="tx2"/>
              </a:solidFill>
              <a:cs typeface="Arial"/>
            </a:endParaRPr>
          </a:p>
          <a:p>
            <a:pPr marL="1200150" lvl="3" indent="-285750">
              <a:buFont typeface="Arial" panose="020B0604020202020204" pitchFamily="34" charset="0"/>
              <a:buChar char="•"/>
            </a:pPr>
            <a:r>
              <a:rPr lang="en-US" sz="1100" b="1">
                <a:solidFill>
                  <a:schemeClr val="tx2"/>
                </a:solidFill>
                <a:cs typeface="Arial"/>
              </a:rPr>
              <a:t>high R² + low p-value</a:t>
            </a:r>
            <a:r>
              <a:rPr lang="en-US" sz="1100">
                <a:solidFill>
                  <a:schemeClr val="tx2"/>
                </a:solidFill>
                <a:cs typeface="Arial"/>
              </a:rPr>
              <a:t> is desired – indicates strong, reliable model</a:t>
            </a:r>
          </a:p>
          <a:p>
            <a:pPr marL="285750" indent="-285750">
              <a:buFont typeface="Arial" panose="020B0604020202020204" pitchFamily="34" charset="0"/>
              <a:buChar char="•"/>
            </a:pPr>
            <a:endParaRPr lang="en-US" sz="2000">
              <a:solidFill>
                <a:schemeClr val="tx2"/>
              </a:solidFill>
            </a:endParaRPr>
          </a:p>
          <a:p>
            <a:pPr marL="285750" indent="-285750">
              <a:buFont typeface="Arial" panose="020B0604020202020204" pitchFamily="34" charset="0"/>
              <a:buChar char="•"/>
            </a:pPr>
            <a:r>
              <a:rPr lang="en-US" sz="2000">
                <a:solidFill>
                  <a:schemeClr val="tx2"/>
                </a:solidFill>
              </a:rPr>
              <a:t>The goal is to determine whether there is a  meaningful trend in forecast error over time.</a:t>
            </a:r>
            <a:endParaRPr lang="en-US" sz="2000">
              <a:solidFill>
                <a:schemeClr val="tx2"/>
              </a:solidFill>
              <a:cs typeface="Arial"/>
            </a:endParaRPr>
          </a:p>
          <a:p>
            <a:endParaRPr lang="en-US" sz="2000"/>
          </a:p>
        </p:txBody>
      </p:sp>
      <p:sp>
        <p:nvSpPr>
          <p:cNvPr id="7" name="Title 1">
            <a:extLst>
              <a:ext uri="{FF2B5EF4-FFF2-40B4-BE49-F238E27FC236}">
                <a16:creationId xmlns:a16="http://schemas.microsoft.com/office/drawing/2014/main" id="{0D5480F1-366A-4733-221F-36736E60776D}"/>
              </a:ext>
            </a:extLst>
          </p:cNvPr>
          <p:cNvSpPr>
            <a:spLocks noGrp="1"/>
          </p:cNvSpPr>
          <p:nvPr>
            <p:ph type="title"/>
          </p:nvPr>
        </p:nvSpPr>
        <p:spPr/>
        <p:txBody>
          <a:bodyPr>
            <a:normAutofit fontScale="90000"/>
          </a:bodyPr>
          <a:lstStyle/>
          <a:p>
            <a:pPr>
              <a:lnSpc>
                <a:spcPct val="90000"/>
              </a:lnSpc>
            </a:pPr>
            <a:r>
              <a:rPr lang="en-US" sz="3000"/>
              <a:t>Impact of Load and Renewable Growth on Forecast Error Trends (cont’d)</a:t>
            </a:r>
          </a:p>
        </p:txBody>
      </p:sp>
      <p:sp>
        <p:nvSpPr>
          <p:cNvPr id="4" name="Slide Number Placeholder 3">
            <a:extLst>
              <a:ext uri="{FF2B5EF4-FFF2-40B4-BE49-F238E27FC236}">
                <a16:creationId xmlns:a16="http://schemas.microsoft.com/office/drawing/2014/main" id="{16BA9C64-AA61-6567-F546-C262A683E562}"/>
              </a:ext>
            </a:extLst>
          </p:cNvPr>
          <p:cNvSpPr>
            <a:spLocks noGrp="1"/>
          </p:cNvSpPr>
          <p:nvPr>
            <p:ph type="sldNum" sz="quarter" idx="4"/>
          </p:nvPr>
        </p:nvSpPr>
        <p:spPr/>
        <p:txBody>
          <a:bodyPr anchor="ctr">
            <a:noAutofit/>
          </a:bodyPr>
          <a:lstStyle/>
          <a:p>
            <a:pPr>
              <a:lnSpc>
                <a:spcPct val="90000"/>
              </a:lnSpc>
              <a:spcAft>
                <a:spcPts val="600"/>
              </a:spcAft>
            </a:pPr>
            <a:fld id="{1D93BD3E-1E9A-4970-A6F7-E7AC52762E0C}" type="slidenum">
              <a:rPr lang="en-US" smtClean="0">
                <a:solidFill>
                  <a:schemeClr val="bg2">
                    <a:lumMod val="50000"/>
                  </a:schemeClr>
                </a:solidFill>
              </a:rPr>
              <a:pPr>
                <a:lnSpc>
                  <a:spcPct val="90000"/>
                </a:lnSpc>
                <a:spcAft>
                  <a:spcPts val="600"/>
                </a:spcAft>
              </a:pPr>
              <a:t>31</a:t>
            </a:fld>
            <a:endParaRPr lang="en-US">
              <a:solidFill>
                <a:schemeClr val="bg2">
                  <a:lumMod val="50000"/>
                </a:schemeClr>
              </a:solidFill>
            </a:endParaRPr>
          </a:p>
        </p:txBody>
      </p:sp>
    </p:spTree>
    <p:extLst>
      <p:ext uri="{BB962C8B-B14F-4D97-AF65-F5344CB8AC3E}">
        <p14:creationId xmlns:p14="http://schemas.microsoft.com/office/powerpoint/2010/main" val="3866918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C0A23-1F2C-53D4-8C97-BA1D46791A0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9BA3014-1CA6-7EF6-66CD-A11DC9269C95}"/>
              </a:ext>
            </a:extLst>
          </p:cNvPr>
          <p:cNvSpPr/>
          <p:nvPr/>
        </p:nvSpPr>
        <p:spPr>
          <a:xfrm>
            <a:off x="75305" y="5992010"/>
            <a:ext cx="8601664" cy="795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4C2C68B-0422-1E93-DC3D-081292A844BC}"/>
              </a:ext>
            </a:extLst>
          </p:cNvPr>
          <p:cNvSpPr>
            <a:spLocks noGrp="1"/>
          </p:cNvSpPr>
          <p:nvPr>
            <p:ph type="title"/>
          </p:nvPr>
        </p:nvSpPr>
        <p:spPr/>
        <p:txBody>
          <a:bodyPr>
            <a:normAutofit fontScale="90000"/>
          </a:bodyPr>
          <a:lstStyle/>
          <a:p>
            <a:pPr>
              <a:lnSpc>
                <a:spcPct val="90000"/>
              </a:lnSpc>
            </a:pPr>
            <a:r>
              <a:rPr lang="en-US" sz="3000"/>
              <a:t>Impact of Load and Renewable Growth on Forecast Error Trends (cont’d)</a:t>
            </a:r>
          </a:p>
        </p:txBody>
      </p:sp>
      <p:sp>
        <p:nvSpPr>
          <p:cNvPr id="4" name="Slide Number Placeholder 3">
            <a:extLst>
              <a:ext uri="{FF2B5EF4-FFF2-40B4-BE49-F238E27FC236}">
                <a16:creationId xmlns:a16="http://schemas.microsoft.com/office/drawing/2014/main" id="{9590B709-3DAA-7FC8-DE78-732AB27A7541}"/>
              </a:ext>
            </a:extLst>
          </p:cNvPr>
          <p:cNvSpPr>
            <a:spLocks noGrp="1"/>
          </p:cNvSpPr>
          <p:nvPr>
            <p:ph type="sldNum" sz="quarter" idx="4"/>
          </p:nvPr>
        </p:nvSpPr>
        <p:spPr/>
        <p:txBody>
          <a:bodyPr anchor="ctr">
            <a:noAutofit/>
          </a:bodyPr>
          <a:lstStyle/>
          <a:p>
            <a:pPr>
              <a:lnSpc>
                <a:spcPct val="90000"/>
              </a:lnSpc>
              <a:spcAft>
                <a:spcPts val="600"/>
              </a:spcAft>
            </a:pPr>
            <a:fld id="{1D93BD3E-1E9A-4970-A6F7-E7AC52762E0C}" type="slidenum">
              <a:rPr lang="en-US" smtClean="0"/>
              <a:pPr>
                <a:lnSpc>
                  <a:spcPct val="90000"/>
                </a:lnSpc>
                <a:spcAft>
                  <a:spcPts val="600"/>
                </a:spcAft>
              </a:pPr>
              <a:t>32</a:t>
            </a:fld>
            <a:endParaRPr lang="en-US"/>
          </a:p>
        </p:txBody>
      </p:sp>
      <p:pic>
        <p:nvPicPr>
          <p:cNvPr id="3" name="Picture 2">
            <a:extLst>
              <a:ext uri="{FF2B5EF4-FFF2-40B4-BE49-F238E27FC236}">
                <a16:creationId xmlns:a16="http://schemas.microsoft.com/office/drawing/2014/main" id="{C2F28F0C-7614-636E-D1E0-B21E51ADBE79}"/>
              </a:ext>
            </a:extLst>
          </p:cNvPr>
          <p:cNvPicPr>
            <a:picLocks noChangeAspect="1"/>
          </p:cNvPicPr>
          <p:nvPr/>
        </p:nvPicPr>
        <p:blipFill>
          <a:blip r:embed="rId2"/>
          <a:stretch>
            <a:fillRect/>
          </a:stretch>
        </p:blipFill>
        <p:spPr>
          <a:xfrm>
            <a:off x="17634" y="1032054"/>
            <a:ext cx="4545624" cy="2603167"/>
          </a:xfrm>
          <a:prstGeom prst="rect">
            <a:avLst/>
          </a:prstGeom>
        </p:spPr>
      </p:pic>
      <p:pic>
        <p:nvPicPr>
          <p:cNvPr id="5" name="Picture 4">
            <a:extLst>
              <a:ext uri="{FF2B5EF4-FFF2-40B4-BE49-F238E27FC236}">
                <a16:creationId xmlns:a16="http://schemas.microsoft.com/office/drawing/2014/main" id="{ED4380C3-2F6F-C73C-137A-15BB12EDE05D}"/>
              </a:ext>
            </a:extLst>
          </p:cNvPr>
          <p:cNvPicPr>
            <a:picLocks noChangeAspect="1"/>
          </p:cNvPicPr>
          <p:nvPr/>
        </p:nvPicPr>
        <p:blipFill>
          <a:blip r:embed="rId3"/>
          <a:stretch>
            <a:fillRect/>
          </a:stretch>
        </p:blipFill>
        <p:spPr>
          <a:xfrm>
            <a:off x="4567653" y="1029761"/>
            <a:ext cx="4545624" cy="2603167"/>
          </a:xfrm>
          <a:prstGeom prst="rect">
            <a:avLst/>
          </a:prstGeom>
        </p:spPr>
      </p:pic>
      <p:sp>
        <p:nvSpPr>
          <p:cNvPr id="9" name="Rectangle 8">
            <a:extLst>
              <a:ext uri="{FF2B5EF4-FFF2-40B4-BE49-F238E27FC236}">
                <a16:creationId xmlns:a16="http://schemas.microsoft.com/office/drawing/2014/main" id="{2AEE1319-9680-C24B-21F4-60F424FDFCA4}"/>
              </a:ext>
            </a:extLst>
          </p:cNvPr>
          <p:cNvSpPr/>
          <p:nvPr/>
        </p:nvSpPr>
        <p:spPr>
          <a:xfrm>
            <a:off x="8461814" y="5469821"/>
            <a:ext cx="609601" cy="10443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C04098-E1DE-A5C4-CE8C-E15509287108}"/>
              </a:ext>
            </a:extLst>
          </p:cNvPr>
          <p:cNvSpPr txBox="1"/>
          <p:nvPr/>
        </p:nvSpPr>
        <p:spPr>
          <a:xfrm>
            <a:off x="743442" y="3772921"/>
            <a:ext cx="7742437"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solidFill>
                  <a:schemeClr val="tx2"/>
                </a:solidFill>
              </a:rPr>
              <a:t>Solar forecast errors show stronger trends, with high R²  and low p-values during sunlight hours.</a:t>
            </a:r>
          </a:p>
          <a:p>
            <a:pPr marL="285750" indent="-285750">
              <a:buFont typeface="Arial" panose="020B0604020202020204" pitchFamily="34" charset="0"/>
              <a:buChar char="•"/>
            </a:pPr>
            <a:endParaRPr lang="en-US">
              <a:solidFill>
                <a:schemeClr val="tx2"/>
              </a:solidFill>
              <a:cs typeface="Arial" panose="020B0604020202020204"/>
            </a:endParaRPr>
          </a:p>
          <a:p>
            <a:pPr marL="285750" indent="-285750">
              <a:buFont typeface="Arial" panose="020B0604020202020204" pitchFamily="34" charset="0"/>
              <a:buChar char="•"/>
            </a:pPr>
            <a:r>
              <a:rPr lang="en-US">
                <a:solidFill>
                  <a:schemeClr val="tx2"/>
                </a:solidFill>
              </a:rPr>
              <a:t>Load and wind errors show weak or inconsistent trends, with low R²  and high p-values </a:t>
            </a:r>
            <a:endParaRPr lang="en-US">
              <a:solidFill>
                <a:schemeClr val="tx2"/>
              </a:solidFill>
              <a:cs typeface="Arial" panose="020B0604020202020204"/>
            </a:endParaRPr>
          </a:p>
          <a:p>
            <a:pPr marL="285750" indent="-285750">
              <a:buFont typeface="Arial" panose="020B0604020202020204" pitchFamily="34" charset="0"/>
              <a:buChar char="•"/>
            </a:pPr>
            <a:endParaRPr lang="en-US">
              <a:solidFill>
                <a:schemeClr val="tx2"/>
              </a:solidFill>
              <a:cs typeface="Arial" panose="020B0604020202020204"/>
            </a:endParaRPr>
          </a:p>
          <a:p>
            <a:pPr marL="285750" indent="-285750">
              <a:buFont typeface="Arial" panose="020B0604020202020204" pitchFamily="34" charset="0"/>
              <a:buChar char="•"/>
            </a:pPr>
            <a:r>
              <a:rPr lang="en-US">
                <a:solidFill>
                  <a:schemeClr val="tx2"/>
                </a:solidFill>
              </a:rPr>
              <a:t>Adjustment was applied only to solar forecasts, based on statistical significance; no adjustment made for load or wind</a:t>
            </a:r>
            <a:endParaRPr lang="en-US">
              <a:solidFill>
                <a:schemeClr val="tx2"/>
              </a:solidFill>
              <a:cs typeface="Arial" panose="020B0604020202020204"/>
            </a:endParaRPr>
          </a:p>
        </p:txBody>
      </p:sp>
      <p:sp>
        <p:nvSpPr>
          <p:cNvPr id="2" name="TextBox 1">
            <a:extLst>
              <a:ext uri="{FF2B5EF4-FFF2-40B4-BE49-F238E27FC236}">
                <a16:creationId xmlns:a16="http://schemas.microsoft.com/office/drawing/2014/main" id="{6B8EBD59-65E0-5158-DC13-02F59BC219BC}"/>
              </a:ext>
            </a:extLst>
          </p:cNvPr>
          <p:cNvSpPr txBox="1"/>
          <p:nvPr/>
        </p:nvSpPr>
        <p:spPr>
          <a:xfrm>
            <a:off x="397341" y="6081245"/>
            <a:ext cx="7742437" cy="830997"/>
          </a:xfrm>
          <a:prstGeom prst="rect">
            <a:avLst/>
          </a:prstGeom>
          <a:noFill/>
        </p:spPr>
        <p:txBody>
          <a:bodyPr wrap="square" lIns="91440" tIns="45720" rIns="91440" bIns="45720" rtlCol="0" anchor="t">
            <a:spAutoFit/>
          </a:bodyPr>
          <a:lstStyle/>
          <a:p>
            <a:r>
              <a:rPr lang="en-US" sz="1200" b="1" i="1">
                <a:solidFill>
                  <a:schemeClr val="tx2"/>
                </a:solidFill>
                <a:ea typeface="+mn-lt"/>
                <a:cs typeface="+mn-lt"/>
              </a:rPr>
              <a:t>Note: The initial linear models were used primarily to identify any significant trends and to support visual observations. For the solar adjustment process, a more detailed model was applied to capture both trends and seasonality.</a:t>
            </a:r>
            <a:endParaRPr lang="en-US" sz="1200" b="1" i="1">
              <a:solidFill>
                <a:schemeClr val="tx2"/>
              </a:solidFill>
              <a:cs typeface="Arial"/>
            </a:endParaRPr>
          </a:p>
          <a:p>
            <a:pPr marL="342900" indent="-342900">
              <a:buFont typeface="Wingdings"/>
              <a:buChar char="§"/>
            </a:pPr>
            <a:endParaRPr lang="en-US" sz="1200" b="1" i="1">
              <a:solidFill>
                <a:schemeClr val="tx2"/>
              </a:solidFill>
              <a:cs typeface="Arial"/>
            </a:endParaRPr>
          </a:p>
        </p:txBody>
      </p:sp>
    </p:spTree>
    <p:extLst>
      <p:ext uri="{BB962C8B-B14F-4D97-AF65-F5344CB8AC3E}">
        <p14:creationId xmlns:p14="http://schemas.microsoft.com/office/powerpoint/2010/main" val="2739159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2ED15-8DFF-8A72-CFD4-2827B1FCBC2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015E457-C350-EAE5-96B9-0530F55E0022}"/>
              </a:ext>
            </a:extLst>
          </p:cNvPr>
          <p:cNvSpPr>
            <a:spLocks noGrp="1"/>
          </p:cNvSpPr>
          <p:nvPr>
            <p:ph type="title"/>
          </p:nvPr>
        </p:nvSpPr>
        <p:spPr/>
        <p:txBody>
          <a:bodyPr>
            <a:normAutofit fontScale="90000"/>
          </a:bodyPr>
          <a:lstStyle/>
          <a:p>
            <a:pPr>
              <a:lnSpc>
                <a:spcPct val="90000"/>
              </a:lnSpc>
            </a:pPr>
            <a:r>
              <a:rPr lang="en-US" sz="3000"/>
              <a:t>Impact of Load and Renewable Growth on Forecast Error Trends</a:t>
            </a:r>
          </a:p>
        </p:txBody>
      </p:sp>
      <p:sp>
        <p:nvSpPr>
          <p:cNvPr id="4" name="Slide Number Placeholder 3">
            <a:extLst>
              <a:ext uri="{FF2B5EF4-FFF2-40B4-BE49-F238E27FC236}">
                <a16:creationId xmlns:a16="http://schemas.microsoft.com/office/drawing/2014/main" id="{90D68926-B8E9-9505-9735-EA24CE02D021}"/>
              </a:ext>
            </a:extLst>
          </p:cNvPr>
          <p:cNvSpPr>
            <a:spLocks noGrp="1"/>
          </p:cNvSpPr>
          <p:nvPr>
            <p:ph type="sldNum" sz="quarter" idx="4"/>
          </p:nvPr>
        </p:nvSpPr>
        <p:spPr/>
        <p:txBody>
          <a:bodyPr anchor="ctr">
            <a:noAutofit/>
          </a:bodyPr>
          <a:lstStyle/>
          <a:p>
            <a:pPr>
              <a:lnSpc>
                <a:spcPct val="90000"/>
              </a:lnSpc>
              <a:spcAft>
                <a:spcPts val="600"/>
              </a:spcAft>
            </a:pPr>
            <a:fld id="{1D93BD3E-1E9A-4970-A6F7-E7AC52762E0C}" type="slidenum">
              <a:rPr lang="en-US" smtClean="0"/>
              <a:pPr>
                <a:lnSpc>
                  <a:spcPct val="90000"/>
                </a:lnSpc>
                <a:spcAft>
                  <a:spcPts val="600"/>
                </a:spcAft>
              </a:pPr>
              <a:t>33</a:t>
            </a:fld>
            <a:endParaRPr lang="en-US"/>
          </a:p>
        </p:txBody>
      </p:sp>
      <p:sp>
        <p:nvSpPr>
          <p:cNvPr id="6" name="TextBox 5">
            <a:extLst>
              <a:ext uri="{FF2B5EF4-FFF2-40B4-BE49-F238E27FC236}">
                <a16:creationId xmlns:a16="http://schemas.microsoft.com/office/drawing/2014/main" id="{144DB21D-16F9-6DD9-77A4-F4673E301F82}"/>
              </a:ext>
            </a:extLst>
          </p:cNvPr>
          <p:cNvSpPr txBox="1"/>
          <p:nvPr/>
        </p:nvSpPr>
        <p:spPr>
          <a:xfrm>
            <a:off x="383223" y="1526713"/>
            <a:ext cx="4007297" cy="2862322"/>
          </a:xfrm>
          <a:prstGeom prst="rect">
            <a:avLst/>
          </a:prstGeom>
          <a:noFill/>
        </p:spPr>
        <p:txBody>
          <a:bodyPr wrap="square" rtlCol="0">
            <a:spAutoFit/>
          </a:bodyPr>
          <a:lstStyle/>
          <a:p>
            <a:pPr marL="342900" indent="-342900">
              <a:buFont typeface="Arial" panose="020B0604020202020204" pitchFamily="34" charset="0"/>
              <a:buChar char="•"/>
            </a:pPr>
            <a:r>
              <a:rPr lang="en-US">
                <a:solidFill>
                  <a:schemeClr val="tx2"/>
                </a:solidFill>
              </a:rPr>
              <a:t>Installed capacity for solar and wind is increasing over time.</a:t>
            </a:r>
          </a:p>
          <a:p>
            <a:pPr marL="342900" indent="-342900">
              <a:buFont typeface="Arial" panose="020B0604020202020204" pitchFamily="34" charset="0"/>
              <a:buChar char="•"/>
            </a:pPr>
            <a:endParaRPr lang="en-US">
              <a:solidFill>
                <a:schemeClr val="tx2"/>
              </a:solidFill>
            </a:endParaRPr>
          </a:p>
          <a:p>
            <a:pPr marL="342900" indent="-342900">
              <a:buFont typeface="Arial" panose="020B0604020202020204" pitchFamily="34" charset="0"/>
              <a:buChar char="•"/>
            </a:pPr>
            <a:r>
              <a:rPr lang="en-US">
                <a:solidFill>
                  <a:schemeClr val="tx2"/>
                </a:solidFill>
              </a:rPr>
              <a:t>Electric load is also growing consistently.</a:t>
            </a:r>
          </a:p>
          <a:p>
            <a:pPr marL="342900" indent="-342900">
              <a:buFont typeface="Arial" panose="020B0604020202020204" pitchFamily="34" charset="0"/>
              <a:buChar char="•"/>
            </a:pPr>
            <a:endParaRPr lang="en-US">
              <a:solidFill>
                <a:schemeClr val="tx2"/>
              </a:solidFill>
            </a:endParaRPr>
          </a:p>
          <a:p>
            <a:pPr marL="342900" indent="-342900">
              <a:buFont typeface="Arial" panose="020B0604020202020204" pitchFamily="34" charset="0"/>
              <a:buChar char="•"/>
            </a:pPr>
            <a:r>
              <a:rPr lang="en-US">
                <a:solidFill>
                  <a:schemeClr val="tx2"/>
                </a:solidFill>
              </a:rPr>
              <a:t>Intuition: As the base value (capacity or load) increases, so might the forecast error</a:t>
            </a:r>
          </a:p>
          <a:p>
            <a:pPr marL="285750" indent="-285750">
              <a:buFont typeface="Wingdings" panose="05000000000000000000" pitchFamily="2" charset="2"/>
              <a:buChar char="§"/>
            </a:pPr>
            <a:endParaRPr lang="en-US">
              <a:solidFill>
                <a:schemeClr val="tx1">
                  <a:lumMod val="50000"/>
                  <a:lumOff val="50000"/>
                </a:schemeClr>
              </a:solidFill>
            </a:endParaRPr>
          </a:p>
        </p:txBody>
      </p:sp>
      <p:sp>
        <p:nvSpPr>
          <p:cNvPr id="5" name="TextBox 4">
            <a:extLst>
              <a:ext uri="{FF2B5EF4-FFF2-40B4-BE49-F238E27FC236}">
                <a16:creationId xmlns:a16="http://schemas.microsoft.com/office/drawing/2014/main" id="{24791E41-2380-3E3F-639F-F9959C8C51E2}"/>
              </a:ext>
            </a:extLst>
          </p:cNvPr>
          <p:cNvSpPr txBox="1"/>
          <p:nvPr/>
        </p:nvSpPr>
        <p:spPr>
          <a:xfrm>
            <a:off x="177010" y="4601773"/>
            <a:ext cx="5409898" cy="1162874"/>
          </a:xfrm>
          <a:prstGeom prst="rect">
            <a:avLst/>
          </a:prstGeom>
          <a:solidFill>
            <a:schemeClr val="accent1">
              <a:lumMod val="20000"/>
              <a:lumOff val="8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t>Key Question: </a:t>
            </a:r>
          </a:p>
          <a:p>
            <a:endParaRPr lang="en-US" sz="1400" b="1"/>
          </a:p>
          <a:p>
            <a:r>
              <a:rPr lang="en-US" sz="1400"/>
              <a:t>Does the growth in load or renewables affect the magnitude of forecast errors?</a:t>
            </a:r>
          </a:p>
          <a:p>
            <a:endParaRPr lang="en-US" sz="1400" baseline="0"/>
          </a:p>
        </p:txBody>
      </p:sp>
      <p:pic>
        <p:nvPicPr>
          <p:cNvPr id="3" name="Picture 2">
            <a:extLst>
              <a:ext uri="{FF2B5EF4-FFF2-40B4-BE49-F238E27FC236}">
                <a16:creationId xmlns:a16="http://schemas.microsoft.com/office/drawing/2014/main" id="{796F795C-691A-5350-1AD5-2F0ABCBC5991}"/>
              </a:ext>
            </a:extLst>
          </p:cNvPr>
          <p:cNvPicPr>
            <a:picLocks noChangeAspect="1"/>
          </p:cNvPicPr>
          <p:nvPr/>
        </p:nvPicPr>
        <p:blipFill>
          <a:blip r:embed="rId2"/>
          <a:stretch>
            <a:fillRect/>
          </a:stretch>
        </p:blipFill>
        <p:spPr>
          <a:xfrm>
            <a:off x="4473097" y="1094331"/>
            <a:ext cx="4508848" cy="3291475"/>
          </a:xfrm>
          <a:prstGeom prst="rect">
            <a:avLst/>
          </a:prstGeom>
        </p:spPr>
      </p:pic>
    </p:spTree>
    <p:extLst>
      <p:ext uri="{BB962C8B-B14F-4D97-AF65-F5344CB8AC3E}">
        <p14:creationId xmlns:p14="http://schemas.microsoft.com/office/powerpoint/2010/main" val="2535974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E6CE3-68CC-63CE-7F16-1B26B107C05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E9BA6EC-327D-8833-BD0E-2E9FFF8EA9DD}"/>
              </a:ext>
            </a:extLst>
          </p:cNvPr>
          <p:cNvSpPr>
            <a:spLocks noGrp="1"/>
          </p:cNvSpPr>
          <p:nvPr>
            <p:ph type="title"/>
          </p:nvPr>
        </p:nvSpPr>
        <p:spPr/>
        <p:txBody>
          <a:bodyPr>
            <a:normAutofit fontScale="90000"/>
          </a:bodyPr>
          <a:lstStyle/>
          <a:p>
            <a:pPr>
              <a:lnSpc>
                <a:spcPct val="90000"/>
              </a:lnSpc>
            </a:pPr>
            <a:r>
              <a:rPr lang="en-US" sz="3000"/>
              <a:t>Impact of Load and Renewable Growth on Forecast Error Trends (cont’d)</a:t>
            </a:r>
          </a:p>
        </p:txBody>
      </p:sp>
      <p:sp>
        <p:nvSpPr>
          <p:cNvPr id="3" name="Content Placeholder 2">
            <a:extLst>
              <a:ext uri="{FF2B5EF4-FFF2-40B4-BE49-F238E27FC236}">
                <a16:creationId xmlns:a16="http://schemas.microsoft.com/office/drawing/2014/main" id="{207EA0ED-A8CD-9C46-A739-0EE107AED1E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CF32859-F747-0864-06C8-F66BF21E0E56}"/>
              </a:ext>
            </a:extLst>
          </p:cNvPr>
          <p:cNvSpPr>
            <a:spLocks noGrp="1"/>
          </p:cNvSpPr>
          <p:nvPr>
            <p:ph type="sldNum" sz="quarter" idx="4"/>
          </p:nvPr>
        </p:nvSpPr>
        <p:spPr/>
        <p:txBody>
          <a:bodyPr anchor="ctr">
            <a:noAutofit/>
          </a:bodyPr>
          <a:lstStyle/>
          <a:p>
            <a:pPr>
              <a:lnSpc>
                <a:spcPct val="90000"/>
              </a:lnSpc>
              <a:spcAft>
                <a:spcPts val="600"/>
              </a:spcAft>
            </a:pPr>
            <a:fld id="{1D93BD3E-1E9A-4970-A6F7-E7AC52762E0C}" type="slidenum">
              <a:rPr lang="en-US" smtClean="0"/>
              <a:pPr>
                <a:lnSpc>
                  <a:spcPct val="90000"/>
                </a:lnSpc>
                <a:spcAft>
                  <a:spcPts val="600"/>
                </a:spcAft>
              </a:pPr>
              <a:t>34</a:t>
            </a:fld>
            <a:endParaRPr lang="en-US"/>
          </a:p>
        </p:txBody>
      </p:sp>
      <p:pic>
        <p:nvPicPr>
          <p:cNvPr id="6" name="Picture 5">
            <a:extLst>
              <a:ext uri="{FF2B5EF4-FFF2-40B4-BE49-F238E27FC236}">
                <a16:creationId xmlns:a16="http://schemas.microsoft.com/office/drawing/2014/main" id="{AA129FB4-E479-1792-6A2A-80EDE5B1F96A}"/>
              </a:ext>
            </a:extLst>
          </p:cNvPr>
          <p:cNvPicPr>
            <a:picLocks noChangeAspect="1"/>
          </p:cNvPicPr>
          <p:nvPr/>
        </p:nvPicPr>
        <p:blipFill>
          <a:blip r:embed="rId2"/>
          <a:stretch>
            <a:fillRect/>
          </a:stretch>
        </p:blipFill>
        <p:spPr>
          <a:xfrm>
            <a:off x="-3663" y="1188428"/>
            <a:ext cx="5359645" cy="4118464"/>
          </a:xfrm>
          <a:prstGeom prst="rect">
            <a:avLst/>
          </a:prstGeom>
        </p:spPr>
      </p:pic>
      <p:sp>
        <p:nvSpPr>
          <p:cNvPr id="11" name="TextBox 10">
            <a:extLst>
              <a:ext uri="{FF2B5EF4-FFF2-40B4-BE49-F238E27FC236}">
                <a16:creationId xmlns:a16="http://schemas.microsoft.com/office/drawing/2014/main" id="{A09F0F45-E9E3-C85C-BF05-FC0A289D28AC}"/>
              </a:ext>
            </a:extLst>
          </p:cNvPr>
          <p:cNvSpPr txBox="1"/>
          <p:nvPr/>
        </p:nvSpPr>
        <p:spPr>
          <a:xfrm>
            <a:off x="5350876" y="1394828"/>
            <a:ext cx="3578672" cy="341632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solidFill>
                  <a:schemeClr val="tx2"/>
                </a:solidFill>
                <a:ea typeface="+mn-lt"/>
                <a:cs typeface="+mn-lt"/>
              </a:rPr>
              <a:t>Errors for Load and Wind remain relatively stable in both magnitude and spread over time.</a:t>
            </a:r>
            <a:endParaRPr lang="en-US">
              <a:solidFill>
                <a:schemeClr val="tx2"/>
              </a:solidFill>
              <a:cs typeface="Arial"/>
            </a:endParaRPr>
          </a:p>
          <a:p>
            <a:pPr marL="342900" indent="-342900">
              <a:buFont typeface="Arial" panose="020B0604020202020204" pitchFamily="34" charset="0"/>
              <a:buChar char="•"/>
            </a:pPr>
            <a:endParaRPr lang="en-US">
              <a:solidFill>
                <a:schemeClr val="tx2"/>
              </a:solidFill>
              <a:cs typeface="Arial"/>
            </a:endParaRPr>
          </a:p>
          <a:p>
            <a:pPr marL="342900" indent="-342900">
              <a:buFont typeface="Arial" panose="020B0604020202020204" pitchFamily="34" charset="0"/>
              <a:buChar char="•"/>
            </a:pPr>
            <a:r>
              <a:rPr lang="en-US">
                <a:solidFill>
                  <a:schemeClr val="tx2"/>
                </a:solidFill>
                <a:cs typeface="Arial"/>
              </a:rPr>
              <a:t>Solar forecast errors display a noticeable increase in variability throughout the period.</a:t>
            </a:r>
          </a:p>
          <a:p>
            <a:pPr marL="342900" indent="-342900">
              <a:buFont typeface="Arial" panose="020B0604020202020204" pitchFamily="34" charset="0"/>
              <a:buChar char="•"/>
            </a:pPr>
            <a:endParaRPr lang="en-US">
              <a:solidFill>
                <a:schemeClr val="tx2"/>
              </a:solidFill>
              <a:ea typeface="+mn-lt"/>
              <a:cs typeface="+mn-lt"/>
            </a:endParaRPr>
          </a:p>
          <a:p>
            <a:pPr marL="342900" indent="-342900">
              <a:buFont typeface="Arial" panose="020B0604020202020204" pitchFamily="34" charset="0"/>
              <a:buChar char="•"/>
            </a:pPr>
            <a:endParaRPr lang="en-US">
              <a:solidFill>
                <a:schemeClr val="tx2"/>
              </a:solidFill>
              <a:ea typeface="+mn-lt"/>
              <a:cs typeface="+mn-lt"/>
            </a:endParaRPr>
          </a:p>
          <a:p>
            <a:pPr marL="342900" indent="-342900">
              <a:buFont typeface="Arial" panose="020B0604020202020204" pitchFamily="34" charset="0"/>
              <a:buChar char="•"/>
            </a:pPr>
            <a:endParaRPr lang="en-US">
              <a:solidFill>
                <a:schemeClr val="tx2"/>
              </a:solidFill>
              <a:ea typeface="+mn-lt"/>
              <a:cs typeface="+mn-lt"/>
            </a:endParaRPr>
          </a:p>
        </p:txBody>
      </p:sp>
    </p:spTree>
    <p:extLst>
      <p:ext uri="{BB962C8B-B14F-4D97-AF65-F5344CB8AC3E}">
        <p14:creationId xmlns:p14="http://schemas.microsoft.com/office/powerpoint/2010/main" val="1144492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17419-7B63-47DE-153A-EA5ED0D5CB4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B431E15-CCEF-2898-81FD-675801FDDD83}"/>
              </a:ext>
            </a:extLst>
          </p:cNvPr>
          <p:cNvSpPr>
            <a:spLocks noGrp="1"/>
          </p:cNvSpPr>
          <p:nvPr>
            <p:ph type="title"/>
          </p:nvPr>
        </p:nvSpPr>
        <p:spPr/>
        <p:txBody>
          <a:bodyPr lIns="91440" tIns="45720" rIns="91440" bIns="45720" anchor="t">
            <a:normAutofit/>
          </a:bodyPr>
          <a:lstStyle/>
          <a:p>
            <a:pPr>
              <a:lnSpc>
                <a:spcPct val="90000"/>
              </a:lnSpc>
            </a:pPr>
            <a:r>
              <a:rPr lang="en-US" sz="3000">
                <a:ea typeface="+mj-lt"/>
                <a:cs typeface="+mj-lt"/>
              </a:rPr>
              <a:t>Solar Adjustment Factors Derivation</a:t>
            </a:r>
          </a:p>
        </p:txBody>
      </p:sp>
      <p:sp>
        <p:nvSpPr>
          <p:cNvPr id="4" name="Slide Number Placeholder 3">
            <a:extLst>
              <a:ext uri="{FF2B5EF4-FFF2-40B4-BE49-F238E27FC236}">
                <a16:creationId xmlns:a16="http://schemas.microsoft.com/office/drawing/2014/main" id="{6B740031-2124-431A-1E24-C604E7DC2453}"/>
              </a:ext>
            </a:extLst>
          </p:cNvPr>
          <p:cNvSpPr>
            <a:spLocks noGrp="1"/>
          </p:cNvSpPr>
          <p:nvPr>
            <p:ph type="sldNum" sz="quarter" idx="4"/>
          </p:nvPr>
        </p:nvSpPr>
        <p:spPr/>
        <p:txBody>
          <a:bodyPr anchor="ctr">
            <a:noAutofit/>
          </a:bodyPr>
          <a:lstStyle/>
          <a:p>
            <a:pPr>
              <a:lnSpc>
                <a:spcPct val="90000"/>
              </a:lnSpc>
              <a:spcAft>
                <a:spcPts val="600"/>
              </a:spcAft>
            </a:pPr>
            <a:fld id="{1D93BD3E-1E9A-4970-A6F7-E7AC52762E0C}" type="slidenum">
              <a:rPr lang="en-US" smtClean="0">
                <a:solidFill>
                  <a:schemeClr val="bg2">
                    <a:lumMod val="50000"/>
                  </a:schemeClr>
                </a:solidFill>
              </a:rPr>
              <a:pPr>
                <a:lnSpc>
                  <a:spcPct val="90000"/>
                </a:lnSpc>
                <a:spcAft>
                  <a:spcPts val="600"/>
                </a:spcAft>
              </a:pPr>
              <a:t>35</a:t>
            </a:fld>
            <a:endParaRPr lang="en-US">
              <a:solidFill>
                <a:schemeClr val="bg2">
                  <a:lumMod val="50000"/>
                </a:schemeClr>
              </a:solidFill>
            </a:endParaRPr>
          </a:p>
        </p:txBody>
      </p:sp>
      <p:sp>
        <p:nvSpPr>
          <p:cNvPr id="11" name="TextBox 10">
            <a:extLst>
              <a:ext uri="{FF2B5EF4-FFF2-40B4-BE49-F238E27FC236}">
                <a16:creationId xmlns:a16="http://schemas.microsoft.com/office/drawing/2014/main" id="{D53D28F6-F9E5-1C49-321C-9F9E09EB2549}"/>
              </a:ext>
            </a:extLst>
          </p:cNvPr>
          <p:cNvSpPr txBox="1"/>
          <p:nvPr/>
        </p:nvSpPr>
        <p:spPr>
          <a:xfrm>
            <a:off x="-1441" y="856297"/>
            <a:ext cx="3402827" cy="569386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a:solidFill>
                  <a:schemeClr val="tx2"/>
                </a:solidFill>
                <a:latin typeface="Arial"/>
                <a:ea typeface="Calibri"/>
                <a:cs typeface="Arial"/>
              </a:rPr>
              <a:t>Monthly forecast error (standard deviation) is modeled against capacity</a:t>
            </a:r>
          </a:p>
          <a:p>
            <a:pPr marL="742950" lvl="1" indent="-285750">
              <a:buFont typeface="Arial" panose="020B0604020202020204" pitchFamily="34" charset="0"/>
              <a:buChar char="•"/>
            </a:pPr>
            <a:r>
              <a:rPr lang="en-US" sz="1400">
                <a:solidFill>
                  <a:schemeClr val="tx2"/>
                </a:solidFill>
                <a:latin typeface="Arial"/>
                <a:ea typeface="Calibri"/>
                <a:cs typeface="Arial"/>
              </a:rPr>
              <a:t>Separate models are used for different times of the day</a:t>
            </a:r>
          </a:p>
          <a:p>
            <a:pPr marL="742950" lvl="1" indent="-285750">
              <a:buFont typeface="Arial" panose="020B0604020202020204" pitchFamily="34" charset="0"/>
              <a:buChar char="•"/>
            </a:pPr>
            <a:r>
              <a:rPr lang="en-US" sz="1400">
                <a:solidFill>
                  <a:schemeClr val="tx2"/>
                </a:solidFill>
                <a:latin typeface="Arial"/>
                <a:ea typeface="Calibri"/>
                <a:cs typeface="Arial"/>
              </a:rPr>
              <a:t>Seasonality is incorporated into the modeling process</a:t>
            </a:r>
          </a:p>
          <a:p>
            <a:pPr marL="285750" indent="-285750">
              <a:buFont typeface="Arial" panose="020B0604020202020204" pitchFamily="34" charset="0"/>
              <a:buChar char="•"/>
            </a:pPr>
            <a:endParaRPr lang="en-US" sz="1400">
              <a:solidFill>
                <a:schemeClr val="tx2"/>
              </a:solidFill>
              <a:latin typeface="Arial"/>
              <a:ea typeface="Calibri"/>
              <a:cs typeface="Arial"/>
            </a:endParaRPr>
          </a:p>
          <a:p>
            <a:pPr marL="285750" indent="-285750">
              <a:buFont typeface="Arial" panose="020B0604020202020204" pitchFamily="34" charset="0"/>
              <a:buChar char="•"/>
            </a:pPr>
            <a:r>
              <a:rPr lang="en-US" sz="1400">
                <a:solidFill>
                  <a:schemeClr val="tx2"/>
                </a:solidFill>
                <a:latin typeface="Arial"/>
                <a:ea typeface="Calibri"/>
                <a:cs typeface="Arial"/>
              </a:rPr>
              <a:t>Only stable, well-performing models (based on an R² threshold) are retained for further analysis</a:t>
            </a:r>
          </a:p>
          <a:p>
            <a:pPr marL="285750" indent="-285750">
              <a:buFont typeface="Arial" panose="020B0604020202020204" pitchFamily="34" charset="0"/>
              <a:buChar char="•"/>
            </a:pPr>
            <a:r>
              <a:rPr lang="en-US" sz="1400">
                <a:solidFill>
                  <a:schemeClr val="tx2"/>
                </a:solidFill>
                <a:latin typeface="Arial"/>
                <a:ea typeface="Calibri"/>
                <a:cs typeface="Arial"/>
              </a:rPr>
              <a:t>The error trend is calculated from the models and extended through 2026</a:t>
            </a:r>
          </a:p>
          <a:p>
            <a:pPr marL="285750" indent="-285750">
              <a:buFont typeface="Arial" panose="020B0604020202020204" pitchFamily="34" charset="0"/>
              <a:buChar char="•"/>
            </a:pPr>
            <a:r>
              <a:rPr lang="en-US" sz="1400">
                <a:solidFill>
                  <a:schemeClr val="tx2"/>
                </a:solidFill>
                <a:latin typeface="Arial"/>
                <a:ea typeface="Calibri"/>
                <a:cs typeface="Arial"/>
              </a:rPr>
              <a:t>Forecast quality trend is derived from historical Mean Absolute Percentage Error (MAPE) and a smoothed MAPE trend is computed</a:t>
            </a:r>
          </a:p>
          <a:p>
            <a:pPr marL="285750" indent="-285750">
              <a:buFont typeface="Arial" panose="020B0604020202020204" pitchFamily="34" charset="0"/>
              <a:buChar char="•"/>
            </a:pPr>
            <a:r>
              <a:rPr lang="en-US" sz="1400">
                <a:solidFill>
                  <a:schemeClr val="tx2"/>
                </a:solidFill>
                <a:latin typeface="Arial"/>
                <a:ea typeface="Calibri"/>
                <a:cs typeface="Arial"/>
              </a:rPr>
              <a:t>The error trend and MAPE trend are combined to produce solar error adjustment factors relative to projected 2026 solar capacity</a:t>
            </a:r>
          </a:p>
          <a:p>
            <a:pPr marL="285750" indent="-285750">
              <a:buFont typeface="Wingdings"/>
              <a:buChar char="§"/>
            </a:pPr>
            <a:endParaRPr lang="en-US" sz="1400">
              <a:solidFill>
                <a:schemeClr val="tx2"/>
              </a:solidFill>
              <a:latin typeface="Arial"/>
              <a:ea typeface="Calibri"/>
              <a:cs typeface="Arial"/>
            </a:endParaRPr>
          </a:p>
          <a:p>
            <a:pPr marL="342900" indent="-342900">
              <a:buFont typeface="Wingdings"/>
              <a:buChar char="§"/>
            </a:pPr>
            <a:endParaRPr lang="en-US" sz="1400">
              <a:solidFill>
                <a:schemeClr val="tx2"/>
              </a:solidFill>
              <a:latin typeface="Arial"/>
              <a:ea typeface="Calibri"/>
              <a:cs typeface="Arial"/>
            </a:endParaRPr>
          </a:p>
          <a:p>
            <a:pPr marL="342900" indent="-342900">
              <a:buFont typeface="Wingdings"/>
              <a:buChar char="§"/>
            </a:pPr>
            <a:endParaRPr lang="en-US" sz="1400">
              <a:solidFill>
                <a:schemeClr val="tx2"/>
              </a:solidFill>
              <a:latin typeface="Arial"/>
              <a:ea typeface="Calibri"/>
              <a:cs typeface="Arial"/>
            </a:endParaRPr>
          </a:p>
          <a:p>
            <a:pPr marL="342900" indent="-342900">
              <a:buFont typeface="Wingdings"/>
              <a:buChar char="§"/>
            </a:pPr>
            <a:endParaRPr lang="en-US" sz="1400">
              <a:solidFill>
                <a:schemeClr val="tx2"/>
              </a:solidFill>
              <a:latin typeface="Arial"/>
              <a:ea typeface="Calibri"/>
              <a:cs typeface="Arial"/>
            </a:endParaRPr>
          </a:p>
          <a:p>
            <a:pPr marL="342900" indent="-342900">
              <a:buFont typeface="Wingdings"/>
              <a:buChar char="§"/>
            </a:pPr>
            <a:endParaRPr lang="en-US" sz="1400">
              <a:solidFill>
                <a:schemeClr val="tx2"/>
              </a:solidFill>
              <a:latin typeface="Arial"/>
              <a:ea typeface="Calibri"/>
              <a:cs typeface="Arial"/>
            </a:endParaRPr>
          </a:p>
        </p:txBody>
      </p:sp>
      <p:pic>
        <p:nvPicPr>
          <p:cNvPr id="8" name="Picture 7">
            <a:extLst>
              <a:ext uri="{FF2B5EF4-FFF2-40B4-BE49-F238E27FC236}">
                <a16:creationId xmlns:a16="http://schemas.microsoft.com/office/drawing/2014/main" id="{0C6FB489-AFF5-E26D-86F6-B54DC363AE36}"/>
              </a:ext>
            </a:extLst>
          </p:cNvPr>
          <p:cNvPicPr>
            <a:picLocks noChangeAspect="1"/>
          </p:cNvPicPr>
          <p:nvPr/>
        </p:nvPicPr>
        <p:blipFill>
          <a:blip r:embed="rId2"/>
          <a:stretch>
            <a:fillRect/>
          </a:stretch>
        </p:blipFill>
        <p:spPr>
          <a:xfrm>
            <a:off x="3620965" y="855419"/>
            <a:ext cx="5418993" cy="4542692"/>
          </a:xfrm>
          <a:prstGeom prst="rect">
            <a:avLst/>
          </a:prstGeom>
        </p:spPr>
      </p:pic>
    </p:spTree>
    <p:extLst>
      <p:ext uri="{BB962C8B-B14F-4D97-AF65-F5344CB8AC3E}">
        <p14:creationId xmlns:p14="http://schemas.microsoft.com/office/powerpoint/2010/main" val="2465063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094A1-27B8-2F29-61C7-AE6FC87B6EE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1E7DC1F-A7CA-AFC0-4074-A9C176660AD5}"/>
              </a:ext>
            </a:extLst>
          </p:cNvPr>
          <p:cNvSpPr>
            <a:spLocks noGrp="1"/>
          </p:cNvSpPr>
          <p:nvPr>
            <p:ph type="title"/>
          </p:nvPr>
        </p:nvSpPr>
        <p:spPr>
          <a:xfrm>
            <a:off x="381000" y="243682"/>
            <a:ext cx="8458200" cy="518318"/>
          </a:xfrm>
        </p:spPr>
        <p:txBody>
          <a:bodyPr lIns="91440" tIns="45720" rIns="91440" bIns="45720" anchor="t">
            <a:normAutofit/>
          </a:bodyPr>
          <a:lstStyle/>
          <a:p>
            <a:r>
              <a:rPr lang="en-US"/>
              <a:t>Solar Adjustment Net Error</a:t>
            </a:r>
          </a:p>
        </p:txBody>
      </p:sp>
      <p:sp>
        <p:nvSpPr>
          <p:cNvPr id="4" name="Slide Number Placeholder 3">
            <a:extLst>
              <a:ext uri="{FF2B5EF4-FFF2-40B4-BE49-F238E27FC236}">
                <a16:creationId xmlns:a16="http://schemas.microsoft.com/office/drawing/2014/main" id="{E314268E-3C71-3BBE-27A5-B4E8EFCFE7FB}"/>
              </a:ext>
            </a:extLst>
          </p:cNvPr>
          <p:cNvSpPr>
            <a:spLocks noGrp="1"/>
          </p:cNvSpPr>
          <p:nvPr>
            <p:ph type="sldNum" sz="quarter" idx="4"/>
          </p:nvPr>
        </p:nvSpPr>
        <p:spPr>
          <a:xfrm>
            <a:off x="8534400" y="6561138"/>
            <a:ext cx="533400" cy="220662"/>
          </a:xfrm>
        </p:spPr>
        <p:txBody>
          <a:bodyPr anchor="ctr">
            <a:noAutofit/>
          </a:bodyPr>
          <a:lstStyle/>
          <a:p>
            <a:fld id="{1D93BD3E-1E9A-4970-A6F7-E7AC52762E0C}" type="slidenum">
              <a:rPr lang="en-US" smtClean="0"/>
              <a:pPr/>
              <a:t>36</a:t>
            </a:fld>
            <a:endParaRPr lang="en-US"/>
          </a:p>
        </p:txBody>
      </p:sp>
      <p:pic>
        <p:nvPicPr>
          <p:cNvPr id="3" name="Picture 2">
            <a:extLst>
              <a:ext uri="{FF2B5EF4-FFF2-40B4-BE49-F238E27FC236}">
                <a16:creationId xmlns:a16="http://schemas.microsoft.com/office/drawing/2014/main" id="{5BD1F76B-837B-F859-A33A-EE942DC9F08C}"/>
              </a:ext>
            </a:extLst>
          </p:cNvPr>
          <p:cNvPicPr>
            <a:picLocks noChangeAspect="1"/>
          </p:cNvPicPr>
          <p:nvPr/>
        </p:nvPicPr>
        <p:blipFill>
          <a:blip r:embed="rId2"/>
          <a:stretch>
            <a:fillRect/>
          </a:stretch>
        </p:blipFill>
        <p:spPr>
          <a:xfrm>
            <a:off x="104775" y="726098"/>
            <a:ext cx="4285517" cy="3020891"/>
          </a:xfrm>
          <a:prstGeom prst="rect">
            <a:avLst/>
          </a:prstGeom>
        </p:spPr>
      </p:pic>
      <p:pic>
        <p:nvPicPr>
          <p:cNvPr id="5" name="Picture 4">
            <a:extLst>
              <a:ext uri="{FF2B5EF4-FFF2-40B4-BE49-F238E27FC236}">
                <a16:creationId xmlns:a16="http://schemas.microsoft.com/office/drawing/2014/main" id="{0B258266-8E91-CBAF-BB29-CDCBA5BE5C95}"/>
              </a:ext>
            </a:extLst>
          </p:cNvPr>
          <p:cNvPicPr>
            <a:picLocks noChangeAspect="1"/>
          </p:cNvPicPr>
          <p:nvPr/>
        </p:nvPicPr>
        <p:blipFill>
          <a:blip r:embed="rId3"/>
          <a:stretch>
            <a:fillRect/>
          </a:stretch>
        </p:blipFill>
        <p:spPr>
          <a:xfrm>
            <a:off x="4566871" y="726098"/>
            <a:ext cx="4406411" cy="3020891"/>
          </a:xfrm>
          <a:prstGeom prst="rect">
            <a:avLst/>
          </a:prstGeom>
        </p:spPr>
      </p:pic>
      <p:sp>
        <p:nvSpPr>
          <p:cNvPr id="10" name="TextBox 8">
            <a:extLst>
              <a:ext uri="{FF2B5EF4-FFF2-40B4-BE49-F238E27FC236}">
                <a16:creationId xmlns:a16="http://schemas.microsoft.com/office/drawing/2014/main" id="{B0D59A52-D292-620F-21C0-16E015E72A46}"/>
              </a:ext>
            </a:extLst>
          </p:cNvPr>
          <p:cNvSpPr txBox="1"/>
          <p:nvPr/>
        </p:nvSpPr>
        <p:spPr>
          <a:xfrm>
            <a:off x="152425" y="4669961"/>
            <a:ext cx="8865047" cy="2923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i="1">
                <a:solidFill>
                  <a:schemeClr val="tx2"/>
                </a:solidFill>
                <a:latin typeface="Arial"/>
                <a:ea typeface="Calibri"/>
                <a:cs typeface="Arial"/>
              </a:rPr>
              <a:t>Adjusted Net Error = Raw Net Forecast Error + Raw Solar Forecast Error – Adjusted Solar Forecast Error</a:t>
            </a:r>
          </a:p>
        </p:txBody>
      </p:sp>
      <p:pic>
        <p:nvPicPr>
          <p:cNvPr id="12" name="Picture 11">
            <a:extLst>
              <a:ext uri="{FF2B5EF4-FFF2-40B4-BE49-F238E27FC236}">
                <a16:creationId xmlns:a16="http://schemas.microsoft.com/office/drawing/2014/main" id="{F7EC7717-EA1B-234B-683D-9238A46BB865}"/>
              </a:ext>
            </a:extLst>
          </p:cNvPr>
          <p:cNvPicPr>
            <a:picLocks noChangeAspect="1"/>
          </p:cNvPicPr>
          <p:nvPr/>
        </p:nvPicPr>
        <p:blipFill>
          <a:blip r:embed="rId4"/>
          <a:stretch>
            <a:fillRect/>
          </a:stretch>
        </p:blipFill>
        <p:spPr>
          <a:xfrm>
            <a:off x="1949694" y="4961426"/>
            <a:ext cx="1760660" cy="364149"/>
          </a:xfrm>
          <a:prstGeom prst="rect">
            <a:avLst/>
          </a:prstGeom>
        </p:spPr>
      </p:pic>
      <p:sp>
        <p:nvSpPr>
          <p:cNvPr id="13" name="TextBox 8">
            <a:extLst>
              <a:ext uri="{FF2B5EF4-FFF2-40B4-BE49-F238E27FC236}">
                <a16:creationId xmlns:a16="http://schemas.microsoft.com/office/drawing/2014/main" id="{794C65BA-2CA2-79A3-B9DC-373D287CA55C}"/>
              </a:ext>
            </a:extLst>
          </p:cNvPr>
          <p:cNvSpPr txBox="1"/>
          <p:nvPr/>
        </p:nvSpPr>
        <p:spPr>
          <a:xfrm>
            <a:off x="1636126" y="5527211"/>
            <a:ext cx="3468769"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i="1">
                <a:solidFill>
                  <a:schemeClr val="tx2"/>
                </a:solidFill>
                <a:latin typeface="Arial"/>
                <a:ea typeface="Calibri"/>
                <a:cs typeface="Arial"/>
              </a:rPr>
              <a:t>Raw Load Forecast Error – Raw Solar Forecast Error – Raw Wind Forecast Error </a:t>
            </a:r>
          </a:p>
        </p:txBody>
      </p:sp>
      <p:sp>
        <p:nvSpPr>
          <p:cNvPr id="14" name="TextBox 8">
            <a:extLst>
              <a:ext uri="{FF2B5EF4-FFF2-40B4-BE49-F238E27FC236}">
                <a16:creationId xmlns:a16="http://schemas.microsoft.com/office/drawing/2014/main" id="{3A89BF15-93CF-43E9-BFFE-039914CC56B4}"/>
              </a:ext>
            </a:extLst>
          </p:cNvPr>
          <p:cNvSpPr txBox="1"/>
          <p:nvPr/>
        </p:nvSpPr>
        <p:spPr>
          <a:xfrm>
            <a:off x="1559194" y="3911625"/>
            <a:ext cx="6106461" cy="2923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i="1">
                <a:solidFill>
                  <a:schemeClr val="tx2"/>
                </a:solidFill>
                <a:latin typeface="Arial"/>
                <a:ea typeface="Calibri"/>
                <a:cs typeface="Arial"/>
              </a:rPr>
              <a:t>Charts show Raw and Solar Adjusted Net Error from 1/1/2022 to 6/20/2025</a:t>
            </a:r>
          </a:p>
        </p:txBody>
      </p:sp>
    </p:spTree>
    <p:extLst>
      <p:ext uri="{BB962C8B-B14F-4D97-AF65-F5344CB8AC3E}">
        <p14:creationId xmlns:p14="http://schemas.microsoft.com/office/powerpoint/2010/main" val="2871272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9E6EC-52B4-69A7-E968-6147828A682D}"/>
              </a:ext>
            </a:extLst>
          </p:cNvPr>
          <p:cNvSpPr>
            <a:spLocks noGrp="1"/>
          </p:cNvSpPr>
          <p:nvPr>
            <p:ph type="title"/>
          </p:nvPr>
        </p:nvSpPr>
        <p:spPr/>
        <p:txBody>
          <a:bodyPr/>
          <a:lstStyle/>
          <a:p>
            <a:r>
              <a:rPr lang="en-US" sz="2800"/>
              <a:t>Managing Uncertainty</a:t>
            </a:r>
          </a:p>
        </p:txBody>
      </p:sp>
      <p:sp>
        <p:nvSpPr>
          <p:cNvPr id="3" name="Content Placeholder 2">
            <a:extLst>
              <a:ext uri="{FF2B5EF4-FFF2-40B4-BE49-F238E27FC236}">
                <a16:creationId xmlns:a16="http://schemas.microsoft.com/office/drawing/2014/main" id="{046EF199-F0CA-7E20-B17E-F49C3F64E9B3}"/>
              </a:ext>
            </a:extLst>
          </p:cNvPr>
          <p:cNvSpPr>
            <a:spLocks noGrp="1"/>
          </p:cNvSpPr>
          <p:nvPr>
            <p:ph idx="1"/>
          </p:nvPr>
        </p:nvSpPr>
        <p:spPr>
          <a:xfrm>
            <a:off x="304800" y="807402"/>
            <a:ext cx="3626302" cy="5064627"/>
          </a:xfrm>
        </p:spPr>
        <p:txBody>
          <a:bodyPr/>
          <a:lstStyle/>
          <a:p>
            <a:pPr marL="0" indent="0">
              <a:buNone/>
            </a:pPr>
            <a:r>
              <a:rPr lang="en-US" sz="1400"/>
              <a:t>On days when there is a sustained under-forecast in net load and there is some available capacity (assess these are not scarcity days) the typical approach used is, </a:t>
            </a:r>
          </a:p>
          <a:p>
            <a:pPr marL="271462" indent="-228600">
              <a:buFont typeface="+mj-lt"/>
              <a:buAutoNum type="arabicPeriod"/>
            </a:pPr>
            <a:r>
              <a:rPr lang="en-US" sz="1400"/>
              <a:t>The 10-minute reserve ECRS, is relied upon first to respond to the additional energy need created by the under-forecast in net load.</a:t>
            </a:r>
          </a:p>
          <a:p>
            <a:pPr marL="271462" indent="-228600">
              <a:buFont typeface="+mj-lt"/>
              <a:buAutoNum type="arabicPeriod"/>
            </a:pPr>
            <a:r>
              <a:rPr lang="en-US" sz="1400"/>
              <a:t>The 30-minute reserve Non-Spin, is relied upon next to relieve/restore the deployed ECRS.</a:t>
            </a:r>
          </a:p>
          <a:p>
            <a:pPr marL="271462" indent="-228600">
              <a:buFont typeface="+mj-lt"/>
              <a:buAutoNum type="arabicPeriod"/>
            </a:pPr>
            <a:r>
              <a:rPr lang="en-US" sz="1400"/>
              <a:t>The deployed Non-Spin is relied upon till offline unit(s) can turn on to relieve/restore the deployed AS.</a:t>
            </a:r>
          </a:p>
          <a:p>
            <a:pPr marL="271462" indent="-228600">
              <a:buFont typeface="+mj-lt"/>
              <a:buAutoNum type="arabicPeriod" startAt="3"/>
            </a:pPr>
            <a:endParaRPr lang="en-US" sz="800"/>
          </a:p>
          <a:p>
            <a:pPr marL="42862" indent="0">
              <a:buNone/>
            </a:pPr>
            <a:r>
              <a:rPr lang="en-US" sz="1400"/>
              <a:t>As a result of the above when considering duration needs, it is important to assess</a:t>
            </a:r>
          </a:p>
          <a:p>
            <a:pPr marL="271462" indent="-228600">
              <a:buFont typeface="+mj-lt"/>
              <a:buAutoNum type="arabicPeriod"/>
            </a:pPr>
            <a:r>
              <a:rPr lang="en-US" sz="1400"/>
              <a:t>The historical uncertainty in consistently under-forecasting net load</a:t>
            </a:r>
          </a:p>
          <a:p>
            <a:pPr marL="571500" lvl="1" indent="-228600">
              <a:buFont typeface="+mj-lt"/>
              <a:buAutoNum type="alphaUcPeriod"/>
            </a:pPr>
            <a:r>
              <a:rPr lang="en-US" sz="1400"/>
              <a:t>in 30 minute Ahead timeframe.</a:t>
            </a:r>
          </a:p>
          <a:p>
            <a:pPr marL="571500" lvl="1" indent="-228600">
              <a:buFont typeface="+mj-lt"/>
              <a:buAutoNum type="alphaUcPeriod"/>
            </a:pPr>
            <a:r>
              <a:rPr lang="en-US" sz="1400"/>
              <a:t>in post RUC timeframe</a:t>
            </a:r>
          </a:p>
          <a:p>
            <a:pPr marL="271462" indent="-228600">
              <a:buFont typeface="+mj-lt"/>
              <a:buAutoNum type="arabicPeriod"/>
            </a:pPr>
            <a:r>
              <a:rPr lang="en-US" sz="1400"/>
              <a:t>Duration of historic ECRS and offline Non-Spin deployment events</a:t>
            </a:r>
          </a:p>
          <a:p>
            <a:pPr marL="271462" indent="-228600">
              <a:buFont typeface="+mj-lt"/>
              <a:buAutoNum type="arabicPeriod"/>
            </a:pPr>
            <a:endParaRPr lang="en-US" sz="1200"/>
          </a:p>
          <a:p>
            <a:pPr marL="571500" lvl="1" indent="-228600">
              <a:buFont typeface="+mj-lt"/>
              <a:buAutoNum type="alphaLcParenR"/>
            </a:pPr>
            <a:endParaRPr lang="en-US" sz="1200"/>
          </a:p>
          <a:p>
            <a:pPr marL="0" indent="0">
              <a:buNone/>
            </a:pPr>
            <a:endParaRPr lang="en-US" sz="1400"/>
          </a:p>
          <a:p>
            <a:endParaRPr lang="en-US"/>
          </a:p>
          <a:p>
            <a:endParaRPr lang="en-US"/>
          </a:p>
          <a:p>
            <a:endParaRPr lang="en-US"/>
          </a:p>
        </p:txBody>
      </p:sp>
      <p:sp>
        <p:nvSpPr>
          <p:cNvPr id="4" name="Slide Number Placeholder 3">
            <a:extLst>
              <a:ext uri="{FF2B5EF4-FFF2-40B4-BE49-F238E27FC236}">
                <a16:creationId xmlns:a16="http://schemas.microsoft.com/office/drawing/2014/main" id="{B397D270-A6C5-E691-8604-E4190146BB5C}"/>
              </a:ext>
            </a:extLst>
          </p:cNvPr>
          <p:cNvSpPr>
            <a:spLocks noGrp="1"/>
          </p:cNvSpPr>
          <p:nvPr>
            <p:ph type="sldNum" sz="quarter" idx="4"/>
          </p:nvPr>
        </p:nvSpPr>
        <p:spPr/>
        <p:txBody>
          <a:bodyPr/>
          <a:lstStyle/>
          <a:p>
            <a:fld id="{1D93BD3E-1E9A-4970-A6F7-E7AC52762E0C}" type="slidenum">
              <a:rPr lang="en-US" smtClean="0"/>
              <a:pPr/>
              <a:t>37</a:t>
            </a:fld>
            <a:endParaRPr lang="en-US"/>
          </a:p>
        </p:txBody>
      </p:sp>
      <p:grpSp>
        <p:nvGrpSpPr>
          <p:cNvPr id="17" name="Group 16">
            <a:extLst>
              <a:ext uri="{FF2B5EF4-FFF2-40B4-BE49-F238E27FC236}">
                <a16:creationId xmlns:a16="http://schemas.microsoft.com/office/drawing/2014/main" id="{DD9F4E90-DF33-B183-A5F4-D75A3FCE7318}"/>
              </a:ext>
            </a:extLst>
          </p:cNvPr>
          <p:cNvGrpSpPr/>
          <p:nvPr/>
        </p:nvGrpSpPr>
        <p:grpSpPr>
          <a:xfrm>
            <a:off x="3389378" y="3463643"/>
            <a:ext cx="5632704" cy="2956718"/>
            <a:chOff x="3432050" y="243682"/>
            <a:chExt cx="5632704" cy="2956718"/>
          </a:xfrm>
        </p:grpSpPr>
        <p:grpSp>
          <p:nvGrpSpPr>
            <p:cNvPr id="10" name="Group 9">
              <a:extLst>
                <a:ext uri="{FF2B5EF4-FFF2-40B4-BE49-F238E27FC236}">
                  <a16:creationId xmlns:a16="http://schemas.microsoft.com/office/drawing/2014/main" id="{35BBFEBE-ED53-A3FF-7386-F19383980798}"/>
                </a:ext>
              </a:extLst>
            </p:cNvPr>
            <p:cNvGrpSpPr/>
            <p:nvPr/>
          </p:nvGrpSpPr>
          <p:grpSpPr>
            <a:xfrm>
              <a:off x="3432050" y="243682"/>
              <a:ext cx="5632704" cy="2956718"/>
              <a:chOff x="1141411" y="1670862"/>
              <a:chExt cx="7306957" cy="4071750"/>
            </a:xfrm>
          </p:grpSpPr>
          <p:sp>
            <p:nvSpPr>
              <p:cNvPr id="5" name="Content Placeholder 2">
                <a:extLst>
                  <a:ext uri="{FF2B5EF4-FFF2-40B4-BE49-F238E27FC236}">
                    <a16:creationId xmlns:a16="http://schemas.microsoft.com/office/drawing/2014/main" id="{8FD8630B-4551-0D5F-C8C2-54D7E54510D0}"/>
                  </a:ext>
                </a:extLst>
              </p:cNvPr>
              <p:cNvSpPr txBox="1">
                <a:spLocks/>
              </p:cNvSpPr>
              <p:nvPr/>
            </p:nvSpPr>
            <p:spPr>
              <a:xfrm>
                <a:off x="1802713" y="4313221"/>
                <a:ext cx="6645655" cy="1429391"/>
              </a:xfrm>
              <a:prstGeom prst="rect">
                <a:avLst/>
              </a:prstGeom>
              <a:ln w="28575">
                <a:solidFill>
                  <a:schemeClr val="accent1"/>
                </a:solidFill>
              </a:ln>
            </p:spPr>
            <p:txBody>
              <a:bodyPr lIns="91440" tIns="91440" rIns="91440" bIns="91440"/>
              <a:lstStyle>
                <a:lvl1pPr marL="257175" indent="-257175" algn="l" defTabSz="685800" rtl="0" eaLnBrk="1" latinLnBrk="0" hangingPunct="1">
                  <a:spcBef>
                    <a:spcPct val="20000"/>
                  </a:spcBef>
                  <a:buFont typeface="Arial" panose="020B0604020202020204" pitchFamily="34" charset="0"/>
                  <a:buChar char="•"/>
                  <a:defRPr sz="1800" kern="1200" baseline="0">
                    <a:solidFill>
                      <a:schemeClr val="tx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600" kern="1200" baseline="0">
                    <a:solidFill>
                      <a:schemeClr val="tx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600" kern="1200" baseline="0">
                    <a:solidFill>
                      <a:schemeClr val="tx2"/>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400" kern="1200" baseline="0">
                    <a:solidFill>
                      <a:schemeClr val="tx2"/>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sz="1200" b="1"/>
                  <a:t>Setup: </a:t>
                </a:r>
                <a:r>
                  <a:rPr lang="en-US" sz="1200"/>
                  <a:t>Consider operating on a day with moderate forecasted load during shoulder months with a portion of the generation fleet on outage. A fast-moving weather front causes a large net-load under-forecast error (ex. load picks up significantly, wind drops). Then a large thermal unit gets forced out.</a:t>
                </a:r>
              </a:p>
              <a:p>
                <a:pPr marL="0" indent="0">
                  <a:buFont typeface="Arial" panose="020B0604020202020204" pitchFamily="34" charset="0"/>
                  <a:buNone/>
                </a:pPr>
                <a:endParaRPr lang="en-US" sz="1400"/>
              </a:p>
            </p:txBody>
          </p:sp>
          <p:grpSp>
            <p:nvGrpSpPr>
              <p:cNvPr id="6" name="Group 5">
                <a:extLst>
                  <a:ext uri="{FF2B5EF4-FFF2-40B4-BE49-F238E27FC236}">
                    <a16:creationId xmlns:a16="http://schemas.microsoft.com/office/drawing/2014/main" id="{8CCFBE2D-242C-0ABF-EC37-6FC5050CFE7D}"/>
                  </a:ext>
                </a:extLst>
              </p:cNvPr>
              <p:cNvGrpSpPr/>
              <p:nvPr/>
            </p:nvGrpSpPr>
            <p:grpSpPr>
              <a:xfrm>
                <a:off x="1141411" y="1670862"/>
                <a:ext cx="7306957" cy="2663952"/>
                <a:chOff x="124367" y="731039"/>
                <a:chExt cx="8256247" cy="3194927"/>
              </a:xfrm>
            </p:grpSpPr>
            <p:sp>
              <p:nvSpPr>
                <p:cNvPr id="7" name="TextBox 6">
                  <a:extLst>
                    <a:ext uri="{FF2B5EF4-FFF2-40B4-BE49-F238E27FC236}">
                      <a16:creationId xmlns:a16="http://schemas.microsoft.com/office/drawing/2014/main" id="{380DA127-8E7E-DEBD-9776-92D03F247BE9}"/>
                    </a:ext>
                  </a:extLst>
                </p:cNvPr>
                <p:cNvSpPr txBox="1"/>
                <p:nvPr/>
              </p:nvSpPr>
              <p:spPr>
                <a:xfrm>
                  <a:off x="871583" y="731039"/>
                  <a:ext cx="7509031" cy="3194927"/>
                </a:xfrm>
                <a:prstGeom prst="rect">
                  <a:avLst/>
                </a:prstGeom>
                <a:noFill/>
                <a:ln w="28575">
                  <a:solidFill>
                    <a:schemeClr val="accent1"/>
                  </a:solidFill>
                </a:ln>
              </p:spPr>
              <p:txBody>
                <a:bodyPr wrap="square" rtlCol="0">
                  <a:noAutofit/>
                </a:bodyPr>
                <a:lstStyle/>
                <a:p>
                  <a:endParaRPr lang="en-US"/>
                </a:p>
              </p:txBody>
            </p:sp>
            <p:sp>
              <p:nvSpPr>
                <p:cNvPr id="8" name="Content Placeholder 25">
                  <a:extLst>
                    <a:ext uri="{FF2B5EF4-FFF2-40B4-BE49-F238E27FC236}">
                      <a16:creationId xmlns:a16="http://schemas.microsoft.com/office/drawing/2014/main" id="{7B50BCB5-E68C-5FB9-CF83-DD85EAE9DB25}"/>
                    </a:ext>
                  </a:extLst>
                </p:cNvPr>
                <p:cNvSpPr txBox="1">
                  <a:spLocks/>
                </p:cNvSpPr>
                <p:nvPr/>
              </p:nvSpPr>
              <p:spPr>
                <a:xfrm>
                  <a:off x="124367" y="823490"/>
                  <a:ext cx="2743200" cy="3060167"/>
                </a:xfrm>
                <a:prstGeom prst="rect">
                  <a:avLst/>
                </a:prstGeom>
              </p:spPr>
              <p:txBody>
                <a:bodyPr lIns="91440" tIns="0" rIns="91440" bIns="0"/>
                <a:lstStyle>
                  <a:lvl1pPr marL="342900" indent="-342900" algn="l" defTabSz="914400" rtl="0" eaLnBrk="1" latinLnBrk="0" hangingPunct="1">
                    <a:spcBef>
                      <a:spcPct val="20000"/>
                    </a:spcBef>
                    <a:buFont typeface="Arial" panose="020B0604020202020204" pitchFamily="34" charset="0"/>
                    <a:buChar char="•"/>
                    <a:defRPr sz="16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rgbClr val="5B677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rgbClr val="5B677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rgbClr val="5B677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rgbClr val="5B677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600"/>
                </a:p>
              </p:txBody>
            </p:sp>
            <p:pic>
              <p:nvPicPr>
                <p:cNvPr id="9" name="Picture 8">
                  <a:extLst>
                    <a:ext uri="{FF2B5EF4-FFF2-40B4-BE49-F238E27FC236}">
                      <a16:creationId xmlns:a16="http://schemas.microsoft.com/office/drawing/2014/main" id="{3D69377F-A7F1-BED0-AC3A-4AA24909672E}"/>
                    </a:ext>
                  </a:extLst>
                </p:cNvPr>
                <p:cNvPicPr>
                  <a:picLocks noChangeAspect="1"/>
                </p:cNvPicPr>
                <p:nvPr/>
              </p:nvPicPr>
              <p:blipFill>
                <a:blip r:embed="rId2"/>
                <a:stretch>
                  <a:fillRect/>
                </a:stretch>
              </p:blipFill>
              <p:spPr>
                <a:xfrm>
                  <a:off x="871583" y="858344"/>
                  <a:ext cx="7428865" cy="2990458"/>
                </a:xfrm>
                <a:prstGeom prst="rect">
                  <a:avLst/>
                </a:prstGeom>
              </p:spPr>
            </p:pic>
          </p:grpSp>
        </p:grpSp>
        <p:sp>
          <p:nvSpPr>
            <p:cNvPr id="13" name="TextBox 12">
              <a:extLst>
                <a:ext uri="{FF2B5EF4-FFF2-40B4-BE49-F238E27FC236}">
                  <a16:creationId xmlns:a16="http://schemas.microsoft.com/office/drawing/2014/main" id="{603D4681-3086-1500-6D7E-68DFC4E4544A}"/>
                </a:ext>
              </a:extLst>
            </p:cNvPr>
            <p:cNvSpPr txBox="1"/>
            <p:nvPr/>
          </p:nvSpPr>
          <p:spPr>
            <a:xfrm>
              <a:off x="3973774" y="250784"/>
              <a:ext cx="2268530" cy="577081"/>
            </a:xfrm>
            <a:prstGeom prst="rect">
              <a:avLst/>
            </a:prstGeom>
            <a:solidFill>
              <a:schemeClr val="accent2">
                <a:lumMod val="20000"/>
                <a:lumOff val="80000"/>
              </a:schemeClr>
            </a:solidFill>
          </p:spPr>
          <p:txBody>
            <a:bodyPr wrap="square" rtlCol="0">
              <a:spAutoFit/>
            </a:bodyPr>
            <a:lstStyle/>
            <a:p>
              <a:r>
                <a:rPr lang="en-US" sz="1050" b="1" i="1" dirty="0"/>
                <a:t>Use Non-Spin till offline unit      turns on and supplements the capacity needs</a:t>
              </a:r>
            </a:p>
          </p:txBody>
        </p:sp>
      </p:grpSp>
      <p:grpSp>
        <p:nvGrpSpPr>
          <p:cNvPr id="16" name="Group 15">
            <a:extLst>
              <a:ext uri="{FF2B5EF4-FFF2-40B4-BE49-F238E27FC236}">
                <a16:creationId xmlns:a16="http://schemas.microsoft.com/office/drawing/2014/main" id="{AE6E1B4A-D149-5AA8-32E2-DB7D30B29F60}"/>
              </a:ext>
            </a:extLst>
          </p:cNvPr>
          <p:cNvGrpSpPr/>
          <p:nvPr/>
        </p:nvGrpSpPr>
        <p:grpSpPr>
          <a:xfrm>
            <a:off x="4318889" y="243682"/>
            <a:ext cx="4703193" cy="3140955"/>
            <a:chOff x="-976178" y="2909643"/>
            <a:chExt cx="4703193" cy="3140955"/>
          </a:xfrm>
        </p:grpSpPr>
        <p:pic>
          <p:nvPicPr>
            <p:cNvPr id="15" name="Picture 14">
              <a:extLst>
                <a:ext uri="{FF2B5EF4-FFF2-40B4-BE49-F238E27FC236}">
                  <a16:creationId xmlns:a16="http://schemas.microsoft.com/office/drawing/2014/main" id="{92BBB082-3E9B-B49B-7837-40D8B554B17C}"/>
                </a:ext>
              </a:extLst>
            </p:cNvPr>
            <p:cNvPicPr>
              <a:picLocks noChangeAspect="1"/>
            </p:cNvPicPr>
            <p:nvPr/>
          </p:nvPicPr>
          <p:blipFill>
            <a:blip r:embed="rId3"/>
            <a:stretch>
              <a:fillRect/>
            </a:stretch>
          </p:blipFill>
          <p:spPr>
            <a:xfrm>
              <a:off x="-976178" y="2909643"/>
              <a:ext cx="4703193" cy="3140955"/>
            </a:xfrm>
            <a:prstGeom prst="rect">
              <a:avLst/>
            </a:prstGeom>
            <a:ln w="28575">
              <a:solidFill>
                <a:schemeClr val="accent1"/>
              </a:solidFill>
            </a:ln>
          </p:spPr>
        </p:pic>
        <p:sp>
          <p:nvSpPr>
            <p:cNvPr id="14" name="TextBox 13">
              <a:extLst>
                <a:ext uri="{FF2B5EF4-FFF2-40B4-BE49-F238E27FC236}">
                  <a16:creationId xmlns:a16="http://schemas.microsoft.com/office/drawing/2014/main" id="{389A012F-4EB2-9B19-5850-B226E0CD61C4}"/>
                </a:ext>
              </a:extLst>
            </p:cNvPr>
            <p:cNvSpPr txBox="1"/>
            <p:nvPr/>
          </p:nvSpPr>
          <p:spPr>
            <a:xfrm>
              <a:off x="1665749" y="4929466"/>
              <a:ext cx="2061266" cy="577081"/>
            </a:xfrm>
            <a:prstGeom prst="rect">
              <a:avLst/>
            </a:prstGeom>
            <a:solidFill>
              <a:schemeClr val="accent2">
                <a:lumMod val="20000"/>
                <a:lumOff val="80000"/>
              </a:schemeClr>
            </a:solidFill>
          </p:spPr>
          <p:txBody>
            <a:bodyPr wrap="square" rtlCol="0">
              <a:spAutoFit/>
            </a:bodyPr>
            <a:lstStyle/>
            <a:p>
              <a:r>
                <a:rPr lang="en-US" sz="1050" b="1" i="1"/>
                <a:t>Use ECRS till Non-Spin supplements the deployed ECRS capacity.</a:t>
              </a:r>
            </a:p>
          </p:txBody>
        </p:sp>
      </p:grpSp>
    </p:spTree>
    <p:extLst>
      <p:ext uri="{BB962C8B-B14F-4D97-AF65-F5344CB8AC3E}">
        <p14:creationId xmlns:p14="http://schemas.microsoft.com/office/powerpoint/2010/main" val="1586025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0A2A7-A35F-268C-0DE7-27FB4BB5EDBD}"/>
              </a:ext>
            </a:extLst>
          </p:cNvPr>
          <p:cNvPicPr>
            <a:picLocks noChangeAspect="1"/>
          </p:cNvPicPr>
          <p:nvPr/>
        </p:nvPicPr>
        <p:blipFill>
          <a:blip r:embed="rId3"/>
          <a:stretch>
            <a:fillRect/>
          </a:stretch>
        </p:blipFill>
        <p:spPr>
          <a:xfrm>
            <a:off x="1028700" y="985302"/>
            <a:ext cx="7086600" cy="4085968"/>
          </a:xfrm>
          <a:prstGeom prst="rect">
            <a:avLst/>
          </a:prstGeom>
        </p:spPr>
      </p:pic>
      <p:sp>
        <p:nvSpPr>
          <p:cNvPr id="2" name="Title 1">
            <a:extLst>
              <a:ext uri="{FF2B5EF4-FFF2-40B4-BE49-F238E27FC236}">
                <a16:creationId xmlns:a16="http://schemas.microsoft.com/office/drawing/2014/main" id="{D141688B-79F6-3BD8-BEB2-FD3C09B76A5D}"/>
              </a:ext>
            </a:extLst>
          </p:cNvPr>
          <p:cNvSpPr>
            <a:spLocks noGrp="1"/>
          </p:cNvSpPr>
          <p:nvPr>
            <p:ph type="title"/>
          </p:nvPr>
        </p:nvSpPr>
        <p:spPr/>
        <p:txBody>
          <a:bodyPr/>
          <a:lstStyle/>
          <a:p>
            <a:r>
              <a:rPr lang="en-US" sz="2000" dirty="0"/>
              <a:t>Distribution</a:t>
            </a:r>
            <a:r>
              <a:rPr lang="en-US" sz="2000" baseline="0" dirty="0"/>
              <a:t> of Startup Hours of RUCs Jan 1, </a:t>
            </a:r>
            <a:r>
              <a:rPr lang="en-US" sz="2000" dirty="0"/>
              <a:t>2018, through Jun 28,</a:t>
            </a:r>
            <a:r>
              <a:rPr lang="en-US" sz="2000" baseline="0" dirty="0"/>
              <a:t> </a:t>
            </a:r>
            <a:r>
              <a:rPr lang="en-US" sz="2000" dirty="0"/>
              <a:t>2025 (Excluding Extensions &amp; RUCs for Congestion)</a:t>
            </a:r>
          </a:p>
        </p:txBody>
      </p:sp>
      <p:sp>
        <p:nvSpPr>
          <p:cNvPr id="5" name="Slide Number Placeholder 4">
            <a:extLst>
              <a:ext uri="{FF2B5EF4-FFF2-40B4-BE49-F238E27FC236}">
                <a16:creationId xmlns:a16="http://schemas.microsoft.com/office/drawing/2014/main" id="{B5024440-E9EA-CF79-4C6D-84A5BC277535}"/>
              </a:ext>
            </a:extLst>
          </p:cNvPr>
          <p:cNvSpPr>
            <a:spLocks noGrp="1"/>
          </p:cNvSpPr>
          <p:nvPr>
            <p:ph type="sldNum" sz="quarter" idx="4"/>
          </p:nvPr>
        </p:nvSpPr>
        <p:spPr/>
        <p:txBody>
          <a:bodyPr anchor="ctr">
            <a:normAutofit/>
          </a:bodyPr>
          <a:lstStyle/>
          <a:p>
            <a:pPr>
              <a:lnSpc>
                <a:spcPct val="90000"/>
              </a:lnSpc>
              <a:spcAft>
                <a:spcPts val="600"/>
              </a:spcAft>
            </a:pPr>
            <a:fld id="{1D93BD3E-1E9A-4970-A6F7-E7AC52762E0C}" type="slidenum">
              <a:rPr lang="en-US" sz="900" smtClean="0"/>
              <a:pPr>
                <a:lnSpc>
                  <a:spcPct val="90000"/>
                </a:lnSpc>
                <a:spcAft>
                  <a:spcPts val="600"/>
                </a:spcAft>
              </a:pPr>
              <a:t>38</a:t>
            </a:fld>
            <a:endParaRPr lang="en-US" sz="900" dirty="0"/>
          </a:p>
        </p:txBody>
      </p:sp>
      <p:sp>
        <p:nvSpPr>
          <p:cNvPr id="6" name="Content Placeholder 3">
            <a:extLst>
              <a:ext uri="{FF2B5EF4-FFF2-40B4-BE49-F238E27FC236}">
                <a16:creationId xmlns:a16="http://schemas.microsoft.com/office/drawing/2014/main" id="{CA1B181B-0E14-F6C2-007F-F0D08057E30E}"/>
              </a:ext>
            </a:extLst>
          </p:cNvPr>
          <p:cNvSpPr txBox="1">
            <a:spLocks/>
          </p:cNvSpPr>
          <p:nvPr/>
        </p:nvSpPr>
        <p:spPr>
          <a:xfrm>
            <a:off x="304800" y="5071269"/>
            <a:ext cx="8534400" cy="1295400"/>
          </a:xfrm>
          <a:prstGeom prst="rect">
            <a:avLst/>
          </a:prstGeom>
          <a:solidFill>
            <a:srgbClr val="E6EBF0"/>
          </a:solidFill>
          <a:ln w="15875" cap="rnd">
            <a:solidFill>
              <a:schemeClr val="bg1">
                <a:lumMod val="85000"/>
                <a:alpha val="59000"/>
              </a:schemeClr>
            </a:solidFill>
            <a:round/>
          </a:ln>
          <a:effectLst>
            <a:outerShdw blurRad="50800" dist="38100" dir="2700000" algn="tl" rotWithShape="0">
              <a:prstClr val="black">
                <a:alpha val="40000"/>
              </a:prstClr>
            </a:outerShdw>
          </a:effectLst>
        </p:spPr>
        <p:txBody>
          <a:bodyPr lIns="91440" tIns="91440" rIns="91440" bIns="91440">
            <a:normAutofit fontScale="92500" lnSpcReduction="20000"/>
          </a:bodyPr>
          <a:lstStyle>
            <a:lvl1pPr indent="0">
              <a:spcBef>
                <a:spcPts val="0"/>
              </a:spcBef>
              <a:buFont typeface="Arial" panose="020B0604020202020204" pitchFamily="34" charset="0"/>
              <a:buNone/>
              <a:defRPr sz="1600" b="0">
                <a:solidFill>
                  <a:schemeClr val="accent1"/>
                </a:solidFill>
              </a:defRPr>
            </a:lvl1pPr>
            <a:lvl2pPr marL="742950" lvl="1" indent="-285750">
              <a:spcBef>
                <a:spcPts val="0"/>
              </a:spcBef>
              <a:buFont typeface="Arial" panose="020B0604020202020204" pitchFamily="34" charset="0"/>
              <a:buChar char="–"/>
              <a:defRPr sz="1600">
                <a:solidFill>
                  <a:schemeClr val="accent1"/>
                </a:solidFill>
              </a:defRPr>
            </a:lvl2pPr>
            <a:lvl3pPr marL="1143000" indent="-228600">
              <a:spcBef>
                <a:spcPct val="20000"/>
              </a:spcBef>
              <a:buFont typeface="Arial" panose="020B0604020202020204" pitchFamily="34" charset="0"/>
              <a:buChar char="•"/>
              <a:defRPr sz="1200">
                <a:solidFill>
                  <a:schemeClr val="tx2"/>
                </a:solidFill>
              </a:defRPr>
            </a:lvl3pPr>
            <a:lvl4pPr marL="1600200" indent="-228600">
              <a:spcBef>
                <a:spcPct val="20000"/>
              </a:spcBef>
              <a:buFont typeface="Arial" panose="020B0604020202020204" pitchFamily="34" charset="0"/>
              <a:buChar char="–"/>
              <a:defRPr sz="2000">
                <a:solidFill>
                  <a:schemeClr val="tx2"/>
                </a:solidFill>
              </a:defRPr>
            </a:lvl4pPr>
            <a:lvl5pPr marL="2057400" indent="-228600">
              <a:spcBef>
                <a:spcPct val="20000"/>
              </a:spcBef>
              <a:buFont typeface="Arial" panose="020B0604020202020204" pitchFamily="34" charset="0"/>
              <a:buChar char="»"/>
              <a:defRPr sz="2000">
                <a:solidFill>
                  <a:schemeClr val="tx2"/>
                </a:solidFill>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dirty="0"/>
              <a:t>Between 2018-2025, based on the data analyzed, </a:t>
            </a:r>
          </a:p>
          <a:p>
            <a:pPr lvl="1">
              <a:spcBef>
                <a:spcPts val="0"/>
              </a:spcBef>
            </a:pPr>
            <a:r>
              <a:rPr lang="en-US" dirty="0"/>
              <a:t>9% of RUCs (for capacity) had a startup time of 2 hours or less</a:t>
            </a:r>
          </a:p>
          <a:p>
            <a:pPr lvl="1">
              <a:spcBef>
                <a:spcPts val="0"/>
              </a:spcBef>
            </a:pPr>
            <a:r>
              <a:rPr lang="en-US" dirty="0"/>
              <a:t>45% of RUCs (for capacity) had a startup time of 4.95 hours or less</a:t>
            </a:r>
          </a:p>
          <a:p>
            <a:pPr lvl="1">
              <a:spcBef>
                <a:spcPts val="0"/>
              </a:spcBef>
            </a:pPr>
            <a:r>
              <a:rPr lang="en-US" dirty="0"/>
              <a:t>53% of RUCs (for capacity) had a startup time greater than 4.95 hours</a:t>
            </a:r>
          </a:p>
          <a:p>
            <a:pPr lvl="1">
              <a:spcBef>
                <a:spcPts val="0"/>
              </a:spcBef>
            </a:pPr>
            <a:r>
              <a:rPr lang="en-US" dirty="0"/>
              <a:t>51% of RUCs (for capacity) during low PRC days had a startup time greater than 4.95 hours.</a:t>
            </a:r>
          </a:p>
          <a:p>
            <a:endParaRPr lang="en-US" dirty="0"/>
          </a:p>
          <a:p>
            <a:endParaRPr lang="en-US" dirty="0"/>
          </a:p>
          <a:p>
            <a:endParaRPr lang="en-US" dirty="0"/>
          </a:p>
        </p:txBody>
      </p:sp>
      <p:sp>
        <p:nvSpPr>
          <p:cNvPr id="12" name="TextBox 11">
            <a:extLst>
              <a:ext uri="{FF2B5EF4-FFF2-40B4-BE49-F238E27FC236}">
                <a16:creationId xmlns:a16="http://schemas.microsoft.com/office/drawing/2014/main" id="{748A63DB-1740-9956-E91E-898B99A828F2}"/>
              </a:ext>
            </a:extLst>
          </p:cNvPr>
          <p:cNvSpPr txBox="1"/>
          <p:nvPr/>
        </p:nvSpPr>
        <p:spPr>
          <a:xfrm>
            <a:off x="1828800" y="6350169"/>
            <a:ext cx="6781800" cy="507831"/>
          </a:xfrm>
          <a:prstGeom prst="rect">
            <a:avLst/>
          </a:prstGeom>
          <a:noFill/>
        </p:spPr>
        <p:txBody>
          <a:bodyPr wrap="square" rtlCol="0">
            <a:spAutoFit/>
          </a:bodyPr>
          <a:lstStyle/>
          <a:p>
            <a:pPr lvl="1">
              <a:spcBef>
                <a:spcPts val="0"/>
              </a:spcBef>
            </a:pPr>
            <a:r>
              <a:rPr lang="en-US" sz="900" dirty="0"/>
              <a:t>*The following approach was used to identify low PRC days</a:t>
            </a:r>
          </a:p>
          <a:p>
            <a:pPr marL="1200150" lvl="2" indent="-285750">
              <a:spcBef>
                <a:spcPts val="0"/>
              </a:spcBef>
              <a:buFont typeface="Arial" panose="020B0604020202020204" pitchFamily="34" charset="0"/>
              <a:buChar char="•"/>
            </a:pPr>
            <a:r>
              <a:rPr lang="en-US" sz="900" dirty="0"/>
              <a:t>Between Jan 1, 2018, and Oct 13, 2021, Operating Days with minimum PRC value below 3,500 MW.</a:t>
            </a:r>
          </a:p>
          <a:p>
            <a:pPr marL="1200150" lvl="2" indent="-285750">
              <a:spcBef>
                <a:spcPts val="0"/>
              </a:spcBef>
              <a:buFont typeface="Arial" panose="020B0604020202020204" pitchFamily="34" charset="0"/>
              <a:buChar char="•"/>
            </a:pPr>
            <a:r>
              <a:rPr lang="en-US" sz="900" dirty="0"/>
              <a:t>Beginning  Oct 14, 2021, Operating Days with minimum PRC value below 5,000 MW.</a:t>
            </a:r>
          </a:p>
        </p:txBody>
      </p:sp>
    </p:spTree>
    <p:extLst>
      <p:ext uri="{BB962C8B-B14F-4D97-AF65-F5344CB8AC3E}">
        <p14:creationId xmlns:p14="http://schemas.microsoft.com/office/powerpoint/2010/main" val="2625040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99FB-4097-E05F-99DA-567929B05A48}"/>
              </a:ext>
            </a:extLst>
          </p:cNvPr>
          <p:cNvSpPr>
            <a:spLocks noGrp="1"/>
          </p:cNvSpPr>
          <p:nvPr>
            <p:ph type="title"/>
          </p:nvPr>
        </p:nvSpPr>
        <p:spPr/>
        <p:txBody>
          <a:bodyPr/>
          <a:lstStyle/>
          <a:p>
            <a:r>
              <a:rPr lang="en-US" sz="2400" dirty="0"/>
              <a:t>Why 6 Hour is still appropriate for NSRS based on RUCs</a:t>
            </a:r>
            <a:endParaRPr lang="en-US" sz="2400" dirty="0">
              <a:solidFill>
                <a:schemeClr val="accent6"/>
              </a:solidFill>
            </a:endParaRPr>
          </a:p>
        </p:txBody>
      </p:sp>
      <p:sp>
        <p:nvSpPr>
          <p:cNvPr id="4" name="Slide Number Placeholder 3">
            <a:extLst>
              <a:ext uri="{FF2B5EF4-FFF2-40B4-BE49-F238E27FC236}">
                <a16:creationId xmlns:a16="http://schemas.microsoft.com/office/drawing/2014/main" id="{8BEB6013-9099-EB58-2971-5E0406A47887}"/>
              </a:ext>
            </a:extLst>
          </p:cNvPr>
          <p:cNvSpPr>
            <a:spLocks noGrp="1"/>
          </p:cNvSpPr>
          <p:nvPr>
            <p:ph type="sldNum" sz="quarter" idx="4"/>
          </p:nvPr>
        </p:nvSpPr>
        <p:spPr/>
        <p:txBody>
          <a:bodyPr/>
          <a:lstStyle/>
          <a:p>
            <a:fld id="{1D93BD3E-1E9A-4970-A6F7-E7AC52762E0C}" type="slidenum">
              <a:rPr lang="en-US" smtClean="0"/>
              <a:pPr/>
              <a:t>39</a:t>
            </a:fld>
            <a:endParaRPr lang="en-US"/>
          </a:p>
        </p:txBody>
      </p:sp>
      <p:sp>
        <p:nvSpPr>
          <p:cNvPr id="10" name="Content Placeholder 9">
            <a:extLst>
              <a:ext uri="{FF2B5EF4-FFF2-40B4-BE49-F238E27FC236}">
                <a16:creationId xmlns:a16="http://schemas.microsoft.com/office/drawing/2014/main" id="{05BFB0C5-5941-70AA-4B49-E017B645CD2C}"/>
              </a:ext>
            </a:extLst>
          </p:cNvPr>
          <p:cNvSpPr>
            <a:spLocks noGrp="1"/>
          </p:cNvSpPr>
          <p:nvPr>
            <p:ph idx="1"/>
          </p:nvPr>
        </p:nvSpPr>
        <p:spPr/>
        <p:txBody>
          <a:bodyPr/>
          <a:lstStyle/>
          <a:p>
            <a:endParaRPr lang="en-US" dirty="0"/>
          </a:p>
        </p:txBody>
      </p:sp>
      <p:pic>
        <p:nvPicPr>
          <p:cNvPr id="11" name="Picture 10">
            <a:extLst>
              <a:ext uri="{FF2B5EF4-FFF2-40B4-BE49-F238E27FC236}">
                <a16:creationId xmlns:a16="http://schemas.microsoft.com/office/drawing/2014/main" id="{702AC477-8CE8-5B87-87EF-4E26F140F9DC}"/>
              </a:ext>
            </a:extLst>
          </p:cNvPr>
          <p:cNvPicPr>
            <a:picLocks noChangeAspect="1"/>
          </p:cNvPicPr>
          <p:nvPr/>
        </p:nvPicPr>
        <p:blipFill>
          <a:blip r:embed="rId2"/>
          <a:stretch>
            <a:fillRect/>
          </a:stretch>
        </p:blipFill>
        <p:spPr>
          <a:xfrm>
            <a:off x="304800" y="990601"/>
            <a:ext cx="8486368" cy="5280820"/>
          </a:xfrm>
          <a:prstGeom prst="rect">
            <a:avLst/>
          </a:prstGeom>
        </p:spPr>
      </p:pic>
    </p:spTree>
    <p:extLst>
      <p:ext uri="{BB962C8B-B14F-4D97-AF65-F5344CB8AC3E}">
        <p14:creationId xmlns:p14="http://schemas.microsoft.com/office/powerpoint/2010/main" val="2017227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029CC6-1E53-E6B6-1D3B-87A38A7B81A5}"/>
              </a:ext>
            </a:extLst>
          </p:cNvPr>
          <p:cNvSpPr/>
          <p:nvPr/>
        </p:nvSpPr>
        <p:spPr>
          <a:xfrm>
            <a:off x="685821" y="4867597"/>
            <a:ext cx="7969623" cy="853471"/>
          </a:xfrm>
          <a:prstGeom prst="rect">
            <a:avLst/>
          </a:prstGeom>
          <a:solidFill>
            <a:srgbClr val="E6E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E4691C-04B0-D3B7-975B-B7F76FD05F1E}"/>
              </a:ext>
            </a:extLst>
          </p:cNvPr>
          <p:cNvSpPr>
            <a:spLocks noGrp="1"/>
          </p:cNvSpPr>
          <p:nvPr>
            <p:ph idx="1"/>
          </p:nvPr>
        </p:nvSpPr>
        <p:spPr/>
        <p:txBody>
          <a:bodyPr/>
          <a:lstStyle/>
          <a:p>
            <a:r>
              <a:rPr lang="en-US" sz="1800" dirty="0"/>
              <a:t>The Public Utility Commission of Texas (PUCT) initiated the Ancillary Services Study (Study) to meet the requirements of PURA § 35.004(g) (enacted in Senate Bill 3 (87 R.S.)). </a:t>
            </a:r>
          </a:p>
          <a:p>
            <a:endParaRPr lang="en-US" sz="1800" dirty="0"/>
          </a:p>
          <a:p>
            <a:r>
              <a:rPr lang="en-US" sz="1800" dirty="0"/>
              <a:t>ERCOT was asked to review the existing Ancillary Service products, including an analysis of the purpose for each of the products and a more thorough review of the methodologies used to determine Ancillary Service quantities. ERCOT was also asked to evaluate if any additional Ancillary Service products are needed. </a:t>
            </a:r>
          </a:p>
          <a:p>
            <a:pPr lvl="1"/>
            <a:r>
              <a:rPr lang="en-US" sz="1600" dirty="0"/>
              <a:t>ERCOT produced </a:t>
            </a:r>
            <a:r>
              <a:rPr lang="en-US" sz="1600" dirty="0">
                <a:hlinkClick r:id="rId2"/>
              </a:rPr>
              <a:t>a white paper</a:t>
            </a:r>
            <a:r>
              <a:rPr lang="en-US" sz="1600" dirty="0"/>
              <a:t> that responds to those requests</a:t>
            </a:r>
          </a:p>
          <a:p>
            <a:endParaRPr lang="en-US" sz="1800" dirty="0"/>
          </a:p>
          <a:p>
            <a:r>
              <a:rPr lang="en-US" sz="1800" dirty="0"/>
              <a:t>The PUCT’s </a:t>
            </a:r>
            <a:r>
              <a:rPr lang="en-US" sz="1800" dirty="0">
                <a:hlinkClick r:id="rId3"/>
              </a:rPr>
              <a:t>2024 Ancillary Services Study </a:t>
            </a:r>
            <a:r>
              <a:rPr lang="en-US" sz="1800" dirty="0"/>
              <a:t>included the following finding (Topic 5):</a:t>
            </a:r>
          </a:p>
          <a:p>
            <a:pPr marL="400050" lvl="1" indent="0">
              <a:buNone/>
            </a:pPr>
            <a:r>
              <a:rPr lang="en-US" sz="1600" b="0" i="1" u="none" strike="noStrike" baseline="0" dirty="0">
                <a:solidFill>
                  <a:srgbClr val="000000"/>
                </a:solidFill>
              </a:rPr>
              <a:t>ERCOT should develop a suitable probabilistic, forward-looking modeling capability, provide regular updates to TAC, and present options that can be incorporated no later than the 2027 AS Methodology.</a:t>
            </a:r>
            <a:r>
              <a:rPr lang="en-US" sz="1600" b="0" i="0" u="none" strike="noStrike" baseline="0" dirty="0">
                <a:solidFill>
                  <a:srgbClr val="000000"/>
                </a:solidFill>
              </a:rPr>
              <a:t> </a:t>
            </a:r>
          </a:p>
        </p:txBody>
      </p:sp>
      <p:sp>
        <p:nvSpPr>
          <p:cNvPr id="2" name="Title 1">
            <a:extLst>
              <a:ext uri="{FF2B5EF4-FFF2-40B4-BE49-F238E27FC236}">
                <a16:creationId xmlns:a16="http://schemas.microsoft.com/office/drawing/2014/main" id="{819B9BFF-9FDF-6560-B84F-C8419692FF11}"/>
              </a:ext>
            </a:extLst>
          </p:cNvPr>
          <p:cNvSpPr>
            <a:spLocks noGrp="1"/>
          </p:cNvSpPr>
          <p:nvPr>
            <p:ph type="title"/>
          </p:nvPr>
        </p:nvSpPr>
        <p:spPr/>
        <p:txBody>
          <a:bodyPr/>
          <a:lstStyle/>
          <a:p>
            <a:r>
              <a:rPr lang="en-US" dirty="0"/>
              <a:t>Background on Probabilistic Framework</a:t>
            </a:r>
          </a:p>
        </p:txBody>
      </p:sp>
      <p:sp>
        <p:nvSpPr>
          <p:cNvPr id="4" name="Slide Number Placeholder 3">
            <a:extLst>
              <a:ext uri="{FF2B5EF4-FFF2-40B4-BE49-F238E27FC236}">
                <a16:creationId xmlns:a16="http://schemas.microsoft.com/office/drawing/2014/main" id="{F8171DA3-121E-ABDC-D6D0-809BB66BA88C}"/>
              </a:ext>
            </a:extLst>
          </p:cNvPr>
          <p:cNvSpPr>
            <a:spLocks noGrp="1"/>
          </p:cNvSpPr>
          <p:nvPr>
            <p:ph type="sldNum" sz="quarter" idx="4"/>
          </p:nvPr>
        </p:nvSpPr>
        <p:spPr/>
        <p:txBody>
          <a:bodyPr/>
          <a:lstStyle/>
          <a:p>
            <a:fld id="{1D93BD3E-1E9A-4970-A6F7-E7AC52762E0C}" type="slidenum">
              <a:rPr lang="en-US" smtClean="0"/>
              <a:pPr/>
              <a:t>4</a:t>
            </a:fld>
            <a:endParaRPr lang="en-US"/>
          </a:p>
        </p:txBody>
      </p:sp>
    </p:spTree>
    <p:extLst>
      <p:ext uri="{BB962C8B-B14F-4D97-AF65-F5344CB8AC3E}">
        <p14:creationId xmlns:p14="http://schemas.microsoft.com/office/powerpoint/2010/main" val="4103372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D2906-FA6A-E7AE-83AF-FA987F2C1AE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D67878E-4D5B-1B52-8DD3-0032EBBDAECC}"/>
              </a:ext>
            </a:extLst>
          </p:cNvPr>
          <p:cNvPicPr>
            <a:picLocks noChangeAspect="1"/>
          </p:cNvPicPr>
          <p:nvPr/>
        </p:nvPicPr>
        <p:blipFill>
          <a:blip r:embed="rId3"/>
          <a:stretch>
            <a:fillRect/>
          </a:stretch>
        </p:blipFill>
        <p:spPr>
          <a:xfrm>
            <a:off x="380999" y="3083469"/>
            <a:ext cx="4267200" cy="3218477"/>
          </a:xfrm>
          <a:prstGeom prst="rect">
            <a:avLst/>
          </a:prstGeom>
        </p:spPr>
      </p:pic>
      <p:pic>
        <p:nvPicPr>
          <p:cNvPr id="6" name="Picture 5">
            <a:extLst>
              <a:ext uri="{FF2B5EF4-FFF2-40B4-BE49-F238E27FC236}">
                <a16:creationId xmlns:a16="http://schemas.microsoft.com/office/drawing/2014/main" id="{80308A24-6850-21CF-DE67-BE3EC29CF848}"/>
              </a:ext>
            </a:extLst>
          </p:cNvPr>
          <p:cNvPicPr>
            <a:picLocks noChangeAspect="1"/>
          </p:cNvPicPr>
          <p:nvPr/>
        </p:nvPicPr>
        <p:blipFill>
          <a:blip r:embed="rId4"/>
          <a:stretch>
            <a:fillRect/>
          </a:stretch>
        </p:blipFill>
        <p:spPr>
          <a:xfrm>
            <a:off x="4690532" y="3083469"/>
            <a:ext cx="4191001" cy="3218477"/>
          </a:xfrm>
          <a:prstGeom prst="rect">
            <a:avLst/>
          </a:prstGeom>
        </p:spPr>
      </p:pic>
      <p:sp>
        <p:nvSpPr>
          <p:cNvPr id="2" name="Title 1">
            <a:extLst>
              <a:ext uri="{FF2B5EF4-FFF2-40B4-BE49-F238E27FC236}">
                <a16:creationId xmlns:a16="http://schemas.microsoft.com/office/drawing/2014/main" id="{E849E04E-4A8C-98CE-1FF3-DBACB292FF31}"/>
              </a:ext>
            </a:extLst>
          </p:cNvPr>
          <p:cNvSpPr>
            <a:spLocks noGrp="1"/>
          </p:cNvSpPr>
          <p:nvPr>
            <p:ph type="title"/>
          </p:nvPr>
        </p:nvSpPr>
        <p:spPr/>
        <p:txBody>
          <a:bodyPr/>
          <a:lstStyle/>
          <a:p>
            <a:r>
              <a:rPr lang="en-US"/>
              <a:t>Outage Analysis</a:t>
            </a:r>
          </a:p>
        </p:txBody>
      </p:sp>
      <p:sp>
        <p:nvSpPr>
          <p:cNvPr id="4" name="Slide Number Placeholder 3">
            <a:extLst>
              <a:ext uri="{FF2B5EF4-FFF2-40B4-BE49-F238E27FC236}">
                <a16:creationId xmlns:a16="http://schemas.microsoft.com/office/drawing/2014/main" id="{AC407569-D061-1D74-B5E4-7B17B704793E}"/>
              </a:ext>
            </a:extLst>
          </p:cNvPr>
          <p:cNvSpPr>
            <a:spLocks noGrp="1"/>
          </p:cNvSpPr>
          <p:nvPr>
            <p:ph type="sldNum" sz="quarter" idx="4"/>
          </p:nvPr>
        </p:nvSpPr>
        <p:spPr/>
        <p:txBody>
          <a:bodyPr/>
          <a:lstStyle/>
          <a:p>
            <a:fld id="{1D93BD3E-1E9A-4970-A6F7-E7AC52762E0C}" type="slidenum">
              <a:rPr lang="en-US" smtClean="0"/>
              <a:pPr/>
              <a:t>40</a:t>
            </a:fld>
            <a:endParaRPr lang="en-US"/>
          </a:p>
        </p:txBody>
      </p:sp>
      <p:sp>
        <p:nvSpPr>
          <p:cNvPr id="3" name="Content Placeholder 1">
            <a:extLst>
              <a:ext uri="{FF2B5EF4-FFF2-40B4-BE49-F238E27FC236}">
                <a16:creationId xmlns:a16="http://schemas.microsoft.com/office/drawing/2014/main" id="{DA5738A8-A800-03F8-D59F-455A648A1B93}"/>
              </a:ext>
            </a:extLst>
          </p:cNvPr>
          <p:cNvSpPr txBox="1">
            <a:spLocks/>
          </p:cNvSpPr>
          <p:nvPr/>
        </p:nvSpPr>
        <p:spPr>
          <a:xfrm>
            <a:off x="304800" y="990601"/>
            <a:ext cx="8534400" cy="237824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6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1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1800"/>
              <a:t>Review of outages from 2016 – 2025 doesn’t show a significant change in outages. 2023 and 2024 did show a small increase, but we need more data to ensure an increase trend will continue. This analysis will be reviewed again in the future methodologies. </a:t>
            </a:r>
          </a:p>
        </p:txBody>
      </p:sp>
    </p:spTree>
    <p:extLst>
      <p:ext uri="{BB962C8B-B14F-4D97-AF65-F5344CB8AC3E}">
        <p14:creationId xmlns:p14="http://schemas.microsoft.com/office/powerpoint/2010/main" val="4067396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682ACD-3AB5-04C3-319E-B25F4A7C46EF}"/>
              </a:ext>
            </a:extLst>
          </p:cNvPr>
          <p:cNvSpPr>
            <a:spLocks noGrp="1"/>
          </p:cNvSpPr>
          <p:nvPr>
            <p:ph type="sldNum" sz="quarter" idx="11"/>
          </p:nvPr>
        </p:nvSpPr>
        <p:spPr/>
        <p:txBody>
          <a:bodyPr/>
          <a:lstStyle/>
          <a:p>
            <a:fld id="{1D93BD3E-1E9A-4970-A6F7-E7AC52762E0C}" type="slidenum">
              <a:rPr lang="en-US" smtClean="0"/>
              <a:pPr/>
              <a:t>41</a:t>
            </a:fld>
            <a:endParaRPr lang="en-US"/>
          </a:p>
        </p:txBody>
      </p:sp>
      <p:sp>
        <p:nvSpPr>
          <p:cNvPr id="2" name="Title 1">
            <a:extLst>
              <a:ext uri="{FF2B5EF4-FFF2-40B4-BE49-F238E27FC236}">
                <a16:creationId xmlns:a16="http://schemas.microsoft.com/office/drawing/2014/main" id="{D2954086-6378-D55F-2CB4-B8ED2099ABD7}"/>
              </a:ext>
            </a:extLst>
          </p:cNvPr>
          <p:cNvSpPr>
            <a:spLocks noGrp="1"/>
          </p:cNvSpPr>
          <p:nvPr>
            <p:ph type="title"/>
          </p:nvPr>
        </p:nvSpPr>
        <p:spPr/>
        <p:txBody>
          <a:bodyPr/>
          <a:lstStyle/>
          <a:p>
            <a:r>
              <a:rPr lang="en-US"/>
              <a:t>Outage Analysis</a:t>
            </a:r>
          </a:p>
        </p:txBody>
      </p:sp>
      <p:graphicFrame>
        <p:nvGraphicFramePr>
          <p:cNvPr id="3" name="Table 2">
            <a:extLst>
              <a:ext uri="{FF2B5EF4-FFF2-40B4-BE49-F238E27FC236}">
                <a16:creationId xmlns:a16="http://schemas.microsoft.com/office/drawing/2014/main" id="{9E68368A-E240-BCAB-7F7F-86B7456B722D}"/>
              </a:ext>
            </a:extLst>
          </p:cNvPr>
          <p:cNvGraphicFramePr>
            <a:graphicFrameLocks noGrp="1"/>
          </p:cNvGraphicFramePr>
          <p:nvPr>
            <p:extLst>
              <p:ext uri="{D42A27DB-BD31-4B8C-83A1-F6EECF244321}">
                <p14:modId xmlns:p14="http://schemas.microsoft.com/office/powerpoint/2010/main" val="4223469040"/>
              </p:ext>
            </p:extLst>
          </p:nvPr>
        </p:nvGraphicFramePr>
        <p:xfrm>
          <a:off x="628650" y="3562683"/>
          <a:ext cx="7905755" cy="1641832"/>
        </p:xfrm>
        <a:graphic>
          <a:graphicData uri="http://schemas.openxmlformats.org/drawingml/2006/table">
            <a:tbl>
              <a:tblPr firstRow="1" bandRow="1">
                <a:tableStyleId>{5C22544A-7EE6-4342-B048-85BDC9FD1C3A}</a:tableStyleId>
              </a:tblPr>
              <a:tblGrid>
                <a:gridCol w="718705">
                  <a:extLst>
                    <a:ext uri="{9D8B030D-6E8A-4147-A177-3AD203B41FA5}">
                      <a16:colId xmlns:a16="http://schemas.microsoft.com/office/drawing/2014/main" val="3846271622"/>
                    </a:ext>
                  </a:extLst>
                </a:gridCol>
                <a:gridCol w="718705">
                  <a:extLst>
                    <a:ext uri="{9D8B030D-6E8A-4147-A177-3AD203B41FA5}">
                      <a16:colId xmlns:a16="http://schemas.microsoft.com/office/drawing/2014/main" val="4160426355"/>
                    </a:ext>
                  </a:extLst>
                </a:gridCol>
                <a:gridCol w="718705">
                  <a:extLst>
                    <a:ext uri="{9D8B030D-6E8A-4147-A177-3AD203B41FA5}">
                      <a16:colId xmlns:a16="http://schemas.microsoft.com/office/drawing/2014/main" val="284270277"/>
                    </a:ext>
                  </a:extLst>
                </a:gridCol>
                <a:gridCol w="718705">
                  <a:extLst>
                    <a:ext uri="{9D8B030D-6E8A-4147-A177-3AD203B41FA5}">
                      <a16:colId xmlns:a16="http://schemas.microsoft.com/office/drawing/2014/main" val="3572987313"/>
                    </a:ext>
                  </a:extLst>
                </a:gridCol>
                <a:gridCol w="718705">
                  <a:extLst>
                    <a:ext uri="{9D8B030D-6E8A-4147-A177-3AD203B41FA5}">
                      <a16:colId xmlns:a16="http://schemas.microsoft.com/office/drawing/2014/main" val="2450743823"/>
                    </a:ext>
                  </a:extLst>
                </a:gridCol>
                <a:gridCol w="718705">
                  <a:extLst>
                    <a:ext uri="{9D8B030D-6E8A-4147-A177-3AD203B41FA5}">
                      <a16:colId xmlns:a16="http://schemas.microsoft.com/office/drawing/2014/main" val="2972990527"/>
                    </a:ext>
                  </a:extLst>
                </a:gridCol>
                <a:gridCol w="718705">
                  <a:extLst>
                    <a:ext uri="{9D8B030D-6E8A-4147-A177-3AD203B41FA5}">
                      <a16:colId xmlns:a16="http://schemas.microsoft.com/office/drawing/2014/main" val="2443025419"/>
                    </a:ext>
                  </a:extLst>
                </a:gridCol>
                <a:gridCol w="718705">
                  <a:extLst>
                    <a:ext uri="{9D8B030D-6E8A-4147-A177-3AD203B41FA5}">
                      <a16:colId xmlns:a16="http://schemas.microsoft.com/office/drawing/2014/main" val="1527677515"/>
                    </a:ext>
                  </a:extLst>
                </a:gridCol>
                <a:gridCol w="718705">
                  <a:extLst>
                    <a:ext uri="{9D8B030D-6E8A-4147-A177-3AD203B41FA5}">
                      <a16:colId xmlns:a16="http://schemas.microsoft.com/office/drawing/2014/main" val="1851152331"/>
                    </a:ext>
                  </a:extLst>
                </a:gridCol>
                <a:gridCol w="718705">
                  <a:extLst>
                    <a:ext uri="{9D8B030D-6E8A-4147-A177-3AD203B41FA5}">
                      <a16:colId xmlns:a16="http://schemas.microsoft.com/office/drawing/2014/main" val="1083400430"/>
                    </a:ext>
                  </a:extLst>
                </a:gridCol>
                <a:gridCol w="718705">
                  <a:extLst>
                    <a:ext uri="{9D8B030D-6E8A-4147-A177-3AD203B41FA5}">
                      <a16:colId xmlns:a16="http://schemas.microsoft.com/office/drawing/2014/main" val="120104244"/>
                    </a:ext>
                  </a:extLst>
                </a:gridCol>
              </a:tblGrid>
              <a:tr h="406823">
                <a:tc>
                  <a:txBody>
                    <a:bodyPr/>
                    <a:lstStyle/>
                    <a:p>
                      <a:pPr algn="ctr" fontAlgn="ctr"/>
                      <a:r>
                        <a:rPr lang="en-US" sz="900" b="1" i="0" u="none" strike="noStrike">
                          <a:solidFill>
                            <a:srgbClr val="FFFFFF"/>
                          </a:solidFill>
                          <a:effectLst/>
                          <a:latin typeface="Segoe UI" panose="020B0502040204020203" pitchFamily="34" charset="0"/>
                        </a:rPr>
                        <a:t>Year</a:t>
                      </a:r>
                    </a:p>
                  </a:txBody>
                  <a:tcPr marL="9525" marR="9525" marT="9525" marB="0" anchor="ctr"/>
                </a:tc>
                <a:tc>
                  <a:txBody>
                    <a:bodyPr/>
                    <a:lstStyle/>
                    <a:p>
                      <a:pPr algn="ctr" fontAlgn="ctr"/>
                      <a:r>
                        <a:rPr lang="en-US" sz="900" b="1" i="0" u="none" strike="noStrike" dirty="0">
                          <a:solidFill>
                            <a:srgbClr val="FFFFFF"/>
                          </a:solidFill>
                          <a:effectLst/>
                          <a:latin typeface="Segoe UI" panose="020B0502040204020203" pitchFamily="34" charset="0"/>
                        </a:rPr>
                        <a:t>2016</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2017</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2018</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2019</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2020</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2021</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2022</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2023</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2024</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2025*</a:t>
                      </a:r>
                    </a:p>
                  </a:txBody>
                  <a:tcPr marL="9525" marR="9525" marT="9525" marB="0" anchor="ctr"/>
                </a:tc>
                <a:extLst>
                  <a:ext uri="{0D108BD9-81ED-4DB2-BD59-A6C34878D82A}">
                    <a16:rowId xmlns:a16="http://schemas.microsoft.com/office/drawing/2014/main" val="2348023153"/>
                  </a:ext>
                </a:extLst>
              </a:tr>
              <a:tr h="421363">
                <a:tc>
                  <a:txBody>
                    <a:bodyPr/>
                    <a:lstStyle/>
                    <a:p>
                      <a:r>
                        <a:rPr lang="en-US" sz="1000"/>
                        <a:t>Count</a:t>
                      </a:r>
                    </a:p>
                  </a:txBody>
                  <a:tcPr anchor="ctr"/>
                </a:tc>
                <a:tc>
                  <a:txBody>
                    <a:bodyPr/>
                    <a:lstStyle/>
                    <a:p>
                      <a:pPr algn="ctr"/>
                      <a:r>
                        <a:rPr lang="en-US" sz="1000"/>
                        <a:t>1302</a:t>
                      </a:r>
                    </a:p>
                  </a:txBody>
                  <a:tcPr anchor="ctr"/>
                </a:tc>
                <a:tc>
                  <a:txBody>
                    <a:bodyPr/>
                    <a:lstStyle/>
                    <a:p>
                      <a:pPr algn="ctr"/>
                      <a:r>
                        <a:rPr lang="en-US" sz="1000"/>
                        <a:t>1383</a:t>
                      </a:r>
                    </a:p>
                  </a:txBody>
                  <a:tcPr anchor="ctr"/>
                </a:tc>
                <a:tc>
                  <a:txBody>
                    <a:bodyPr/>
                    <a:lstStyle/>
                    <a:p>
                      <a:pPr algn="ctr"/>
                      <a:r>
                        <a:rPr lang="en-US" sz="1000"/>
                        <a:t>1588</a:t>
                      </a:r>
                    </a:p>
                  </a:txBody>
                  <a:tcPr anchor="ctr"/>
                </a:tc>
                <a:tc>
                  <a:txBody>
                    <a:bodyPr/>
                    <a:lstStyle/>
                    <a:p>
                      <a:pPr algn="ctr"/>
                      <a:r>
                        <a:rPr lang="en-US" sz="1000"/>
                        <a:t>1495</a:t>
                      </a:r>
                    </a:p>
                  </a:txBody>
                  <a:tcPr anchor="ctr"/>
                </a:tc>
                <a:tc>
                  <a:txBody>
                    <a:bodyPr/>
                    <a:lstStyle/>
                    <a:p>
                      <a:pPr algn="ctr"/>
                      <a:r>
                        <a:rPr lang="en-US" sz="1000"/>
                        <a:t>1409</a:t>
                      </a:r>
                    </a:p>
                  </a:txBody>
                  <a:tcPr anchor="ctr"/>
                </a:tc>
                <a:tc>
                  <a:txBody>
                    <a:bodyPr/>
                    <a:lstStyle/>
                    <a:p>
                      <a:pPr algn="ctr"/>
                      <a:r>
                        <a:rPr lang="en-US" sz="1000"/>
                        <a:t>1505</a:t>
                      </a:r>
                    </a:p>
                  </a:txBody>
                  <a:tcPr anchor="ctr"/>
                </a:tc>
                <a:tc>
                  <a:txBody>
                    <a:bodyPr/>
                    <a:lstStyle/>
                    <a:p>
                      <a:pPr algn="ctr"/>
                      <a:r>
                        <a:rPr lang="en-US" sz="1000"/>
                        <a:t>1596</a:t>
                      </a:r>
                    </a:p>
                  </a:txBody>
                  <a:tcPr anchor="ctr"/>
                </a:tc>
                <a:tc>
                  <a:txBody>
                    <a:bodyPr/>
                    <a:lstStyle/>
                    <a:p>
                      <a:pPr algn="ctr"/>
                      <a:r>
                        <a:rPr lang="en-US" sz="1000"/>
                        <a:t>1926</a:t>
                      </a:r>
                    </a:p>
                  </a:txBody>
                  <a:tcPr anchor="ctr"/>
                </a:tc>
                <a:tc>
                  <a:txBody>
                    <a:bodyPr/>
                    <a:lstStyle/>
                    <a:p>
                      <a:pPr algn="ctr"/>
                      <a:r>
                        <a:rPr lang="en-US" sz="1000"/>
                        <a:t>1857</a:t>
                      </a:r>
                    </a:p>
                  </a:txBody>
                  <a:tcPr anchor="ctr"/>
                </a:tc>
                <a:tc>
                  <a:txBody>
                    <a:bodyPr/>
                    <a:lstStyle/>
                    <a:p>
                      <a:pPr algn="ctr"/>
                      <a:r>
                        <a:rPr lang="en-US" sz="1000"/>
                        <a:t>1494</a:t>
                      </a:r>
                    </a:p>
                  </a:txBody>
                  <a:tcPr anchor="ctr"/>
                </a:tc>
                <a:extLst>
                  <a:ext uri="{0D108BD9-81ED-4DB2-BD59-A6C34878D82A}">
                    <a16:rowId xmlns:a16="http://schemas.microsoft.com/office/drawing/2014/main" val="723790666"/>
                  </a:ext>
                </a:extLst>
              </a:tr>
              <a:tr h="406823">
                <a:tc>
                  <a:txBody>
                    <a:bodyPr/>
                    <a:lstStyle/>
                    <a:p>
                      <a:r>
                        <a:rPr lang="en-US" sz="1000"/>
                        <a:t>Average MW</a:t>
                      </a:r>
                    </a:p>
                  </a:txBody>
                  <a:tcPr anchor="ctr"/>
                </a:tc>
                <a:tc>
                  <a:txBody>
                    <a:bodyPr/>
                    <a:lstStyle/>
                    <a:p>
                      <a:pPr algn="ctr"/>
                      <a:r>
                        <a:rPr lang="en-US" sz="1000"/>
                        <a:t>170</a:t>
                      </a:r>
                    </a:p>
                  </a:txBody>
                  <a:tcPr anchor="ctr"/>
                </a:tc>
                <a:tc>
                  <a:txBody>
                    <a:bodyPr/>
                    <a:lstStyle/>
                    <a:p>
                      <a:pPr algn="ctr"/>
                      <a:r>
                        <a:rPr lang="en-US" sz="1000"/>
                        <a:t>177</a:t>
                      </a:r>
                    </a:p>
                  </a:txBody>
                  <a:tcPr anchor="ctr"/>
                </a:tc>
                <a:tc>
                  <a:txBody>
                    <a:bodyPr/>
                    <a:lstStyle/>
                    <a:p>
                      <a:pPr algn="ctr"/>
                      <a:r>
                        <a:rPr lang="en-US" sz="1000"/>
                        <a:t>162</a:t>
                      </a:r>
                    </a:p>
                  </a:txBody>
                  <a:tcPr anchor="ctr"/>
                </a:tc>
                <a:tc>
                  <a:txBody>
                    <a:bodyPr/>
                    <a:lstStyle/>
                    <a:p>
                      <a:pPr algn="ctr"/>
                      <a:r>
                        <a:rPr lang="en-US" sz="1000" dirty="0"/>
                        <a:t>163</a:t>
                      </a:r>
                    </a:p>
                  </a:txBody>
                  <a:tcPr anchor="ctr"/>
                </a:tc>
                <a:tc>
                  <a:txBody>
                    <a:bodyPr/>
                    <a:lstStyle/>
                    <a:p>
                      <a:pPr algn="ctr"/>
                      <a:r>
                        <a:rPr lang="en-US" sz="1000"/>
                        <a:t>160</a:t>
                      </a:r>
                    </a:p>
                  </a:txBody>
                  <a:tcPr anchor="ctr"/>
                </a:tc>
                <a:tc>
                  <a:txBody>
                    <a:bodyPr/>
                    <a:lstStyle/>
                    <a:p>
                      <a:pPr algn="ctr"/>
                      <a:r>
                        <a:rPr lang="en-US" sz="1000"/>
                        <a:t>146</a:t>
                      </a:r>
                    </a:p>
                  </a:txBody>
                  <a:tcPr anchor="ctr"/>
                </a:tc>
                <a:tc>
                  <a:txBody>
                    <a:bodyPr/>
                    <a:lstStyle/>
                    <a:p>
                      <a:pPr algn="ctr"/>
                      <a:r>
                        <a:rPr lang="en-US" sz="1000"/>
                        <a:t>148</a:t>
                      </a:r>
                    </a:p>
                  </a:txBody>
                  <a:tcPr anchor="ctr"/>
                </a:tc>
                <a:tc>
                  <a:txBody>
                    <a:bodyPr/>
                    <a:lstStyle/>
                    <a:p>
                      <a:pPr algn="ctr"/>
                      <a:r>
                        <a:rPr lang="en-US" sz="1000"/>
                        <a:t>158</a:t>
                      </a:r>
                    </a:p>
                  </a:txBody>
                  <a:tcPr anchor="ctr"/>
                </a:tc>
                <a:tc>
                  <a:txBody>
                    <a:bodyPr/>
                    <a:lstStyle/>
                    <a:p>
                      <a:pPr algn="ctr"/>
                      <a:r>
                        <a:rPr lang="en-US" sz="1000"/>
                        <a:t>161</a:t>
                      </a:r>
                    </a:p>
                  </a:txBody>
                  <a:tcPr anchor="ctr"/>
                </a:tc>
                <a:tc>
                  <a:txBody>
                    <a:bodyPr/>
                    <a:lstStyle/>
                    <a:p>
                      <a:pPr algn="ctr"/>
                      <a:r>
                        <a:rPr lang="en-US" sz="1000"/>
                        <a:t>166</a:t>
                      </a:r>
                    </a:p>
                  </a:txBody>
                  <a:tcPr anchor="ctr"/>
                </a:tc>
                <a:extLst>
                  <a:ext uri="{0D108BD9-81ED-4DB2-BD59-A6C34878D82A}">
                    <a16:rowId xmlns:a16="http://schemas.microsoft.com/office/drawing/2014/main" val="1392388680"/>
                  </a:ext>
                </a:extLst>
              </a:tr>
              <a:tr h="406823">
                <a:tc>
                  <a:txBody>
                    <a:bodyPr/>
                    <a:lstStyle/>
                    <a:p>
                      <a:r>
                        <a:rPr lang="en-US" sz="1000"/>
                        <a:t>Median MW</a:t>
                      </a:r>
                    </a:p>
                  </a:txBody>
                  <a:tcPr anchor="ctr"/>
                </a:tc>
                <a:tc>
                  <a:txBody>
                    <a:bodyPr/>
                    <a:lstStyle/>
                    <a:p>
                      <a:pPr algn="ctr"/>
                      <a:r>
                        <a:rPr lang="en-US" sz="1000"/>
                        <a:t>148</a:t>
                      </a:r>
                    </a:p>
                  </a:txBody>
                  <a:tcPr anchor="ctr"/>
                </a:tc>
                <a:tc>
                  <a:txBody>
                    <a:bodyPr/>
                    <a:lstStyle/>
                    <a:p>
                      <a:pPr algn="ctr"/>
                      <a:r>
                        <a:rPr lang="en-US" sz="1000"/>
                        <a:t>150</a:t>
                      </a:r>
                    </a:p>
                  </a:txBody>
                  <a:tcPr anchor="ctr"/>
                </a:tc>
                <a:tc>
                  <a:txBody>
                    <a:bodyPr/>
                    <a:lstStyle/>
                    <a:p>
                      <a:pPr algn="ctr"/>
                      <a:r>
                        <a:rPr lang="en-US" sz="1000"/>
                        <a:t>108</a:t>
                      </a:r>
                    </a:p>
                  </a:txBody>
                  <a:tcPr anchor="ctr"/>
                </a:tc>
                <a:tc>
                  <a:txBody>
                    <a:bodyPr/>
                    <a:lstStyle/>
                    <a:p>
                      <a:pPr algn="ctr"/>
                      <a:r>
                        <a:rPr lang="en-US" sz="1000"/>
                        <a:t>132</a:t>
                      </a:r>
                    </a:p>
                  </a:txBody>
                  <a:tcPr anchor="ctr"/>
                </a:tc>
                <a:tc>
                  <a:txBody>
                    <a:bodyPr/>
                    <a:lstStyle/>
                    <a:p>
                      <a:pPr algn="ctr"/>
                      <a:r>
                        <a:rPr lang="en-US" sz="1000"/>
                        <a:t>101</a:t>
                      </a:r>
                    </a:p>
                  </a:txBody>
                  <a:tcPr anchor="ctr"/>
                </a:tc>
                <a:tc>
                  <a:txBody>
                    <a:bodyPr/>
                    <a:lstStyle/>
                    <a:p>
                      <a:pPr algn="ctr"/>
                      <a:r>
                        <a:rPr lang="en-US" sz="1000"/>
                        <a:t>83</a:t>
                      </a:r>
                    </a:p>
                  </a:txBody>
                  <a:tcPr anchor="ctr"/>
                </a:tc>
                <a:tc>
                  <a:txBody>
                    <a:bodyPr/>
                    <a:lstStyle/>
                    <a:p>
                      <a:pPr algn="ctr"/>
                      <a:r>
                        <a:rPr lang="en-US" sz="1000"/>
                        <a:t>85</a:t>
                      </a:r>
                    </a:p>
                  </a:txBody>
                  <a:tcPr anchor="ctr"/>
                </a:tc>
                <a:tc>
                  <a:txBody>
                    <a:bodyPr/>
                    <a:lstStyle/>
                    <a:p>
                      <a:pPr algn="ctr"/>
                      <a:r>
                        <a:rPr lang="en-US" sz="1000"/>
                        <a:t>139</a:t>
                      </a:r>
                    </a:p>
                  </a:txBody>
                  <a:tcPr anchor="ctr"/>
                </a:tc>
                <a:tc>
                  <a:txBody>
                    <a:bodyPr/>
                    <a:lstStyle/>
                    <a:p>
                      <a:pPr algn="ctr"/>
                      <a:r>
                        <a:rPr lang="en-US" sz="1000"/>
                        <a:t>116</a:t>
                      </a:r>
                    </a:p>
                  </a:txBody>
                  <a:tcPr anchor="ctr"/>
                </a:tc>
                <a:tc>
                  <a:txBody>
                    <a:bodyPr/>
                    <a:lstStyle/>
                    <a:p>
                      <a:pPr algn="ctr"/>
                      <a:r>
                        <a:rPr lang="en-US" sz="1000" dirty="0"/>
                        <a:t>130</a:t>
                      </a:r>
                    </a:p>
                  </a:txBody>
                  <a:tcPr anchor="ctr"/>
                </a:tc>
                <a:extLst>
                  <a:ext uri="{0D108BD9-81ED-4DB2-BD59-A6C34878D82A}">
                    <a16:rowId xmlns:a16="http://schemas.microsoft.com/office/drawing/2014/main" val="2798220624"/>
                  </a:ext>
                </a:extLst>
              </a:tr>
            </a:tbl>
          </a:graphicData>
        </a:graphic>
      </p:graphicFrame>
      <p:pic>
        <p:nvPicPr>
          <p:cNvPr id="9" name="Content Placeholder 8">
            <a:extLst>
              <a:ext uri="{FF2B5EF4-FFF2-40B4-BE49-F238E27FC236}">
                <a16:creationId xmlns:a16="http://schemas.microsoft.com/office/drawing/2014/main" id="{25A92012-884A-90EB-6215-9A4B7D8A1376}"/>
              </a:ext>
            </a:extLst>
          </p:cNvPr>
          <p:cNvPicPr>
            <a:picLocks noGrp="1" noChangeAspect="1"/>
          </p:cNvPicPr>
          <p:nvPr>
            <p:ph sz="half" idx="2"/>
          </p:nvPr>
        </p:nvPicPr>
        <p:blipFill>
          <a:blip r:embed="rId2"/>
          <a:stretch>
            <a:fillRect/>
          </a:stretch>
        </p:blipFill>
        <p:spPr>
          <a:xfrm>
            <a:off x="4629150" y="873993"/>
            <a:ext cx="3886200" cy="2421324"/>
          </a:xfrm>
          <a:prstGeom prst="rect">
            <a:avLst/>
          </a:prstGeom>
        </p:spPr>
      </p:pic>
      <p:pic>
        <p:nvPicPr>
          <p:cNvPr id="13" name="Content Placeholder 12">
            <a:extLst>
              <a:ext uri="{FF2B5EF4-FFF2-40B4-BE49-F238E27FC236}">
                <a16:creationId xmlns:a16="http://schemas.microsoft.com/office/drawing/2014/main" id="{F39D079F-AD69-EA0C-9EEB-6E5058FE8128}"/>
              </a:ext>
            </a:extLst>
          </p:cNvPr>
          <p:cNvPicPr>
            <a:picLocks noGrp="1" noChangeAspect="1"/>
          </p:cNvPicPr>
          <p:nvPr>
            <p:ph sz="half" idx="1"/>
          </p:nvPr>
        </p:nvPicPr>
        <p:blipFill>
          <a:blip r:embed="rId3"/>
          <a:stretch>
            <a:fillRect/>
          </a:stretch>
        </p:blipFill>
        <p:spPr>
          <a:xfrm>
            <a:off x="628650" y="873993"/>
            <a:ext cx="3886200" cy="2421324"/>
          </a:xfrm>
          <a:prstGeom prst="rect">
            <a:avLst/>
          </a:prstGeom>
        </p:spPr>
      </p:pic>
    </p:spTree>
    <p:extLst>
      <p:ext uri="{BB962C8B-B14F-4D97-AF65-F5344CB8AC3E}">
        <p14:creationId xmlns:p14="http://schemas.microsoft.com/office/powerpoint/2010/main" val="1620468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F752C-09BE-C9A2-7AF7-667FD17496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1B193D-DE63-FB82-7E8B-3E70754B8E03}"/>
              </a:ext>
            </a:extLst>
          </p:cNvPr>
          <p:cNvSpPr>
            <a:spLocks noGrp="1"/>
          </p:cNvSpPr>
          <p:nvPr>
            <p:ph type="title"/>
          </p:nvPr>
        </p:nvSpPr>
        <p:spPr>
          <a:xfrm>
            <a:off x="381000" y="243682"/>
            <a:ext cx="8458200" cy="477080"/>
          </a:xfrm>
        </p:spPr>
        <p:txBody>
          <a:bodyPr/>
          <a:lstStyle/>
          <a:p>
            <a:r>
              <a:rPr lang="en-US" dirty="0"/>
              <a:t>Seasonal Average Inertia by Hour 2019-2025*</a:t>
            </a:r>
          </a:p>
        </p:txBody>
      </p:sp>
      <p:sp>
        <p:nvSpPr>
          <p:cNvPr id="4" name="Slide Number Placeholder 3">
            <a:extLst>
              <a:ext uri="{FF2B5EF4-FFF2-40B4-BE49-F238E27FC236}">
                <a16:creationId xmlns:a16="http://schemas.microsoft.com/office/drawing/2014/main" id="{EA035F71-FCAC-98F3-2E91-45F08D84ABF2}"/>
              </a:ext>
            </a:extLst>
          </p:cNvPr>
          <p:cNvSpPr>
            <a:spLocks noGrp="1"/>
          </p:cNvSpPr>
          <p:nvPr>
            <p:ph type="sldNum" sz="quarter" idx="4"/>
          </p:nvPr>
        </p:nvSpPr>
        <p:spPr/>
        <p:txBody>
          <a:bodyPr/>
          <a:lstStyle/>
          <a:p>
            <a:fld id="{1D93BD3E-1E9A-4970-A6F7-E7AC52762E0C}" type="slidenum">
              <a:rPr lang="en-US" smtClean="0">
                <a:solidFill>
                  <a:prstClr val="black">
                    <a:tint val="75000"/>
                  </a:prstClr>
                </a:solidFill>
              </a:rPr>
              <a:pPr/>
              <a:t>42</a:t>
            </a:fld>
            <a:endParaRPr lang="en-US">
              <a:solidFill>
                <a:prstClr val="black">
                  <a:tint val="75000"/>
                </a:prstClr>
              </a:solidFill>
            </a:endParaRPr>
          </a:p>
        </p:txBody>
      </p:sp>
      <p:cxnSp>
        <p:nvCxnSpPr>
          <p:cNvPr id="14" name="Straight Connector 13">
            <a:extLst>
              <a:ext uri="{FF2B5EF4-FFF2-40B4-BE49-F238E27FC236}">
                <a16:creationId xmlns:a16="http://schemas.microsoft.com/office/drawing/2014/main" id="{15F447B3-A3CC-19CD-9699-59C0A27C861F}"/>
              </a:ext>
            </a:extLst>
          </p:cNvPr>
          <p:cNvCxnSpPr/>
          <p:nvPr/>
        </p:nvCxnSpPr>
        <p:spPr>
          <a:xfrm>
            <a:off x="364777" y="3643411"/>
            <a:ext cx="8458200"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15" name="Straight Connector 14">
            <a:extLst>
              <a:ext uri="{FF2B5EF4-FFF2-40B4-BE49-F238E27FC236}">
                <a16:creationId xmlns:a16="http://schemas.microsoft.com/office/drawing/2014/main" id="{0E5C5B05-9B46-A9C8-1573-3C08287F3598}"/>
              </a:ext>
            </a:extLst>
          </p:cNvPr>
          <p:cNvCxnSpPr>
            <a:cxnSpLocks/>
          </p:cNvCxnSpPr>
          <p:nvPr/>
        </p:nvCxnSpPr>
        <p:spPr>
          <a:xfrm>
            <a:off x="4552546" y="1148252"/>
            <a:ext cx="0" cy="5028812"/>
          </a:xfrm>
          <a:prstGeom prst="line">
            <a:avLst/>
          </a:prstGeom>
        </p:spPr>
        <p:style>
          <a:lnRef idx="2">
            <a:schemeClr val="accent4"/>
          </a:lnRef>
          <a:fillRef idx="0">
            <a:schemeClr val="accent4"/>
          </a:fillRef>
          <a:effectRef idx="1">
            <a:schemeClr val="accent4"/>
          </a:effectRef>
          <a:fontRef idx="minor">
            <a:schemeClr val="tx1"/>
          </a:fontRef>
        </p:style>
      </p:cxnSp>
      <p:sp>
        <p:nvSpPr>
          <p:cNvPr id="33" name="TextBox 32">
            <a:extLst>
              <a:ext uri="{FF2B5EF4-FFF2-40B4-BE49-F238E27FC236}">
                <a16:creationId xmlns:a16="http://schemas.microsoft.com/office/drawing/2014/main" id="{FCB63666-2941-AC80-2D96-8918EF7E079A}"/>
              </a:ext>
            </a:extLst>
          </p:cNvPr>
          <p:cNvSpPr txBox="1"/>
          <p:nvPr/>
        </p:nvSpPr>
        <p:spPr>
          <a:xfrm>
            <a:off x="4285856" y="6192058"/>
            <a:ext cx="807394" cy="276999"/>
          </a:xfrm>
          <a:prstGeom prst="rect">
            <a:avLst/>
          </a:prstGeom>
          <a:noFill/>
        </p:spPr>
        <p:txBody>
          <a:bodyPr wrap="square" rtlCol="0">
            <a:spAutoFit/>
          </a:bodyPr>
          <a:lstStyle/>
          <a:p>
            <a:r>
              <a:rPr lang="en-US" sz="1200" b="1" dirty="0"/>
              <a:t>Hour</a:t>
            </a:r>
          </a:p>
        </p:txBody>
      </p:sp>
      <p:sp>
        <p:nvSpPr>
          <p:cNvPr id="34" name="TextBox 33">
            <a:extLst>
              <a:ext uri="{FF2B5EF4-FFF2-40B4-BE49-F238E27FC236}">
                <a16:creationId xmlns:a16="http://schemas.microsoft.com/office/drawing/2014/main" id="{E88F688F-6399-5BB7-7093-A1B4DC7D890B}"/>
              </a:ext>
            </a:extLst>
          </p:cNvPr>
          <p:cNvSpPr txBox="1"/>
          <p:nvPr/>
        </p:nvSpPr>
        <p:spPr>
          <a:xfrm rot="16200000">
            <a:off x="-451186" y="3191891"/>
            <a:ext cx="1252204" cy="276999"/>
          </a:xfrm>
          <a:prstGeom prst="rect">
            <a:avLst/>
          </a:prstGeom>
          <a:noFill/>
        </p:spPr>
        <p:txBody>
          <a:bodyPr wrap="square" rtlCol="0">
            <a:spAutoFit/>
          </a:bodyPr>
          <a:lstStyle/>
          <a:p>
            <a:r>
              <a:rPr lang="en-US" sz="1200" b="1" dirty="0"/>
              <a:t>Inertia (GW*s)</a:t>
            </a:r>
          </a:p>
        </p:txBody>
      </p:sp>
      <p:pic>
        <p:nvPicPr>
          <p:cNvPr id="17" name="Picture 16">
            <a:extLst>
              <a:ext uri="{FF2B5EF4-FFF2-40B4-BE49-F238E27FC236}">
                <a16:creationId xmlns:a16="http://schemas.microsoft.com/office/drawing/2014/main" id="{93E9F42C-73A1-FE47-CAC5-847E8DDE4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071" y="702268"/>
            <a:ext cx="5574949" cy="341805"/>
          </a:xfrm>
          <a:prstGeom prst="rect">
            <a:avLst/>
          </a:prstGeom>
        </p:spPr>
      </p:pic>
      <p:graphicFrame>
        <p:nvGraphicFramePr>
          <p:cNvPr id="3" name="Chart 2">
            <a:extLst>
              <a:ext uri="{FF2B5EF4-FFF2-40B4-BE49-F238E27FC236}">
                <a16:creationId xmlns:a16="http://schemas.microsoft.com/office/drawing/2014/main" id="{3D0655CE-F390-4E9F-4732-3D9EBC6E2A92}"/>
              </a:ext>
            </a:extLst>
          </p:cNvPr>
          <p:cNvGraphicFramePr>
            <a:graphicFrameLocks/>
          </p:cNvGraphicFramePr>
          <p:nvPr/>
        </p:nvGraphicFramePr>
        <p:xfrm>
          <a:off x="4535584" y="919458"/>
          <a:ext cx="4303614"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F0BF8E5D-8782-2FA3-3697-76A53642F5E7}"/>
              </a:ext>
            </a:extLst>
          </p:cNvPr>
          <p:cNvGraphicFramePr>
            <a:graphicFrameLocks/>
          </p:cNvGraphicFramePr>
          <p:nvPr/>
        </p:nvGraphicFramePr>
        <p:xfrm>
          <a:off x="364776" y="3573473"/>
          <a:ext cx="4287393"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9A0438DC-C6E9-28C7-C0D1-3F544E9C6BC9}"/>
              </a:ext>
            </a:extLst>
          </p:cNvPr>
          <p:cNvGraphicFramePr>
            <a:graphicFrameLocks/>
          </p:cNvGraphicFramePr>
          <p:nvPr/>
        </p:nvGraphicFramePr>
        <p:xfrm>
          <a:off x="4552545" y="3619241"/>
          <a:ext cx="4286652" cy="269743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A4E7A89F-C9E0-FCE3-05F6-1370E2A895F8}"/>
              </a:ext>
            </a:extLst>
          </p:cNvPr>
          <p:cNvGraphicFramePr>
            <a:graphicFrameLocks/>
          </p:cNvGraphicFramePr>
          <p:nvPr/>
        </p:nvGraphicFramePr>
        <p:xfrm>
          <a:off x="364775" y="919458"/>
          <a:ext cx="4226680" cy="27432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63669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8FF8C-1AD9-F4F7-0ED4-5EB93BC281F7}"/>
              </a:ext>
            </a:extLst>
          </p:cNvPr>
          <p:cNvSpPr>
            <a:spLocks noGrp="1"/>
          </p:cNvSpPr>
          <p:nvPr>
            <p:ph type="title"/>
          </p:nvPr>
        </p:nvSpPr>
        <p:spPr/>
        <p:txBody>
          <a:bodyPr lIns="91440" tIns="45720" rIns="91440" bIns="45720" anchor="t"/>
          <a:lstStyle/>
          <a:p>
            <a:r>
              <a:rPr lang="en-US" dirty="0">
                <a:cs typeface="Arial"/>
              </a:rPr>
              <a:t>ESR Energy Capability</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60A28D1-2CD2-7FC2-5B95-BE2716D9AF90}"/>
                  </a:ext>
                </a:extLst>
              </p:cNvPr>
              <p:cNvSpPr>
                <a:spLocks noGrp="1"/>
              </p:cNvSpPr>
              <p:nvPr>
                <p:ph idx="1"/>
              </p:nvPr>
            </p:nvSpPr>
            <p:spPr>
              <a:xfrm>
                <a:off x="304800" y="4673191"/>
                <a:ext cx="8527050" cy="1369630"/>
              </a:xfrm>
            </p:spPr>
            <p:txBody>
              <a:bodyPr lIns="91440" tIns="45720" rIns="91440" bIns="45720" anchor="t"/>
              <a:lstStyle/>
              <a:p>
                <a:pPr marL="0" indent="0">
                  <a:buNone/>
                </a:pPr>
                <a:r>
                  <a:rPr lang="en-US" sz="1400">
                    <a:cs typeface="Arial"/>
                  </a:rPr>
                  <a:t>System Hourly ESR Capability is calculated using historical Real-Time telemetered hourly average ESR data (SOC, MNOS, AS Responsibility).</a:t>
                </a:r>
                <a:endParaRPr lang="en-US">
                  <a:cs typeface="Arial"/>
                </a:endParaRPr>
              </a:p>
              <a:p>
                <a:pPr marL="0" indent="0">
                  <a:buNone/>
                </a:pPr>
                <a:endParaRPr lang="en-US" sz="1400">
                  <a:cs typeface="Arial"/>
                </a:endParaRPr>
              </a:p>
              <a:p>
                <a:pPr marL="0" indent="0" algn="ctr">
                  <a:buNone/>
                </a:pPr>
                <a:r>
                  <a:rPr lang="en-US" sz="1400">
                    <a:cs typeface="Arial"/>
                  </a:rPr>
                  <a:t>4-hr Capability =  </a:t>
                </a:r>
                <a14:m>
                  <m:oMath xmlns:m="http://schemas.openxmlformats.org/officeDocument/2006/math">
                    <m:f>
                      <m:fPr>
                        <m:ctrlPr>
                          <a:rPr lang="en-US" sz="1600" i="1" dirty="0" smtClean="0">
                            <a:latin typeface="Cambria Math" panose="02040503050406030204" pitchFamily="18" charset="0"/>
                            <a:ea typeface="Cambria Math"/>
                            <a:cs typeface="Arial"/>
                          </a:rPr>
                        </m:ctrlPr>
                      </m:fPr>
                      <m:num>
                        <m:r>
                          <a:rPr lang="en-US" sz="1600" i="1" dirty="0">
                            <a:latin typeface="Cambria Math" panose="02040503050406030204" pitchFamily="18" charset="0"/>
                            <a:ea typeface="Cambria Math"/>
                            <a:cs typeface="Arial"/>
                          </a:rPr>
                          <m:t>(</m:t>
                        </m:r>
                        <m:r>
                          <a:rPr lang="en-US" sz="1600" i="1" dirty="0">
                            <a:latin typeface="Cambria Math" panose="02040503050406030204" pitchFamily="18" charset="0"/>
                            <a:ea typeface="Cambria Math"/>
                            <a:cs typeface="Arial"/>
                          </a:rPr>
                          <m:t>𝑆𝑂𝐶</m:t>
                        </m:r>
                        <m:r>
                          <a:rPr lang="en-US" sz="1600" i="1" dirty="0">
                            <a:latin typeface="Cambria Math" panose="02040503050406030204" pitchFamily="18" charset="0"/>
                            <a:ea typeface="Cambria Math"/>
                            <a:cs typeface="Arial"/>
                          </a:rPr>
                          <m:t> −</m:t>
                        </m:r>
                        <m:r>
                          <a:rPr lang="en-US" sz="1600" i="1" dirty="0">
                            <a:latin typeface="Cambria Math" panose="02040503050406030204" pitchFamily="18" charset="0"/>
                            <a:ea typeface="Cambria Math"/>
                            <a:cs typeface="Arial"/>
                          </a:rPr>
                          <m:t>𝑀𝑁𝑂𝑆</m:t>
                        </m:r>
                        <m:r>
                          <a:rPr lang="en-US" sz="1600" i="1" dirty="0">
                            <a:latin typeface="Cambria Math" panose="02040503050406030204" pitchFamily="18" charset="0"/>
                            <a:ea typeface="Cambria Math"/>
                            <a:cs typeface="Arial"/>
                          </a:rPr>
                          <m:t>) − (</m:t>
                        </m:r>
                        <m:r>
                          <a:rPr lang="en-US" sz="1600" i="1" dirty="0">
                            <a:latin typeface="Cambria Math" panose="02040503050406030204" pitchFamily="18" charset="0"/>
                            <a:ea typeface="Cambria Math"/>
                            <a:cs typeface="Arial"/>
                          </a:rPr>
                          <m:t>𝑈𝑝</m:t>
                        </m:r>
                        <m:r>
                          <a:rPr lang="en-US" sz="1600" i="1" dirty="0">
                            <a:latin typeface="Cambria Math" panose="02040503050406030204" pitchFamily="18" charset="0"/>
                            <a:ea typeface="Cambria Math"/>
                            <a:cs typeface="Arial"/>
                          </a:rPr>
                          <m:t> </m:t>
                        </m:r>
                        <m:r>
                          <a:rPr lang="en-US" sz="1600" i="1" dirty="0">
                            <a:latin typeface="Cambria Math" panose="02040503050406030204" pitchFamily="18" charset="0"/>
                            <a:ea typeface="Cambria Math"/>
                            <a:cs typeface="Arial"/>
                          </a:rPr>
                          <m:t>𝐴𝑆</m:t>
                        </m:r>
                        <m:r>
                          <a:rPr lang="en-US" sz="1600" i="1" dirty="0">
                            <a:latin typeface="Cambria Math" panose="02040503050406030204" pitchFamily="18" charset="0"/>
                            <a:ea typeface="Cambria Math"/>
                            <a:cs typeface="Arial"/>
                          </a:rPr>
                          <m:t> </m:t>
                        </m:r>
                        <m:r>
                          <a:rPr lang="en-US" sz="1600" i="1" dirty="0">
                            <a:latin typeface="Cambria Math" panose="02040503050406030204" pitchFamily="18" charset="0"/>
                            <a:ea typeface="Cambria Math"/>
                            <a:cs typeface="Arial"/>
                          </a:rPr>
                          <m:t>𝑅𝑒𝑠𝑝𝑜𝑛𝑠𝑖𝑏𝑖𝑙𝑖𝑡𝑦</m:t>
                        </m:r>
                        <m:r>
                          <a:rPr lang="en-US" sz="1600" i="1" dirty="0">
                            <a:latin typeface="Cambria Math" panose="02040503050406030204" pitchFamily="18" charset="0"/>
                            <a:ea typeface="Cambria Math"/>
                            <a:cs typeface="Arial"/>
                          </a:rPr>
                          <m:t> ∗ </m:t>
                        </m:r>
                        <m:r>
                          <a:rPr lang="en-US" sz="1600" i="1" dirty="0">
                            <a:latin typeface="Cambria Math" panose="02040503050406030204" pitchFamily="18" charset="0"/>
                            <a:ea typeface="Cambria Math"/>
                            <a:cs typeface="Arial"/>
                          </a:rPr>
                          <m:t>𝐴𝑆</m:t>
                        </m:r>
                        <m:r>
                          <a:rPr lang="en-US" sz="1600" i="1" dirty="0">
                            <a:latin typeface="Cambria Math" panose="02040503050406030204" pitchFamily="18" charset="0"/>
                            <a:ea typeface="Cambria Math"/>
                            <a:cs typeface="Arial"/>
                          </a:rPr>
                          <m:t> </m:t>
                        </m:r>
                        <m:r>
                          <a:rPr lang="en-US" sz="1600" i="1" dirty="0">
                            <a:latin typeface="Cambria Math" panose="02040503050406030204" pitchFamily="18" charset="0"/>
                            <a:ea typeface="Cambria Math"/>
                            <a:cs typeface="Arial"/>
                          </a:rPr>
                          <m:t>𝐷𝑢𝑟𝑎𝑡𝑖𝑜𝑛</m:t>
                        </m:r>
                        <m:r>
                          <a:rPr lang="en-US" sz="1600" i="1" dirty="0">
                            <a:latin typeface="Cambria Math" panose="02040503050406030204" pitchFamily="18" charset="0"/>
                            <a:ea typeface="Cambria Math"/>
                            <a:cs typeface="Arial"/>
                          </a:rPr>
                          <m:t>)</m:t>
                        </m:r>
                      </m:num>
                      <m:den>
                        <m:r>
                          <a:rPr lang="en-US" sz="1600" i="1" dirty="0">
                            <a:latin typeface="Cambria Math" panose="02040503050406030204" pitchFamily="18" charset="0"/>
                            <a:ea typeface="Cambria Math"/>
                            <a:cs typeface="Arial"/>
                          </a:rPr>
                          <m:t>4 </m:t>
                        </m:r>
                        <m:r>
                          <a:rPr lang="en-US" sz="1600" i="1" dirty="0">
                            <a:latin typeface="Cambria Math" panose="02040503050406030204" pitchFamily="18" charset="0"/>
                            <a:ea typeface="Cambria Math"/>
                            <a:cs typeface="Arial"/>
                          </a:rPr>
                          <m:t>𝐻𝑜𝑢𝑟𝑠</m:t>
                        </m:r>
                        <m:r>
                          <m:rPr>
                            <m:nor/>
                          </m:rPr>
                          <a:rPr lang="en-US" sz="1600" dirty="0">
                            <a:cs typeface="Arial" panose="020B0604020202020204"/>
                          </a:rPr>
                          <m:t> </m:t>
                        </m:r>
                      </m:den>
                    </m:f>
                  </m:oMath>
                </a14:m>
                <a:endParaRPr lang="en-US" sz="1100">
                  <a:cs typeface="Arial"/>
                </a:endParaRPr>
              </a:p>
              <a:p>
                <a:pPr marL="0" indent="0">
                  <a:buNone/>
                </a:pPr>
                <a:r>
                  <a:rPr lang="en-US" sz="1100">
                    <a:cs typeface="Arial"/>
                  </a:rPr>
                  <a:t>Up AS Responsibility = RRS + FFR + </a:t>
                </a:r>
                <a:r>
                  <a:rPr lang="en-US" sz="1100" err="1">
                    <a:cs typeface="Arial"/>
                  </a:rPr>
                  <a:t>RegUp</a:t>
                </a:r>
                <a:r>
                  <a:rPr lang="en-US" sz="1100">
                    <a:cs typeface="Arial"/>
                  </a:rPr>
                  <a:t> + Non-Spin + ECRS, </a:t>
                </a:r>
                <a:endParaRPr lang="en-US">
                  <a:cs typeface="Arial" panose="020B0604020202020204"/>
                </a:endParaRPr>
              </a:p>
              <a:p>
                <a:pPr marL="0" indent="0">
                  <a:buNone/>
                </a:pPr>
                <a:r>
                  <a:rPr lang="en-US" sz="1100">
                    <a:cs typeface="Arial"/>
                  </a:rPr>
                  <a:t>AS Duration = 1 Hour</a:t>
                </a:r>
                <a:endParaRPr lang="en-US">
                  <a:cs typeface="Arial"/>
                </a:endParaRPr>
              </a:p>
              <a:p>
                <a:endParaRPr lang="en-US">
                  <a:cs typeface="Arial"/>
                </a:endParaRPr>
              </a:p>
            </p:txBody>
          </p:sp>
        </mc:Choice>
        <mc:Fallback xmlns="">
          <p:sp>
            <p:nvSpPr>
              <p:cNvPr id="3" name="Content Placeholder 2">
                <a:extLst>
                  <a:ext uri="{FF2B5EF4-FFF2-40B4-BE49-F238E27FC236}">
                    <a16:creationId xmlns:a16="http://schemas.microsoft.com/office/drawing/2014/main" id="{660A28D1-2CD2-7FC2-5B95-BE2716D9AF90}"/>
                  </a:ext>
                </a:extLst>
              </p:cNvPr>
              <p:cNvSpPr>
                <a:spLocks noGrp="1" noRot="1" noChangeAspect="1" noMove="1" noResize="1" noEditPoints="1" noAdjustHandles="1" noChangeArrowheads="1" noChangeShapeType="1" noTextEdit="1"/>
              </p:cNvSpPr>
              <p:nvPr>
                <p:ph idx="1"/>
              </p:nvPr>
            </p:nvSpPr>
            <p:spPr>
              <a:xfrm>
                <a:off x="304800" y="4673191"/>
                <a:ext cx="8527050" cy="1369630"/>
              </a:xfrm>
              <a:blipFill>
                <a:blip r:embed="rId2"/>
                <a:stretch>
                  <a:fillRect l="-214" t="-893" b="-2053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DC5AD49-5C1E-3496-B2FD-AA9F563BDD32}"/>
              </a:ext>
            </a:extLst>
          </p:cNvPr>
          <p:cNvSpPr>
            <a:spLocks noGrp="1"/>
          </p:cNvSpPr>
          <p:nvPr>
            <p:ph type="sldNum" sz="quarter" idx="4"/>
          </p:nvPr>
        </p:nvSpPr>
        <p:spPr/>
        <p:txBody>
          <a:bodyPr/>
          <a:lstStyle/>
          <a:p>
            <a:fld id="{1D93BD3E-1E9A-4970-A6F7-E7AC52762E0C}" type="slidenum">
              <a:rPr lang="en-US" smtClean="0"/>
              <a:pPr/>
              <a:t>43</a:t>
            </a:fld>
            <a:endParaRPr lang="en-US"/>
          </a:p>
        </p:txBody>
      </p:sp>
      <p:pic>
        <p:nvPicPr>
          <p:cNvPr id="6" name="Picture 5">
            <a:extLst>
              <a:ext uri="{FF2B5EF4-FFF2-40B4-BE49-F238E27FC236}">
                <a16:creationId xmlns:a16="http://schemas.microsoft.com/office/drawing/2014/main" id="{380EB27F-4ABB-D3CF-E646-DE1912894B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1000" y="762000"/>
            <a:ext cx="8547243" cy="3575847"/>
          </a:xfrm>
          <a:prstGeom prst="rect">
            <a:avLst/>
          </a:prstGeom>
        </p:spPr>
      </p:pic>
    </p:spTree>
    <p:extLst>
      <p:ext uri="{BB962C8B-B14F-4D97-AF65-F5344CB8AC3E}">
        <p14:creationId xmlns:p14="http://schemas.microsoft.com/office/powerpoint/2010/main" val="1596414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D5E1-19F4-0EE4-7EC0-2BEE88DBE52C}"/>
              </a:ext>
            </a:extLst>
          </p:cNvPr>
          <p:cNvSpPr>
            <a:spLocks noGrp="1"/>
          </p:cNvSpPr>
          <p:nvPr>
            <p:ph type="title"/>
          </p:nvPr>
        </p:nvSpPr>
        <p:spPr/>
        <p:txBody>
          <a:bodyPr/>
          <a:lstStyle/>
          <a:p>
            <a:r>
              <a:rPr lang="en-US"/>
              <a:t>2-Hour ESR Capability</a:t>
            </a:r>
          </a:p>
        </p:txBody>
      </p:sp>
      <p:sp>
        <p:nvSpPr>
          <p:cNvPr id="4" name="Slide Number Placeholder 3">
            <a:extLst>
              <a:ext uri="{FF2B5EF4-FFF2-40B4-BE49-F238E27FC236}">
                <a16:creationId xmlns:a16="http://schemas.microsoft.com/office/drawing/2014/main" id="{AC79CD34-23CC-7442-FBA4-0834F02BB8AF}"/>
              </a:ext>
            </a:extLst>
          </p:cNvPr>
          <p:cNvSpPr>
            <a:spLocks noGrp="1"/>
          </p:cNvSpPr>
          <p:nvPr>
            <p:ph type="sldNum" sz="quarter" idx="4"/>
          </p:nvPr>
        </p:nvSpPr>
        <p:spPr/>
        <p:txBody>
          <a:bodyPr/>
          <a:lstStyle/>
          <a:p>
            <a:fld id="{1D93BD3E-1E9A-4970-A6F7-E7AC52762E0C}" type="slidenum">
              <a:rPr lang="en-US" smtClean="0"/>
              <a:pPr/>
              <a:t>44</a:t>
            </a:fld>
            <a:endParaRPr lang="en-US"/>
          </a:p>
        </p:txBody>
      </p:sp>
      <p:pic>
        <p:nvPicPr>
          <p:cNvPr id="5" name="Picture 4">
            <a:extLst>
              <a:ext uri="{FF2B5EF4-FFF2-40B4-BE49-F238E27FC236}">
                <a16:creationId xmlns:a16="http://schemas.microsoft.com/office/drawing/2014/main" id="{D9CFBF8E-2940-624F-EFFE-1282DB95B8EF}"/>
              </a:ext>
            </a:extLst>
          </p:cNvPr>
          <p:cNvPicPr>
            <a:picLocks noChangeAspect="1"/>
          </p:cNvPicPr>
          <p:nvPr/>
        </p:nvPicPr>
        <p:blipFill>
          <a:blip r:embed="rId2"/>
          <a:stretch>
            <a:fillRect/>
          </a:stretch>
        </p:blipFill>
        <p:spPr>
          <a:xfrm>
            <a:off x="0" y="1641076"/>
            <a:ext cx="9144000" cy="3575847"/>
          </a:xfrm>
          <a:prstGeom prst="rect">
            <a:avLst/>
          </a:prstGeom>
        </p:spPr>
      </p:pic>
    </p:spTree>
    <p:extLst>
      <p:ext uri="{BB962C8B-B14F-4D97-AF65-F5344CB8AC3E}">
        <p14:creationId xmlns:p14="http://schemas.microsoft.com/office/powerpoint/2010/main" val="500379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4C303-3DE4-6EA1-C771-9CE51BAC41AE}"/>
              </a:ext>
            </a:extLst>
          </p:cNvPr>
          <p:cNvSpPr>
            <a:spLocks noGrp="1"/>
          </p:cNvSpPr>
          <p:nvPr>
            <p:ph type="title"/>
          </p:nvPr>
        </p:nvSpPr>
        <p:spPr/>
        <p:txBody>
          <a:bodyPr/>
          <a:lstStyle/>
          <a:p>
            <a:r>
              <a:rPr lang="en-US"/>
              <a:t>6-Hour ESR Capability</a:t>
            </a:r>
          </a:p>
        </p:txBody>
      </p:sp>
      <p:sp>
        <p:nvSpPr>
          <p:cNvPr id="4" name="Slide Number Placeholder 3">
            <a:extLst>
              <a:ext uri="{FF2B5EF4-FFF2-40B4-BE49-F238E27FC236}">
                <a16:creationId xmlns:a16="http://schemas.microsoft.com/office/drawing/2014/main" id="{7C55EFB5-241F-91A4-8A41-833BA49C1DD3}"/>
              </a:ext>
            </a:extLst>
          </p:cNvPr>
          <p:cNvSpPr>
            <a:spLocks noGrp="1"/>
          </p:cNvSpPr>
          <p:nvPr>
            <p:ph type="sldNum" sz="quarter" idx="4"/>
          </p:nvPr>
        </p:nvSpPr>
        <p:spPr/>
        <p:txBody>
          <a:bodyPr/>
          <a:lstStyle/>
          <a:p>
            <a:fld id="{1D93BD3E-1E9A-4970-A6F7-E7AC52762E0C}" type="slidenum">
              <a:rPr lang="en-US" smtClean="0"/>
              <a:pPr/>
              <a:t>45</a:t>
            </a:fld>
            <a:endParaRPr lang="en-US"/>
          </a:p>
        </p:txBody>
      </p:sp>
      <p:pic>
        <p:nvPicPr>
          <p:cNvPr id="5" name="Picture 4">
            <a:extLst>
              <a:ext uri="{FF2B5EF4-FFF2-40B4-BE49-F238E27FC236}">
                <a16:creationId xmlns:a16="http://schemas.microsoft.com/office/drawing/2014/main" id="{02DFC1E2-CDA1-314B-BD10-E6376A484540}"/>
              </a:ext>
            </a:extLst>
          </p:cNvPr>
          <p:cNvPicPr>
            <a:picLocks noChangeAspect="1"/>
          </p:cNvPicPr>
          <p:nvPr/>
        </p:nvPicPr>
        <p:blipFill>
          <a:blip r:embed="rId2"/>
          <a:stretch>
            <a:fillRect/>
          </a:stretch>
        </p:blipFill>
        <p:spPr>
          <a:xfrm>
            <a:off x="0" y="1641076"/>
            <a:ext cx="9144000" cy="3575847"/>
          </a:xfrm>
          <a:prstGeom prst="rect">
            <a:avLst/>
          </a:prstGeom>
        </p:spPr>
      </p:pic>
    </p:spTree>
    <p:extLst>
      <p:ext uri="{BB962C8B-B14F-4D97-AF65-F5344CB8AC3E}">
        <p14:creationId xmlns:p14="http://schemas.microsoft.com/office/powerpoint/2010/main" val="1775566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6D241-537B-5335-D5A1-6CE9C272E2D5}"/>
              </a:ext>
            </a:extLst>
          </p:cNvPr>
          <p:cNvSpPr>
            <a:spLocks noGrp="1"/>
          </p:cNvSpPr>
          <p:nvPr>
            <p:ph type="title"/>
          </p:nvPr>
        </p:nvSpPr>
        <p:spPr/>
        <p:txBody>
          <a:bodyPr/>
          <a:lstStyle/>
          <a:p>
            <a:r>
              <a:rPr lang="en-US"/>
              <a:t>8-Hour ESR Capability</a:t>
            </a:r>
          </a:p>
        </p:txBody>
      </p:sp>
      <p:sp>
        <p:nvSpPr>
          <p:cNvPr id="4" name="Slide Number Placeholder 3">
            <a:extLst>
              <a:ext uri="{FF2B5EF4-FFF2-40B4-BE49-F238E27FC236}">
                <a16:creationId xmlns:a16="http://schemas.microsoft.com/office/drawing/2014/main" id="{EAD171E0-6573-4A18-6ADE-AD08BC85552A}"/>
              </a:ext>
            </a:extLst>
          </p:cNvPr>
          <p:cNvSpPr>
            <a:spLocks noGrp="1"/>
          </p:cNvSpPr>
          <p:nvPr>
            <p:ph type="sldNum" sz="quarter" idx="4"/>
          </p:nvPr>
        </p:nvSpPr>
        <p:spPr/>
        <p:txBody>
          <a:bodyPr/>
          <a:lstStyle/>
          <a:p>
            <a:fld id="{1D93BD3E-1E9A-4970-A6F7-E7AC52762E0C}" type="slidenum">
              <a:rPr lang="en-US" smtClean="0"/>
              <a:pPr/>
              <a:t>46</a:t>
            </a:fld>
            <a:endParaRPr lang="en-US"/>
          </a:p>
        </p:txBody>
      </p:sp>
      <p:pic>
        <p:nvPicPr>
          <p:cNvPr id="5" name="Picture 4">
            <a:extLst>
              <a:ext uri="{FF2B5EF4-FFF2-40B4-BE49-F238E27FC236}">
                <a16:creationId xmlns:a16="http://schemas.microsoft.com/office/drawing/2014/main" id="{1DD6D9F8-E2C1-122B-050F-9BA93BB86C02}"/>
              </a:ext>
            </a:extLst>
          </p:cNvPr>
          <p:cNvPicPr>
            <a:picLocks noChangeAspect="1"/>
          </p:cNvPicPr>
          <p:nvPr/>
        </p:nvPicPr>
        <p:blipFill>
          <a:blip r:embed="rId2"/>
          <a:stretch>
            <a:fillRect/>
          </a:stretch>
        </p:blipFill>
        <p:spPr>
          <a:xfrm>
            <a:off x="0" y="1641076"/>
            <a:ext cx="9144000" cy="3575847"/>
          </a:xfrm>
          <a:prstGeom prst="rect">
            <a:avLst/>
          </a:prstGeom>
        </p:spPr>
      </p:pic>
    </p:spTree>
    <p:extLst>
      <p:ext uri="{BB962C8B-B14F-4D97-AF65-F5344CB8AC3E}">
        <p14:creationId xmlns:p14="http://schemas.microsoft.com/office/powerpoint/2010/main" val="15263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732F453-E330-19E0-07D7-A11A1987953E}"/>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D59B8920-BC28-9819-5A2E-D05979D4AE98}"/>
              </a:ext>
            </a:extLst>
          </p:cNvPr>
          <p:cNvPicPr>
            <a:picLocks noChangeAspect="1"/>
          </p:cNvPicPr>
          <p:nvPr/>
        </p:nvPicPr>
        <p:blipFill>
          <a:blip r:embed="rId2"/>
          <a:stretch>
            <a:fillRect/>
          </a:stretch>
        </p:blipFill>
        <p:spPr>
          <a:xfrm>
            <a:off x="392150" y="3620930"/>
            <a:ext cx="8359699" cy="2859289"/>
          </a:xfrm>
          <a:prstGeom prst="rect">
            <a:avLst/>
          </a:prstGeom>
        </p:spPr>
      </p:pic>
      <p:sp>
        <p:nvSpPr>
          <p:cNvPr id="2" name="Title 1">
            <a:extLst>
              <a:ext uri="{FF2B5EF4-FFF2-40B4-BE49-F238E27FC236}">
                <a16:creationId xmlns:a16="http://schemas.microsoft.com/office/drawing/2014/main" id="{794194A4-5252-F34A-9FE6-A3F37520861F}"/>
              </a:ext>
            </a:extLst>
          </p:cNvPr>
          <p:cNvSpPr>
            <a:spLocks noGrp="1"/>
          </p:cNvSpPr>
          <p:nvPr>
            <p:ph type="title"/>
          </p:nvPr>
        </p:nvSpPr>
        <p:spPr/>
        <p:txBody>
          <a:bodyPr/>
          <a:lstStyle/>
          <a:p>
            <a:r>
              <a:rPr lang="en-US" dirty="0"/>
              <a:t>Risk Credit Accounting Heatmaps</a:t>
            </a:r>
            <a:endParaRPr lang="en-US" dirty="0">
              <a:solidFill>
                <a:schemeClr val="accent6"/>
              </a:solidFill>
            </a:endParaRPr>
          </a:p>
        </p:txBody>
      </p:sp>
      <p:sp>
        <p:nvSpPr>
          <p:cNvPr id="4" name="Slide Number Placeholder 3">
            <a:extLst>
              <a:ext uri="{FF2B5EF4-FFF2-40B4-BE49-F238E27FC236}">
                <a16:creationId xmlns:a16="http://schemas.microsoft.com/office/drawing/2014/main" id="{CBB47F89-F225-6A91-BB92-144704DFEF40}"/>
              </a:ext>
            </a:extLst>
          </p:cNvPr>
          <p:cNvSpPr>
            <a:spLocks noGrp="1"/>
          </p:cNvSpPr>
          <p:nvPr>
            <p:ph type="sldNum" sz="quarter" idx="4"/>
          </p:nvPr>
        </p:nvSpPr>
        <p:spPr/>
        <p:txBody>
          <a:bodyPr/>
          <a:lstStyle/>
          <a:p>
            <a:fld id="{1D93BD3E-1E9A-4970-A6F7-E7AC52762E0C}" type="slidenum">
              <a:rPr lang="en-US" smtClean="0"/>
              <a:pPr/>
              <a:t>47</a:t>
            </a:fld>
            <a:endParaRPr lang="en-US"/>
          </a:p>
        </p:txBody>
      </p:sp>
      <p:pic>
        <p:nvPicPr>
          <p:cNvPr id="1026" name="Picture 2">
            <a:extLst>
              <a:ext uri="{FF2B5EF4-FFF2-40B4-BE49-F238E27FC236}">
                <a16:creationId xmlns:a16="http://schemas.microsoft.com/office/drawing/2014/main" id="{C7670B5D-00F5-FEC6-CDF9-3E07B1680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12185"/>
            <a:ext cx="8458200" cy="2811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035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C872-1BBE-18D9-61A7-1ED6998E585C}"/>
              </a:ext>
            </a:extLst>
          </p:cNvPr>
          <p:cNvSpPr>
            <a:spLocks noGrp="1"/>
          </p:cNvSpPr>
          <p:nvPr>
            <p:ph type="title"/>
          </p:nvPr>
        </p:nvSpPr>
        <p:spPr/>
        <p:txBody>
          <a:bodyPr lIns="91440" tIns="45720" rIns="91440" bIns="45720" anchor="t"/>
          <a:lstStyle/>
          <a:p>
            <a:r>
              <a:rPr lang="en-US"/>
              <a:t>Simplified Optimization Example – Identical Maximum Risk Across Two Hours </a:t>
            </a:r>
          </a:p>
        </p:txBody>
      </p:sp>
      <p:sp>
        <p:nvSpPr>
          <p:cNvPr id="4" name="Slide Number Placeholder 3">
            <a:extLst>
              <a:ext uri="{FF2B5EF4-FFF2-40B4-BE49-F238E27FC236}">
                <a16:creationId xmlns:a16="http://schemas.microsoft.com/office/drawing/2014/main" id="{3428A478-B8A6-8C94-E62C-EB08A0621DA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8740719E-FC95-8CF3-C81E-065FBC9F8F64}"/>
              </a:ext>
            </a:extLst>
          </p:cNvPr>
          <p:cNvPicPr>
            <a:picLocks noChangeAspect="1"/>
          </p:cNvPicPr>
          <p:nvPr/>
        </p:nvPicPr>
        <p:blipFill>
          <a:blip r:embed="rId2"/>
          <a:stretch>
            <a:fillRect/>
          </a:stretch>
        </p:blipFill>
        <p:spPr>
          <a:xfrm>
            <a:off x="304800" y="1596928"/>
            <a:ext cx="3279548" cy="3321008"/>
          </a:xfrm>
          <a:prstGeom prst="rect">
            <a:avLst/>
          </a:prstGeom>
        </p:spPr>
      </p:pic>
      <p:pic>
        <p:nvPicPr>
          <p:cNvPr id="14" name="Picture 13">
            <a:extLst>
              <a:ext uri="{FF2B5EF4-FFF2-40B4-BE49-F238E27FC236}">
                <a16:creationId xmlns:a16="http://schemas.microsoft.com/office/drawing/2014/main" id="{73249E75-50B8-D4CF-CA3E-F54F66F371CB}"/>
              </a:ext>
            </a:extLst>
          </p:cNvPr>
          <p:cNvPicPr>
            <a:picLocks noChangeAspect="1"/>
          </p:cNvPicPr>
          <p:nvPr/>
        </p:nvPicPr>
        <p:blipFill>
          <a:blip r:embed="rId3"/>
          <a:stretch>
            <a:fillRect/>
          </a:stretch>
        </p:blipFill>
        <p:spPr>
          <a:xfrm>
            <a:off x="3729037" y="1596928"/>
            <a:ext cx="3398579" cy="3420035"/>
          </a:xfrm>
          <a:prstGeom prst="rect">
            <a:avLst/>
          </a:prstGeom>
        </p:spPr>
      </p:pic>
      <p:sp>
        <p:nvSpPr>
          <p:cNvPr id="15" name="TextBox 14">
            <a:extLst>
              <a:ext uri="{FF2B5EF4-FFF2-40B4-BE49-F238E27FC236}">
                <a16:creationId xmlns:a16="http://schemas.microsoft.com/office/drawing/2014/main" id="{2B9A2132-FB60-B105-7DB4-85E5C05E0862}"/>
              </a:ext>
            </a:extLst>
          </p:cNvPr>
          <p:cNvSpPr txBox="1"/>
          <p:nvPr/>
        </p:nvSpPr>
        <p:spPr>
          <a:xfrm>
            <a:off x="7203250" y="2253311"/>
            <a:ext cx="1635950" cy="2192908"/>
          </a:xfrm>
          <a:prstGeom prst="rect">
            <a:avLst/>
          </a:prstGeom>
          <a:noFill/>
        </p:spPr>
        <p:txBody>
          <a:bodyPr wrap="square" lIns="91440" tIns="45720" rIns="91440" bIns="45720" rtlCol="0" anchor="t">
            <a:spAutoFit/>
          </a:bodyPr>
          <a:lstStyle/>
          <a:p>
            <a:pPr marL="2139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Both hours have identical worst-case scenarios</a:t>
            </a:r>
            <a:endParaRPr lang="en-US">
              <a:ea typeface="+mn-ea"/>
              <a:cs typeface="+mn-cs"/>
            </a:endParaRPr>
          </a:p>
          <a:p>
            <a:pPr marL="213995" indent="-213995">
              <a:buFont typeface="Arial" panose="020B0604020202020204" pitchFamily="34" charset="0"/>
              <a:buChar char="•"/>
              <a:defRPr/>
            </a:pPr>
            <a:r>
              <a:rPr kumimoji="0" lang="en-US" sz="1050" b="0" i="0" u="none" strike="noStrike" kern="1200" cap="none" spc="0" normalizeH="0" baseline="0" noProof="0">
                <a:ln>
                  <a:noFill/>
                </a:ln>
                <a:solidFill>
                  <a:srgbClr val="000000"/>
                </a:solidFill>
                <a:effectLst/>
                <a:uLnTx/>
                <a:uFillTx/>
                <a:latin typeface="Segoe UI"/>
                <a:cs typeface="Segoe UI"/>
              </a:rPr>
              <a:t>Hour 17</a:t>
            </a:r>
            <a:r>
              <a:rPr lang="en-US" sz="1050">
                <a:solidFill>
                  <a:srgbClr val="000000"/>
                </a:solidFill>
                <a:latin typeface="Segoe UI"/>
                <a:cs typeface="Segoe UI"/>
              </a:rPr>
              <a:t> </a:t>
            </a:r>
            <a:r>
              <a:rPr kumimoji="0" lang="en-US" sz="1050" b="0" i="0" u="none" strike="noStrike" kern="1200" cap="none" spc="0" normalizeH="0" baseline="0" noProof="0">
                <a:ln>
                  <a:noFill/>
                </a:ln>
                <a:solidFill>
                  <a:srgbClr val="000000"/>
                </a:solidFill>
                <a:effectLst/>
                <a:uLnTx/>
                <a:uFillTx/>
                <a:latin typeface="Segoe UI"/>
                <a:cs typeface="Segoe UI"/>
              </a:rPr>
              <a:t> </a:t>
            </a:r>
            <a:r>
              <a:rPr lang="en-US" sz="1050">
                <a:solidFill>
                  <a:srgbClr val="000000"/>
                </a:solidFill>
                <a:latin typeface="Segoe UI"/>
                <a:cs typeface="Segoe UI"/>
              </a:rPr>
              <a:t>Risk level frequently</a:t>
            </a:r>
            <a:r>
              <a:rPr kumimoji="0" lang="en-US" sz="1050" b="0" i="0" u="none" strike="noStrike" kern="1200" cap="none" spc="0" normalizeH="0" baseline="0" noProof="0">
                <a:ln>
                  <a:noFill/>
                </a:ln>
                <a:solidFill>
                  <a:srgbClr val="000000"/>
                </a:solidFill>
                <a:effectLst/>
                <a:uLnTx/>
                <a:uFillTx/>
                <a:latin typeface="Segoe UI"/>
                <a:cs typeface="Segoe UI"/>
              </a:rPr>
              <a:t> exceeds reserves;</a:t>
            </a:r>
            <a:br>
              <a:rPr lang="en-US" sz="1050" b="0" i="0" u="none" strike="noStrike" kern="1200" cap="none" spc="0" normalizeH="0" baseline="0" noProof="0">
                <a:ln>
                  <a:noFill/>
                </a:ln>
                <a:effectLst/>
                <a:uLnTx/>
                <a:uFillTx/>
                <a:latin typeface="Segoe UI" panose="020B0502040204020203" pitchFamily="34" charset="0"/>
              </a:rPr>
            </a:br>
            <a:r>
              <a:rPr kumimoji="0" lang="en-US" sz="1050" b="0" i="0" u="none" strike="noStrike" kern="1200" cap="none" spc="0" normalizeH="0" baseline="0" noProof="0">
                <a:ln>
                  <a:noFill/>
                </a:ln>
                <a:solidFill>
                  <a:srgbClr val="000000"/>
                </a:solidFill>
                <a:effectLst/>
                <a:uLnTx/>
                <a:uFillTx/>
                <a:latin typeface="Segoe UI"/>
                <a:cs typeface="Segoe UI"/>
              </a:rPr>
              <a:t>Hour 22 rarely does</a:t>
            </a:r>
            <a:endParaRPr lang="en-US" sz="1050" b="0" i="0" u="none" strike="noStrike" kern="1200" cap="none" spc="0" normalizeH="0" baseline="0" noProof="0">
              <a:ln>
                <a:noFill/>
              </a:ln>
              <a:solidFill>
                <a:srgbClr val="000000"/>
              </a:solidFill>
              <a:effectLst/>
              <a:uLnTx/>
              <a:uFillTx/>
              <a:latin typeface="Segoe UI"/>
              <a:cs typeface="Segoe UI"/>
            </a:endParaRPr>
          </a:p>
          <a:p>
            <a:pPr marL="2139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Reserves get increased for Hour 17 while Hour 22 Reserve either stays the same or gets decreased</a:t>
            </a:r>
            <a:endParaRPr lang="en-US" sz="105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AC7062E0-4C8B-0239-911B-0F7DA1F0A364}"/>
              </a:ext>
            </a:extLst>
          </p:cNvPr>
          <p:cNvSpPr txBox="1"/>
          <p:nvPr/>
        </p:nvSpPr>
        <p:spPr>
          <a:xfrm>
            <a:off x="6993000" y="6120000"/>
            <a:ext cx="253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Not a real example</a:t>
            </a:r>
            <a:endParaRPr lang="en-US"/>
          </a:p>
        </p:txBody>
      </p:sp>
    </p:spTree>
    <p:extLst>
      <p:ext uri="{BB962C8B-B14F-4D97-AF65-F5344CB8AC3E}">
        <p14:creationId xmlns:p14="http://schemas.microsoft.com/office/powerpoint/2010/main" val="9817415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5FE6F-F564-93EA-6D98-A93D91569EA6}"/>
              </a:ext>
            </a:extLst>
          </p:cNvPr>
          <p:cNvSpPr>
            <a:spLocks noGrp="1"/>
          </p:cNvSpPr>
          <p:nvPr>
            <p:ph type="title"/>
          </p:nvPr>
        </p:nvSpPr>
        <p:spPr/>
        <p:txBody>
          <a:bodyPr lIns="91440" tIns="45720" rIns="91440" bIns="45720" anchor="t"/>
          <a:lstStyle/>
          <a:p>
            <a:r>
              <a:rPr lang="en-US" sz="2400">
                <a:ea typeface="+mj-lt"/>
                <a:cs typeface="+mj-lt"/>
              </a:rPr>
              <a:t>Capacity Trends by Season: Offline and Online</a:t>
            </a:r>
          </a:p>
        </p:txBody>
      </p:sp>
      <p:sp>
        <p:nvSpPr>
          <p:cNvPr id="4" name="Slide Number Placeholder 3">
            <a:extLst>
              <a:ext uri="{FF2B5EF4-FFF2-40B4-BE49-F238E27FC236}">
                <a16:creationId xmlns:a16="http://schemas.microsoft.com/office/drawing/2014/main" id="{96AB12AE-50FE-1B75-4200-F543AA2BEB53}"/>
              </a:ext>
            </a:extLst>
          </p:cNvPr>
          <p:cNvSpPr>
            <a:spLocks noGrp="1"/>
          </p:cNvSpPr>
          <p:nvPr>
            <p:ph type="sldNum" sz="quarter" idx="4"/>
          </p:nvPr>
        </p:nvSpPr>
        <p:spPr/>
        <p:txBody>
          <a:bodyPr/>
          <a:lstStyle/>
          <a:p>
            <a:fld id="{1D93BD3E-1E9A-4970-A6F7-E7AC52762E0C}" type="slidenum">
              <a:rPr lang="en-US" smtClean="0"/>
              <a:pPr/>
              <a:t>49</a:t>
            </a:fld>
            <a:endParaRPr lang="en-US"/>
          </a:p>
        </p:txBody>
      </p:sp>
      <p:sp>
        <p:nvSpPr>
          <p:cNvPr id="5" name="Content Placeholder 4">
            <a:extLst>
              <a:ext uri="{FF2B5EF4-FFF2-40B4-BE49-F238E27FC236}">
                <a16:creationId xmlns:a16="http://schemas.microsoft.com/office/drawing/2014/main" id="{3227FC77-BB66-EEAA-50F5-1C3B18E62D42}"/>
              </a:ext>
            </a:extLst>
          </p:cNvPr>
          <p:cNvSpPr>
            <a:spLocks noGrp="1"/>
          </p:cNvSpPr>
          <p:nvPr>
            <p:ph idx="1"/>
          </p:nvPr>
        </p:nvSpPr>
        <p:spPr/>
        <p:txBody>
          <a:bodyPr/>
          <a:lstStyle/>
          <a:p>
            <a:r>
              <a:rPr lang="en-US" sz="1800" dirty="0"/>
              <a:t>ERCOT accepts that the magnitude of headroom trends may change, but we do believe there will be consistent amounts of offline and online capacity available through night hours compared to daytime hours. As a result, we recommend taking a higher credit for night hours vs day hours. </a:t>
            </a:r>
          </a:p>
        </p:txBody>
      </p:sp>
      <p:grpSp>
        <p:nvGrpSpPr>
          <p:cNvPr id="8" name="Group 7">
            <a:extLst>
              <a:ext uri="{FF2B5EF4-FFF2-40B4-BE49-F238E27FC236}">
                <a16:creationId xmlns:a16="http://schemas.microsoft.com/office/drawing/2014/main" id="{A970EF84-D140-B83F-B644-4F973A301DEC}"/>
              </a:ext>
            </a:extLst>
          </p:cNvPr>
          <p:cNvGrpSpPr/>
          <p:nvPr/>
        </p:nvGrpSpPr>
        <p:grpSpPr>
          <a:xfrm>
            <a:off x="393357" y="2150076"/>
            <a:ext cx="8534400" cy="4201664"/>
            <a:chOff x="393357" y="2150076"/>
            <a:chExt cx="8534400" cy="4201664"/>
          </a:xfrm>
        </p:grpSpPr>
        <p:pic>
          <p:nvPicPr>
            <p:cNvPr id="7" name="Content Placeholder 5">
              <a:extLst>
                <a:ext uri="{FF2B5EF4-FFF2-40B4-BE49-F238E27FC236}">
                  <a16:creationId xmlns:a16="http://schemas.microsoft.com/office/drawing/2014/main" id="{141F9B9A-A958-65E2-56CA-E969D66FCA8F}"/>
                </a:ext>
              </a:extLst>
            </p:cNvPr>
            <p:cNvPicPr>
              <a:picLocks noChangeAspect="1"/>
            </p:cNvPicPr>
            <p:nvPr/>
          </p:nvPicPr>
          <p:blipFill>
            <a:blip r:embed="rId2"/>
            <a:stretch>
              <a:fillRect/>
            </a:stretch>
          </p:blipFill>
          <p:spPr>
            <a:xfrm>
              <a:off x="393357" y="2150076"/>
              <a:ext cx="8534400" cy="4201664"/>
            </a:xfrm>
            <a:prstGeom prst="rect">
              <a:avLst/>
            </a:prstGeom>
          </p:spPr>
        </p:pic>
        <p:sp>
          <p:nvSpPr>
            <p:cNvPr id="3" name="Rectangle 2">
              <a:extLst>
                <a:ext uri="{FF2B5EF4-FFF2-40B4-BE49-F238E27FC236}">
                  <a16:creationId xmlns:a16="http://schemas.microsoft.com/office/drawing/2014/main" id="{52001470-1B61-9CB4-4AE7-98CDC912A55B}"/>
                </a:ext>
              </a:extLst>
            </p:cNvPr>
            <p:cNvSpPr/>
            <p:nvPr/>
          </p:nvSpPr>
          <p:spPr>
            <a:xfrm>
              <a:off x="858644" y="2430966"/>
              <a:ext cx="1628078" cy="3611855"/>
            </a:xfrm>
            <a:prstGeom prst="rect">
              <a:avLst/>
            </a:prstGeom>
            <a:solidFill>
              <a:schemeClr val="accent5">
                <a:alpha val="3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algn="l"/>
              <a:endParaRPr lang="en-US"/>
            </a:p>
          </p:txBody>
        </p:sp>
        <p:sp>
          <p:nvSpPr>
            <p:cNvPr id="6" name="Rectangle 5">
              <a:extLst>
                <a:ext uri="{FF2B5EF4-FFF2-40B4-BE49-F238E27FC236}">
                  <a16:creationId xmlns:a16="http://schemas.microsoft.com/office/drawing/2014/main" id="{6BA322EB-B957-550D-5913-76560E92298D}"/>
                </a:ext>
              </a:extLst>
            </p:cNvPr>
            <p:cNvSpPr/>
            <p:nvPr/>
          </p:nvSpPr>
          <p:spPr>
            <a:xfrm>
              <a:off x="6657279" y="2430965"/>
              <a:ext cx="814039" cy="3611855"/>
            </a:xfrm>
            <a:prstGeom prst="rect">
              <a:avLst/>
            </a:prstGeom>
            <a:solidFill>
              <a:schemeClr val="accent5">
                <a:alpha val="3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algn="l"/>
              <a:endParaRPr lang="en-US"/>
            </a:p>
          </p:txBody>
        </p:sp>
      </p:grpSp>
      <p:sp>
        <p:nvSpPr>
          <p:cNvPr id="9" name="TextBox 8">
            <a:extLst>
              <a:ext uri="{FF2B5EF4-FFF2-40B4-BE49-F238E27FC236}">
                <a16:creationId xmlns:a16="http://schemas.microsoft.com/office/drawing/2014/main" id="{B1A957B0-AD1C-A02E-B2FA-77593475A3AB}"/>
              </a:ext>
            </a:extLst>
          </p:cNvPr>
          <p:cNvSpPr txBox="1"/>
          <p:nvPr/>
        </p:nvSpPr>
        <p:spPr>
          <a:xfrm>
            <a:off x="6131213" y="6252218"/>
            <a:ext cx="2707987" cy="276999"/>
          </a:xfrm>
          <a:prstGeom prst="rect">
            <a:avLst/>
          </a:prstGeom>
          <a:noFill/>
        </p:spPr>
        <p:txBody>
          <a:bodyPr wrap="square" rtlCol="0">
            <a:spAutoFit/>
          </a:bodyPr>
          <a:lstStyle/>
          <a:p>
            <a:r>
              <a:rPr lang="en-US" sz="1200" dirty="0">
                <a:solidFill>
                  <a:schemeClr val="tx2"/>
                </a:solidFill>
              </a:rPr>
              <a:t>*shaded area identifying night hours</a:t>
            </a:r>
          </a:p>
        </p:txBody>
      </p:sp>
    </p:spTree>
    <p:extLst>
      <p:ext uri="{BB962C8B-B14F-4D97-AF65-F5344CB8AC3E}">
        <p14:creationId xmlns:p14="http://schemas.microsoft.com/office/powerpoint/2010/main" val="3533104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24290-2FC3-7D37-D346-BD25FBF70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A6D41C-FE7A-9894-5813-A2518C4BBDCD}"/>
              </a:ext>
            </a:extLst>
          </p:cNvPr>
          <p:cNvSpPr>
            <a:spLocks noGrp="1"/>
          </p:cNvSpPr>
          <p:nvPr>
            <p:ph type="title"/>
          </p:nvPr>
        </p:nvSpPr>
        <p:spPr/>
        <p:txBody>
          <a:bodyPr/>
          <a:lstStyle/>
          <a:p>
            <a:r>
              <a:rPr lang="en-US" sz="2400"/>
              <a:t>PUC’s Findings Related To AS Methodology</a:t>
            </a:r>
          </a:p>
        </p:txBody>
      </p:sp>
      <p:graphicFrame>
        <p:nvGraphicFramePr>
          <p:cNvPr id="5" name="Content Placeholder 4">
            <a:extLst>
              <a:ext uri="{FF2B5EF4-FFF2-40B4-BE49-F238E27FC236}">
                <a16:creationId xmlns:a16="http://schemas.microsoft.com/office/drawing/2014/main" id="{E54CC48C-B5AF-FBF0-278B-A179C210C461}"/>
              </a:ext>
            </a:extLst>
          </p:cNvPr>
          <p:cNvGraphicFramePr>
            <a:graphicFrameLocks noGrp="1"/>
          </p:cNvGraphicFramePr>
          <p:nvPr>
            <p:ph idx="1"/>
          </p:nvPr>
        </p:nvGraphicFramePr>
        <p:xfrm>
          <a:off x="304800" y="855663"/>
          <a:ext cx="8686800" cy="546100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4233086594"/>
                    </a:ext>
                  </a:extLst>
                </a:gridCol>
                <a:gridCol w="3797832">
                  <a:extLst>
                    <a:ext uri="{9D8B030D-6E8A-4147-A177-3AD203B41FA5}">
                      <a16:colId xmlns:a16="http://schemas.microsoft.com/office/drawing/2014/main" val="3558780894"/>
                    </a:ext>
                  </a:extLst>
                </a:gridCol>
                <a:gridCol w="2983968">
                  <a:extLst>
                    <a:ext uri="{9D8B030D-6E8A-4147-A177-3AD203B41FA5}">
                      <a16:colId xmlns:a16="http://schemas.microsoft.com/office/drawing/2014/main" val="1036638462"/>
                    </a:ext>
                  </a:extLst>
                </a:gridCol>
              </a:tblGrid>
              <a:tr h="370840">
                <a:tc>
                  <a:txBody>
                    <a:bodyPr/>
                    <a:lstStyle/>
                    <a:p>
                      <a:pPr algn="ctr"/>
                      <a:r>
                        <a:rPr lang="en-US" cap="small" baseline="0"/>
                        <a:t>Topic</a:t>
                      </a:r>
                    </a:p>
                  </a:txBody>
                  <a:tcPr/>
                </a:tc>
                <a:tc>
                  <a:txBody>
                    <a:bodyPr/>
                    <a:lstStyle/>
                    <a:p>
                      <a:pPr algn="ctr"/>
                      <a:r>
                        <a:rPr lang="en-US" cap="small" baseline="0"/>
                        <a:t>Finding</a:t>
                      </a:r>
                    </a:p>
                  </a:txBody>
                  <a:tcPr/>
                </a:tc>
                <a:tc>
                  <a:txBody>
                    <a:bodyPr/>
                    <a:lstStyle/>
                    <a:p>
                      <a:pPr algn="ctr"/>
                      <a:r>
                        <a:rPr lang="en-US" cap="small" baseline="0"/>
                        <a:t>Next Steps</a:t>
                      </a:r>
                    </a:p>
                  </a:txBody>
                  <a:tcPr/>
                </a:tc>
                <a:extLst>
                  <a:ext uri="{0D108BD9-81ED-4DB2-BD59-A6C34878D82A}">
                    <a16:rowId xmlns:a16="http://schemas.microsoft.com/office/drawing/2014/main" val="510776947"/>
                  </a:ext>
                </a:extLst>
              </a:tr>
              <a:tr h="34829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a:t>PROVIDING ADEQUATE INCENTIVES FOR DISPATCHABLE GENERATION </a:t>
                      </a:r>
                    </a:p>
                  </a:txBody>
                  <a:tcPr anchor="ctr"/>
                </a:tc>
                <a:tc>
                  <a:txBody>
                    <a:bodyPr/>
                    <a:lstStyle/>
                    <a:p>
                      <a:r>
                        <a:rPr lang="en-US" sz="1000" kern="1200">
                          <a:solidFill>
                            <a:schemeClr val="dk1"/>
                          </a:solidFill>
                          <a:latin typeface="+mn-lt"/>
                          <a:ea typeface="+mn-ea"/>
                          <a:cs typeface="+mn-cs"/>
                        </a:rPr>
                        <a:t>The reliability standard rule (16 TAC § 25.508) has defined a process for assessing and ensuring resource adequacy. </a:t>
                      </a:r>
                      <a:endParaRPr lang="en-US" sz="1000">
                        <a:solidFill>
                          <a:schemeClr val="accent6"/>
                        </a:solidFill>
                      </a:endParaRPr>
                    </a:p>
                  </a:txBody>
                  <a:tcPr/>
                </a:tc>
                <a:tc>
                  <a:txBody>
                    <a:bodyPr/>
                    <a:lstStyle/>
                    <a:p>
                      <a:r>
                        <a:rPr lang="en-US" sz="1000" kern="1200">
                          <a:solidFill>
                            <a:schemeClr val="dk1"/>
                          </a:solidFill>
                          <a:latin typeface="+mn-lt"/>
                          <a:ea typeface="+mn-ea"/>
                          <a:cs typeface="+mn-cs"/>
                        </a:rPr>
                        <a:t>The first holistic reliability standard assessment in 2026 will include an assessment of whether incentives are adequate to support a sustainable level of dispatchable generation, and ERCOT should incorporate the impact of new market features such as Texas Energy Fund, DRRS, and real-time co-optimization plus batteries (RTC+B) into this assessment. </a:t>
                      </a:r>
                      <a:endParaRPr lang="en-US" sz="1000">
                        <a:solidFill>
                          <a:schemeClr val="accent6"/>
                        </a:solidFill>
                      </a:endParaRPr>
                    </a:p>
                  </a:txBody>
                  <a:tcPr/>
                </a:tc>
                <a:extLst>
                  <a:ext uri="{0D108BD9-81ED-4DB2-BD59-A6C34878D82A}">
                    <a16:rowId xmlns:a16="http://schemas.microsoft.com/office/drawing/2014/main" val="587894008"/>
                  </a:ext>
                </a:extLst>
              </a:tr>
              <a:tr h="370840">
                <a:tc>
                  <a:txBody>
                    <a:bodyPr/>
                    <a:lstStyle/>
                    <a:p>
                      <a:pPr algn="ctr"/>
                      <a:r>
                        <a:rPr lang="en-US" sz="1000"/>
                        <a:t>APPROPRIATE CRITERION FOR AS PROCUREMENT QUANTITIES</a:t>
                      </a:r>
                    </a:p>
                  </a:txBody>
                  <a:tcPr anchor="ctr"/>
                </a:tc>
                <a:tc>
                  <a:txBody>
                    <a:bodyPr/>
                    <a:lstStyle/>
                    <a:p>
                      <a:r>
                        <a:rPr lang="en-US" sz="1000" kern="1200">
                          <a:solidFill>
                            <a:schemeClr val="dk1"/>
                          </a:solidFill>
                          <a:latin typeface="+mn-lt"/>
                          <a:ea typeface="+mn-ea"/>
                          <a:cs typeface="+mn-cs"/>
                        </a:rPr>
                        <a:t>ERCOT's current posture of maintaining AS quantities that minimize the chance of Entering the pre-emergency operational condition of an Operational Watch should be maintained in order to balance system improvements made since Winter Storm Uri until additional data is available to support further Commission evaluation of this operating posture. </a:t>
                      </a:r>
                      <a:endParaRPr lang="en-US" sz="1000">
                        <a:solidFill>
                          <a:schemeClr val="accent6"/>
                        </a:solidFill>
                      </a:endParaRPr>
                    </a:p>
                  </a:txBody>
                  <a:tcPr/>
                </a:tc>
                <a:tc>
                  <a:txBody>
                    <a:bodyPr/>
                    <a:lstStyle/>
                    <a:p>
                      <a:r>
                        <a:rPr lang="en-US" sz="1000" kern="1200">
                          <a:solidFill>
                            <a:schemeClr val="dk1"/>
                          </a:solidFill>
                          <a:latin typeface="+mn-lt"/>
                          <a:ea typeface="+mn-ea"/>
                          <a:cs typeface="+mn-cs"/>
                        </a:rPr>
                        <a:t>ERCOT should develop the capability to provide current estimates of costs and</a:t>
                      </a:r>
                    </a:p>
                    <a:p>
                      <a:r>
                        <a:rPr lang="en-US" sz="1000" kern="1200">
                          <a:solidFill>
                            <a:schemeClr val="dk1"/>
                          </a:solidFill>
                          <a:latin typeface="+mn-lt"/>
                          <a:ea typeface="+mn-ea"/>
                          <a:cs typeface="+mn-cs"/>
                        </a:rPr>
                        <a:t>probabilities of experiencing a Watch, Emergency Alert, and Load Shed for several potential alternative target reserve levels </a:t>
                      </a:r>
                      <a:r>
                        <a:rPr lang="en-US" sz="1000" b="1" kern="1200">
                          <a:solidFill>
                            <a:schemeClr val="dk1"/>
                          </a:solidFill>
                          <a:latin typeface="+mn-lt"/>
                          <a:ea typeface="+mn-ea"/>
                          <a:cs typeface="+mn-cs"/>
                        </a:rPr>
                        <a:t>as soon as practicable and no later than to support the Commission setting an objective, data-based procurement criteria for the 2027 AS Methodology. </a:t>
                      </a:r>
                      <a:endParaRPr lang="en-US" sz="1000" b="1">
                        <a:solidFill>
                          <a:schemeClr val="accent6"/>
                        </a:solidFill>
                      </a:endParaRPr>
                    </a:p>
                  </a:txBody>
                  <a:tcPr/>
                </a:tc>
                <a:extLst>
                  <a:ext uri="{0D108BD9-81ED-4DB2-BD59-A6C34878D82A}">
                    <a16:rowId xmlns:a16="http://schemas.microsoft.com/office/drawing/2014/main" val="3478867392"/>
                  </a:ext>
                </a:extLst>
              </a:tr>
              <a:tr h="370840">
                <a:tc>
                  <a:txBody>
                    <a:bodyPr/>
                    <a:lstStyle/>
                    <a:p>
                      <a:pPr algn="ctr"/>
                      <a:r>
                        <a:rPr lang="en-US" sz="1000"/>
                        <a:t>PROBABALISTIC MODELING TO DETERMINE AS QUANTITIES</a:t>
                      </a:r>
                    </a:p>
                  </a:txBody>
                  <a:tcPr anchor="ctr"/>
                </a:tc>
                <a:tc>
                  <a:txBody>
                    <a:bodyPr/>
                    <a:lstStyle/>
                    <a:p>
                      <a:r>
                        <a:rPr lang="en-US" sz="1000" kern="1200">
                          <a:solidFill>
                            <a:schemeClr val="dk1"/>
                          </a:solidFill>
                          <a:latin typeface="+mn-lt"/>
                          <a:ea typeface="+mn-ea"/>
                          <a:cs typeface="+mn-cs"/>
                        </a:rPr>
                        <a:t>ERCOT's current practice to determine AS quantities relies on a statistical analysis using</a:t>
                      </a:r>
                    </a:p>
                    <a:p>
                      <a:r>
                        <a:rPr lang="en-US" sz="1000" kern="1200">
                          <a:solidFill>
                            <a:schemeClr val="dk1"/>
                          </a:solidFill>
                          <a:latin typeface="+mn-lt"/>
                          <a:ea typeface="+mn-ea"/>
                          <a:cs typeface="+mn-cs"/>
                        </a:rPr>
                        <a:t>historical operating conditions and outcomes. This methodology is no longer sufficient as myriad changes to the wholesale markets and operating conditions continue to impact reasonable forecasting needs. Changes such as incorporation of an unknown amount of TEF-supported capacity, how new large loads are integrated into grid operations, or the impact of new market designs present uncertainty for forecasting tools based exclusively on historical data. </a:t>
                      </a:r>
                      <a:endParaRPr lang="en-US" sz="1000">
                        <a:solidFill>
                          <a:schemeClr val="accent6"/>
                        </a:solidFill>
                      </a:endParaRPr>
                    </a:p>
                  </a:txBody>
                  <a:tcPr/>
                </a:tc>
                <a:tc>
                  <a:txBody>
                    <a:bodyPr/>
                    <a:lstStyle/>
                    <a:p>
                      <a:r>
                        <a:rPr lang="en-US" sz="1000" kern="1200">
                          <a:solidFill>
                            <a:schemeClr val="dk1"/>
                          </a:solidFill>
                          <a:latin typeface="+mn-lt"/>
                          <a:ea typeface="+mn-ea"/>
                          <a:cs typeface="+mn-cs"/>
                        </a:rPr>
                        <a:t>ERCOT should develop a suitable probabilistic, forward-looking modeling capability, </a:t>
                      </a:r>
                      <a:r>
                        <a:rPr lang="en-US" sz="1000" b="1" kern="1200">
                          <a:solidFill>
                            <a:schemeClr val="dk1"/>
                          </a:solidFill>
                          <a:latin typeface="+mn-lt"/>
                          <a:ea typeface="+mn-ea"/>
                          <a:cs typeface="+mn-cs"/>
                        </a:rPr>
                        <a:t>provide regular updates to TAC, and present options that can be incorporated no later than the 2027 AS Methodology. </a:t>
                      </a:r>
                    </a:p>
                  </a:txBody>
                  <a:tcPr/>
                </a:tc>
                <a:extLst>
                  <a:ext uri="{0D108BD9-81ED-4DB2-BD59-A6C34878D82A}">
                    <a16:rowId xmlns:a16="http://schemas.microsoft.com/office/drawing/2014/main" val="2769905903"/>
                  </a:ext>
                </a:extLst>
              </a:tr>
              <a:tr h="370840">
                <a:tc>
                  <a:txBody>
                    <a:bodyPr/>
                    <a:lstStyle/>
                    <a:p>
                      <a:pPr algn="ctr"/>
                      <a:r>
                        <a:rPr lang="en-US" sz="1000"/>
                        <a:t>DYNAMIC DETERMINATION OF AS QUANTITIES </a:t>
                      </a:r>
                    </a:p>
                  </a:txBody>
                  <a:tcPr anchor="ctr"/>
                </a:tc>
                <a:tc>
                  <a:txBody>
                    <a:bodyPr/>
                    <a:lstStyle/>
                    <a:p>
                      <a:r>
                        <a:rPr lang="en-US" sz="1000" kern="1200">
                          <a:solidFill>
                            <a:schemeClr val="dk1"/>
                          </a:solidFill>
                          <a:latin typeface="+mn-lt"/>
                          <a:ea typeface="+mn-ea"/>
                          <a:cs typeface="+mn-cs"/>
                        </a:rPr>
                        <a:t>Tradeoffs exist between the certainty provided to market participants by calculating AS quantities primarily on an annual basis (as is done  currently) and the efficiency of calculating some portion of AS quantities closer to the operating day. </a:t>
                      </a:r>
                      <a:endParaRPr lang="en-US" sz="1000">
                        <a:solidFill>
                          <a:schemeClr val="accent6"/>
                        </a:solidFill>
                      </a:endParaRPr>
                    </a:p>
                  </a:txBody>
                  <a:tcPr/>
                </a:tc>
                <a:tc>
                  <a:txBody>
                    <a:bodyPr/>
                    <a:lstStyle/>
                    <a:p>
                      <a:r>
                        <a:rPr lang="en-US" sz="1000" kern="1200">
                          <a:solidFill>
                            <a:schemeClr val="dk1"/>
                          </a:solidFill>
                          <a:latin typeface="+mn-lt"/>
                          <a:ea typeface="+mn-ea"/>
                          <a:cs typeface="+mn-cs"/>
                        </a:rPr>
                        <a:t>ERCOT should work with stakeholders to explore a dynamic AS methodology that best</a:t>
                      </a:r>
                    </a:p>
                    <a:p>
                      <a:r>
                        <a:rPr lang="en-US" sz="1000" kern="1200">
                          <a:solidFill>
                            <a:schemeClr val="dk1"/>
                          </a:solidFill>
                          <a:latin typeface="+mn-lt"/>
                          <a:ea typeface="+mn-ea"/>
                          <a:cs typeface="+mn-cs"/>
                        </a:rPr>
                        <a:t>Balances these trade-offs. </a:t>
                      </a:r>
                    </a:p>
                  </a:txBody>
                  <a:tcPr/>
                </a:tc>
                <a:extLst>
                  <a:ext uri="{0D108BD9-81ED-4DB2-BD59-A6C34878D82A}">
                    <a16:rowId xmlns:a16="http://schemas.microsoft.com/office/drawing/2014/main" val="1018600177"/>
                  </a:ext>
                </a:extLst>
              </a:tr>
            </a:tbl>
          </a:graphicData>
        </a:graphic>
      </p:graphicFrame>
      <p:sp>
        <p:nvSpPr>
          <p:cNvPr id="4" name="Slide Number Placeholder 3">
            <a:extLst>
              <a:ext uri="{FF2B5EF4-FFF2-40B4-BE49-F238E27FC236}">
                <a16:creationId xmlns:a16="http://schemas.microsoft.com/office/drawing/2014/main" id="{ACAD0E14-A2EA-EBFC-B154-07602528B953}"/>
              </a:ext>
            </a:extLst>
          </p:cNvPr>
          <p:cNvSpPr>
            <a:spLocks noGrp="1"/>
          </p:cNvSpPr>
          <p:nvPr>
            <p:ph type="sldNum" sz="quarter" idx="4"/>
          </p:nvPr>
        </p:nvSpPr>
        <p:spPr/>
        <p:txBody>
          <a:bodyPr/>
          <a:lstStyle/>
          <a:p>
            <a:fld id="{1D93BD3E-1E9A-4970-A6F7-E7AC52762E0C}" type="slidenum">
              <a:rPr lang="en-US" smtClean="0"/>
              <a:pPr/>
              <a:t>5</a:t>
            </a:fld>
            <a:endParaRPr lang="en-US"/>
          </a:p>
        </p:txBody>
      </p:sp>
    </p:spTree>
    <p:extLst>
      <p:ext uri="{BB962C8B-B14F-4D97-AF65-F5344CB8AC3E}">
        <p14:creationId xmlns:p14="http://schemas.microsoft.com/office/powerpoint/2010/main" val="19231470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C384FD-53E7-3D5D-5EF2-B6F9F76BA706}"/>
              </a:ext>
            </a:extLst>
          </p:cNvPr>
          <p:cNvPicPr>
            <a:picLocks noChangeAspect="1"/>
          </p:cNvPicPr>
          <p:nvPr/>
        </p:nvPicPr>
        <p:blipFill>
          <a:blip r:embed="rId2"/>
          <a:stretch>
            <a:fillRect/>
          </a:stretch>
        </p:blipFill>
        <p:spPr>
          <a:xfrm>
            <a:off x="381000" y="3935003"/>
            <a:ext cx="8153400" cy="2336418"/>
          </a:xfrm>
          <a:prstGeom prst="rect">
            <a:avLst/>
          </a:prstGeom>
        </p:spPr>
      </p:pic>
      <p:sp>
        <p:nvSpPr>
          <p:cNvPr id="2" name="Title 1">
            <a:extLst>
              <a:ext uri="{FF2B5EF4-FFF2-40B4-BE49-F238E27FC236}">
                <a16:creationId xmlns:a16="http://schemas.microsoft.com/office/drawing/2014/main" id="{176C935A-2B8C-C77E-5617-18875A794B5D}"/>
              </a:ext>
            </a:extLst>
          </p:cNvPr>
          <p:cNvSpPr>
            <a:spLocks noGrp="1"/>
          </p:cNvSpPr>
          <p:nvPr>
            <p:ph type="title"/>
          </p:nvPr>
        </p:nvSpPr>
        <p:spPr/>
        <p:txBody>
          <a:bodyPr/>
          <a:lstStyle/>
          <a:p>
            <a:r>
              <a:rPr lang="en-US" dirty="0"/>
              <a:t>Sensitivity on Threshold (Watch to Load Shed)</a:t>
            </a:r>
          </a:p>
        </p:txBody>
      </p:sp>
      <p:sp>
        <p:nvSpPr>
          <p:cNvPr id="3" name="Content Placeholder 2">
            <a:extLst>
              <a:ext uri="{FF2B5EF4-FFF2-40B4-BE49-F238E27FC236}">
                <a16:creationId xmlns:a16="http://schemas.microsoft.com/office/drawing/2014/main" id="{B8AE5362-3FAB-71B4-3F46-88609D34E73F}"/>
              </a:ext>
            </a:extLst>
          </p:cNvPr>
          <p:cNvSpPr>
            <a:spLocks noGrp="1"/>
          </p:cNvSpPr>
          <p:nvPr>
            <p:ph idx="1"/>
          </p:nvPr>
        </p:nvSpPr>
        <p:spPr/>
        <p:txBody>
          <a:bodyPr/>
          <a:lstStyle/>
          <a:p>
            <a:r>
              <a:rPr lang="en-US" sz="1800" dirty="0"/>
              <a:t>Analysis showing impact on AS quantities for threshold change for 7 months of quantities calculated. </a:t>
            </a:r>
          </a:p>
          <a:p>
            <a:endParaRPr lang="en-US" dirty="0"/>
          </a:p>
        </p:txBody>
      </p:sp>
      <p:sp>
        <p:nvSpPr>
          <p:cNvPr id="4" name="Slide Number Placeholder 3">
            <a:extLst>
              <a:ext uri="{FF2B5EF4-FFF2-40B4-BE49-F238E27FC236}">
                <a16:creationId xmlns:a16="http://schemas.microsoft.com/office/drawing/2014/main" id="{2306AFD6-48D7-B126-CD65-CFDE3BA744B3}"/>
              </a:ext>
            </a:extLst>
          </p:cNvPr>
          <p:cNvSpPr>
            <a:spLocks noGrp="1"/>
          </p:cNvSpPr>
          <p:nvPr>
            <p:ph type="sldNum" sz="quarter" idx="4"/>
          </p:nvPr>
        </p:nvSpPr>
        <p:spPr/>
        <p:txBody>
          <a:bodyPr/>
          <a:lstStyle/>
          <a:p>
            <a:fld id="{1D93BD3E-1E9A-4970-A6F7-E7AC52762E0C}" type="slidenum">
              <a:rPr lang="en-US" smtClean="0"/>
              <a:pPr/>
              <a:t>50</a:t>
            </a:fld>
            <a:endParaRPr lang="en-US"/>
          </a:p>
        </p:txBody>
      </p:sp>
      <p:pic>
        <p:nvPicPr>
          <p:cNvPr id="5" name="Picture 4">
            <a:extLst>
              <a:ext uri="{FF2B5EF4-FFF2-40B4-BE49-F238E27FC236}">
                <a16:creationId xmlns:a16="http://schemas.microsoft.com/office/drawing/2014/main" id="{A115F4F9-AA44-6561-2A53-B2D3F6083157}"/>
              </a:ext>
            </a:extLst>
          </p:cNvPr>
          <p:cNvPicPr>
            <a:picLocks noChangeAspect="1"/>
          </p:cNvPicPr>
          <p:nvPr/>
        </p:nvPicPr>
        <p:blipFill>
          <a:blip r:embed="rId3"/>
          <a:stretch>
            <a:fillRect/>
          </a:stretch>
        </p:blipFill>
        <p:spPr>
          <a:xfrm>
            <a:off x="304800" y="1599271"/>
            <a:ext cx="8229600" cy="2459019"/>
          </a:xfrm>
          <a:prstGeom prst="rect">
            <a:avLst/>
          </a:prstGeom>
        </p:spPr>
      </p:pic>
    </p:spTree>
    <p:extLst>
      <p:ext uri="{BB962C8B-B14F-4D97-AF65-F5344CB8AC3E}">
        <p14:creationId xmlns:p14="http://schemas.microsoft.com/office/powerpoint/2010/main" val="293770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D93BD3E-1E9A-4970-A6F7-E7AC52762E0C}" type="slidenum">
              <a:rPr lang="en-US" smtClean="0"/>
              <a:pPr/>
              <a:t>51</a:t>
            </a:fld>
            <a:endParaRPr lang="en-US"/>
          </a:p>
        </p:txBody>
      </p:sp>
      <p:sp>
        <p:nvSpPr>
          <p:cNvPr id="5" name="Content Placeholder 4"/>
          <p:cNvSpPr>
            <a:spLocks noGrp="1"/>
          </p:cNvSpPr>
          <p:nvPr>
            <p:ph idx="16"/>
          </p:nvPr>
        </p:nvSpPr>
        <p:spPr/>
        <p:txBody>
          <a:bodyPr/>
          <a:lstStyle/>
          <a:p>
            <a:r>
              <a:rPr lang="en-US"/>
              <a:t>Regulation Service</a:t>
            </a:r>
          </a:p>
        </p:txBody>
      </p:sp>
    </p:spTree>
    <p:extLst>
      <p:ext uri="{BB962C8B-B14F-4D97-AF65-F5344CB8AC3E}">
        <p14:creationId xmlns:p14="http://schemas.microsoft.com/office/powerpoint/2010/main" val="1382462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41626"/>
          </a:xfrm>
        </p:spPr>
        <p:txBody>
          <a:bodyPr/>
          <a:lstStyle/>
          <a:p>
            <a:r>
              <a:rPr lang="en-US"/>
              <a:t>Regulation Up/Down Methodology 2026</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52</a:t>
            </a:fld>
            <a:endParaRPr lang="en-US">
              <a:solidFill>
                <a:prstClr val="black">
                  <a:tint val="75000"/>
                </a:prstClr>
              </a:solidFill>
            </a:endParaRPr>
          </a:p>
        </p:txBody>
      </p:sp>
      <p:graphicFrame>
        <p:nvGraphicFramePr>
          <p:cNvPr id="3" name="Table 4">
            <a:extLst>
              <a:ext uri="{FF2B5EF4-FFF2-40B4-BE49-F238E27FC236}">
                <a16:creationId xmlns:a16="http://schemas.microsoft.com/office/drawing/2014/main" id="{A63489EC-E00A-0B06-1C9C-5B48242FED15}"/>
              </a:ext>
            </a:extLst>
          </p:cNvPr>
          <p:cNvGraphicFramePr>
            <a:graphicFrameLocks noGrp="1"/>
          </p:cNvGraphicFramePr>
          <p:nvPr/>
        </p:nvGraphicFramePr>
        <p:xfrm>
          <a:off x="498359" y="887106"/>
          <a:ext cx="8223481" cy="5341284"/>
        </p:xfrm>
        <a:graphic>
          <a:graphicData uri="http://schemas.openxmlformats.org/drawingml/2006/table">
            <a:tbl>
              <a:tblPr firstRow="1" bandRow="1">
                <a:tableStyleId>{5C22544A-7EE6-4342-B048-85BDC9FD1C3A}</a:tableStyleId>
              </a:tblPr>
              <a:tblGrid>
                <a:gridCol w="1799468">
                  <a:extLst>
                    <a:ext uri="{9D8B030D-6E8A-4147-A177-3AD203B41FA5}">
                      <a16:colId xmlns:a16="http://schemas.microsoft.com/office/drawing/2014/main" val="1580868433"/>
                    </a:ext>
                  </a:extLst>
                </a:gridCol>
                <a:gridCol w="3085390">
                  <a:extLst>
                    <a:ext uri="{9D8B030D-6E8A-4147-A177-3AD203B41FA5}">
                      <a16:colId xmlns:a16="http://schemas.microsoft.com/office/drawing/2014/main" val="1915953014"/>
                    </a:ext>
                  </a:extLst>
                </a:gridCol>
                <a:gridCol w="3338623">
                  <a:extLst>
                    <a:ext uri="{9D8B030D-6E8A-4147-A177-3AD203B41FA5}">
                      <a16:colId xmlns:a16="http://schemas.microsoft.com/office/drawing/2014/main" val="1728311896"/>
                    </a:ext>
                  </a:extLst>
                </a:gridCol>
              </a:tblGrid>
              <a:tr h="581891">
                <a:tc>
                  <a:txBody>
                    <a:bodyPr/>
                    <a:lstStyle/>
                    <a:p>
                      <a:pPr algn="ctr"/>
                      <a:endParaRPr lang="en-US" sz="1600"/>
                    </a:p>
                  </a:txBody>
                  <a:tcPr marT="41564" marB="41564" anchor="ctr"/>
                </a:tc>
                <a:tc>
                  <a:txBody>
                    <a:bodyPr/>
                    <a:lstStyle/>
                    <a:p>
                      <a:pPr algn="ctr"/>
                      <a:r>
                        <a:rPr lang="en-US" sz="1600"/>
                        <a:t>2025 Methodology</a:t>
                      </a:r>
                    </a:p>
                  </a:txBody>
                  <a:tcPr marT="41564" marB="41564" anchor="ctr"/>
                </a:tc>
                <a:tc>
                  <a:txBody>
                    <a:bodyPr/>
                    <a:lstStyle/>
                    <a:p>
                      <a:pPr algn="ctr"/>
                      <a:r>
                        <a:rPr lang="en-US" sz="1600"/>
                        <a:t>2026 Methodology </a:t>
                      </a:r>
                    </a:p>
                  </a:txBody>
                  <a:tcPr marT="41564" marB="41564" anchor="ctr"/>
                </a:tc>
                <a:extLst>
                  <a:ext uri="{0D108BD9-81ED-4DB2-BD59-A6C34878D82A}">
                    <a16:rowId xmlns:a16="http://schemas.microsoft.com/office/drawing/2014/main" val="503574640"/>
                  </a:ext>
                </a:extLst>
              </a:tr>
              <a:tr h="753798">
                <a:tc>
                  <a:txBody>
                    <a:bodyPr/>
                    <a:lstStyle/>
                    <a:p>
                      <a:pPr algn="ctr"/>
                      <a:r>
                        <a:rPr lang="en-US" sz="1600" b="1" u="none"/>
                        <a:t>Data Input</a:t>
                      </a:r>
                    </a:p>
                  </a:txBody>
                  <a:tcPr marT="41564" marB="41564" anchor="ctr"/>
                </a:tc>
                <a:tc>
                  <a:txBody>
                    <a:bodyPr/>
                    <a:lstStyle/>
                    <a:p>
                      <a:pPr marL="171450" indent="-171450" algn="l">
                        <a:buFont typeface="Arial" panose="020B0604020202020204" pitchFamily="34" charset="0"/>
                        <a:buChar char="•"/>
                      </a:pPr>
                      <a:r>
                        <a:rPr lang="en-US" sz="1400" kern="1200">
                          <a:solidFill>
                            <a:schemeClr val="dk1"/>
                          </a:solidFill>
                          <a:latin typeface="+mn-lt"/>
                          <a:ea typeface="+mn-ea"/>
                          <a:cs typeface="+mn-cs"/>
                        </a:rPr>
                        <a:t>5-min SCED Netload Forecast Error (</a:t>
                      </a:r>
                      <a:r>
                        <a:rPr lang="en-US" sz="1400" i="1" kern="1200">
                          <a:solidFill>
                            <a:schemeClr val="dk1"/>
                          </a:solidFill>
                          <a:latin typeface="+mn-lt"/>
                          <a:ea typeface="+mn-ea"/>
                          <a:cs typeface="+mn-cs"/>
                        </a:rPr>
                        <a:t>2- </a:t>
                      </a:r>
                      <a:r>
                        <a:rPr lang="en-US" sz="1400" i="1" kern="1200" err="1">
                          <a:solidFill>
                            <a:schemeClr val="dk1"/>
                          </a:solidFill>
                          <a:latin typeface="+mn-lt"/>
                          <a:ea typeface="+mn-ea"/>
                          <a:cs typeface="+mn-cs"/>
                        </a:rPr>
                        <a:t>yr</a:t>
                      </a:r>
                      <a:r>
                        <a:rPr lang="en-US" sz="1400" kern="1200">
                          <a:solidFill>
                            <a:schemeClr val="dk1"/>
                          </a:solidFill>
                          <a:latin typeface="+mn-lt"/>
                          <a:ea typeface="+mn-ea"/>
                          <a:cs typeface="+mn-cs"/>
                        </a:rPr>
                        <a:t>)</a:t>
                      </a:r>
                    </a:p>
                  </a:txBody>
                  <a:tcPr marT="41564" marB="41564"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No Change</a:t>
                      </a:r>
                      <a:endParaRPr kumimoji="0" lang="en-US" sz="1400" b="0" i="1" u="none" strike="noStrike" kern="1200" cap="none" spc="0" normalizeH="0" baseline="0" noProof="0">
                        <a:ln>
                          <a:noFill/>
                        </a:ln>
                        <a:solidFill>
                          <a:srgbClr val="FF0000"/>
                        </a:solidFill>
                        <a:effectLst/>
                        <a:uLnTx/>
                        <a:uFillTx/>
                        <a:latin typeface="Arial"/>
                        <a:ea typeface="+mn-ea"/>
                        <a:cs typeface="+mn-cs"/>
                      </a:endParaRPr>
                    </a:p>
                  </a:txBody>
                  <a:tcPr marT="41564" marB="41564" anchor="ctr"/>
                </a:tc>
                <a:extLst>
                  <a:ext uri="{0D108BD9-81ED-4DB2-BD59-A6C34878D82A}">
                    <a16:rowId xmlns:a16="http://schemas.microsoft.com/office/drawing/2014/main" val="475780074"/>
                  </a:ext>
                </a:extLst>
              </a:tr>
              <a:tr h="586287">
                <a:tc>
                  <a:txBody>
                    <a:bodyPr/>
                    <a:lstStyle/>
                    <a:p>
                      <a:pPr algn="ctr"/>
                      <a:r>
                        <a:rPr lang="en-US" sz="1600" b="1" u="none"/>
                        <a:t>Calculation Method</a:t>
                      </a:r>
                    </a:p>
                  </a:txBody>
                  <a:tcPr marT="41564" marB="41564" anchor="ctr"/>
                </a:tc>
                <a:tc>
                  <a:txBody>
                    <a:bodyPr/>
                    <a:lstStyle/>
                    <a:p>
                      <a:pPr marL="171450" indent="-171450" algn="l">
                        <a:buFont typeface="Arial" panose="020B0604020202020204" pitchFamily="34" charset="0"/>
                        <a:buChar char="•"/>
                      </a:pPr>
                      <a:r>
                        <a:rPr lang="en-US" sz="1400" kern="1200">
                          <a:solidFill>
                            <a:schemeClr val="dk1"/>
                          </a:solidFill>
                          <a:latin typeface="+mn-lt"/>
                          <a:ea typeface="+mn-ea"/>
                          <a:cs typeface="+mn-cs"/>
                        </a:rPr>
                        <a:t>95th  of 5-min SCED Netload Forecast Error </a:t>
                      </a:r>
                    </a:p>
                  </a:txBody>
                  <a:tcPr marT="41564" marB="41564"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No Change</a:t>
                      </a:r>
                      <a:endParaRPr kumimoji="0" lang="en-US" sz="1400" b="0" i="1" u="none" strike="noStrike" kern="1200" cap="none" spc="0" normalizeH="0" baseline="0" noProof="0">
                        <a:ln>
                          <a:noFill/>
                        </a:ln>
                        <a:solidFill>
                          <a:srgbClr val="FF0000"/>
                        </a:solidFill>
                        <a:effectLst/>
                        <a:uLnTx/>
                        <a:uFillTx/>
                        <a:latin typeface="Arial"/>
                        <a:ea typeface="+mn-ea"/>
                        <a:cs typeface="+mn-cs"/>
                      </a:endParaRPr>
                    </a:p>
                  </a:txBody>
                  <a:tcPr marT="41564" marB="41564" anchor="ctr"/>
                </a:tc>
                <a:extLst>
                  <a:ext uri="{0D108BD9-81ED-4DB2-BD59-A6C34878D82A}">
                    <a16:rowId xmlns:a16="http://schemas.microsoft.com/office/drawing/2014/main" val="50280143"/>
                  </a:ext>
                </a:extLst>
              </a:tr>
              <a:tr h="1174871">
                <a:tc>
                  <a:txBody>
                    <a:bodyPr/>
                    <a:lstStyle/>
                    <a:p>
                      <a:pPr algn="ctr"/>
                      <a:r>
                        <a:rPr lang="en-US" sz="1600" b="1" u="none"/>
                        <a:t>Wind/Solar Adjustment</a:t>
                      </a:r>
                    </a:p>
                  </a:txBody>
                  <a:tcPr marT="41564" marB="41564"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a:solidFill>
                            <a:schemeClr val="dk1"/>
                          </a:solidFill>
                          <a:latin typeface="+mn-lt"/>
                          <a:ea typeface="+mn-ea"/>
                          <a:cs typeface="+mn-cs"/>
                        </a:rPr>
                        <a:t>GE Table - Increased wind/solar forecast error per 1,000 MW installed capacity increase </a:t>
                      </a:r>
                    </a:p>
                  </a:txBody>
                  <a:tcPr marT="41564" marB="41564"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No Change</a:t>
                      </a:r>
                      <a:endParaRPr kumimoji="0" lang="en-US" sz="1400" b="0" i="1" u="none" strike="noStrike" kern="1200" cap="none" spc="0" normalizeH="0" baseline="0" noProof="0">
                        <a:ln>
                          <a:noFill/>
                        </a:ln>
                        <a:solidFill>
                          <a:srgbClr val="FF0000"/>
                        </a:solidFill>
                        <a:effectLst/>
                        <a:uLnTx/>
                        <a:uFillTx/>
                        <a:latin typeface="Arial"/>
                        <a:ea typeface="+mn-ea"/>
                        <a:cs typeface="+mn-cs"/>
                      </a:endParaRPr>
                    </a:p>
                  </a:txBody>
                  <a:tcPr marT="41564" marB="41564" anchor="ctr"/>
                </a:tc>
                <a:extLst>
                  <a:ext uri="{0D108BD9-81ED-4DB2-BD59-A6C34878D82A}">
                    <a16:rowId xmlns:a16="http://schemas.microsoft.com/office/drawing/2014/main" val="3559946521"/>
                  </a:ext>
                </a:extLst>
              </a:tr>
              <a:tr h="581891">
                <a:tc>
                  <a:txBody>
                    <a:bodyPr/>
                    <a:lstStyle/>
                    <a:p>
                      <a:pPr algn="ctr"/>
                      <a:r>
                        <a:rPr lang="en-US" sz="1600" b="1" u="none"/>
                        <a:t>FRRS Component</a:t>
                      </a:r>
                    </a:p>
                  </a:txBody>
                  <a:tcPr marT="41564" marB="41564" anchor="ctr"/>
                </a:tc>
                <a:tc>
                  <a:txBody>
                    <a:bodyPr/>
                    <a:lstStyle/>
                    <a:p>
                      <a:pPr marL="171450" indent="-171450" algn="l">
                        <a:buFont typeface="Arial" panose="020B0604020202020204" pitchFamily="34" charset="0"/>
                        <a:buChar char="•"/>
                      </a:pPr>
                      <a:r>
                        <a:rPr lang="en-US" sz="1400"/>
                        <a:t>95</a:t>
                      </a:r>
                      <a:r>
                        <a:rPr lang="en-US" sz="1400" baseline="30000"/>
                        <a:t>th</a:t>
                      </a:r>
                      <a:r>
                        <a:rPr lang="en-US" sz="1400"/>
                        <a:t> of historical FRRS Deployment </a:t>
                      </a:r>
                      <a:r>
                        <a:rPr lang="en-US" sz="1400" i="1"/>
                        <a:t>(2-yr)</a:t>
                      </a:r>
                    </a:p>
                  </a:txBody>
                  <a:tcPr marT="41564" marB="41564"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6"/>
                          </a:solidFill>
                        </a:rPr>
                        <a:t>Remove</a:t>
                      </a:r>
                      <a:endParaRPr lang="en-US" sz="1400" i="1">
                        <a:solidFill>
                          <a:schemeClr val="accent6"/>
                        </a:solidFill>
                      </a:endParaRPr>
                    </a:p>
                  </a:txBody>
                  <a:tcPr marT="41564" marB="41564" anchor="ctr"/>
                </a:tc>
                <a:extLst>
                  <a:ext uri="{0D108BD9-81ED-4DB2-BD59-A6C34878D82A}">
                    <a16:rowId xmlns:a16="http://schemas.microsoft.com/office/drawing/2014/main" val="616162852"/>
                  </a:ext>
                </a:extLst>
              </a:tr>
              <a:tr h="83127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u="none"/>
                        <a:t>ACE Integral Component</a:t>
                      </a:r>
                    </a:p>
                  </a:txBody>
                  <a:tcPr marT="41564" marB="41564" anchor="ctr"/>
                </a:tc>
                <a:tc>
                  <a:txBody>
                    <a:bodyPr/>
                    <a:lstStyle/>
                    <a:p>
                      <a:pPr marL="171450" indent="-171450" algn="l">
                        <a:buFont typeface="Arial" panose="020B0604020202020204" pitchFamily="34" charset="0"/>
                        <a:buChar char="•"/>
                      </a:pPr>
                      <a:r>
                        <a:rPr lang="en-US" sz="1400"/>
                        <a:t>Average of ACE Integral Change </a:t>
                      </a:r>
                    </a:p>
                    <a:p>
                      <a:pPr marL="0" indent="0" algn="l">
                        <a:buFont typeface="Arial" panose="020B0604020202020204" pitchFamily="34" charset="0"/>
                        <a:buNone/>
                      </a:pPr>
                      <a:r>
                        <a:rPr lang="en-US" sz="1400" i="1"/>
                        <a:t>   (2-yr)</a:t>
                      </a:r>
                    </a:p>
                  </a:txBody>
                  <a:tcPr marT="41564" marB="41564" anchor="ctr"/>
                </a:tc>
                <a:tc>
                  <a:txBody>
                    <a:bodyPr/>
                    <a:lstStyle/>
                    <a:p>
                      <a:pPr marL="171450" indent="-171450" algn="l">
                        <a:buFont typeface="Arial" panose="020B0604020202020204" pitchFamily="34" charset="0"/>
                        <a:buChar char="•"/>
                      </a:pPr>
                      <a:r>
                        <a:rPr lang="en-US" sz="1400"/>
                        <a:t>No Change</a:t>
                      </a:r>
                      <a:endParaRPr lang="en-US" sz="1400" i="1"/>
                    </a:p>
                  </a:txBody>
                  <a:tcPr marT="41564" marB="41564" anchor="ctr"/>
                </a:tc>
                <a:extLst>
                  <a:ext uri="{0D108BD9-81ED-4DB2-BD59-A6C34878D82A}">
                    <a16:rowId xmlns:a16="http://schemas.microsoft.com/office/drawing/2014/main" val="3498371690"/>
                  </a:ext>
                </a:extLst>
              </a:tr>
              <a:tr h="831273">
                <a:tc>
                  <a:txBody>
                    <a:bodyPr/>
                    <a:lstStyle/>
                    <a:p>
                      <a:pPr algn="ctr"/>
                      <a:r>
                        <a:rPr lang="en-US" sz="1600" b="1" u="none"/>
                        <a:t>Load Adjustment</a:t>
                      </a:r>
                    </a:p>
                    <a:p>
                      <a:pPr algn="ctr"/>
                      <a:r>
                        <a:rPr lang="en-US" sz="1600" b="1" u="none"/>
                        <a:t>(LFL Ramps)</a:t>
                      </a:r>
                    </a:p>
                  </a:txBody>
                  <a:tcPr marT="41564" marB="41564"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a:solidFill>
                            <a:schemeClr val="dk1"/>
                          </a:solidFill>
                          <a:latin typeface="+mn-lt"/>
                          <a:ea typeface="+mn-ea"/>
                          <a:cs typeface="+mn-cs"/>
                        </a:rPr>
                        <a:t>No Adjustment</a:t>
                      </a:r>
                    </a:p>
                  </a:txBody>
                  <a:tcPr marT="41564" marB="41564"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a:solidFill>
                            <a:schemeClr val="dk1"/>
                          </a:solidFill>
                          <a:latin typeface="+mn-lt"/>
                          <a:ea typeface="+mn-ea"/>
                          <a:cs typeface="+mn-cs"/>
                        </a:rPr>
                        <a:t>No Change</a:t>
                      </a:r>
                    </a:p>
                  </a:txBody>
                  <a:tcPr marT="41564" marB="41564" anchor="ctr"/>
                </a:tc>
                <a:extLst>
                  <a:ext uri="{0D108BD9-81ED-4DB2-BD59-A6C34878D82A}">
                    <a16:rowId xmlns:a16="http://schemas.microsoft.com/office/drawing/2014/main" val="1391719284"/>
                  </a:ext>
                </a:extLst>
              </a:tr>
            </a:tbl>
          </a:graphicData>
        </a:graphic>
      </p:graphicFrame>
      <p:sp>
        <p:nvSpPr>
          <p:cNvPr id="5" name="Rectangle 4">
            <a:extLst>
              <a:ext uri="{FF2B5EF4-FFF2-40B4-BE49-F238E27FC236}">
                <a16:creationId xmlns:a16="http://schemas.microsoft.com/office/drawing/2014/main" id="{32ADCACE-77E2-EB99-AD4F-8177344DE262}"/>
              </a:ext>
            </a:extLst>
          </p:cNvPr>
          <p:cNvSpPr/>
          <p:nvPr/>
        </p:nvSpPr>
        <p:spPr>
          <a:xfrm>
            <a:off x="498359" y="3975652"/>
            <a:ext cx="8223481" cy="596347"/>
          </a:xfrm>
          <a:prstGeom prst="rect">
            <a:avLst/>
          </a:prstGeom>
          <a:noFill/>
          <a:ln w="28575">
            <a:solidFill>
              <a:srgbClr val="FF0000"/>
            </a:solidFill>
            <a:prstDash val="sysDash"/>
          </a:ln>
          <a:effectLst>
            <a:glow rad="63500">
              <a:srgbClr val="FFFF00"/>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59403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773E2-2195-71C2-C94E-A70F2557B5F8}"/>
              </a:ext>
            </a:extLst>
          </p:cNvPr>
          <p:cNvSpPr>
            <a:spLocks noGrp="1"/>
          </p:cNvSpPr>
          <p:nvPr>
            <p:ph type="sldNum" sz="quarter" idx="11"/>
          </p:nvPr>
        </p:nvSpPr>
        <p:spPr/>
        <p:txBody>
          <a:bodyPr/>
          <a:lstStyle/>
          <a:p>
            <a:fld id="{1D93BD3E-1E9A-4970-A6F7-E7AC52762E0C}" type="slidenum">
              <a:rPr lang="en-US" smtClean="0"/>
              <a:pPr/>
              <a:t>53</a:t>
            </a:fld>
            <a:endParaRPr lang="en-US"/>
          </a:p>
        </p:txBody>
      </p:sp>
      <p:sp>
        <p:nvSpPr>
          <p:cNvPr id="5" name="Content Placeholder 4">
            <a:extLst>
              <a:ext uri="{FF2B5EF4-FFF2-40B4-BE49-F238E27FC236}">
                <a16:creationId xmlns:a16="http://schemas.microsoft.com/office/drawing/2014/main" id="{F1DB710E-C3E8-0D44-E3CE-DB8880560BE8}"/>
              </a:ext>
            </a:extLst>
          </p:cNvPr>
          <p:cNvSpPr>
            <a:spLocks noGrp="1"/>
          </p:cNvSpPr>
          <p:nvPr>
            <p:ph sz="half" idx="1"/>
          </p:nvPr>
        </p:nvSpPr>
        <p:spPr>
          <a:xfrm>
            <a:off x="381000" y="990601"/>
            <a:ext cx="4133850" cy="4800600"/>
          </a:xfrm>
        </p:spPr>
        <p:txBody>
          <a:bodyPr/>
          <a:lstStyle/>
          <a:p>
            <a:pPr lvl="0">
              <a:defRPr/>
            </a:pPr>
            <a:r>
              <a:rPr lang="en-US" sz="1600">
                <a:solidFill>
                  <a:srgbClr val="5B6770"/>
                </a:solidFill>
              </a:rPr>
              <a:t>ERCOT has incorporated intra-hour wind/solar forecast- based ramp into GTBD to give SCED an indication of how renewables may ramp.</a:t>
            </a:r>
          </a:p>
          <a:p>
            <a:pPr lvl="1">
              <a:defRPr/>
            </a:pPr>
            <a:r>
              <a:rPr lang="en-US" sz="1600">
                <a:solidFill>
                  <a:srgbClr val="5B6770"/>
                </a:solidFill>
              </a:rPr>
              <a:t>Predicted Wind Ramp Rate (PWRR) was incorporated in GTBD in Dec.2018</a:t>
            </a:r>
          </a:p>
          <a:p>
            <a:pPr lvl="1">
              <a:defRPr/>
            </a:pPr>
            <a:r>
              <a:rPr lang="en-US" sz="1600">
                <a:solidFill>
                  <a:srgbClr val="5B6770"/>
                </a:solidFill>
              </a:rPr>
              <a:t>Predicted Solar Ramp Rate (PSRR) was incorporated in GTBD in Jun.2021</a:t>
            </a:r>
          </a:p>
          <a:p>
            <a:pPr marL="0" lvl="0" indent="0">
              <a:buNone/>
              <a:defRPr/>
            </a:pPr>
            <a:endParaRPr lang="en-US" sz="1600">
              <a:solidFill>
                <a:srgbClr val="5B6770"/>
              </a:solidFill>
            </a:endParaRPr>
          </a:p>
          <a:p>
            <a:pPr lvl="0">
              <a:defRPr/>
            </a:pPr>
            <a:r>
              <a:rPr lang="en-US" sz="1600">
                <a:solidFill>
                  <a:srgbClr val="5B6770"/>
                </a:solidFill>
              </a:rPr>
              <a:t>In absence of PSRR/PWRR, SCED dispatches </a:t>
            </a:r>
            <a:r>
              <a:rPr lang="en-US" sz="1600" err="1">
                <a:solidFill>
                  <a:srgbClr val="5B6770"/>
                </a:solidFill>
              </a:rPr>
              <a:t>uncurtailed</a:t>
            </a:r>
            <a:r>
              <a:rPr lang="en-US" sz="1600">
                <a:solidFill>
                  <a:srgbClr val="5B6770"/>
                </a:solidFill>
              </a:rPr>
              <a:t> solar/wind units to their max output (HSL). </a:t>
            </a:r>
          </a:p>
          <a:p>
            <a:pPr lvl="1" indent="-257175">
              <a:buFont typeface="Arial" panose="020B0604020202020204" pitchFamily="34" charset="0"/>
              <a:buChar char="•"/>
              <a:defRPr/>
            </a:pPr>
            <a:r>
              <a:rPr lang="en-US" sz="1600">
                <a:solidFill>
                  <a:srgbClr val="5B6770"/>
                </a:solidFill>
              </a:rPr>
              <a:t>This means that SCED assumes output of </a:t>
            </a:r>
            <a:r>
              <a:rPr lang="en-US" sz="1600" err="1">
                <a:solidFill>
                  <a:srgbClr val="5B6770"/>
                </a:solidFill>
              </a:rPr>
              <a:t>uncurtailed</a:t>
            </a:r>
            <a:r>
              <a:rPr lang="en-US" sz="1600">
                <a:solidFill>
                  <a:srgbClr val="5B6770"/>
                </a:solidFill>
              </a:rPr>
              <a:t> solar/wind units will persist for the next 5-min at the unit’s HSL that was telemetered at the start of the interval.</a:t>
            </a:r>
          </a:p>
          <a:p>
            <a:endParaRPr lang="en-US"/>
          </a:p>
        </p:txBody>
      </p:sp>
      <p:sp>
        <p:nvSpPr>
          <p:cNvPr id="2" name="Title 1">
            <a:extLst>
              <a:ext uri="{FF2B5EF4-FFF2-40B4-BE49-F238E27FC236}">
                <a16:creationId xmlns:a16="http://schemas.microsoft.com/office/drawing/2014/main" id="{FB71CAC0-E252-A91C-1D4B-B2934F71E0CA}"/>
              </a:ext>
            </a:extLst>
          </p:cNvPr>
          <p:cNvSpPr>
            <a:spLocks noGrp="1"/>
          </p:cNvSpPr>
          <p:nvPr>
            <p:ph type="title"/>
          </p:nvPr>
        </p:nvSpPr>
        <p:spPr/>
        <p:txBody>
          <a:bodyPr/>
          <a:lstStyle/>
          <a:p>
            <a:r>
              <a:rPr lang="en-US" sz="2800"/>
              <a:t>Generation To Be Dispatched (GTBD)</a:t>
            </a:r>
            <a:endParaRPr lang="en-US"/>
          </a:p>
        </p:txBody>
      </p:sp>
      <p:grpSp>
        <p:nvGrpSpPr>
          <p:cNvPr id="11" name="Group 10">
            <a:extLst>
              <a:ext uri="{FF2B5EF4-FFF2-40B4-BE49-F238E27FC236}">
                <a16:creationId xmlns:a16="http://schemas.microsoft.com/office/drawing/2014/main" id="{E26C4B23-B275-99B3-618D-D3503F0C388E}"/>
              </a:ext>
            </a:extLst>
          </p:cNvPr>
          <p:cNvGrpSpPr/>
          <p:nvPr/>
        </p:nvGrpSpPr>
        <p:grpSpPr>
          <a:xfrm>
            <a:off x="4571999" y="1243691"/>
            <a:ext cx="4438650" cy="3731419"/>
            <a:chOff x="4571999" y="1243691"/>
            <a:chExt cx="4438650" cy="3731419"/>
          </a:xfrm>
        </p:grpSpPr>
        <p:sp>
          <p:nvSpPr>
            <p:cNvPr id="12" name="Rectangle 11">
              <a:extLst>
                <a:ext uri="{FF2B5EF4-FFF2-40B4-BE49-F238E27FC236}">
                  <a16:creationId xmlns:a16="http://schemas.microsoft.com/office/drawing/2014/main" id="{D0AADD08-6265-778B-DC58-184501A9EB60}"/>
                </a:ext>
              </a:extLst>
            </p:cNvPr>
            <p:cNvSpPr/>
            <p:nvPr/>
          </p:nvSpPr>
          <p:spPr>
            <a:xfrm>
              <a:off x="4610100" y="3350447"/>
              <a:ext cx="4400549" cy="568006"/>
            </a:xfrm>
            <a:prstGeom prst="rect">
              <a:avLst/>
            </a:prstGeom>
            <a:solidFill>
              <a:srgbClr val="FFE89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BC0789-28DE-5E3D-F26B-C9337BD0077E}"/>
                </a:ext>
              </a:extLst>
            </p:cNvPr>
            <p:cNvSpPr/>
            <p:nvPr/>
          </p:nvSpPr>
          <p:spPr>
            <a:xfrm>
              <a:off x="4610100" y="4407104"/>
              <a:ext cx="4400549" cy="568006"/>
            </a:xfrm>
            <a:prstGeom prst="rect">
              <a:avLst/>
            </a:prstGeom>
            <a:solidFill>
              <a:srgbClr val="FFE89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Alternate Process 13">
              <a:extLst>
                <a:ext uri="{FF2B5EF4-FFF2-40B4-BE49-F238E27FC236}">
                  <a16:creationId xmlns:a16="http://schemas.microsoft.com/office/drawing/2014/main" id="{60307717-A384-67D9-9891-DB1933B8CBB8}"/>
                </a:ext>
              </a:extLst>
            </p:cNvPr>
            <p:cNvSpPr/>
            <p:nvPr/>
          </p:nvSpPr>
          <p:spPr>
            <a:xfrm>
              <a:off x="7513689" y="1819860"/>
              <a:ext cx="1352550" cy="327209"/>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a:t>5-min Load Ramp Forecast</a:t>
              </a:r>
            </a:p>
          </p:txBody>
        </p:sp>
        <p:cxnSp>
          <p:nvCxnSpPr>
            <p:cNvPr id="15" name="Straight Arrow Connector 14">
              <a:extLst>
                <a:ext uri="{FF2B5EF4-FFF2-40B4-BE49-F238E27FC236}">
                  <a16:creationId xmlns:a16="http://schemas.microsoft.com/office/drawing/2014/main" id="{38BA2155-DD6F-209C-0D98-6CA6D4378BC9}"/>
                </a:ext>
              </a:extLst>
            </p:cNvPr>
            <p:cNvCxnSpPr>
              <a:cxnSpLocks/>
            </p:cNvCxnSpPr>
            <p:nvPr/>
          </p:nvCxnSpPr>
          <p:spPr>
            <a:xfrm flipH="1" flipV="1">
              <a:off x="6390046" y="1981286"/>
              <a:ext cx="1123643" cy="0"/>
            </a:xfrm>
            <a:prstGeom prst="straightConnector1">
              <a:avLst/>
            </a:prstGeom>
            <a:ln w="19050">
              <a:prstDash val="dash"/>
              <a:tailEnd type="triangle"/>
            </a:ln>
          </p:spPr>
          <p:style>
            <a:lnRef idx="1">
              <a:schemeClr val="accent4"/>
            </a:lnRef>
            <a:fillRef idx="0">
              <a:schemeClr val="accent4"/>
            </a:fillRef>
            <a:effectRef idx="0">
              <a:schemeClr val="accent4"/>
            </a:effectRef>
            <a:fontRef idx="minor">
              <a:schemeClr val="tx1"/>
            </a:fontRef>
          </p:style>
        </p:cxnSp>
        <p:sp>
          <p:nvSpPr>
            <p:cNvPr id="16" name="Flowchart: Alternate Process 15">
              <a:extLst>
                <a:ext uri="{FF2B5EF4-FFF2-40B4-BE49-F238E27FC236}">
                  <a16:creationId xmlns:a16="http://schemas.microsoft.com/office/drawing/2014/main" id="{A976801F-8D80-B46E-2948-9E1BFF9683C4}"/>
                </a:ext>
              </a:extLst>
            </p:cNvPr>
            <p:cNvSpPr/>
            <p:nvPr/>
          </p:nvSpPr>
          <p:spPr>
            <a:xfrm>
              <a:off x="7553018" y="2365315"/>
              <a:ext cx="1352550" cy="332556"/>
            </a:xfrm>
            <a:prstGeom prst="flowChartAlternate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0"/>
                <a:t>Previous Reg Deployment</a:t>
              </a:r>
            </a:p>
          </p:txBody>
        </p:sp>
        <p:cxnSp>
          <p:nvCxnSpPr>
            <p:cNvPr id="17" name="Straight Arrow Connector 16">
              <a:extLst>
                <a:ext uri="{FF2B5EF4-FFF2-40B4-BE49-F238E27FC236}">
                  <a16:creationId xmlns:a16="http://schemas.microsoft.com/office/drawing/2014/main" id="{2A339718-EC09-6DA9-D166-C0EB9E78EDFD}"/>
                </a:ext>
              </a:extLst>
            </p:cNvPr>
            <p:cNvCxnSpPr>
              <a:cxnSpLocks/>
            </p:cNvCxnSpPr>
            <p:nvPr/>
          </p:nvCxnSpPr>
          <p:spPr>
            <a:xfrm flipH="1">
              <a:off x="7286625" y="2546341"/>
              <a:ext cx="266393" cy="0"/>
            </a:xfrm>
            <a:prstGeom prst="straightConnector1">
              <a:avLst/>
            </a:prstGeom>
            <a:ln w="19050">
              <a:solidFill>
                <a:schemeClr val="accent5"/>
              </a:solidFill>
              <a:prstDash val="dash"/>
              <a:tailEnd type="triangle"/>
            </a:ln>
          </p:spPr>
          <p:style>
            <a:lnRef idx="1">
              <a:schemeClr val="accent4"/>
            </a:lnRef>
            <a:fillRef idx="0">
              <a:schemeClr val="accent4"/>
            </a:fillRef>
            <a:effectRef idx="0">
              <a:schemeClr val="accent4"/>
            </a:effectRef>
            <a:fontRef idx="minor">
              <a:schemeClr val="tx1"/>
            </a:fontRef>
          </p:style>
        </p:cxnSp>
        <p:sp>
          <p:nvSpPr>
            <p:cNvPr id="18" name="Flowchart: Alternate Process 17">
              <a:extLst>
                <a:ext uri="{FF2B5EF4-FFF2-40B4-BE49-F238E27FC236}">
                  <a16:creationId xmlns:a16="http://schemas.microsoft.com/office/drawing/2014/main" id="{18C233E7-BB07-499D-88CB-B5D17A9770C4}"/>
                </a:ext>
              </a:extLst>
            </p:cNvPr>
            <p:cNvSpPr/>
            <p:nvPr/>
          </p:nvSpPr>
          <p:spPr>
            <a:xfrm>
              <a:off x="7553018" y="2909431"/>
              <a:ext cx="1352550" cy="332556"/>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a:t>Historical Accumulated ACE</a:t>
              </a:r>
            </a:p>
          </p:txBody>
        </p:sp>
        <p:cxnSp>
          <p:nvCxnSpPr>
            <p:cNvPr id="19" name="Straight Arrow Connector 18">
              <a:extLst>
                <a:ext uri="{FF2B5EF4-FFF2-40B4-BE49-F238E27FC236}">
                  <a16:creationId xmlns:a16="http://schemas.microsoft.com/office/drawing/2014/main" id="{BDA3F2A4-7463-C717-3F38-E48634FB2BD6}"/>
                </a:ext>
              </a:extLst>
            </p:cNvPr>
            <p:cNvCxnSpPr>
              <a:cxnSpLocks/>
            </p:cNvCxnSpPr>
            <p:nvPr/>
          </p:nvCxnSpPr>
          <p:spPr>
            <a:xfrm flipH="1">
              <a:off x="6724650" y="3095311"/>
              <a:ext cx="828368" cy="0"/>
            </a:xfrm>
            <a:prstGeom prst="straightConnector1">
              <a:avLst/>
            </a:prstGeom>
            <a:ln w="19050">
              <a:solidFill>
                <a:schemeClr val="accent6"/>
              </a:solidFill>
              <a:prstDash val="dash"/>
              <a:tailEnd type="triangle"/>
            </a:ln>
          </p:spPr>
          <p:style>
            <a:lnRef idx="1">
              <a:schemeClr val="accent4"/>
            </a:lnRef>
            <a:fillRef idx="0">
              <a:schemeClr val="accent4"/>
            </a:fillRef>
            <a:effectRef idx="0">
              <a:schemeClr val="accent4"/>
            </a:effectRef>
            <a:fontRef idx="minor">
              <a:schemeClr val="tx1"/>
            </a:fontRef>
          </p:style>
        </p:cxnSp>
        <p:sp>
          <p:nvSpPr>
            <p:cNvPr id="20" name="Flowchart: Alternate Process 19">
              <a:extLst>
                <a:ext uri="{FF2B5EF4-FFF2-40B4-BE49-F238E27FC236}">
                  <a16:creationId xmlns:a16="http://schemas.microsoft.com/office/drawing/2014/main" id="{82A813D5-B621-21A2-F54D-BBE5FF495DEB}"/>
                </a:ext>
              </a:extLst>
            </p:cNvPr>
            <p:cNvSpPr/>
            <p:nvPr/>
          </p:nvSpPr>
          <p:spPr>
            <a:xfrm>
              <a:off x="7553017" y="3431668"/>
              <a:ext cx="1352550" cy="3930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a:solidFill>
                    <a:schemeClr val="bg1"/>
                  </a:solidFill>
                </a:rPr>
                <a:t>5-min Wind Ramp Forecast</a:t>
              </a:r>
            </a:p>
          </p:txBody>
        </p:sp>
        <p:cxnSp>
          <p:nvCxnSpPr>
            <p:cNvPr id="21" name="Straight Arrow Connector 20">
              <a:extLst>
                <a:ext uri="{FF2B5EF4-FFF2-40B4-BE49-F238E27FC236}">
                  <a16:creationId xmlns:a16="http://schemas.microsoft.com/office/drawing/2014/main" id="{3B3A7011-E802-411C-8E7F-85FC18EB47A4}"/>
                </a:ext>
              </a:extLst>
            </p:cNvPr>
            <p:cNvCxnSpPr>
              <a:cxnSpLocks/>
            </p:cNvCxnSpPr>
            <p:nvPr/>
          </p:nvCxnSpPr>
          <p:spPr>
            <a:xfrm flipH="1">
              <a:off x="6724649" y="3605807"/>
              <a:ext cx="828368" cy="0"/>
            </a:xfrm>
            <a:prstGeom prst="straightConnector1">
              <a:avLst/>
            </a:prstGeom>
            <a:ln w="19050">
              <a:solidFill>
                <a:schemeClr val="accent1"/>
              </a:solidFill>
              <a:prstDash val="dash"/>
              <a:tailEnd type="triangle"/>
            </a:ln>
          </p:spPr>
          <p:style>
            <a:lnRef idx="1">
              <a:schemeClr val="accent4"/>
            </a:lnRef>
            <a:fillRef idx="0">
              <a:schemeClr val="accent4"/>
            </a:fillRef>
            <a:effectRef idx="0">
              <a:schemeClr val="accent4"/>
            </a:effectRef>
            <a:fontRef idx="minor">
              <a:schemeClr val="tx1"/>
            </a:fontRef>
          </p:style>
        </p:cxnSp>
        <p:sp>
          <p:nvSpPr>
            <p:cNvPr id="22" name="Flowchart: Alternate Process 21">
              <a:extLst>
                <a:ext uri="{FF2B5EF4-FFF2-40B4-BE49-F238E27FC236}">
                  <a16:creationId xmlns:a16="http://schemas.microsoft.com/office/drawing/2014/main" id="{DD391C12-3CFC-13FC-C9A9-D41C3C846C6A}"/>
                </a:ext>
              </a:extLst>
            </p:cNvPr>
            <p:cNvSpPr/>
            <p:nvPr/>
          </p:nvSpPr>
          <p:spPr>
            <a:xfrm>
              <a:off x="7553018" y="3988595"/>
              <a:ext cx="1352550" cy="370720"/>
            </a:xfrm>
            <a:prstGeom prst="flowChartAlternateProcess">
              <a:avLst/>
            </a:prstGeom>
            <a:solidFill>
              <a:schemeClr val="accent2">
                <a:lumMod val="60000"/>
                <a:lumOff val="4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a:t>5-min DC Tie Ramp Forecast</a:t>
              </a:r>
            </a:p>
          </p:txBody>
        </p:sp>
        <p:cxnSp>
          <p:nvCxnSpPr>
            <p:cNvPr id="23" name="Straight Arrow Connector 22">
              <a:extLst>
                <a:ext uri="{FF2B5EF4-FFF2-40B4-BE49-F238E27FC236}">
                  <a16:creationId xmlns:a16="http://schemas.microsoft.com/office/drawing/2014/main" id="{B1771CD4-990A-7A02-C6A2-E29164DFB74F}"/>
                </a:ext>
              </a:extLst>
            </p:cNvPr>
            <p:cNvCxnSpPr>
              <a:cxnSpLocks/>
            </p:cNvCxnSpPr>
            <p:nvPr/>
          </p:nvCxnSpPr>
          <p:spPr>
            <a:xfrm flipH="1">
              <a:off x="6717276" y="4212638"/>
              <a:ext cx="828368" cy="0"/>
            </a:xfrm>
            <a:prstGeom prst="straightConnector1">
              <a:avLst/>
            </a:prstGeom>
            <a:ln w="19050">
              <a:solidFill>
                <a:schemeClr val="accent2">
                  <a:lumMod val="20000"/>
                  <a:lumOff val="80000"/>
                </a:schemeClr>
              </a:solidFill>
              <a:prstDash val="dash"/>
              <a:tailEnd type="triangle"/>
            </a:ln>
          </p:spPr>
          <p:style>
            <a:lnRef idx="1">
              <a:schemeClr val="accent4"/>
            </a:lnRef>
            <a:fillRef idx="0">
              <a:schemeClr val="accent4"/>
            </a:fillRef>
            <a:effectRef idx="0">
              <a:schemeClr val="accent4"/>
            </a:effectRef>
            <a:fontRef idx="minor">
              <a:schemeClr val="tx1"/>
            </a:fontRef>
          </p:style>
        </p:cxnSp>
        <p:sp>
          <p:nvSpPr>
            <p:cNvPr id="24" name="Flowchart: Alternate Process 23">
              <a:extLst>
                <a:ext uri="{FF2B5EF4-FFF2-40B4-BE49-F238E27FC236}">
                  <a16:creationId xmlns:a16="http://schemas.microsoft.com/office/drawing/2014/main" id="{5C80F729-3E34-03AA-C6B6-2CD2F7E989A2}"/>
                </a:ext>
              </a:extLst>
            </p:cNvPr>
            <p:cNvSpPr/>
            <p:nvPr/>
          </p:nvSpPr>
          <p:spPr>
            <a:xfrm>
              <a:off x="7553017" y="4468462"/>
              <a:ext cx="1352550" cy="411036"/>
            </a:xfrm>
            <a:prstGeom prst="flowChartAlternate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a:t>5-min Solar Ramp Forecast</a:t>
              </a:r>
            </a:p>
          </p:txBody>
        </p:sp>
        <p:cxnSp>
          <p:nvCxnSpPr>
            <p:cNvPr id="25" name="Straight Arrow Connector 24">
              <a:extLst>
                <a:ext uri="{FF2B5EF4-FFF2-40B4-BE49-F238E27FC236}">
                  <a16:creationId xmlns:a16="http://schemas.microsoft.com/office/drawing/2014/main" id="{4DB0AEFE-3E31-8236-81FD-F4250272430D}"/>
                </a:ext>
              </a:extLst>
            </p:cNvPr>
            <p:cNvCxnSpPr>
              <a:cxnSpLocks/>
            </p:cNvCxnSpPr>
            <p:nvPr/>
          </p:nvCxnSpPr>
          <p:spPr>
            <a:xfrm flipH="1">
              <a:off x="6724649" y="4711388"/>
              <a:ext cx="828368" cy="0"/>
            </a:xfrm>
            <a:prstGeom prst="straightConnector1">
              <a:avLst/>
            </a:prstGeom>
            <a:ln w="19050">
              <a:solidFill>
                <a:srgbClr val="FF0000"/>
              </a:solidFill>
              <a:prstDash val="dash"/>
              <a:tailEnd type="triangle"/>
            </a:ln>
          </p:spPr>
          <p:style>
            <a:lnRef idx="1">
              <a:schemeClr val="accent4"/>
            </a:lnRef>
            <a:fillRef idx="0">
              <a:schemeClr val="accent4"/>
            </a:fillRef>
            <a:effectRef idx="0">
              <a:schemeClr val="accent4"/>
            </a:effectRef>
            <a:fontRef idx="minor">
              <a:schemeClr val="tx1"/>
            </a:fontRef>
          </p:style>
        </p:cxnSp>
        <p:grpSp>
          <p:nvGrpSpPr>
            <p:cNvPr id="26" name="Group 25">
              <a:extLst>
                <a:ext uri="{FF2B5EF4-FFF2-40B4-BE49-F238E27FC236}">
                  <a16:creationId xmlns:a16="http://schemas.microsoft.com/office/drawing/2014/main" id="{2E98B6A1-DBB3-61D5-869F-C32AF620F16C}"/>
                </a:ext>
              </a:extLst>
            </p:cNvPr>
            <p:cNvGrpSpPr/>
            <p:nvPr/>
          </p:nvGrpSpPr>
          <p:grpSpPr>
            <a:xfrm>
              <a:off x="4571999" y="1243691"/>
              <a:ext cx="4438650" cy="3699981"/>
              <a:chOff x="4571999" y="1243691"/>
              <a:chExt cx="4438650" cy="3699981"/>
            </a:xfrm>
          </p:grpSpPr>
          <p:sp>
            <p:nvSpPr>
              <p:cNvPr id="27" name="TextBox 26">
                <a:extLst>
                  <a:ext uri="{FF2B5EF4-FFF2-40B4-BE49-F238E27FC236}">
                    <a16:creationId xmlns:a16="http://schemas.microsoft.com/office/drawing/2014/main" id="{122E6564-59F1-E9C4-CA83-C27E1384C87A}"/>
                  </a:ext>
                </a:extLst>
              </p:cNvPr>
              <p:cNvSpPr txBox="1"/>
              <p:nvPr/>
            </p:nvSpPr>
            <p:spPr>
              <a:xfrm>
                <a:off x="4571999" y="1243691"/>
                <a:ext cx="4438650" cy="3693319"/>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mn-cs"/>
                  </a:rPr>
                  <a:t>GTBD</a:t>
                </a:r>
                <a:r>
                  <a:rPr kumimoji="0" lang="en-US" sz="1800" b="0" i="0" u="none" strike="noStrike" kern="1200" cap="none" spc="0" normalizeH="0" baseline="0" noProof="0">
                    <a:ln>
                      <a:noFill/>
                    </a:ln>
                    <a:solidFill>
                      <a:prstClr val="black"/>
                    </a:solidFill>
                    <a:effectLst/>
                    <a:uLnTx/>
                    <a:uFillTx/>
                    <a:latin typeface="Arial"/>
                    <a:ea typeface="+mn-ea"/>
                    <a:cs typeface="+mn-cs"/>
                  </a:rPr>
                  <a:t> = </a:t>
                </a:r>
                <a:r>
                  <a:rPr kumimoji="0" lang="en-US" sz="1800" b="0" i="0" u="none" strike="noStrike" kern="1200" cap="none" spc="0" normalizeH="0" baseline="0" noProof="0">
                    <a:ln>
                      <a:noFill/>
                    </a:ln>
                    <a:solidFill>
                      <a:srgbClr val="00ACC8"/>
                    </a:solidFill>
                    <a:effectLst/>
                    <a:uLnTx/>
                    <a:uFillTx/>
                    <a:latin typeface="Arial"/>
                    <a:ea typeface="+mn-ea"/>
                    <a:cs typeface="+mn-cs"/>
                  </a:rPr>
                  <a:t>Total 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a:t>
                </a:r>
                <a:r>
                  <a:rPr kumimoji="0" lang="en-US" sz="1800" b="0" i="0" u="none" strike="noStrike" kern="1200" cap="none" spc="0" normalizeH="0" baseline="0" noProof="0">
                    <a:ln>
                      <a:noFill/>
                    </a:ln>
                    <a:solidFill>
                      <a:srgbClr val="003764"/>
                    </a:solidFill>
                    <a:effectLst/>
                    <a:uLnTx/>
                    <a:uFillTx/>
                    <a:latin typeface="Arial"/>
                    <a:ea typeface="+mn-ea"/>
                    <a:cs typeface="+mn-cs"/>
                  </a:rPr>
                  <a:t>K3*5*PLDRR</a:t>
                </a: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650B1"/>
                    </a:solidFill>
                    <a:effectLst/>
                    <a:uLnTx/>
                    <a:uFillTx/>
                    <a:latin typeface="Arial"/>
                    <a:ea typeface="+mn-ea"/>
                    <a:cs typeface="+mn-cs"/>
                  </a:rPr>
                  <a:t>+K4*Regulation Deployed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650B1"/>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r>
                  <a:rPr kumimoji="0" lang="en-US" sz="1800" b="0" i="0" u="none" strike="noStrike" kern="1200" cap="none" spc="0" normalizeH="0" baseline="0" noProof="0">
                    <a:ln>
                      <a:noFill/>
                    </a:ln>
                    <a:solidFill>
                      <a:srgbClr val="910258"/>
                    </a:solidFill>
                    <a:effectLst/>
                    <a:uLnTx/>
                    <a:uFillTx/>
                    <a:latin typeface="Arial"/>
                    <a:ea typeface="+mn-ea"/>
                    <a:cs typeface="+mn-cs"/>
                  </a:rPr>
                  <a:t>K5*ACE Integral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1025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r>
                  <a:rPr kumimoji="0" lang="en-US" sz="1800" b="0" i="0" u="none" strike="noStrike" kern="1200" cap="none" spc="0" normalizeH="0" baseline="0" noProof="0">
                    <a:ln>
                      <a:noFill/>
                    </a:ln>
                    <a:solidFill>
                      <a:srgbClr val="00ACC8"/>
                    </a:solidFill>
                    <a:effectLst/>
                    <a:uLnTx/>
                    <a:uFillTx/>
                    <a:latin typeface="Arial"/>
                    <a:ea typeface="+mn-ea"/>
                    <a:cs typeface="+mn-cs"/>
                  </a:rPr>
                  <a:t>K6*5*PWRR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CC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r>
                  <a:rPr kumimoji="0" lang="en-US" sz="1800" b="0" i="0" u="none" strike="noStrike" kern="1200" cap="none" spc="0" normalizeH="0" baseline="0" noProof="0">
                    <a:ln>
                      <a:noFill/>
                    </a:ln>
                    <a:solidFill>
                      <a:srgbClr val="A4AAAF"/>
                    </a:solidFill>
                    <a:effectLst/>
                    <a:uLnTx/>
                    <a:uFillTx/>
                    <a:latin typeface="Arial"/>
                    <a:ea typeface="+mn-ea"/>
                    <a:cs typeface="+mn-cs"/>
                  </a:rPr>
                  <a:t>K7*5*DCTRR</a:t>
                </a: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a:ea typeface="+mn-ea"/>
                    <a:cs typeface="+mn-cs"/>
                  </a:rPr>
                  <a:t>– K8*5*PSRR</a:t>
                </a:r>
              </a:p>
            </p:txBody>
          </p:sp>
          <p:sp>
            <p:nvSpPr>
              <p:cNvPr id="28" name="Rectangle 27">
                <a:extLst>
                  <a:ext uri="{FF2B5EF4-FFF2-40B4-BE49-F238E27FC236}">
                    <a16:creationId xmlns:a16="http://schemas.microsoft.com/office/drawing/2014/main" id="{48B2608F-513B-6DFD-7E03-25E7C2182586}"/>
                  </a:ext>
                </a:extLst>
              </p:cNvPr>
              <p:cNvSpPr/>
              <p:nvPr/>
            </p:nvSpPr>
            <p:spPr>
              <a:xfrm>
                <a:off x="4571999" y="3317840"/>
                <a:ext cx="4438650" cy="596347"/>
              </a:xfrm>
              <a:prstGeom prst="rect">
                <a:avLst/>
              </a:prstGeom>
              <a:noFill/>
              <a:ln w="28575">
                <a:solidFill>
                  <a:srgbClr val="FF0000"/>
                </a:solidFill>
                <a:prstDash val="sysDash"/>
              </a:ln>
              <a:effectLst>
                <a:glow rad="63500">
                  <a:srgbClr val="FFFF00"/>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3E7D374-FA1C-1A99-72B1-DF90EC9AF4EC}"/>
                  </a:ext>
                </a:extLst>
              </p:cNvPr>
              <p:cNvSpPr/>
              <p:nvPr/>
            </p:nvSpPr>
            <p:spPr>
              <a:xfrm>
                <a:off x="4571999" y="4429457"/>
                <a:ext cx="4438650" cy="514215"/>
              </a:xfrm>
              <a:prstGeom prst="rect">
                <a:avLst/>
              </a:prstGeom>
              <a:noFill/>
              <a:ln w="28575">
                <a:solidFill>
                  <a:srgbClr val="FF0000"/>
                </a:solidFill>
                <a:prstDash val="sysDash"/>
              </a:ln>
              <a:effectLst>
                <a:glow rad="63500">
                  <a:srgbClr val="FFFF00"/>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88145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EBA5C20D-EC9D-A60C-4D49-BD334CDADC78}"/>
              </a:ext>
            </a:extLst>
          </p:cNvPr>
          <p:cNvGraphicFramePr>
            <a:graphicFrameLocks/>
          </p:cNvGraphicFramePr>
          <p:nvPr/>
        </p:nvGraphicFramePr>
        <p:xfrm>
          <a:off x="990600" y="2820711"/>
          <a:ext cx="6781800" cy="37719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C13B27C-CAB4-8035-4A07-581A4CC1F4EE}"/>
              </a:ext>
            </a:extLst>
          </p:cNvPr>
          <p:cNvSpPr/>
          <p:nvPr/>
        </p:nvSpPr>
        <p:spPr>
          <a:xfrm>
            <a:off x="1600200" y="3208338"/>
            <a:ext cx="1524000" cy="2819400"/>
          </a:xfrm>
          <a:prstGeom prst="rect">
            <a:avLst/>
          </a:prstGeom>
          <a:solidFill>
            <a:schemeClr val="accent3">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7DD6DB-6FA1-B1B9-A6A0-7C7826228225}"/>
              </a:ext>
            </a:extLst>
          </p:cNvPr>
          <p:cNvSpPr>
            <a:spLocks noGrp="1"/>
          </p:cNvSpPr>
          <p:nvPr>
            <p:ph type="title"/>
          </p:nvPr>
        </p:nvSpPr>
        <p:spPr>
          <a:xfrm>
            <a:off x="381000" y="243682"/>
            <a:ext cx="8458200" cy="518318"/>
          </a:xfrm>
        </p:spPr>
        <p:txBody>
          <a:bodyPr/>
          <a:lstStyle/>
          <a:p>
            <a:r>
              <a:rPr lang="en-US" sz="2400"/>
              <a:t>Recap – Dynamic PSRR Threshold in GTBD</a:t>
            </a:r>
          </a:p>
        </p:txBody>
      </p:sp>
      <p:sp>
        <p:nvSpPr>
          <p:cNvPr id="4" name="Slide Number Placeholder 3">
            <a:extLst>
              <a:ext uri="{FF2B5EF4-FFF2-40B4-BE49-F238E27FC236}">
                <a16:creationId xmlns:a16="http://schemas.microsoft.com/office/drawing/2014/main" id="{0F44F02E-A0C2-144F-1543-539A6CD33C44}"/>
              </a:ext>
            </a:extLst>
          </p:cNvPr>
          <p:cNvSpPr>
            <a:spLocks noGrp="1"/>
          </p:cNvSpPr>
          <p:nvPr>
            <p:ph type="sldNum" sz="quarter" idx="4"/>
          </p:nvPr>
        </p:nvSpPr>
        <p:spPr/>
        <p:txBody>
          <a:bodyPr/>
          <a:lstStyle/>
          <a:p>
            <a:fld id="{1D93BD3E-1E9A-4970-A6F7-E7AC52762E0C}" type="slidenum">
              <a:rPr lang="en-US" smtClean="0"/>
              <a:pPr/>
              <a:t>54</a:t>
            </a:fld>
            <a:endParaRPr lang="en-US"/>
          </a:p>
        </p:txBody>
      </p:sp>
      <p:sp>
        <p:nvSpPr>
          <p:cNvPr id="7" name="Content Placeholder 2">
            <a:extLst>
              <a:ext uri="{FF2B5EF4-FFF2-40B4-BE49-F238E27FC236}">
                <a16:creationId xmlns:a16="http://schemas.microsoft.com/office/drawing/2014/main" id="{21030527-E45E-F404-914A-7E003F072393}"/>
              </a:ext>
            </a:extLst>
          </p:cNvPr>
          <p:cNvSpPr>
            <a:spLocks noGrp="1"/>
          </p:cNvSpPr>
          <p:nvPr>
            <p:ph idx="1"/>
          </p:nvPr>
        </p:nvSpPr>
        <p:spPr>
          <a:xfrm>
            <a:off x="304800" y="990600"/>
            <a:ext cx="8534400" cy="1905000"/>
          </a:xfrm>
        </p:spPr>
        <p:txBody>
          <a:bodyPr/>
          <a:lstStyle/>
          <a:p>
            <a:r>
              <a:rPr lang="en-US" sz="1550">
                <a:solidFill>
                  <a:schemeClr val="accent2"/>
                </a:solidFill>
              </a:rPr>
              <a:t>ERCOT started to apply a dynamic PSRR threshold in GTBD calculation on 6/12/2023</a:t>
            </a:r>
          </a:p>
          <a:p>
            <a:r>
              <a:rPr lang="en-US" sz="1550">
                <a:solidFill>
                  <a:schemeClr val="accent2"/>
                </a:solidFill>
              </a:rPr>
              <a:t>PSRR thresholds change with 4 pre-defined day periods - </a:t>
            </a:r>
            <a:r>
              <a:rPr lang="en-US" sz="1550" b="1">
                <a:solidFill>
                  <a:schemeClr val="accent2"/>
                </a:solidFill>
              </a:rPr>
              <a:t>Night, Sunrise, Sunset and Other</a:t>
            </a:r>
          </a:p>
          <a:p>
            <a:r>
              <a:rPr lang="en-US" sz="1550">
                <a:solidFill>
                  <a:schemeClr val="accent2"/>
                </a:solidFill>
              </a:rPr>
              <a:t>ERCOT started with a threshold of 80MW/min for Sunrise and Sunset periods on 6/12/23 and subsequently increased it to 100MW/min. Today, the threshold is set to 225MW/min.</a:t>
            </a:r>
          </a:p>
          <a:p>
            <a:r>
              <a:rPr lang="en-US" sz="1550">
                <a:solidFill>
                  <a:schemeClr val="accent2"/>
                </a:solidFill>
              </a:rPr>
              <a:t>ERCOT continues to update the thresholds and the definition of day periods seasonally*</a:t>
            </a:r>
          </a:p>
        </p:txBody>
      </p:sp>
      <p:sp>
        <p:nvSpPr>
          <p:cNvPr id="11" name="Rectangle 10">
            <a:extLst>
              <a:ext uri="{FF2B5EF4-FFF2-40B4-BE49-F238E27FC236}">
                <a16:creationId xmlns:a16="http://schemas.microsoft.com/office/drawing/2014/main" id="{5F1402BB-6EE8-F707-B920-B762C70B4345}"/>
              </a:ext>
            </a:extLst>
          </p:cNvPr>
          <p:cNvSpPr/>
          <p:nvPr/>
        </p:nvSpPr>
        <p:spPr>
          <a:xfrm>
            <a:off x="3131820" y="3208338"/>
            <a:ext cx="1005840" cy="2819400"/>
          </a:xfrm>
          <a:prstGeom prst="rect">
            <a:avLst/>
          </a:prstGeom>
          <a:solidFill>
            <a:srgbClr val="FFC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FF994F5-B208-1457-BDE9-A7362CF724A8}"/>
              </a:ext>
            </a:extLst>
          </p:cNvPr>
          <p:cNvSpPr/>
          <p:nvPr/>
        </p:nvSpPr>
        <p:spPr>
          <a:xfrm>
            <a:off x="4130040" y="3208338"/>
            <a:ext cx="2002536" cy="2819400"/>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AA38157-D647-BBBD-DD7F-8E2C521E2FF5}"/>
              </a:ext>
            </a:extLst>
          </p:cNvPr>
          <p:cNvSpPr/>
          <p:nvPr/>
        </p:nvSpPr>
        <p:spPr>
          <a:xfrm>
            <a:off x="6132576" y="3208338"/>
            <a:ext cx="758952" cy="2819400"/>
          </a:xfrm>
          <a:prstGeom prst="rect">
            <a:avLst/>
          </a:prstGeom>
          <a:solidFill>
            <a:srgbClr val="F5750B">
              <a:alpha val="3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7245258-70E8-B179-998C-9884F4E366E3}"/>
              </a:ext>
            </a:extLst>
          </p:cNvPr>
          <p:cNvSpPr/>
          <p:nvPr/>
        </p:nvSpPr>
        <p:spPr>
          <a:xfrm>
            <a:off x="6891528" y="3215958"/>
            <a:ext cx="728472" cy="2819400"/>
          </a:xfrm>
          <a:prstGeom prst="rect">
            <a:avLst/>
          </a:prstGeom>
          <a:solidFill>
            <a:schemeClr val="accent3">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7E9B8EA-C495-7C3C-9B91-59A9B7AC8839}"/>
              </a:ext>
            </a:extLst>
          </p:cNvPr>
          <p:cNvSpPr txBox="1"/>
          <p:nvPr/>
        </p:nvSpPr>
        <p:spPr>
          <a:xfrm>
            <a:off x="4969764" y="3215958"/>
            <a:ext cx="4572000" cy="369332"/>
          </a:xfrm>
          <a:prstGeom prst="rect">
            <a:avLst/>
          </a:prstGeom>
          <a:noFill/>
        </p:spPr>
        <p:txBody>
          <a:bodyPr wrap="square">
            <a:spAutoFit/>
          </a:bodyPr>
          <a:lstStyle/>
          <a:p>
            <a:pPr algn="ctr" fontAlgn="b"/>
            <a:r>
              <a:rPr lang="en-US" sz="1800" b="0" i="0" u="none" strike="noStrike">
                <a:solidFill>
                  <a:srgbClr val="3D3D3D"/>
                </a:solidFill>
                <a:effectLst/>
                <a:latin typeface="Calibri" panose="020F0502020204030204" pitchFamily="34" charset="0"/>
              </a:rPr>
              <a:t>Night</a:t>
            </a:r>
          </a:p>
        </p:txBody>
      </p:sp>
      <p:sp>
        <p:nvSpPr>
          <p:cNvPr id="21" name="TextBox 20">
            <a:extLst>
              <a:ext uri="{FF2B5EF4-FFF2-40B4-BE49-F238E27FC236}">
                <a16:creationId xmlns:a16="http://schemas.microsoft.com/office/drawing/2014/main" id="{6656A3C9-96A1-D894-E328-257DDF57D083}"/>
              </a:ext>
            </a:extLst>
          </p:cNvPr>
          <p:cNvSpPr txBox="1"/>
          <p:nvPr/>
        </p:nvSpPr>
        <p:spPr>
          <a:xfrm>
            <a:off x="4137660" y="6491753"/>
            <a:ext cx="3780183" cy="261610"/>
          </a:xfrm>
          <a:prstGeom prst="rect">
            <a:avLst/>
          </a:prstGeom>
          <a:noFill/>
        </p:spPr>
        <p:txBody>
          <a:bodyPr wrap="square">
            <a:spAutoFit/>
          </a:bodyPr>
          <a:lstStyle/>
          <a:p>
            <a:r>
              <a:rPr lang="en-US" sz="1050">
                <a:solidFill>
                  <a:schemeClr val="accent2"/>
                </a:solidFill>
              </a:rPr>
              <a:t>* Seasons will be defined by shift in solar ramping patterns</a:t>
            </a:r>
            <a:endParaRPr lang="en-US" sz="1050"/>
          </a:p>
        </p:txBody>
      </p:sp>
    </p:spTree>
    <p:extLst>
      <p:ext uri="{BB962C8B-B14F-4D97-AF65-F5344CB8AC3E}">
        <p14:creationId xmlns:p14="http://schemas.microsoft.com/office/powerpoint/2010/main" val="4063901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546F5-678F-8D38-E3F1-9F7BD69840D9}"/>
              </a:ext>
            </a:extLst>
          </p:cNvPr>
          <p:cNvSpPr>
            <a:spLocks noGrp="1"/>
          </p:cNvSpPr>
          <p:nvPr>
            <p:ph type="title"/>
          </p:nvPr>
        </p:nvSpPr>
        <p:spPr/>
        <p:txBody>
          <a:bodyPr/>
          <a:lstStyle/>
          <a:p>
            <a:r>
              <a:rPr lang="en-US" sz="2800"/>
              <a:t>SCED Manual Offset and Reg-Up Exhaustion </a:t>
            </a:r>
            <a:endParaRPr lang="en-US"/>
          </a:p>
        </p:txBody>
      </p:sp>
      <p:sp>
        <p:nvSpPr>
          <p:cNvPr id="3" name="Content Placeholder 2">
            <a:extLst>
              <a:ext uri="{FF2B5EF4-FFF2-40B4-BE49-F238E27FC236}">
                <a16:creationId xmlns:a16="http://schemas.microsoft.com/office/drawing/2014/main" id="{223DF209-6C18-CA0E-01BC-121C890FF916}"/>
              </a:ext>
            </a:extLst>
          </p:cNvPr>
          <p:cNvSpPr>
            <a:spLocks noGrp="1"/>
          </p:cNvSpPr>
          <p:nvPr>
            <p:ph idx="1"/>
          </p:nvPr>
        </p:nvSpPr>
        <p:spPr/>
        <p:txBody>
          <a:bodyPr/>
          <a:lstStyle/>
          <a:p>
            <a:r>
              <a:rPr lang="en-US" sz="2000"/>
              <a:t>This chart combines both the number of Operator Manual Offsets entered along with a focus on Reg-Exhaustion during sunset hours.</a:t>
            </a:r>
          </a:p>
          <a:p>
            <a:endParaRPr lang="en-US"/>
          </a:p>
        </p:txBody>
      </p:sp>
      <p:sp>
        <p:nvSpPr>
          <p:cNvPr id="4" name="Slide Number Placeholder 3">
            <a:extLst>
              <a:ext uri="{FF2B5EF4-FFF2-40B4-BE49-F238E27FC236}">
                <a16:creationId xmlns:a16="http://schemas.microsoft.com/office/drawing/2014/main" id="{8F89D49E-1978-75B9-A95E-336B7FC79624}"/>
              </a:ext>
            </a:extLst>
          </p:cNvPr>
          <p:cNvSpPr>
            <a:spLocks noGrp="1"/>
          </p:cNvSpPr>
          <p:nvPr>
            <p:ph type="sldNum" sz="quarter" idx="4"/>
          </p:nvPr>
        </p:nvSpPr>
        <p:spPr/>
        <p:txBody>
          <a:bodyPr/>
          <a:lstStyle/>
          <a:p>
            <a:fld id="{1D93BD3E-1E9A-4970-A6F7-E7AC52762E0C}" type="slidenum">
              <a:rPr lang="en-US" smtClean="0"/>
              <a:pPr/>
              <a:t>55</a:t>
            </a:fld>
            <a:endParaRPr lang="en-US"/>
          </a:p>
        </p:txBody>
      </p:sp>
      <p:pic>
        <p:nvPicPr>
          <p:cNvPr id="5" name="Picture 4">
            <a:extLst>
              <a:ext uri="{FF2B5EF4-FFF2-40B4-BE49-F238E27FC236}">
                <a16:creationId xmlns:a16="http://schemas.microsoft.com/office/drawing/2014/main" id="{65A0AB9D-D904-763F-D8C1-880F05148C98}"/>
              </a:ext>
            </a:extLst>
          </p:cNvPr>
          <p:cNvPicPr>
            <a:picLocks noChangeAspect="1"/>
          </p:cNvPicPr>
          <p:nvPr/>
        </p:nvPicPr>
        <p:blipFill>
          <a:blip r:embed="rId2"/>
          <a:stretch>
            <a:fillRect/>
          </a:stretch>
        </p:blipFill>
        <p:spPr>
          <a:xfrm>
            <a:off x="480994" y="1900719"/>
            <a:ext cx="8458200" cy="4296077"/>
          </a:xfrm>
          <a:prstGeom prst="rect">
            <a:avLst/>
          </a:prstGeom>
        </p:spPr>
      </p:pic>
      <p:sp>
        <p:nvSpPr>
          <p:cNvPr id="6" name="TextBox 5">
            <a:extLst>
              <a:ext uri="{FF2B5EF4-FFF2-40B4-BE49-F238E27FC236}">
                <a16:creationId xmlns:a16="http://schemas.microsoft.com/office/drawing/2014/main" id="{E001549C-04EC-E96C-F405-C1B06E275297}"/>
              </a:ext>
            </a:extLst>
          </p:cNvPr>
          <p:cNvSpPr txBox="1"/>
          <p:nvPr/>
        </p:nvSpPr>
        <p:spPr>
          <a:xfrm>
            <a:off x="6278575" y="6196796"/>
            <a:ext cx="2660619" cy="307777"/>
          </a:xfrm>
          <a:prstGeom prst="rect">
            <a:avLst/>
          </a:prstGeom>
          <a:noFill/>
        </p:spPr>
        <p:txBody>
          <a:bodyPr wrap="square" rtlCol="0">
            <a:spAutoFit/>
          </a:bodyPr>
          <a:lstStyle/>
          <a:p>
            <a:pPr algn="ctr"/>
            <a:r>
              <a:rPr lang="en-US" sz="1400">
                <a:solidFill>
                  <a:schemeClr val="tx2"/>
                </a:solidFill>
              </a:rPr>
              <a:t>Sunset hours: HE 19 - 21</a:t>
            </a:r>
          </a:p>
        </p:txBody>
      </p:sp>
    </p:spTree>
    <p:extLst>
      <p:ext uri="{BB962C8B-B14F-4D97-AF65-F5344CB8AC3E}">
        <p14:creationId xmlns:p14="http://schemas.microsoft.com/office/powerpoint/2010/main" val="20089216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E2828-211B-648F-B901-199620C32AB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8695DAE-9BD2-77FE-F43D-1675D98F1204}"/>
              </a:ext>
            </a:extLst>
          </p:cNvPr>
          <p:cNvPicPr>
            <a:picLocks noChangeAspect="1"/>
          </p:cNvPicPr>
          <p:nvPr/>
        </p:nvPicPr>
        <p:blipFill>
          <a:blip r:embed="rId3"/>
          <a:srcRect l="6472"/>
          <a:stretch/>
        </p:blipFill>
        <p:spPr>
          <a:xfrm>
            <a:off x="1890252" y="1110558"/>
            <a:ext cx="3931288" cy="2521987"/>
          </a:xfrm>
          <a:prstGeom prst="rect">
            <a:avLst/>
          </a:prstGeom>
        </p:spPr>
      </p:pic>
      <p:pic>
        <p:nvPicPr>
          <p:cNvPr id="10" name="Picture 9">
            <a:extLst>
              <a:ext uri="{FF2B5EF4-FFF2-40B4-BE49-F238E27FC236}">
                <a16:creationId xmlns:a16="http://schemas.microsoft.com/office/drawing/2014/main" id="{A568F0C8-E899-BD91-9261-C80D7596B082}"/>
              </a:ext>
            </a:extLst>
          </p:cNvPr>
          <p:cNvPicPr>
            <a:picLocks noChangeAspect="1"/>
          </p:cNvPicPr>
          <p:nvPr/>
        </p:nvPicPr>
        <p:blipFill>
          <a:blip r:embed="rId4"/>
          <a:srcRect l="6472"/>
          <a:stretch/>
        </p:blipFill>
        <p:spPr>
          <a:xfrm>
            <a:off x="1890249" y="3618448"/>
            <a:ext cx="3931289" cy="2521987"/>
          </a:xfrm>
          <a:prstGeom prst="rect">
            <a:avLst/>
          </a:prstGeom>
        </p:spPr>
      </p:pic>
      <p:sp>
        <p:nvSpPr>
          <p:cNvPr id="2" name="Title 1">
            <a:extLst>
              <a:ext uri="{FF2B5EF4-FFF2-40B4-BE49-F238E27FC236}">
                <a16:creationId xmlns:a16="http://schemas.microsoft.com/office/drawing/2014/main" id="{6B58CD6B-EC62-D6D0-74F9-57C2FFCC2C84}"/>
              </a:ext>
            </a:extLst>
          </p:cNvPr>
          <p:cNvSpPr>
            <a:spLocks noGrp="1"/>
          </p:cNvSpPr>
          <p:nvPr>
            <p:ph type="title"/>
          </p:nvPr>
        </p:nvSpPr>
        <p:spPr/>
        <p:txBody>
          <a:bodyPr/>
          <a:lstStyle/>
          <a:p>
            <a:r>
              <a:rPr lang="en-US" sz="2800"/>
              <a:t>Regulation Exhaustion by Quarter - 2024</a:t>
            </a:r>
          </a:p>
        </p:txBody>
      </p:sp>
      <p:sp>
        <p:nvSpPr>
          <p:cNvPr id="3" name="Content Placeholder 2">
            <a:extLst>
              <a:ext uri="{FF2B5EF4-FFF2-40B4-BE49-F238E27FC236}">
                <a16:creationId xmlns:a16="http://schemas.microsoft.com/office/drawing/2014/main" id="{B03A4C75-2FEB-85CD-3A31-F8F171DAB325}"/>
              </a:ext>
            </a:extLst>
          </p:cNvPr>
          <p:cNvSpPr>
            <a:spLocks noGrp="1"/>
          </p:cNvSpPr>
          <p:nvPr>
            <p:ph idx="1"/>
          </p:nvPr>
        </p:nvSpPr>
        <p:spPr>
          <a:xfrm>
            <a:off x="61448" y="838200"/>
            <a:ext cx="1828799" cy="5486400"/>
          </a:xfrm>
        </p:spPr>
        <p:txBody>
          <a:bodyPr/>
          <a:lstStyle/>
          <a:p>
            <a:pPr marL="0" indent="0">
              <a:buNone/>
            </a:pPr>
            <a:r>
              <a:rPr lang="en-US" sz="1300"/>
              <a:t>These charts use 1-minute data to evaluate regulation exhaustion from 5-minute NSFL</a:t>
            </a:r>
            <a:r>
              <a:rPr lang="en-US" sz="1300">
                <a:solidFill>
                  <a:schemeClr val="accent6"/>
                </a:solidFill>
              </a:rPr>
              <a:t>*</a:t>
            </a:r>
            <a:r>
              <a:rPr lang="en-US" sz="1300"/>
              <a:t> ramps. 5-minute ramps of 75 MW or larger are considered. </a:t>
            </a:r>
          </a:p>
          <a:p>
            <a:pPr marL="0" indent="0">
              <a:buNone/>
            </a:pPr>
            <a:endParaRPr lang="en-US" sz="1300"/>
          </a:p>
          <a:p>
            <a:pPr marL="0" indent="0">
              <a:buNone/>
            </a:pPr>
            <a:r>
              <a:rPr lang="en-US" sz="1300"/>
              <a:t>Reg exhaustion is flagged using the PDCWG criteria, less than 5 MW reg remaining over a 5-minute average. </a:t>
            </a:r>
          </a:p>
          <a:p>
            <a:pPr marL="0" indent="0">
              <a:buNone/>
            </a:pPr>
            <a:endParaRPr lang="en-US" sz="1300"/>
          </a:p>
          <a:p>
            <a:pPr marL="0" indent="0">
              <a:buNone/>
            </a:pPr>
            <a:r>
              <a:rPr lang="en-US" sz="1300"/>
              <a:t>Reg exhaustion is evaluated between 5 and 10 minutes from the time of the ramp. </a:t>
            </a:r>
          </a:p>
          <a:p>
            <a:pPr marL="0" indent="0">
              <a:buNone/>
            </a:pPr>
            <a:endParaRPr lang="en-US" sz="1300"/>
          </a:p>
          <a:p>
            <a:pPr marL="0" indent="0">
              <a:buNone/>
            </a:pPr>
            <a:r>
              <a:rPr lang="en-US" sz="1300">
                <a:solidFill>
                  <a:schemeClr val="accent6"/>
                </a:solidFill>
              </a:rPr>
              <a:t>*</a:t>
            </a:r>
            <a:r>
              <a:rPr lang="en-US" sz="1300"/>
              <a:t>NSFL = Large Loads and steel mill loads that are not following SCED dispatch.</a:t>
            </a:r>
          </a:p>
        </p:txBody>
      </p:sp>
      <p:sp>
        <p:nvSpPr>
          <p:cNvPr id="4" name="Slide Number Placeholder 3">
            <a:extLst>
              <a:ext uri="{FF2B5EF4-FFF2-40B4-BE49-F238E27FC236}">
                <a16:creationId xmlns:a16="http://schemas.microsoft.com/office/drawing/2014/main" id="{EA313B27-7176-9567-70F6-E7966FBE446C}"/>
              </a:ext>
            </a:extLst>
          </p:cNvPr>
          <p:cNvSpPr>
            <a:spLocks noGrp="1"/>
          </p:cNvSpPr>
          <p:nvPr>
            <p:ph type="sldNum" sz="quarter" idx="4"/>
          </p:nvPr>
        </p:nvSpPr>
        <p:spPr/>
        <p:txBody>
          <a:bodyPr/>
          <a:lstStyle/>
          <a:p>
            <a:fld id="{1D93BD3E-1E9A-4970-A6F7-E7AC52762E0C}" type="slidenum">
              <a:rPr lang="en-US" smtClean="0"/>
              <a:pPr/>
              <a:t>56</a:t>
            </a:fld>
            <a:endParaRPr lang="en-US"/>
          </a:p>
        </p:txBody>
      </p:sp>
      <p:pic>
        <p:nvPicPr>
          <p:cNvPr id="16" name="Picture 15">
            <a:extLst>
              <a:ext uri="{FF2B5EF4-FFF2-40B4-BE49-F238E27FC236}">
                <a16:creationId xmlns:a16="http://schemas.microsoft.com/office/drawing/2014/main" id="{A9DE877D-62CF-2117-E65C-9598A1EB8A74}"/>
              </a:ext>
            </a:extLst>
          </p:cNvPr>
          <p:cNvPicPr>
            <a:picLocks noChangeAspect="1"/>
          </p:cNvPicPr>
          <p:nvPr/>
        </p:nvPicPr>
        <p:blipFill>
          <a:blip r:embed="rId5">
            <a:extLst>
              <a:ext uri="{28A0092B-C50C-407E-A947-70E740481C1C}">
                <a14:useLocalDpi xmlns:a14="http://schemas.microsoft.com/office/drawing/2010/main" val="0"/>
              </a:ext>
            </a:extLst>
          </a:blip>
          <a:srcRect l="6511" r="7934"/>
          <a:stretch/>
        </p:blipFill>
        <p:spPr>
          <a:xfrm>
            <a:off x="5547852" y="1110558"/>
            <a:ext cx="3596148" cy="2521987"/>
          </a:xfrm>
          <a:prstGeom prst="rect">
            <a:avLst/>
          </a:prstGeom>
        </p:spPr>
      </p:pic>
      <p:pic>
        <p:nvPicPr>
          <p:cNvPr id="17" name="Picture 16">
            <a:extLst>
              <a:ext uri="{FF2B5EF4-FFF2-40B4-BE49-F238E27FC236}">
                <a16:creationId xmlns:a16="http://schemas.microsoft.com/office/drawing/2014/main" id="{310A89FA-E621-2FB7-56F7-202675C92D3F}"/>
              </a:ext>
            </a:extLst>
          </p:cNvPr>
          <p:cNvPicPr>
            <a:picLocks noChangeAspect="1"/>
          </p:cNvPicPr>
          <p:nvPr/>
        </p:nvPicPr>
        <p:blipFill>
          <a:blip r:embed="rId6">
            <a:extLst>
              <a:ext uri="{28A0092B-C50C-407E-A947-70E740481C1C}">
                <a14:useLocalDpi xmlns:a14="http://schemas.microsoft.com/office/drawing/2010/main" val="0"/>
              </a:ext>
            </a:extLst>
          </a:blip>
          <a:srcRect l="6510" r="9397"/>
          <a:stretch/>
        </p:blipFill>
        <p:spPr>
          <a:xfrm>
            <a:off x="5547851" y="3618448"/>
            <a:ext cx="3534701" cy="2521987"/>
          </a:xfrm>
          <a:prstGeom prst="rect">
            <a:avLst/>
          </a:prstGeom>
        </p:spPr>
      </p:pic>
    </p:spTree>
    <p:extLst>
      <p:ext uri="{BB962C8B-B14F-4D97-AF65-F5344CB8AC3E}">
        <p14:creationId xmlns:p14="http://schemas.microsoft.com/office/powerpoint/2010/main" val="4038393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25E35-6CE1-E073-FD97-90C9A50A54B7}"/>
              </a:ext>
            </a:extLst>
          </p:cNvPr>
          <p:cNvSpPr>
            <a:spLocks noGrp="1"/>
          </p:cNvSpPr>
          <p:nvPr>
            <p:ph type="title"/>
          </p:nvPr>
        </p:nvSpPr>
        <p:spPr/>
        <p:txBody>
          <a:bodyPr/>
          <a:lstStyle/>
          <a:p>
            <a:r>
              <a:rPr lang="en-US" sz="2400"/>
              <a:t>Large Load Ramping vs Total Regulation Deployment </a:t>
            </a:r>
          </a:p>
        </p:txBody>
      </p:sp>
      <p:sp>
        <p:nvSpPr>
          <p:cNvPr id="3" name="Content Placeholder 2">
            <a:extLst>
              <a:ext uri="{FF2B5EF4-FFF2-40B4-BE49-F238E27FC236}">
                <a16:creationId xmlns:a16="http://schemas.microsoft.com/office/drawing/2014/main" id="{BA1997FB-1D5E-A66F-8E9E-D6EC2CCAE1A4}"/>
              </a:ext>
            </a:extLst>
          </p:cNvPr>
          <p:cNvSpPr>
            <a:spLocks noGrp="1"/>
          </p:cNvSpPr>
          <p:nvPr>
            <p:ph idx="1"/>
          </p:nvPr>
        </p:nvSpPr>
        <p:spPr>
          <a:xfrm>
            <a:off x="304800" y="990600"/>
            <a:ext cx="2143125" cy="5052221"/>
          </a:xfrm>
        </p:spPr>
        <p:txBody>
          <a:bodyPr/>
          <a:lstStyle/>
          <a:p>
            <a:pPr marL="0" indent="0">
              <a:buNone/>
            </a:pPr>
            <a:r>
              <a:rPr lang="en-US" sz="1400"/>
              <a:t>This chart plots the 10-minute total regulation deployment corresponding with 1-minute NSFL Ramp buckets.</a:t>
            </a:r>
          </a:p>
          <a:p>
            <a:pPr marL="0" indent="0">
              <a:buNone/>
            </a:pPr>
            <a:endParaRPr lang="en-US" sz="1400"/>
          </a:p>
          <a:p>
            <a:pPr marL="0" indent="0">
              <a:buNone/>
            </a:pPr>
            <a:r>
              <a:rPr lang="en-US" sz="1400"/>
              <a:t>The change in regulation deployment (Delta Reg) can be used as an indicator of regulation usage for NSFL Ramps. </a:t>
            </a:r>
          </a:p>
          <a:p>
            <a:pPr marL="0" indent="0">
              <a:buNone/>
            </a:pPr>
            <a:endParaRPr lang="en-US" sz="1400"/>
          </a:p>
          <a:p>
            <a:pPr marL="0" indent="0">
              <a:buNone/>
            </a:pPr>
            <a:r>
              <a:rPr lang="en-US" sz="1400"/>
              <a:t>Delta Reg Down Ramps = Reg Up Recall + Reg Down Deployment </a:t>
            </a:r>
          </a:p>
          <a:p>
            <a:pPr marL="0" indent="0">
              <a:buNone/>
            </a:pPr>
            <a:endParaRPr lang="en-US" sz="1400"/>
          </a:p>
          <a:p>
            <a:pPr marL="0" indent="0">
              <a:buNone/>
            </a:pPr>
            <a:r>
              <a:rPr lang="en-US" sz="1400"/>
              <a:t>Delta Reg Up Ramps = Reg Down Recall + Reg Up Deployments </a:t>
            </a:r>
          </a:p>
        </p:txBody>
      </p:sp>
      <p:sp>
        <p:nvSpPr>
          <p:cNvPr id="4" name="Slide Number Placeholder 3">
            <a:extLst>
              <a:ext uri="{FF2B5EF4-FFF2-40B4-BE49-F238E27FC236}">
                <a16:creationId xmlns:a16="http://schemas.microsoft.com/office/drawing/2014/main" id="{802D6F5A-D523-C633-72FC-A0871F998439}"/>
              </a:ext>
            </a:extLst>
          </p:cNvPr>
          <p:cNvSpPr>
            <a:spLocks noGrp="1"/>
          </p:cNvSpPr>
          <p:nvPr>
            <p:ph type="sldNum" sz="quarter" idx="4"/>
          </p:nvPr>
        </p:nvSpPr>
        <p:spPr/>
        <p:txBody>
          <a:bodyPr/>
          <a:lstStyle/>
          <a:p>
            <a:fld id="{1D93BD3E-1E9A-4970-A6F7-E7AC52762E0C}" type="slidenum">
              <a:rPr lang="en-US" smtClean="0"/>
              <a:pPr/>
              <a:t>57</a:t>
            </a:fld>
            <a:endParaRPr lang="en-US"/>
          </a:p>
        </p:txBody>
      </p:sp>
      <p:pic>
        <p:nvPicPr>
          <p:cNvPr id="8" name="Picture 7">
            <a:extLst>
              <a:ext uri="{FF2B5EF4-FFF2-40B4-BE49-F238E27FC236}">
                <a16:creationId xmlns:a16="http://schemas.microsoft.com/office/drawing/2014/main" id="{D169AC38-3943-9E48-5036-CB2C2665C47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47807" y="981225"/>
            <a:ext cx="6696193" cy="4449703"/>
          </a:xfrm>
          <a:prstGeom prst="rect">
            <a:avLst/>
          </a:prstGeom>
        </p:spPr>
      </p:pic>
      <p:sp>
        <p:nvSpPr>
          <p:cNvPr id="5" name="TextBox 4">
            <a:extLst>
              <a:ext uri="{FF2B5EF4-FFF2-40B4-BE49-F238E27FC236}">
                <a16:creationId xmlns:a16="http://schemas.microsoft.com/office/drawing/2014/main" id="{BF39BAC9-95ED-F248-56D9-80D5FB2714F1}"/>
              </a:ext>
            </a:extLst>
          </p:cNvPr>
          <p:cNvSpPr txBox="1"/>
          <p:nvPr/>
        </p:nvSpPr>
        <p:spPr>
          <a:xfrm>
            <a:off x="2485316" y="5407289"/>
            <a:ext cx="6621293" cy="954107"/>
          </a:xfrm>
          <a:prstGeom prst="rect">
            <a:avLst/>
          </a:prstGeom>
          <a:solidFill>
            <a:schemeClr val="accent1">
              <a:lumMod val="20000"/>
              <a:lumOff val="8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t>Key Takeaway:</a:t>
            </a:r>
            <a:r>
              <a:rPr lang="en-US" sz="1400"/>
              <a:t>  The largest Delta Regulation values fall in the smaller ramp buckets. There many factors on the grid which may cause regulation usage, but NSFL ramping can be one component. </a:t>
            </a:r>
          </a:p>
          <a:p>
            <a:endParaRPr lang="en-US" sz="1400" baseline="0"/>
          </a:p>
        </p:txBody>
      </p:sp>
    </p:spTree>
    <p:extLst>
      <p:ext uri="{BB962C8B-B14F-4D97-AF65-F5344CB8AC3E}">
        <p14:creationId xmlns:p14="http://schemas.microsoft.com/office/powerpoint/2010/main" val="1100831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31F02-3194-3ADC-1375-7C9ED7D90E38}"/>
              </a:ext>
            </a:extLst>
          </p:cNvPr>
          <p:cNvSpPr>
            <a:spLocks noGrp="1"/>
          </p:cNvSpPr>
          <p:nvPr>
            <p:ph type="title"/>
          </p:nvPr>
        </p:nvSpPr>
        <p:spPr/>
        <p:txBody>
          <a:bodyPr/>
          <a:lstStyle/>
          <a:p>
            <a:r>
              <a:rPr lang="en-US" sz="2800"/>
              <a:t>NSFL Ramp by Frequency Bins</a:t>
            </a:r>
          </a:p>
        </p:txBody>
      </p:sp>
      <p:sp>
        <p:nvSpPr>
          <p:cNvPr id="3" name="Content Placeholder 2">
            <a:extLst>
              <a:ext uri="{FF2B5EF4-FFF2-40B4-BE49-F238E27FC236}">
                <a16:creationId xmlns:a16="http://schemas.microsoft.com/office/drawing/2014/main" id="{E2A9BFEB-36D9-D8BE-DA37-79BC994CF87C}"/>
              </a:ext>
            </a:extLst>
          </p:cNvPr>
          <p:cNvSpPr>
            <a:spLocks noGrp="1"/>
          </p:cNvSpPr>
          <p:nvPr>
            <p:ph idx="1"/>
          </p:nvPr>
        </p:nvSpPr>
        <p:spPr/>
        <p:txBody>
          <a:bodyPr/>
          <a:lstStyle/>
          <a:p>
            <a:pPr marL="0" indent="0">
              <a:buNone/>
            </a:pPr>
            <a:r>
              <a:rPr lang="en-US" sz="1600"/>
              <a:t>These charts show 1-minute NSFL Ramps in both directions plotted in frequency buckets representing the system frequency at the time of the ramp.</a:t>
            </a:r>
          </a:p>
          <a:p>
            <a:pPr marL="0" indent="0">
              <a:buNone/>
            </a:pPr>
            <a:endParaRPr lang="en-US" sz="1600"/>
          </a:p>
          <a:p>
            <a:pPr marL="0" indent="0">
              <a:buNone/>
            </a:pPr>
            <a:r>
              <a:rPr lang="en-US" sz="1600"/>
              <a:t>Ramps in the opposite direction of frequency will impact regulation usage.</a:t>
            </a:r>
          </a:p>
          <a:p>
            <a:pPr marL="0" indent="0">
              <a:buNone/>
            </a:pPr>
            <a:r>
              <a:rPr lang="en-US" sz="1600"/>
              <a:t>Smaller ramps are generally less of a reliability risk but may consume regulation intended for net load ramping. </a:t>
            </a:r>
          </a:p>
        </p:txBody>
      </p:sp>
      <p:sp>
        <p:nvSpPr>
          <p:cNvPr id="4" name="Slide Number Placeholder 3">
            <a:extLst>
              <a:ext uri="{FF2B5EF4-FFF2-40B4-BE49-F238E27FC236}">
                <a16:creationId xmlns:a16="http://schemas.microsoft.com/office/drawing/2014/main" id="{558787D1-2713-D6F4-9CAF-ACE633D667F2}"/>
              </a:ext>
            </a:extLst>
          </p:cNvPr>
          <p:cNvSpPr>
            <a:spLocks noGrp="1"/>
          </p:cNvSpPr>
          <p:nvPr>
            <p:ph type="sldNum" sz="quarter" idx="4"/>
          </p:nvPr>
        </p:nvSpPr>
        <p:spPr/>
        <p:txBody>
          <a:bodyPr/>
          <a:lstStyle/>
          <a:p>
            <a:fld id="{1D93BD3E-1E9A-4970-A6F7-E7AC52762E0C}" type="slidenum">
              <a:rPr lang="en-US" smtClean="0"/>
              <a:pPr/>
              <a:t>58</a:t>
            </a:fld>
            <a:endParaRPr lang="en-US"/>
          </a:p>
        </p:txBody>
      </p:sp>
      <p:pic>
        <p:nvPicPr>
          <p:cNvPr id="9" name="Picture 8">
            <a:extLst>
              <a:ext uri="{FF2B5EF4-FFF2-40B4-BE49-F238E27FC236}">
                <a16:creationId xmlns:a16="http://schemas.microsoft.com/office/drawing/2014/main" id="{7A5A80B0-E9C5-1574-8703-6CD1F354A18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72000" y="2652949"/>
            <a:ext cx="4418393" cy="3530551"/>
          </a:xfrm>
          <a:prstGeom prst="rect">
            <a:avLst/>
          </a:prstGeom>
        </p:spPr>
      </p:pic>
      <p:pic>
        <p:nvPicPr>
          <p:cNvPr id="10" name="Picture 9">
            <a:extLst>
              <a:ext uri="{FF2B5EF4-FFF2-40B4-BE49-F238E27FC236}">
                <a16:creationId xmlns:a16="http://schemas.microsoft.com/office/drawing/2014/main" id="{D25A100F-3287-ECC8-9C56-07B9BEEEBE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7899" y="2655416"/>
            <a:ext cx="4418391" cy="3530551"/>
          </a:xfrm>
          <a:prstGeom prst="rect">
            <a:avLst/>
          </a:prstGeom>
        </p:spPr>
      </p:pic>
    </p:spTree>
    <p:extLst>
      <p:ext uri="{BB962C8B-B14F-4D97-AF65-F5344CB8AC3E}">
        <p14:creationId xmlns:p14="http://schemas.microsoft.com/office/powerpoint/2010/main" val="895224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5AFD82-5AEA-9CF7-C9B0-BEF12CEBACE0}"/>
              </a:ext>
            </a:extLst>
          </p:cNvPr>
          <p:cNvPicPr>
            <a:picLocks noChangeAspect="1"/>
          </p:cNvPicPr>
          <p:nvPr/>
        </p:nvPicPr>
        <p:blipFill>
          <a:blip r:embed="rId3"/>
          <a:stretch>
            <a:fillRect/>
          </a:stretch>
        </p:blipFill>
        <p:spPr>
          <a:xfrm>
            <a:off x="212141" y="629044"/>
            <a:ext cx="8718036" cy="3078747"/>
          </a:xfrm>
          <a:prstGeom prst="rect">
            <a:avLst/>
          </a:prstGeom>
        </p:spPr>
      </p:pic>
      <p:pic>
        <p:nvPicPr>
          <p:cNvPr id="10" name="Picture 9">
            <a:extLst>
              <a:ext uri="{FF2B5EF4-FFF2-40B4-BE49-F238E27FC236}">
                <a16:creationId xmlns:a16="http://schemas.microsoft.com/office/drawing/2014/main" id="{C4E71C9C-515A-E990-D561-5FC377131D2A}"/>
              </a:ext>
            </a:extLst>
          </p:cNvPr>
          <p:cNvPicPr>
            <a:picLocks noChangeAspect="1"/>
          </p:cNvPicPr>
          <p:nvPr/>
        </p:nvPicPr>
        <p:blipFill>
          <a:blip r:embed="rId4"/>
          <a:stretch>
            <a:fillRect/>
          </a:stretch>
        </p:blipFill>
        <p:spPr>
          <a:xfrm>
            <a:off x="408911" y="3496409"/>
            <a:ext cx="8522947" cy="2962913"/>
          </a:xfrm>
          <a:prstGeom prst="rect">
            <a:avLst/>
          </a:prstGeom>
        </p:spPr>
      </p:pic>
      <p:sp>
        <p:nvSpPr>
          <p:cNvPr id="2" name="Title 1">
            <a:extLst>
              <a:ext uri="{FF2B5EF4-FFF2-40B4-BE49-F238E27FC236}">
                <a16:creationId xmlns:a16="http://schemas.microsoft.com/office/drawing/2014/main" id="{19046D9E-EB17-4961-848A-CEC90EE18845}"/>
              </a:ext>
            </a:extLst>
          </p:cNvPr>
          <p:cNvSpPr>
            <a:spLocks noGrp="1"/>
          </p:cNvSpPr>
          <p:nvPr>
            <p:ph type="title"/>
          </p:nvPr>
        </p:nvSpPr>
        <p:spPr/>
        <p:txBody>
          <a:bodyPr/>
          <a:lstStyle/>
          <a:p>
            <a:r>
              <a:rPr lang="en-US" sz="2800"/>
              <a:t>Regulation Comparison January</a:t>
            </a:r>
          </a:p>
        </p:txBody>
      </p:sp>
      <p:sp>
        <p:nvSpPr>
          <p:cNvPr id="4" name="Slide Number Placeholder 3">
            <a:extLst>
              <a:ext uri="{FF2B5EF4-FFF2-40B4-BE49-F238E27FC236}">
                <a16:creationId xmlns:a16="http://schemas.microsoft.com/office/drawing/2014/main" id="{837EC8A6-DA02-4E2B-A1CC-3C73719BFE3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16" name="TextBox 15">
            <a:extLst>
              <a:ext uri="{FF2B5EF4-FFF2-40B4-BE49-F238E27FC236}">
                <a16:creationId xmlns:a16="http://schemas.microsoft.com/office/drawing/2014/main" id="{5E93F93B-B2F0-8583-22D4-320854DBFEE8}"/>
              </a:ext>
            </a:extLst>
          </p:cNvPr>
          <p:cNvSpPr txBox="1"/>
          <p:nvPr/>
        </p:nvSpPr>
        <p:spPr>
          <a:xfrm>
            <a:off x="1181320" y="1020062"/>
            <a:ext cx="3944681" cy="738664"/>
          </a:xfrm>
          <a:prstGeom prst="rect">
            <a:avLst/>
          </a:prstGeom>
          <a:noFill/>
        </p:spPr>
        <p:txBody>
          <a:bodyPr wrap="square" rtlCol="0">
            <a:spAutoFit/>
          </a:bodyPr>
          <a:lstStyle/>
          <a:p>
            <a:r>
              <a:rPr lang="en-US" sz="1400" dirty="0">
                <a:solidFill>
                  <a:schemeClr val="accent6"/>
                </a:solidFill>
              </a:rPr>
              <a:t>2026 Reg-Up: </a:t>
            </a:r>
          </a:p>
          <a:p>
            <a:r>
              <a:rPr lang="en-US" sz="1400" dirty="0">
                <a:solidFill>
                  <a:schemeClr val="accent6"/>
                </a:solidFill>
              </a:rPr>
              <a:t>Range: </a:t>
            </a:r>
            <a:r>
              <a:rPr lang="en-US" sz="1400" dirty="0">
                <a:solidFill>
                  <a:schemeClr val="accent4"/>
                </a:solidFill>
              </a:rPr>
              <a:t>294 – 694</a:t>
            </a:r>
            <a:r>
              <a:rPr lang="en-US" sz="1400" dirty="0">
                <a:solidFill>
                  <a:schemeClr val="accent6"/>
                </a:solidFill>
              </a:rPr>
              <a:t> MW;</a:t>
            </a:r>
          </a:p>
          <a:p>
            <a:r>
              <a:rPr lang="en-US" sz="1400" dirty="0">
                <a:solidFill>
                  <a:schemeClr val="accent6"/>
                </a:solidFill>
              </a:rPr>
              <a:t>Avg: </a:t>
            </a:r>
            <a:r>
              <a:rPr lang="en-US" sz="1400" dirty="0">
                <a:solidFill>
                  <a:schemeClr val="accent4"/>
                </a:solidFill>
              </a:rPr>
              <a:t>445</a:t>
            </a:r>
            <a:r>
              <a:rPr lang="en-US" sz="1400" dirty="0">
                <a:solidFill>
                  <a:schemeClr val="accent6"/>
                </a:solidFill>
              </a:rPr>
              <a:t> MW (</a:t>
            </a:r>
            <a:r>
              <a:rPr lang="en-US" sz="1400" dirty="0">
                <a:solidFill>
                  <a:schemeClr val="accent4"/>
                </a:solidFill>
              </a:rPr>
              <a:t>66</a:t>
            </a:r>
            <a:r>
              <a:rPr lang="en-US" sz="1400" dirty="0">
                <a:solidFill>
                  <a:schemeClr val="accent6"/>
                </a:solidFill>
              </a:rPr>
              <a:t> MW increase from prev. year)</a:t>
            </a:r>
          </a:p>
        </p:txBody>
      </p:sp>
      <p:sp>
        <p:nvSpPr>
          <p:cNvPr id="18" name="TextBox 17">
            <a:extLst>
              <a:ext uri="{FF2B5EF4-FFF2-40B4-BE49-F238E27FC236}">
                <a16:creationId xmlns:a16="http://schemas.microsoft.com/office/drawing/2014/main" id="{48274366-7E0E-EED7-1723-4ADEB5FE6B9F}"/>
              </a:ext>
            </a:extLst>
          </p:cNvPr>
          <p:cNvSpPr txBox="1"/>
          <p:nvPr/>
        </p:nvSpPr>
        <p:spPr>
          <a:xfrm>
            <a:off x="5126001" y="4080467"/>
            <a:ext cx="3944681" cy="738664"/>
          </a:xfrm>
          <a:prstGeom prst="rect">
            <a:avLst/>
          </a:prstGeom>
          <a:noFill/>
        </p:spPr>
        <p:txBody>
          <a:bodyPr wrap="square" rtlCol="0">
            <a:spAutoFit/>
          </a:bodyPr>
          <a:lstStyle/>
          <a:p>
            <a:r>
              <a:rPr lang="en-US" sz="1400">
                <a:solidFill>
                  <a:schemeClr val="accent6"/>
                </a:solidFill>
              </a:rPr>
              <a:t>2026 Reg-Down: </a:t>
            </a:r>
          </a:p>
          <a:p>
            <a:r>
              <a:rPr lang="en-US" sz="1400">
                <a:solidFill>
                  <a:schemeClr val="accent6"/>
                </a:solidFill>
              </a:rPr>
              <a:t>Range: </a:t>
            </a:r>
            <a:r>
              <a:rPr lang="en-US" sz="1400">
                <a:solidFill>
                  <a:schemeClr val="accent4"/>
                </a:solidFill>
              </a:rPr>
              <a:t>243 – 649</a:t>
            </a:r>
            <a:r>
              <a:rPr lang="en-US" sz="1400">
                <a:solidFill>
                  <a:schemeClr val="accent6"/>
                </a:solidFill>
              </a:rPr>
              <a:t> MW;</a:t>
            </a:r>
          </a:p>
          <a:p>
            <a:r>
              <a:rPr lang="en-US" sz="1400">
                <a:solidFill>
                  <a:schemeClr val="accent6"/>
                </a:solidFill>
              </a:rPr>
              <a:t>Avg: </a:t>
            </a:r>
            <a:r>
              <a:rPr lang="en-US" sz="1400">
                <a:solidFill>
                  <a:schemeClr val="accent4"/>
                </a:solidFill>
              </a:rPr>
              <a:t>381</a:t>
            </a:r>
            <a:r>
              <a:rPr lang="en-US" sz="1400">
                <a:solidFill>
                  <a:schemeClr val="accent6"/>
                </a:solidFill>
              </a:rPr>
              <a:t> MW (</a:t>
            </a:r>
            <a:r>
              <a:rPr lang="en-US" sz="1400">
                <a:solidFill>
                  <a:schemeClr val="accent4"/>
                </a:solidFill>
              </a:rPr>
              <a:t>14</a:t>
            </a:r>
            <a:r>
              <a:rPr lang="en-US" sz="1400">
                <a:solidFill>
                  <a:schemeClr val="accent6"/>
                </a:solidFill>
              </a:rPr>
              <a:t> MW increase from prev. year)</a:t>
            </a:r>
          </a:p>
        </p:txBody>
      </p:sp>
    </p:spTree>
    <p:extLst>
      <p:ext uri="{BB962C8B-B14F-4D97-AF65-F5344CB8AC3E}">
        <p14:creationId xmlns:p14="http://schemas.microsoft.com/office/powerpoint/2010/main" val="3870950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654BF-02EA-7C6C-4879-47D907B09068}"/>
              </a:ext>
            </a:extLst>
          </p:cNvPr>
          <p:cNvSpPr>
            <a:spLocks noGrp="1"/>
          </p:cNvSpPr>
          <p:nvPr>
            <p:ph type="title"/>
          </p:nvPr>
        </p:nvSpPr>
        <p:spPr/>
        <p:txBody>
          <a:bodyPr/>
          <a:lstStyle/>
          <a:p>
            <a:r>
              <a:rPr lang="en-US" sz="2800"/>
              <a:t>Recap: Full Statistical Analysis </a:t>
            </a:r>
            <a:r>
              <a:rPr lang="en-US" sz="2800">
                <a:solidFill>
                  <a:schemeClr val="accent6"/>
                </a:solidFill>
              </a:rPr>
              <a:t>OPEN</a:t>
            </a:r>
            <a:r>
              <a:rPr lang="en-US" sz="2800"/>
              <a:t> Questions</a:t>
            </a:r>
          </a:p>
        </p:txBody>
      </p:sp>
      <p:sp>
        <p:nvSpPr>
          <p:cNvPr id="3" name="Content Placeholder 2">
            <a:extLst>
              <a:ext uri="{FF2B5EF4-FFF2-40B4-BE49-F238E27FC236}">
                <a16:creationId xmlns:a16="http://schemas.microsoft.com/office/drawing/2014/main" id="{C2C7C62E-1719-3429-7BEA-ECBE3D6D94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BE8B3B6-4616-4D68-7AAA-BC9318D14ACC}"/>
              </a:ext>
            </a:extLst>
          </p:cNvPr>
          <p:cNvSpPr>
            <a:spLocks noGrp="1"/>
          </p:cNvSpPr>
          <p:nvPr>
            <p:ph type="sldNum" sz="quarter" idx="4"/>
          </p:nvPr>
        </p:nvSpPr>
        <p:spPr/>
        <p:txBody>
          <a:bodyPr/>
          <a:lstStyle/>
          <a:p>
            <a:fld id="{1D93BD3E-1E9A-4970-A6F7-E7AC52762E0C}" type="slidenum">
              <a:rPr lang="en-US" smtClean="0"/>
              <a:pPr/>
              <a:t>6</a:t>
            </a:fld>
            <a:endParaRPr lang="en-US"/>
          </a:p>
        </p:txBody>
      </p:sp>
      <p:graphicFrame>
        <p:nvGraphicFramePr>
          <p:cNvPr id="5" name="Table 5">
            <a:extLst>
              <a:ext uri="{FF2B5EF4-FFF2-40B4-BE49-F238E27FC236}">
                <a16:creationId xmlns:a16="http://schemas.microsoft.com/office/drawing/2014/main" id="{2EED7C3D-280E-5E4D-CCE3-4A521D9E318F}"/>
              </a:ext>
            </a:extLst>
          </p:cNvPr>
          <p:cNvGraphicFramePr>
            <a:graphicFrameLocks noGrp="1"/>
          </p:cNvGraphicFramePr>
          <p:nvPr/>
        </p:nvGraphicFramePr>
        <p:xfrm>
          <a:off x="249936" y="855406"/>
          <a:ext cx="8686800" cy="4575181"/>
        </p:xfrm>
        <a:graphic>
          <a:graphicData uri="http://schemas.openxmlformats.org/drawingml/2006/table">
            <a:tbl>
              <a:tblPr bandRow="1">
                <a:tableStyleId>{5C22544A-7EE6-4342-B048-85BDC9FD1C3A}</a:tableStyleId>
              </a:tblPr>
              <a:tblGrid>
                <a:gridCol w="3657600">
                  <a:extLst>
                    <a:ext uri="{9D8B030D-6E8A-4147-A177-3AD203B41FA5}">
                      <a16:colId xmlns:a16="http://schemas.microsoft.com/office/drawing/2014/main" val="4034910984"/>
                    </a:ext>
                  </a:extLst>
                </a:gridCol>
                <a:gridCol w="5029200">
                  <a:extLst>
                    <a:ext uri="{9D8B030D-6E8A-4147-A177-3AD203B41FA5}">
                      <a16:colId xmlns:a16="http://schemas.microsoft.com/office/drawing/2014/main" val="3811440896"/>
                    </a:ext>
                  </a:extLst>
                </a:gridCol>
              </a:tblGrid>
              <a:tr h="399421">
                <a:tc>
                  <a:txBody>
                    <a:bodyPr/>
                    <a:lstStyle/>
                    <a:p>
                      <a:pPr marL="0" indent="0">
                        <a:buFont typeface="Arial" panose="020B0604020202020204" pitchFamily="34" charset="0"/>
                        <a:buNone/>
                        <a:tabLst>
                          <a:tab pos="171450" algn="l"/>
                        </a:tabLst>
                      </a:pPr>
                      <a:r>
                        <a:rPr lang="en-US" sz="1000" kern="1200">
                          <a:solidFill>
                            <a:schemeClr val="dk1"/>
                          </a:solidFill>
                          <a:effectLst/>
                          <a:latin typeface="+mn-lt"/>
                          <a:ea typeface="+mn-ea"/>
                          <a:cs typeface="+mn-cs"/>
                        </a:rPr>
                        <a:t>How should the </a:t>
                      </a:r>
                      <a:r>
                        <a:rPr lang="en-US" sz="1000" kern="1200">
                          <a:solidFill>
                            <a:schemeClr val="accent6"/>
                          </a:solidFill>
                          <a:effectLst/>
                          <a:latin typeface="+mn-lt"/>
                          <a:ea typeface="+mn-ea"/>
                          <a:cs typeface="+mn-cs"/>
                        </a:rPr>
                        <a:t>available headroom/capacity </a:t>
                      </a:r>
                      <a:r>
                        <a:rPr lang="en-US" sz="1000" kern="1200">
                          <a:solidFill>
                            <a:schemeClr val="dk1"/>
                          </a:solidFill>
                          <a:effectLst/>
                          <a:latin typeface="+mn-lt"/>
                          <a:ea typeface="+mn-ea"/>
                          <a:cs typeface="+mn-cs"/>
                        </a:rPr>
                        <a:t>that is not providing AS be accounted in this analysis? </a:t>
                      </a:r>
                    </a:p>
                  </a:txBody>
                  <a:tcPr/>
                </a:tc>
                <a:tc>
                  <a:txBody>
                    <a:bodyPr/>
                    <a:lstStyle/>
                    <a:p>
                      <a:pPr marL="0" indent="0">
                        <a:buFont typeface="Arial" panose="020B0604020202020204" pitchFamily="34" charset="0"/>
                        <a:buNone/>
                      </a:pPr>
                      <a:r>
                        <a:rPr lang="en-US" sz="1000" kern="1200" dirty="0">
                          <a:solidFill>
                            <a:schemeClr val="dk1"/>
                          </a:solidFill>
                          <a:effectLst/>
                          <a:latin typeface="+mn-lt"/>
                          <a:ea typeface="+mn-ea"/>
                          <a:cs typeface="+mn-cs"/>
                        </a:rPr>
                        <a:t>For example, weather forecast errors typically cause corresponding errors in load, wind, and solar forecasts, but are generator trips correlated to forecast errors, also?</a:t>
                      </a:r>
                    </a:p>
                    <a:p>
                      <a:pPr marL="0" indent="0">
                        <a:buFont typeface="Arial" panose="020B0604020202020204" pitchFamily="34" charset="0"/>
                        <a:buNone/>
                      </a:pPr>
                      <a:r>
                        <a:rPr lang="en-US" sz="1000" kern="1200" dirty="0">
                          <a:solidFill>
                            <a:schemeClr val="dk1"/>
                          </a:solidFill>
                          <a:effectLst/>
                          <a:latin typeface="+mn-lt"/>
                          <a:ea typeface="+mn-ea"/>
                          <a:cs typeface="+mn-cs"/>
                        </a:rPr>
                        <a:t>Further, should </a:t>
                      </a:r>
                      <a:r>
                        <a:rPr lang="en-US" sz="1000" b="1" kern="1200" dirty="0">
                          <a:solidFill>
                            <a:schemeClr val="tx1"/>
                          </a:solidFill>
                          <a:effectLst/>
                          <a:latin typeface="+mn-lt"/>
                          <a:ea typeface="+mn-ea"/>
                          <a:cs typeface="+mn-cs"/>
                        </a:rPr>
                        <a:t>historic headroom capacity </a:t>
                      </a:r>
                      <a:r>
                        <a:rPr lang="en-US" sz="1000" kern="1200" dirty="0">
                          <a:solidFill>
                            <a:schemeClr val="dk1"/>
                          </a:solidFill>
                          <a:effectLst/>
                          <a:latin typeface="+mn-lt"/>
                          <a:ea typeface="+mn-ea"/>
                          <a:cs typeface="+mn-cs"/>
                        </a:rPr>
                        <a:t>be accounted for in this analysis? If so, is the historic headroom capacity of the online generation fleet correlated to other factors? </a:t>
                      </a:r>
                      <a:endParaRPr lang="en-US" sz="1000" dirty="0"/>
                    </a:p>
                  </a:txBody>
                  <a:tcPr/>
                </a:tc>
                <a:extLst>
                  <a:ext uri="{0D108BD9-81ED-4DB2-BD59-A6C34878D82A}">
                    <a16:rowId xmlns:a16="http://schemas.microsoft.com/office/drawing/2014/main" val="1716414623"/>
                  </a:ext>
                </a:extLst>
              </a:tr>
              <a:tr h="399421">
                <a:tc>
                  <a:txBody>
                    <a:bodyPr/>
                    <a:lstStyle/>
                    <a:p>
                      <a:pPr marL="0" indent="0">
                        <a:buFont typeface="Arial" panose="020B0604020202020204" pitchFamily="34" charset="0"/>
                        <a:buNone/>
                      </a:pPr>
                      <a:r>
                        <a:rPr lang="en-US" sz="1000" kern="1200">
                          <a:solidFill>
                            <a:schemeClr val="dk1"/>
                          </a:solidFill>
                          <a:effectLst/>
                          <a:latin typeface="+mn-lt"/>
                          <a:ea typeface="+mn-ea"/>
                          <a:cs typeface="+mn-cs"/>
                        </a:rPr>
                        <a:t>How should increases in variability and uncertainty </a:t>
                      </a:r>
                      <a:r>
                        <a:rPr lang="en-US" sz="1000" b="0" kern="1200">
                          <a:solidFill>
                            <a:schemeClr val="accent6"/>
                          </a:solidFill>
                          <a:effectLst/>
                          <a:latin typeface="+mn-lt"/>
                          <a:ea typeface="+mn-ea"/>
                          <a:cs typeface="+mn-cs"/>
                        </a:rPr>
                        <a:t>due to wind, solar, and load growth</a:t>
                      </a:r>
                      <a:r>
                        <a:rPr lang="en-US" sz="1000" kern="1200">
                          <a:solidFill>
                            <a:schemeClr val="dk1"/>
                          </a:solidFill>
                          <a:effectLst/>
                          <a:latin typeface="+mn-lt"/>
                          <a:ea typeface="+mn-ea"/>
                          <a:cs typeface="+mn-cs"/>
                        </a:rPr>
                        <a:t>, as well as future changes in generator commitment patterns be accounted for in the methodology?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effectLst/>
                          <a:latin typeface="+mn-lt"/>
                          <a:ea typeface="+mn-ea"/>
                          <a:cs typeface="+mn-cs"/>
                        </a:rPr>
                        <a:t>Historically, as the Intermittent Renewable Resource (IRR) fleet’s installed capacity has increased, both variability and uncertainty in net load have increased, and relying on historic error alone may not sufficient.</a:t>
                      </a:r>
                      <a:endParaRPr lang="en-US" sz="1000" dirty="0"/>
                    </a:p>
                  </a:txBody>
                  <a:tcPr/>
                </a:tc>
                <a:extLst>
                  <a:ext uri="{0D108BD9-81ED-4DB2-BD59-A6C34878D82A}">
                    <a16:rowId xmlns:a16="http://schemas.microsoft.com/office/drawing/2014/main" val="1825921964"/>
                  </a:ext>
                </a:extLst>
              </a:tr>
              <a:tr h="399421">
                <a:tc>
                  <a:txBody>
                    <a:bodyPr/>
                    <a:lstStyle/>
                    <a:p>
                      <a:pPr marL="0" indent="0">
                        <a:buFont typeface="Arial" panose="020B0604020202020204" pitchFamily="34" charset="0"/>
                        <a:buNone/>
                      </a:pPr>
                      <a:r>
                        <a:rPr lang="en-US" sz="1000" kern="1200">
                          <a:solidFill>
                            <a:schemeClr val="dk1"/>
                          </a:solidFill>
                          <a:effectLst/>
                          <a:latin typeface="+mn-lt"/>
                          <a:ea typeface="+mn-ea"/>
                          <a:cs typeface="+mn-cs"/>
                        </a:rPr>
                        <a:t>What </a:t>
                      </a:r>
                      <a:r>
                        <a:rPr lang="en-US" sz="1000" b="1" kern="1200">
                          <a:solidFill>
                            <a:schemeClr val="accent6"/>
                          </a:solidFill>
                          <a:effectLst/>
                          <a:latin typeface="+mn-lt"/>
                          <a:ea typeface="+mn-ea"/>
                          <a:cs typeface="+mn-cs"/>
                        </a:rPr>
                        <a:t>event/criteria </a:t>
                      </a:r>
                      <a:r>
                        <a:rPr lang="en-US" sz="1000" kern="1200">
                          <a:solidFill>
                            <a:schemeClr val="dk1"/>
                          </a:solidFill>
                          <a:effectLst/>
                          <a:latin typeface="+mn-lt"/>
                          <a:ea typeface="+mn-ea"/>
                          <a:cs typeface="+mn-cs"/>
                        </a:rPr>
                        <a:t>should each AS be setup to cover? </a:t>
                      </a:r>
                    </a:p>
                  </a:txBody>
                  <a:tcPr/>
                </a:tc>
                <a:tc>
                  <a:txBody>
                    <a:bodyPr/>
                    <a:lstStyle/>
                    <a:p>
                      <a:r>
                        <a:rPr lang="en-US" sz="1000" kern="1200">
                          <a:solidFill>
                            <a:schemeClr val="dk1"/>
                          </a:solidFill>
                          <a:effectLst/>
                          <a:latin typeface="+mn-lt"/>
                          <a:ea typeface="+mn-ea"/>
                          <a:cs typeface="+mn-cs"/>
                        </a:rPr>
                        <a:t>Is the criteria simply a matter of </a:t>
                      </a:r>
                      <a:r>
                        <a:rPr lang="en-US" sz="1000" b="1" kern="1200">
                          <a:solidFill>
                            <a:schemeClr val="dk1"/>
                          </a:solidFill>
                          <a:effectLst/>
                          <a:latin typeface="+mn-lt"/>
                          <a:ea typeface="+mn-ea"/>
                          <a:cs typeface="+mn-cs"/>
                        </a:rPr>
                        <a:t>avoiding loss of load</a:t>
                      </a:r>
                      <a:r>
                        <a:rPr lang="en-US" sz="1000" kern="1200">
                          <a:solidFill>
                            <a:schemeClr val="dk1"/>
                          </a:solidFill>
                          <a:effectLst/>
                          <a:latin typeface="+mn-lt"/>
                          <a:ea typeface="+mn-ea"/>
                          <a:cs typeface="+mn-cs"/>
                        </a:rPr>
                        <a:t>? </a:t>
                      </a:r>
                    </a:p>
                    <a:p>
                      <a:r>
                        <a:rPr lang="en-US" sz="1000" kern="1200">
                          <a:solidFill>
                            <a:schemeClr val="dk1"/>
                          </a:solidFill>
                          <a:effectLst/>
                          <a:latin typeface="+mn-lt"/>
                          <a:ea typeface="+mn-ea"/>
                          <a:cs typeface="+mn-cs"/>
                        </a:rPr>
                        <a:t>Or should there be criteria related to </a:t>
                      </a:r>
                      <a:r>
                        <a:rPr lang="en-US" sz="1000" b="1" kern="1200">
                          <a:solidFill>
                            <a:schemeClr val="dk1"/>
                          </a:solidFill>
                          <a:effectLst/>
                          <a:latin typeface="+mn-lt"/>
                          <a:ea typeface="+mn-ea"/>
                          <a:cs typeface="+mn-cs"/>
                        </a:rPr>
                        <a:t>avoid entering into an Energy Emergency Alert (EEA) or a Watch</a:t>
                      </a:r>
                      <a:r>
                        <a:rPr lang="en-US" sz="1000" kern="1200">
                          <a:solidFill>
                            <a:schemeClr val="dk1"/>
                          </a:solidFill>
                          <a:effectLst/>
                          <a:latin typeface="+mn-lt"/>
                          <a:ea typeface="+mn-ea"/>
                          <a:cs typeface="+mn-cs"/>
                        </a:rPr>
                        <a:t> due to insufficient reserves? </a:t>
                      </a:r>
                    </a:p>
                    <a:p>
                      <a:r>
                        <a:rPr lang="en-US" sz="1000" kern="1200">
                          <a:solidFill>
                            <a:schemeClr val="dk1"/>
                          </a:solidFill>
                          <a:effectLst/>
                          <a:latin typeface="+mn-lt"/>
                          <a:ea typeface="+mn-ea"/>
                          <a:cs typeface="+mn-cs"/>
                        </a:rPr>
                        <a:t>How should </a:t>
                      </a:r>
                      <a:r>
                        <a:rPr lang="en-US" sz="1000" b="1" kern="1200">
                          <a:solidFill>
                            <a:schemeClr val="dk1"/>
                          </a:solidFill>
                          <a:effectLst/>
                          <a:latin typeface="+mn-lt"/>
                          <a:ea typeface="+mn-ea"/>
                          <a:cs typeface="+mn-cs"/>
                        </a:rPr>
                        <a:t>avoiding the need for manual operator actions be included </a:t>
                      </a:r>
                      <a:r>
                        <a:rPr lang="en-US" sz="1000" kern="1200">
                          <a:solidFill>
                            <a:schemeClr val="dk1"/>
                          </a:solidFill>
                          <a:effectLst/>
                          <a:latin typeface="+mn-lt"/>
                          <a:ea typeface="+mn-ea"/>
                          <a:cs typeface="+mn-cs"/>
                        </a:rPr>
                        <a:t>in the criteria?</a:t>
                      </a:r>
                    </a:p>
                  </a:txBody>
                  <a:tcPr/>
                </a:tc>
                <a:extLst>
                  <a:ext uri="{0D108BD9-81ED-4DB2-BD59-A6C34878D82A}">
                    <a16:rowId xmlns:a16="http://schemas.microsoft.com/office/drawing/2014/main" val="2918268861"/>
                  </a:ext>
                </a:extLst>
              </a:tr>
              <a:tr h="399421">
                <a:tc>
                  <a:txBody>
                    <a:bodyPr/>
                    <a:lstStyle/>
                    <a:p>
                      <a:pPr marL="0" indent="0">
                        <a:buFont typeface="Arial" panose="020B0604020202020204" pitchFamily="34" charset="0"/>
                        <a:buNone/>
                      </a:pPr>
                      <a:r>
                        <a:rPr lang="en-US" sz="1000" kern="1200">
                          <a:solidFill>
                            <a:schemeClr val="dk1"/>
                          </a:solidFill>
                          <a:effectLst/>
                          <a:latin typeface="+mn-lt"/>
                          <a:ea typeface="+mn-ea"/>
                          <a:cs typeface="+mn-cs"/>
                        </a:rPr>
                        <a:t>How should </a:t>
                      </a:r>
                      <a:r>
                        <a:rPr lang="en-US" sz="1000" kern="1200">
                          <a:solidFill>
                            <a:schemeClr val="accent6"/>
                          </a:solidFill>
                          <a:effectLst/>
                          <a:latin typeface="+mn-lt"/>
                          <a:ea typeface="+mn-ea"/>
                          <a:cs typeface="+mn-cs"/>
                        </a:rPr>
                        <a:t>temporal constraints </a:t>
                      </a:r>
                      <a:r>
                        <a:rPr lang="en-US" sz="1000" kern="1200">
                          <a:solidFill>
                            <a:schemeClr val="dk1"/>
                          </a:solidFill>
                          <a:effectLst/>
                          <a:latin typeface="+mn-lt"/>
                          <a:ea typeface="+mn-ea"/>
                          <a:cs typeface="+mn-cs"/>
                        </a:rPr>
                        <a:t>and </a:t>
                      </a:r>
                      <a:r>
                        <a:rPr lang="en-US" sz="1000" kern="1200">
                          <a:solidFill>
                            <a:schemeClr val="accent6"/>
                          </a:solidFill>
                          <a:effectLst/>
                          <a:latin typeface="+mn-lt"/>
                          <a:ea typeface="+mn-ea"/>
                          <a:cs typeface="+mn-cs"/>
                        </a:rPr>
                        <a:t>cumulative factors</a:t>
                      </a:r>
                      <a:r>
                        <a:rPr lang="en-US" sz="1000" kern="1200">
                          <a:solidFill>
                            <a:schemeClr val="dk1"/>
                          </a:solidFill>
                          <a:effectLst/>
                          <a:latin typeface="+mn-lt"/>
                          <a:ea typeface="+mn-ea"/>
                          <a:cs typeface="+mn-cs"/>
                        </a:rPr>
                        <a:t> be accounted? </a:t>
                      </a:r>
                    </a:p>
                  </a:txBody>
                  <a:tcPr/>
                </a:tc>
                <a:tc>
                  <a:txBody>
                    <a:bodyPr/>
                    <a:lstStyle/>
                    <a:p>
                      <a:r>
                        <a:rPr lang="en-US" sz="1000" kern="1200" dirty="0">
                          <a:solidFill>
                            <a:schemeClr val="dk1"/>
                          </a:solidFill>
                          <a:effectLst/>
                          <a:latin typeface="+mn-lt"/>
                          <a:ea typeface="+mn-ea"/>
                          <a:cs typeface="+mn-cs"/>
                        </a:rPr>
                        <a:t>The possibility of multiple generator trips across multiple hours (as occurred on May 13, 2022, for example) presents a risk that needs to be covered by AS.</a:t>
                      </a:r>
                      <a:r>
                        <a:rPr lang="en-US" sz="1000" i="1" kern="1200" dirty="0">
                          <a:solidFill>
                            <a:schemeClr val="dk1"/>
                          </a:solidFill>
                          <a:effectLst/>
                          <a:latin typeface="+mn-lt"/>
                          <a:ea typeface="+mn-ea"/>
                          <a:cs typeface="+mn-cs"/>
                        </a:rPr>
                        <a:t> </a:t>
                      </a:r>
                      <a:r>
                        <a:rPr lang="en-US" sz="1000" b="1" i="1" kern="1200" dirty="0">
                          <a:solidFill>
                            <a:schemeClr val="dk1"/>
                          </a:solidFill>
                          <a:effectLst/>
                          <a:latin typeface="+mn-lt"/>
                          <a:ea typeface="+mn-ea"/>
                          <a:cs typeface="+mn-cs"/>
                        </a:rPr>
                        <a:t>(Cumulative forced outages)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effectLst/>
                          <a:latin typeface="+mn-lt"/>
                          <a:ea typeface="+mn-ea"/>
                          <a:cs typeface="+mn-cs"/>
                        </a:rPr>
                        <a:t>AS is needed until other generators can be started or until the conditions causing the need for the reserves from AS change. How should this be considered in the analysis? </a:t>
                      </a:r>
                      <a:r>
                        <a:rPr lang="en-US" sz="1000" b="1" kern="1200" dirty="0">
                          <a:solidFill>
                            <a:schemeClr val="dk1"/>
                          </a:solidFill>
                          <a:effectLst/>
                          <a:latin typeface="+mn-lt"/>
                          <a:ea typeface="+mn-ea"/>
                          <a:cs typeface="+mn-cs"/>
                        </a:rPr>
                        <a:t>(Event duration/temporal constraints)</a:t>
                      </a:r>
                      <a:endParaRPr lang="en-US" sz="1000" b="1" dirty="0"/>
                    </a:p>
                    <a:p>
                      <a:r>
                        <a:rPr lang="en-US" sz="1000" kern="1200" dirty="0">
                          <a:solidFill>
                            <a:schemeClr val="dk1"/>
                          </a:solidFill>
                          <a:effectLst/>
                          <a:latin typeface="+mn-lt"/>
                          <a:ea typeface="+mn-ea"/>
                          <a:cs typeface="+mn-cs"/>
                        </a:rPr>
                        <a:t>Increasingly, AS is being provided by duration-limited resources (battery energy storage). There is some risk that battery energy storage resources providing AS deplete their storage capacity during a multi-hour forecast error event, even if they are meeting all applicable requirements. Should not being able to charge be accounted as a risk in this analysis? </a:t>
                      </a:r>
                      <a:r>
                        <a:rPr lang="en-US" sz="1000" b="1" kern="1200" dirty="0">
                          <a:solidFill>
                            <a:schemeClr val="dk1"/>
                          </a:solidFill>
                          <a:effectLst/>
                          <a:latin typeface="+mn-lt"/>
                          <a:ea typeface="+mn-ea"/>
                          <a:cs typeface="+mn-cs"/>
                        </a:rPr>
                        <a:t>(lack of energy considerations)</a:t>
                      </a:r>
                    </a:p>
                  </a:txBody>
                  <a:tcPr/>
                </a:tc>
                <a:extLst>
                  <a:ext uri="{0D108BD9-81ED-4DB2-BD59-A6C34878D82A}">
                    <a16:rowId xmlns:a16="http://schemas.microsoft.com/office/drawing/2014/main" val="4160516380"/>
                  </a:ext>
                </a:extLst>
              </a:tr>
              <a:tr h="399421">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kern="1200">
                          <a:solidFill>
                            <a:schemeClr val="dk1"/>
                          </a:solidFill>
                          <a:effectLst/>
                          <a:latin typeface="+mn-lt"/>
                          <a:ea typeface="+mn-ea"/>
                          <a:cs typeface="+mn-cs"/>
                        </a:rPr>
                        <a:t>How much can other types of AS reserves be counted on to address risks for a given AS product?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effectLst/>
                          <a:latin typeface="+mn-lt"/>
                          <a:ea typeface="+mn-ea"/>
                          <a:cs typeface="+mn-cs"/>
                        </a:rPr>
                        <a:t>For example, should some or all of ECRS be counted towards meeting the reserve needs covered by Non-Spin?</a:t>
                      </a:r>
                    </a:p>
                  </a:txBody>
                  <a:tcPr/>
                </a:tc>
                <a:extLst>
                  <a:ext uri="{0D108BD9-81ED-4DB2-BD59-A6C34878D82A}">
                    <a16:rowId xmlns:a16="http://schemas.microsoft.com/office/drawing/2014/main" val="4218922487"/>
                  </a:ext>
                </a:extLst>
              </a:tr>
            </a:tbl>
          </a:graphicData>
        </a:graphic>
      </p:graphicFrame>
      <p:sp>
        <p:nvSpPr>
          <p:cNvPr id="7" name="TextBox 6">
            <a:extLst>
              <a:ext uri="{FF2B5EF4-FFF2-40B4-BE49-F238E27FC236}">
                <a16:creationId xmlns:a16="http://schemas.microsoft.com/office/drawing/2014/main" id="{95AB3843-7A7B-D655-4A90-5292FD922B8B}"/>
              </a:ext>
            </a:extLst>
          </p:cNvPr>
          <p:cNvSpPr txBox="1"/>
          <p:nvPr/>
        </p:nvSpPr>
        <p:spPr>
          <a:xfrm>
            <a:off x="20548" y="5451135"/>
            <a:ext cx="8722761" cy="1384995"/>
          </a:xfrm>
          <a:prstGeom prst="rect">
            <a:avLst/>
          </a:prstGeom>
          <a:solidFill>
            <a:schemeClr val="accent1">
              <a:lumMod val="20000"/>
              <a:lumOff val="80000"/>
            </a:schemeClr>
          </a:solidFill>
          <a:ln>
            <a:solidFill>
              <a:schemeClr val="tx1"/>
            </a:solidFill>
          </a:ln>
        </p:spPr>
        <p:txBody>
          <a:bodyPr wrap="square" rtlCol="0">
            <a:spAutoFit/>
          </a:bodyPr>
          <a:lstStyle/>
          <a:p>
            <a:r>
              <a:rPr lang="en-US" sz="1400" b="1" dirty="0"/>
              <a:t>Key Takeaway: </a:t>
            </a:r>
            <a:r>
              <a:rPr lang="en-US" sz="1400" i="1" dirty="0"/>
              <a:t>ERCOT is generally supportive of doing a “full statistical” probabilistic analysis to determine AS quantities. Several key questions that have to be carefully considered to setup the appropriate model for this analysis. Responses to these questions directly impact the volume of reserves procured and operational actions needed to continue operations. As an example, setting reserves too low could result in lower self commitment and tools like Unit Commitment may be necessary to cover the overall expected operational risk on such days. For proper balance Stakeholder and potentially policymaker input on these is essential.</a:t>
            </a:r>
          </a:p>
        </p:txBody>
      </p:sp>
    </p:spTree>
    <p:extLst>
      <p:ext uri="{BB962C8B-B14F-4D97-AF65-F5344CB8AC3E}">
        <p14:creationId xmlns:p14="http://schemas.microsoft.com/office/powerpoint/2010/main" val="22690553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4F425-778F-E51F-FC75-DABD2773ECA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971E440-05D2-0F9E-7184-3B97337C71B8}"/>
              </a:ext>
            </a:extLst>
          </p:cNvPr>
          <p:cNvPicPr>
            <a:picLocks noChangeAspect="1"/>
          </p:cNvPicPr>
          <p:nvPr/>
        </p:nvPicPr>
        <p:blipFill>
          <a:blip r:embed="rId3"/>
          <a:stretch>
            <a:fillRect/>
          </a:stretch>
        </p:blipFill>
        <p:spPr>
          <a:xfrm>
            <a:off x="513601" y="3496409"/>
            <a:ext cx="8419306" cy="2962913"/>
          </a:xfrm>
          <a:prstGeom prst="rect">
            <a:avLst/>
          </a:prstGeom>
        </p:spPr>
      </p:pic>
      <p:pic>
        <p:nvPicPr>
          <p:cNvPr id="6" name="Picture 5">
            <a:extLst>
              <a:ext uri="{FF2B5EF4-FFF2-40B4-BE49-F238E27FC236}">
                <a16:creationId xmlns:a16="http://schemas.microsoft.com/office/drawing/2014/main" id="{BCFF43A8-5B1B-0B98-7A23-14D6277DDDE1}"/>
              </a:ext>
            </a:extLst>
          </p:cNvPr>
          <p:cNvPicPr>
            <a:picLocks noChangeAspect="1"/>
          </p:cNvPicPr>
          <p:nvPr/>
        </p:nvPicPr>
        <p:blipFill>
          <a:blip r:embed="rId4"/>
          <a:stretch>
            <a:fillRect/>
          </a:stretch>
        </p:blipFill>
        <p:spPr>
          <a:xfrm>
            <a:off x="516967" y="629043"/>
            <a:ext cx="8413209" cy="3078747"/>
          </a:xfrm>
          <a:prstGeom prst="rect">
            <a:avLst/>
          </a:prstGeom>
        </p:spPr>
      </p:pic>
      <p:sp>
        <p:nvSpPr>
          <p:cNvPr id="2" name="Title 1">
            <a:extLst>
              <a:ext uri="{FF2B5EF4-FFF2-40B4-BE49-F238E27FC236}">
                <a16:creationId xmlns:a16="http://schemas.microsoft.com/office/drawing/2014/main" id="{C5875366-F4CD-8799-05FB-06C1C6CD6A1A}"/>
              </a:ext>
            </a:extLst>
          </p:cNvPr>
          <p:cNvSpPr>
            <a:spLocks noGrp="1"/>
          </p:cNvSpPr>
          <p:nvPr>
            <p:ph type="title"/>
          </p:nvPr>
        </p:nvSpPr>
        <p:spPr/>
        <p:txBody>
          <a:bodyPr/>
          <a:lstStyle/>
          <a:p>
            <a:r>
              <a:rPr lang="en-US" sz="2800" dirty="0"/>
              <a:t>Regulation Comparison </a:t>
            </a:r>
            <a:r>
              <a:rPr lang="en-US" dirty="0"/>
              <a:t>February</a:t>
            </a:r>
            <a:endParaRPr lang="en-US" sz="2800" dirty="0"/>
          </a:p>
        </p:txBody>
      </p:sp>
      <p:sp>
        <p:nvSpPr>
          <p:cNvPr id="4" name="Slide Number Placeholder 3">
            <a:extLst>
              <a:ext uri="{FF2B5EF4-FFF2-40B4-BE49-F238E27FC236}">
                <a16:creationId xmlns:a16="http://schemas.microsoft.com/office/drawing/2014/main" id="{8685E93D-7297-C010-A104-0C57E8BF7E1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16" name="TextBox 15">
            <a:extLst>
              <a:ext uri="{FF2B5EF4-FFF2-40B4-BE49-F238E27FC236}">
                <a16:creationId xmlns:a16="http://schemas.microsoft.com/office/drawing/2014/main" id="{0448E77B-2101-FC1D-487B-24FB7AA17966}"/>
              </a:ext>
            </a:extLst>
          </p:cNvPr>
          <p:cNvSpPr txBox="1"/>
          <p:nvPr/>
        </p:nvSpPr>
        <p:spPr>
          <a:xfrm>
            <a:off x="1181320" y="1020062"/>
            <a:ext cx="3944681" cy="738664"/>
          </a:xfrm>
          <a:prstGeom prst="rect">
            <a:avLst/>
          </a:prstGeom>
          <a:noFill/>
        </p:spPr>
        <p:txBody>
          <a:bodyPr wrap="square" rtlCol="0">
            <a:spAutoFit/>
          </a:bodyPr>
          <a:lstStyle/>
          <a:p>
            <a:r>
              <a:rPr lang="en-US" sz="1400" dirty="0">
                <a:solidFill>
                  <a:schemeClr val="accent6"/>
                </a:solidFill>
              </a:rPr>
              <a:t>2026 Reg-Up: </a:t>
            </a:r>
          </a:p>
          <a:p>
            <a:r>
              <a:rPr lang="en-US" sz="1400" dirty="0">
                <a:solidFill>
                  <a:schemeClr val="accent6"/>
                </a:solidFill>
              </a:rPr>
              <a:t>Range: </a:t>
            </a:r>
            <a:r>
              <a:rPr lang="en-US" sz="1400" dirty="0">
                <a:solidFill>
                  <a:schemeClr val="accent4"/>
                </a:solidFill>
              </a:rPr>
              <a:t>313 – 711</a:t>
            </a:r>
            <a:r>
              <a:rPr lang="en-US" sz="1400" dirty="0">
                <a:solidFill>
                  <a:schemeClr val="accent6"/>
                </a:solidFill>
              </a:rPr>
              <a:t> MW;</a:t>
            </a:r>
          </a:p>
          <a:p>
            <a:r>
              <a:rPr lang="en-US" sz="1400" dirty="0">
                <a:solidFill>
                  <a:schemeClr val="accent6"/>
                </a:solidFill>
              </a:rPr>
              <a:t>Avg: </a:t>
            </a:r>
            <a:r>
              <a:rPr lang="en-US" sz="1400" dirty="0">
                <a:solidFill>
                  <a:schemeClr val="accent4"/>
                </a:solidFill>
              </a:rPr>
              <a:t>468</a:t>
            </a:r>
            <a:r>
              <a:rPr lang="en-US" sz="1400" dirty="0">
                <a:solidFill>
                  <a:schemeClr val="accent6"/>
                </a:solidFill>
              </a:rPr>
              <a:t> MW (</a:t>
            </a:r>
            <a:r>
              <a:rPr lang="en-US" sz="1400" dirty="0">
                <a:solidFill>
                  <a:schemeClr val="accent4"/>
                </a:solidFill>
              </a:rPr>
              <a:t>28</a:t>
            </a:r>
            <a:r>
              <a:rPr lang="en-US" sz="1400" dirty="0">
                <a:solidFill>
                  <a:schemeClr val="accent6"/>
                </a:solidFill>
              </a:rPr>
              <a:t> MW increase from prev. year)</a:t>
            </a:r>
          </a:p>
        </p:txBody>
      </p:sp>
      <p:sp>
        <p:nvSpPr>
          <p:cNvPr id="18" name="TextBox 17">
            <a:extLst>
              <a:ext uri="{FF2B5EF4-FFF2-40B4-BE49-F238E27FC236}">
                <a16:creationId xmlns:a16="http://schemas.microsoft.com/office/drawing/2014/main" id="{8778B672-366C-489D-00E4-F135BA5B3334}"/>
              </a:ext>
            </a:extLst>
          </p:cNvPr>
          <p:cNvSpPr txBox="1"/>
          <p:nvPr/>
        </p:nvSpPr>
        <p:spPr>
          <a:xfrm>
            <a:off x="5336066" y="3809606"/>
            <a:ext cx="3944681" cy="954107"/>
          </a:xfrm>
          <a:prstGeom prst="rect">
            <a:avLst/>
          </a:prstGeom>
          <a:noFill/>
        </p:spPr>
        <p:txBody>
          <a:bodyPr wrap="square" rtlCol="0">
            <a:spAutoFit/>
          </a:bodyPr>
          <a:lstStyle/>
          <a:p>
            <a:r>
              <a:rPr lang="en-US" sz="1400" dirty="0">
                <a:solidFill>
                  <a:schemeClr val="accent6"/>
                </a:solidFill>
              </a:rPr>
              <a:t>2026 Reg-Down: </a:t>
            </a:r>
          </a:p>
          <a:p>
            <a:r>
              <a:rPr lang="en-US" sz="1400" dirty="0">
                <a:solidFill>
                  <a:schemeClr val="accent6"/>
                </a:solidFill>
              </a:rPr>
              <a:t>Range: </a:t>
            </a:r>
            <a:r>
              <a:rPr lang="en-US" sz="1400" dirty="0">
                <a:solidFill>
                  <a:schemeClr val="accent4"/>
                </a:solidFill>
              </a:rPr>
              <a:t>272 – 627</a:t>
            </a:r>
            <a:r>
              <a:rPr lang="en-US" sz="1400" dirty="0">
                <a:solidFill>
                  <a:schemeClr val="accent6"/>
                </a:solidFill>
              </a:rPr>
              <a:t> MW;</a:t>
            </a:r>
          </a:p>
          <a:p>
            <a:r>
              <a:rPr lang="en-US" sz="1400" dirty="0">
                <a:solidFill>
                  <a:schemeClr val="accent6"/>
                </a:solidFill>
              </a:rPr>
              <a:t>Avg: </a:t>
            </a:r>
            <a:r>
              <a:rPr lang="en-US" sz="1400" dirty="0">
                <a:solidFill>
                  <a:schemeClr val="accent4"/>
                </a:solidFill>
              </a:rPr>
              <a:t>420</a:t>
            </a:r>
            <a:r>
              <a:rPr lang="en-US" sz="1400" dirty="0">
                <a:solidFill>
                  <a:schemeClr val="accent6"/>
                </a:solidFill>
              </a:rPr>
              <a:t> MW (</a:t>
            </a:r>
            <a:r>
              <a:rPr lang="en-US" sz="1400" dirty="0">
                <a:solidFill>
                  <a:schemeClr val="accent4"/>
                </a:solidFill>
              </a:rPr>
              <a:t>14</a:t>
            </a:r>
            <a:r>
              <a:rPr lang="en-US" sz="1400" dirty="0">
                <a:solidFill>
                  <a:schemeClr val="accent6"/>
                </a:solidFill>
              </a:rPr>
              <a:t> MW increase from prev. </a:t>
            </a:r>
          </a:p>
          <a:p>
            <a:r>
              <a:rPr lang="en-US" sz="1400" dirty="0">
                <a:solidFill>
                  <a:schemeClr val="accent6"/>
                </a:solidFill>
              </a:rPr>
              <a:t>year)</a:t>
            </a:r>
          </a:p>
        </p:txBody>
      </p:sp>
    </p:spTree>
    <p:extLst>
      <p:ext uri="{BB962C8B-B14F-4D97-AF65-F5344CB8AC3E}">
        <p14:creationId xmlns:p14="http://schemas.microsoft.com/office/powerpoint/2010/main" val="11857881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2E8CD-D554-522B-D17F-B154B84F886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31873E5-2006-95C7-A8E5-6449AE314B65}"/>
              </a:ext>
            </a:extLst>
          </p:cNvPr>
          <p:cNvPicPr>
            <a:picLocks noChangeAspect="1"/>
          </p:cNvPicPr>
          <p:nvPr/>
        </p:nvPicPr>
        <p:blipFill>
          <a:blip r:embed="rId2"/>
          <a:stretch>
            <a:fillRect/>
          </a:stretch>
        </p:blipFill>
        <p:spPr>
          <a:xfrm>
            <a:off x="494176" y="3350362"/>
            <a:ext cx="8371307" cy="3225064"/>
          </a:xfrm>
          <a:prstGeom prst="rect">
            <a:avLst/>
          </a:prstGeom>
        </p:spPr>
      </p:pic>
      <p:pic>
        <p:nvPicPr>
          <p:cNvPr id="6" name="Picture 5">
            <a:extLst>
              <a:ext uri="{FF2B5EF4-FFF2-40B4-BE49-F238E27FC236}">
                <a16:creationId xmlns:a16="http://schemas.microsoft.com/office/drawing/2014/main" id="{2131314F-4810-01B2-943F-912EA7A366AE}"/>
              </a:ext>
            </a:extLst>
          </p:cNvPr>
          <p:cNvPicPr>
            <a:picLocks noChangeAspect="1"/>
          </p:cNvPicPr>
          <p:nvPr/>
        </p:nvPicPr>
        <p:blipFill>
          <a:blip r:embed="rId3"/>
          <a:stretch>
            <a:fillRect/>
          </a:stretch>
        </p:blipFill>
        <p:spPr>
          <a:xfrm>
            <a:off x="494176" y="604287"/>
            <a:ext cx="8346147" cy="2981202"/>
          </a:xfrm>
          <a:prstGeom prst="rect">
            <a:avLst/>
          </a:prstGeom>
        </p:spPr>
      </p:pic>
      <p:sp>
        <p:nvSpPr>
          <p:cNvPr id="2" name="Title 1">
            <a:extLst>
              <a:ext uri="{FF2B5EF4-FFF2-40B4-BE49-F238E27FC236}">
                <a16:creationId xmlns:a16="http://schemas.microsoft.com/office/drawing/2014/main" id="{C7D4D7AA-64D5-5BAE-F8EB-62482240F77B}"/>
              </a:ext>
            </a:extLst>
          </p:cNvPr>
          <p:cNvSpPr>
            <a:spLocks noGrp="1"/>
          </p:cNvSpPr>
          <p:nvPr>
            <p:ph type="title"/>
          </p:nvPr>
        </p:nvSpPr>
        <p:spPr/>
        <p:txBody>
          <a:bodyPr/>
          <a:lstStyle/>
          <a:p>
            <a:r>
              <a:rPr lang="en-US" sz="2800"/>
              <a:t>Regulation Comparison March</a:t>
            </a:r>
          </a:p>
        </p:txBody>
      </p:sp>
      <p:sp>
        <p:nvSpPr>
          <p:cNvPr id="4" name="Slide Number Placeholder 3">
            <a:extLst>
              <a:ext uri="{FF2B5EF4-FFF2-40B4-BE49-F238E27FC236}">
                <a16:creationId xmlns:a16="http://schemas.microsoft.com/office/drawing/2014/main" id="{D3B3F1E5-FCAA-32F7-F9A4-DB9BF40FAD8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16" name="TextBox 15">
            <a:extLst>
              <a:ext uri="{FF2B5EF4-FFF2-40B4-BE49-F238E27FC236}">
                <a16:creationId xmlns:a16="http://schemas.microsoft.com/office/drawing/2014/main" id="{84F8F637-E991-A7A6-6D42-967990613FB5}"/>
              </a:ext>
            </a:extLst>
          </p:cNvPr>
          <p:cNvSpPr txBox="1"/>
          <p:nvPr/>
        </p:nvSpPr>
        <p:spPr>
          <a:xfrm>
            <a:off x="1130113" y="972391"/>
            <a:ext cx="3944681" cy="738664"/>
          </a:xfrm>
          <a:prstGeom prst="rect">
            <a:avLst/>
          </a:prstGeom>
          <a:noFill/>
        </p:spPr>
        <p:txBody>
          <a:bodyPr wrap="square" rtlCol="0">
            <a:spAutoFit/>
          </a:bodyPr>
          <a:lstStyle/>
          <a:p>
            <a:r>
              <a:rPr lang="en-US" sz="1400">
                <a:solidFill>
                  <a:schemeClr val="accent6"/>
                </a:solidFill>
              </a:rPr>
              <a:t>2026 Reg-Up: </a:t>
            </a:r>
          </a:p>
          <a:p>
            <a:r>
              <a:rPr lang="en-US" sz="1400">
                <a:solidFill>
                  <a:schemeClr val="accent6"/>
                </a:solidFill>
              </a:rPr>
              <a:t>Range: </a:t>
            </a:r>
            <a:r>
              <a:rPr lang="en-US" sz="1400">
                <a:solidFill>
                  <a:schemeClr val="accent4"/>
                </a:solidFill>
              </a:rPr>
              <a:t>292 – 896</a:t>
            </a:r>
            <a:r>
              <a:rPr lang="en-US" sz="1400">
                <a:solidFill>
                  <a:schemeClr val="accent6"/>
                </a:solidFill>
              </a:rPr>
              <a:t> MW;</a:t>
            </a:r>
          </a:p>
          <a:p>
            <a:r>
              <a:rPr lang="en-US" sz="1400">
                <a:solidFill>
                  <a:schemeClr val="accent6"/>
                </a:solidFill>
              </a:rPr>
              <a:t>Avg: </a:t>
            </a:r>
            <a:r>
              <a:rPr lang="en-US" sz="1400">
                <a:solidFill>
                  <a:schemeClr val="accent4"/>
                </a:solidFill>
              </a:rPr>
              <a:t>540</a:t>
            </a:r>
            <a:r>
              <a:rPr lang="en-US" sz="1400">
                <a:solidFill>
                  <a:schemeClr val="accent6"/>
                </a:solidFill>
              </a:rPr>
              <a:t> MW (</a:t>
            </a:r>
            <a:r>
              <a:rPr lang="en-US" sz="1400">
                <a:solidFill>
                  <a:schemeClr val="accent4"/>
                </a:solidFill>
              </a:rPr>
              <a:t>78</a:t>
            </a:r>
            <a:r>
              <a:rPr lang="en-US" sz="1400">
                <a:solidFill>
                  <a:schemeClr val="accent6"/>
                </a:solidFill>
              </a:rPr>
              <a:t> MW increase from prev. year)</a:t>
            </a:r>
          </a:p>
        </p:txBody>
      </p:sp>
      <p:sp>
        <p:nvSpPr>
          <p:cNvPr id="8" name="TextBox 7">
            <a:extLst>
              <a:ext uri="{FF2B5EF4-FFF2-40B4-BE49-F238E27FC236}">
                <a16:creationId xmlns:a16="http://schemas.microsoft.com/office/drawing/2014/main" id="{5B1A6111-3392-5530-45E1-E0A7F68ED60E}"/>
              </a:ext>
            </a:extLst>
          </p:cNvPr>
          <p:cNvSpPr txBox="1"/>
          <p:nvPr/>
        </p:nvSpPr>
        <p:spPr>
          <a:xfrm>
            <a:off x="978600" y="3715413"/>
            <a:ext cx="3944681" cy="954107"/>
          </a:xfrm>
          <a:prstGeom prst="rect">
            <a:avLst/>
          </a:prstGeom>
          <a:noFill/>
        </p:spPr>
        <p:txBody>
          <a:bodyPr wrap="square" rtlCol="0">
            <a:spAutoFit/>
          </a:bodyPr>
          <a:lstStyle/>
          <a:p>
            <a:r>
              <a:rPr lang="en-US" sz="1400">
                <a:solidFill>
                  <a:schemeClr val="accent6"/>
                </a:solidFill>
              </a:rPr>
              <a:t>2026 Reg-Down: </a:t>
            </a:r>
          </a:p>
          <a:p>
            <a:r>
              <a:rPr lang="en-US" sz="1400">
                <a:solidFill>
                  <a:schemeClr val="accent6"/>
                </a:solidFill>
              </a:rPr>
              <a:t>Range: </a:t>
            </a:r>
            <a:r>
              <a:rPr lang="en-US" sz="1400">
                <a:solidFill>
                  <a:schemeClr val="accent4"/>
                </a:solidFill>
              </a:rPr>
              <a:t>286 – 687</a:t>
            </a:r>
            <a:r>
              <a:rPr lang="en-US" sz="1400">
                <a:solidFill>
                  <a:schemeClr val="accent6"/>
                </a:solidFill>
              </a:rPr>
              <a:t> MW;</a:t>
            </a:r>
          </a:p>
          <a:p>
            <a:r>
              <a:rPr lang="en-US" sz="1400">
                <a:solidFill>
                  <a:schemeClr val="accent6"/>
                </a:solidFill>
              </a:rPr>
              <a:t>Avg: </a:t>
            </a:r>
            <a:r>
              <a:rPr lang="en-US" sz="1400">
                <a:solidFill>
                  <a:schemeClr val="accent4"/>
                </a:solidFill>
              </a:rPr>
              <a:t>453</a:t>
            </a:r>
            <a:r>
              <a:rPr lang="en-US" sz="1400">
                <a:solidFill>
                  <a:schemeClr val="accent6"/>
                </a:solidFill>
              </a:rPr>
              <a:t> MW (</a:t>
            </a:r>
            <a:r>
              <a:rPr lang="en-US" sz="1400">
                <a:solidFill>
                  <a:schemeClr val="accent4"/>
                </a:solidFill>
              </a:rPr>
              <a:t>21</a:t>
            </a:r>
            <a:r>
              <a:rPr lang="en-US" sz="1400">
                <a:solidFill>
                  <a:schemeClr val="accent6"/>
                </a:solidFill>
              </a:rPr>
              <a:t> MW increase</a:t>
            </a:r>
          </a:p>
          <a:p>
            <a:r>
              <a:rPr lang="en-US" sz="1400">
                <a:solidFill>
                  <a:schemeClr val="accent6"/>
                </a:solidFill>
              </a:rPr>
              <a:t>from prev. year)</a:t>
            </a:r>
          </a:p>
        </p:txBody>
      </p:sp>
    </p:spTree>
    <p:extLst>
      <p:ext uri="{BB962C8B-B14F-4D97-AF65-F5344CB8AC3E}">
        <p14:creationId xmlns:p14="http://schemas.microsoft.com/office/powerpoint/2010/main" val="1104732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362C8-782D-9243-E31A-86C8B2D8C4C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E7A5D7A-7325-16CC-7F89-9DF5C10DE11E}"/>
              </a:ext>
            </a:extLst>
          </p:cNvPr>
          <p:cNvPicPr>
            <a:picLocks noChangeAspect="1"/>
          </p:cNvPicPr>
          <p:nvPr/>
        </p:nvPicPr>
        <p:blipFill>
          <a:blip r:embed="rId2"/>
          <a:stretch>
            <a:fillRect/>
          </a:stretch>
        </p:blipFill>
        <p:spPr>
          <a:xfrm>
            <a:off x="442382" y="612280"/>
            <a:ext cx="8376630" cy="2981202"/>
          </a:xfrm>
          <a:prstGeom prst="rect">
            <a:avLst/>
          </a:prstGeom>
        </p:spPr>
      </p:pic>
      <p:pic>
        <p:nvPicPr>
          <p:cNvPr id="5" name="Picture 4">
            <a:extLst>
              <a:ext uri="{FF2B5EF4-FFF2-40B4-BE49-F238E27FC236}">
                <a16:creationId xmlns:a16="http://schemas.microsoft.com/office/drawing/2014/main" id="{3E01AA41-C058-5594-FE14-C2602AE10625}"/>
              </a:ext>
            </a:extLst>
          </p:cNvPr>
          <p:cNvPicPr>
            <a:picLocks noChangeAspect="1"/>
          </p:cNvPicPr>
          <p:nvPr/>
        </p:nvPicPr>
        <p:blipFill>
          <a:blip r:embed="rId3"/>
          <a:stretch>
            <a:fillRect/>
          </a:stretch>
        </p:blipFill>
        <p:spPr>
          <a:xfrm>
            <a:off x="494950" y="3336074"/>
            <a:ext cx="8370533" cy="3225064"/>
          </a:xfrm>
          <a:prstGeom prst="rect">
            <a:avLst/>
          </a:prstGeom>
        </p:spPr>
      </p:pic>
      <p:sp>
        <p:nvSpPr>
          <p:cNvPr id="2" name="Title 1">
            <a:extLst>
              <a:ext uri="{FF2B5EF4-FFF2-40B4-BE49-F238E27FC236}">
                <a16:creationId xmlns:a16="http://schemas.microsoft.com/office/drawing/2014/main" id="{B864F968-97E4-664C-2587-E7ADF234A34A}"/>
              </a:ext>
            </a:extLst>
          </p:cNvPr>
          <p:cNvSpPr>
            <a:spLocks noGrp="1"/>
          </p:cNvSpPr>
          <p:nvPr>
            <p:ph type="title"/>
          </p:nvPr>
        </p:nvSpPr>
        <p:spPr/>
        <p:txBody>
          <a:bodyPr/>
          <a:lstStyle/>
          <a:p>
            <a:r>
              <a:rPr lang="en-US" sz="2800" dirty="0"/>
              <a:t>Regulation Comparison April</a:t>
            </a:r>
          </a:p>
        </p:txBody>
      </p:sp>
      <p:sp>
        <p:nvSpPr>
          <p:cNvPr id="4" name="Slide Number Placeholder 3">
            <a:extLst>
              <a:ext uri="{FF2B5EF4-FFF2-40B4-BE49-F238E27FC236}">
                <a16:creationId xmlns:a16="http://schemas.microsoft.com/office/drawing/2014/main" id="{E4EA03C5-14CD-5B3B-D4BF-DE50D2375E6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16" name="TextBox 15">
            <a:extLst>
              <a:ext uri="{FF2B5EF4-FFF2-40B4-BE49-F238E27FC236}">
                <a16:creationId xmlns:a16="http://schemas.microsoft.com/office/drawing/2014/main" id="{10BB9EBC-8A61-28CC-227A-11D1648E670C}"/>
              </a:ext>
            </a:extLst>
          </p:cNvPr>
          <p:cNvSpPr txBox="1"/>
          <p:nvPr/>
        </p:nvSpPr>
        <p:spPr>
          <a:xfrm>
            <a:off x="1130113" y="972391"/>
            <a:ext cx="3944681" cy="954107"/>
          </a:xfrm>
          <a:prstGeom prst="rect">
            <a:avLst/>
          </a:prstGeom>
          <a:noFill/>
        </p:spPr>
        <p:txBody>
          <a:bodyPr wrap="square" rtlCol="0">
            <a:spAutoFit/>
          </a:bodyPr>
          <a:lstStyle/>
          <a:p>
            <a:r>
              <a:rPr lang="en-US" sz="1400" dirty="0">
                <a:solidFill>
                  <a:schemeClr val="accent6"/>
                </a:solidFill>
              </a:rPr>
              <a:t>2026 Reg-Up: </a:t>
            </a:r>
          </a:p>
          <a:p>
            <a:r>
              <a:rPr lang="en-US" sz="1400" dirty="0">
                <a:solidFill>
                  <a:schemeClr val="accent6"/>
                </a:solidFill>
              </a:rPr>
              <a:t>Range: </a:t>
            </a:r>
            <a:r>
              <a:rPr lang="en-US" sz="1400" dirty="0">
                <a:solidFill>
                  <a:schemeClr val="accent4"/>
                </a:solidFill>
              </a:rPr>
              <a:t>314 – 891</a:t>
            </a:r>
            <a:r>
              <a:rPr lang="en-US" sz="1400" dirty="0">
                <a:solidFill>
                  <a:schemeClr val="accent6"/>
                </a:solidFill>
              </a:rPr>
              <a:t> MW;</a:t>
            </a:r>
          </a:p>
          <a:p>
            <a:r>
              <a:rPr lang="en-US" sz="1400" dirty="0">
                <a:solidFill>
                  <a:schemeClr val="accent6"/>
                </a:solidFill>
              </a:rPr>
              <a:t>Avg: </a:t>
            </a:r>
            <a:r>
              <a:rPr lang="en-US" sz="1400" dirty="0">
                <a:solidFill>
                  <a:schemeClr val="accent4"/>
                </a:solidFill>
              </a:rPr>
              <a:t>551</a:t>
            </a:r>
            <a:r>
              <a:rPr lang="en-US" sz="1400" dirty="0">
                <a:solidFill>
                  <a:schemeClr val="accent6"/>
                </a:solidFill>
              </a:rPr>
              <a:t> MW (</a:t>
            </a:r>
            <a:r>
              <a:rPr lang="en-US" sz="1400" dirty="0">
                <a:solidFill>
                  <a:schemeClr val="accent4"/>
                </a:solidFill>
              </a:rPr>
              <a:t>93</a:t>
            </a:r>
            <a:r>
              <a:rPr lang="en-US" sz="1400" dirty="0">
                <a:solidFill>
                  <a:schemeClr val="accent6"/>
                </a:solidFill>
              </a:rPr>
              <a:t> MW increase </a:t>
            </a:r>
          </a:p>
          <a:p>
            <a:r>
              <a:rPr lang="en-US" sz="1400" dirty="0">
                <a:solidFill>
                  <a:schemeClr val="accent6"/>
                </a:solidFill>
              </a:rPr>
              <a:t>from prev. year)</a:t>
            </a:r>
          </a:p>
        </p:txBody>
      </p:sp>
      <p:sp>
        <p:nvSpPr>
          <p:cNvPr id="8" name="TextBox 7">
            <a:extLst>
              <a:ext uri="{FF2B5EF4-FFF2-40B4-BE49-F238E27FC236}">
                <a16:creationId xmlns:a16="http://schemas.microsoft.com/office/drawing/2014/main" id="{FDE1A857-08F5-F872-3664-78F4A29C7E1D}"/>
              </a:ext>
            </a:extLst>
          </p:cNvPr>
          <p:cNvSpPr txBox="1"/>
          <p:nvPr/>
        </p:nvSpPr>
        <p:spPr>
          <a:xfrm>
            <a:off x="978600" y="3715413"/>
            <a:ext cx="3944681" cy="954107"/>
          </a:xfrm>
          <a:prstGeom prst="rect">
            <a:avLst/>
          </a:prstGeom>
          <a:noFill/>
        </p:spPr>
        <p:txBody>
          <a:bodyPr wrap="square" rtlCol="0">
            <a:spAutoFit/>
          </a:bodyPr>
          <a:lstStyle/>
          <a:p>
            <a:r>
              <a:rPr lang="en-US" sz="1400" dirty="0">
                <a:solidFill>
                  <a:schemeClr val="accent6"/>
                </a:solidFill>
              </a:rPr>
              <a:t>2026 Reg-Down: </a:t>
            </a:r>
          </a:p>
          <a:p>
            <a:r>
              <a:rPr lang="en-US" sz="1400" dirty="0">
                <a:solidFill>
                  <a:schemeClr val="accent6"/>
                </a:solidFill>
              </a:rPr>
              <a:t>Range: </a:t>
            </a:r>
            <a:r>
              <a:rPr lang="en-US" sz="1400" dirty="0">
                <a:solidFill>
                  <a:schemeClr val="accent4"/>
                </a:solidFill>
              </a:rPr>
              <a:t>279 – 657</a:t>
            </a:r>
            <a:r>
              <a:rPr lang="en-US" sz="1400" dirty="0">
                <a:solidFill>
                  <a:schemeClr val="accent6"/>
                </a:solidFill>
              </a:rPr>
              <a:t> MW;</a:t>
            </a:r>
          </a:p>
          <a:p>
            <a:r>
              <a:rPr lang="en-US" sz="1400" dirty="0">
                <a:solidFill>
                  <a:schemeClr val="accent6"/>
                </a:solidFill>
              </a:rPr>
              <a:t>Avg: </a:t>
            </a:r>
            <a:r>
              <a:rPr lang="en-US" sz="1400" dirty="0">
                <a:solidFill>
                  <a:schemeClr val="accent4"/>
                </a:solidFill>
              </a:rPr>
              <a:t>483</a:t>
            </a:r>
            <a:r>
              <a:rPr lang="en-US" sz="1400" dirty="0">
                <a:solidFill>
                  <a:schemeClr val="accent6"/>
                </a:solidFill>
              </a:rPr>
              <a:t> MW (</a:t>
            </a:r>
            <a:r>
              <a:rPr lang="en-US" sz="1400" dirty="0">
                <a:solidFill>
                  <a:schemeClr val="accent4"/>
                </a:solidFill>
              </a:rPr>
              <a:t>42</a:t>
            </a:r>
            <a:r>
              <a:rPr lang="en-US" sz="1400" dirty="0">
                <a:solidFill>
                  <a:schemeClr val="accent6"/>
                </a:solidFill>
              </a:rPr>
              <a:t> MW increase</a:t>
            </a:r>
          </a:p>
          <a:p>
            <a:r>
              <a:rPr lang="en-US" sz="1400" dirty="0">
                <a:solidFill>
                  <a:schemeClr val="accent6"/>
                </a:solidFill>
              </a:rPr>
              <a:t>from prev. year)</a:t>
            </a:r>
          </a:p>
        </p:txBody>
      </p:sp>
    </p:spTree>
    <p:extLst>
      <p:ext uri="{BB962C8B-B14F-4D97-AF65-F5344CB8AC3E}">
        <p14:creationId xmlns:p14="http://schemas.microsoft.com/office/powerpoint/2010/main" val="10558244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1A64F-3872-8110-4260-6DE976390C5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566B1A8-D3D0-DF73-222C-08DD2FEA3EA7}"/>
              </a:ext>
            </a:extLst>
          </p:cNvPr>
          <p:cNvPicPr>
            <a:picLocks noChangeAspect="1"/>
          </p:cNvPicPr>
          <p:nvPr/>
        </p:nvPicPr>
        <p:blipFill>
          <a:blip r:embed="rId2"/>
          <a:stretch>
            <a:fillRect/>
          </a:stretch>
        </p:blipFill>
        <p:spPr>
          <a:xfrm>
            <a:off x="409575" y="3429000"/>
            <a:ext cx="8455885" cy="2987299"/>
          </a:xfrm>
          <a:prstGeom prst="rect">
            <a:avLst/>
          </a:prstGeom>
        </p:spPr>
      </p:pic>
      <p:pic>
        <p:nvPicPr>
          <p:cNvPr id="11" name="Picture 10">
            <a:extLst>
              <a:ext uri="{FF2B5EF4-FFF2-40B4-BE49-F238E27FC236}">
                <a16:creationId xmlns:a16="http://schemas.microsoft.com/office/drawing/2014/main" id="{6DEF4954-A7E3-66B8-8412-5FE87A4E75BF}"/>
              </a:ext>
            </a:extLst>
          </p:cNvPr>
          <p:cNvPicPr>
            <a:picLocks noChangeAspect="1"/>
          </p:cNvPicPr>
          <p:nvPr/>
        </p:nvPicPr>
        <p:blipFill>
          <a:blip r:embed="rId3"/>
          <a:stretch>
            <a:fillRect/>
          </a:stretch>
        </p:blipFill>
        <p:spPr>
          <a:xfrm>
            <a:off x="296432" y="658419"/>
            <a:ext cx="8455885" cy="2987299"/>
          </a:xfrm>
          <a:prstGeom prst="rect">
            <a:avLst/>
          </a:prstGeom>
        </p:spPr>
      </p:pic>
      <p:sp>
        <p:nvSpPr>
          <p:cNvPr id="2" name="Title 1">
            <a:extLst>
              <a:ext uri="{FF2B5EF4-FFF2-40B4-BE49-F238E27FC236}">
                <a16:creationId xmlns:a16="http://schemas.microsoft.com/office/drawing/2014/main" id="{09B30007-1547-C7E8-9375-1452DBC651A1}"/>
              </a:ext>
            </a:extLst>
          </p:cNvPr>
          <p:cNvSpPr>
            <a:spLocks noGrp="1"/>
          </p:cNvSpPr>
          <p:nvPr>
            <p:ph type="title"/>
          </p:nvPr>
        </p:nvSpPr>
        <p:spPr/>
        <p:txBody>
          <a:bodyPr/>
          <a:lstStyle/>
          <a:p>
            <a:r>
              <a:rPr lang="en-US" sz="2800"/>
              <a:t>Regulation Comparison May</a:t>
            </a:r>
          </a:p>
        </p:txBody>
      </p:sp>
      <p:sp>
        <p:nvSpPr>
          <p:cNvPr id="4" name="Slide Number Placeholder 3">
            <a:extLst>
              <a:ext uri="{FF2B5EF4-FFF2-40B4-BE49-F238E27FC236}">
                <a16:creationId xmlns:a16="http://schemas.microsoft.com/office/drawing/2014/main" id="{06777857-9D9F-9859-7905-BAEF6F21DF0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8" name="TextBox 7">
            <a:extLst>
              <a:ext uri="{FF2B5EF4-FFF2-40B4-BE49-F238E27FC236}">
                <a16:creationId xmlns:a16="http://schemas.microsoft.com/office/drawing/2014/main" id="{8290AC83-4F2F-6A81-2A42-13513A25B55E}"/>
              </a:ext>
            </a:extLst>
          </p:cNvPr>
          <p:cNvSpPr txBox="1"/>
          <p:nvPr/>
        </p:nvSpPr>
        <p:spPr>
          <a:xfrm>
            <a:off x="837506" y="973661"/>
            <a:ext cx="3944681" cy="738664"/>
          </a:xfrm>
          <a:prstGeom prst="rect">
            <a:avLst/>
          </a:prstGeom>
          <a:noFill/>
        </p:spPr>
        <p:txBody>
          <a:bodyPr wrap="square" rtlCol="0">
            <a:spAutoFit/>
          </a:bodyPr>
          <a:lstStyle/>
          <a:p>
            <a:r>
              <a:rPr lang="en-US" sz="1400">
                <a:solidFill>
                  <a:schemeClr val="accent6"/>
                </a:solidFill>
              </a:rPr>
              <a:t>2026 Reg-Up: </a:t>
            </a:r>
          </a:p>
          <a:p>
            <a:r>
              <a:rPr lang="en-US" sz="1400">
                <a:solidFill>
                  <a:schemeClr val="accent6"/>
                </a:solidFill>
              </a:rPr>
              <a:t>Range: </a:t>
            </a:r>
            <a:r>
              <a:rPr lang="en-US" sz="1400">
                <a:solidFill>
                  <a:schemeClr val="accent4"/>
                </a:solidFill>
              </a:rPr>
              <a:t>304 – 944</a:t>
            </a:r>
            <a:r>
              <a:rPr lang="en-US" sz="1400">
                <a:solidFill>
                  <a:schemeClr val="accent6"/>
                </a:solidFill>
              </a:rPr>
              <a:t> MW;</a:t>
            </a:r>
          </a:p>
          <a:p>
            <a:r>
              <a:rPr lang="en-US" sz="1400">
                <a:solidFill>
                  <a:schemeClr val="accent6"/>
                </a:solidFill>
              </a:rPr>
              <a:t>Avg: </a:t>
            </a:r>
            <a:r>
              <a:rPr lang="en-US" sz="1400">
                <a:solidFill>
                  <a:schemeClr val="accent4"/>
                </a:solidFill>
              </a:rPr>
              <a:t>546</a:t>
            </a:r>
            <a:r>
              <a:rPr lang="en-US" sz="1400">
                <a:solidFill>
                  <a:schemeClr val="accent6"/>
                </a:solidFill>
              </a:rPr>
              <a:t> MW (</a:t>
            </a:r>
            <a:r>
              <a:rPr lang="en-US" sz="1400">
                <a:solidFill>
                  <a:schemeClr val="accent4"/>
                </a:solidFill>
              </a:rPr>
              <a:t>84</a:t>
            </a:r>
            <a:r>
              <a:rPr lang="en-US" sz="1400">
                <a:solidFill>
                  <a:schemeClr val="accent6"/>
                </a:solidFill>
              </a:rPr>
              <a:t> MW increase from prev. year)</a:t>
            </a:r>
          </a:p>
        </p:txBody>
      </p:sp>
      <p:sp>
        <p:nvSpPr>
          <p:cNvPr id="9" name="TextBox 8">
            <a:extLst>
              <a:ext uri="{FF2B5EF4-FFF2-40B4-BE49-F238E27FC236}">
                <a16:creationId xmlns:a16="http://schemas.microsoft.com/office/drawing/2014/main" id="{65D731B2-633B-6304-C352-8524E8F595E2}"/>
              </a:ext>
            </a:extLst>
          </p:cNvPr>
          <p:cNvSpPr txBox="1"/>
          <p:nvPr/>
        </p:nvSpPr>
        <p:spPr>
          <a:xfrm>
            <a:off x="947234" y="3765391"/>
            <a:ext cx="2644529" cy="954107"/>
          </a:xfrm>
          <a:prstGeom prst="rect">
            <a:avLst/>
          </a:prstGeom>
          <a:noFill/>
        </p:spPr>
        <p:txBody>
          <a:bodyPr wrap="square" rtlCol="0">
            <a:spAutoFit/>
          </a:bodyPr>
          <a:lstStyle/>
          <a:p>
            <a:r>
              <a:rPr lang="en-US" sz="1400">
                <a:solidFill>
                  <a:schemeClr val="accent6"/>
                </a:solidFill>
              </a:rPr>
              <a:t>2026 Reg-Down: </a:t>
            </a:r>
          </a:p>
          <a:p>
            <a:r>
              <a:rPr lang="en-US" sz="1400">
                <a:solidFill>
                  <a:schemeClr val="accent6"/>
                </a:solidFill>
              </a:rPr>
              <a:t>Range: </a:t>
            </a:r>
            <a:r>
              <a:rPr lang="en-US" sz="1400">
                <a:solidFill>
                  <a:schemeClr val="accent4"/>
                </a:solidFill>
              </a:rPr>
              <a:t>261 – 728</a:t>
            </a:r>
            <a:r>
              <a:rPr lang="en-US" sz="1400">
                <a:solidFill>
                  <a:schemeClr val="accent6"/>
                </a:solidFill>
              </a:rPr>
              <a:t> MW;</a:t>
            </a:r>
          </a:p>
          <a:p>
            <a:r>
              <a:rPr lang="en-US" sz="1400">
                <a:solidFill>
                  <a:schemeClr val="accent6"/>
                </a:solidFill>
              </a:rPr>
              <a:t>Avg: </a:t>
            </a:r>
            <a:r>
              <a:rPr lang="en-US" sz="1400">
                <a:solidFill>
                  <a:schemeClr val="accent4"/>
                </a:solidFill>
              </a:rPr>
              <a:t>497</a:t>
            </a:r>
            <a:r>
              <a:rPr lang="en-US" sz="1400">
                <a:solidFill>
                  <a:schemeClr val="accent6"/>
                </a:solidFill>
              </a:rPr>
              <a:t> MW (</a:t>
            </a:r>
            <a:r>
              <a:rPr lang="en-US" sz="1400">
                <a:solidFill>
                  <a:schemeClr val="accent4"/>
                </a:solidFill>
              </a:rPr>
              <a:t>68</a:t>
            </a:r>
            <a:r>
              <a:rPr lang="en-US" sz="1400">
                <a:solidFill>
                  <a:schemeClr val="accent6"/>
                </a:solidFill>
              </a:rPr>
              <a:t> MW increase </a:t>
            </a:r>
          </a:p>
          <a:p>
            <a:r>
              <a:rPr lang="en-US" sz="1400">
                <a:solidFill>
                  <a:schemeClr val="accent6"/>
                </a:solidFill>
              </a:rPr>
              <a:t>from prev. year)</a:t>
            </a:r>
          </a:p>
        </p:txBody>
      </p:sp>
    </p:spTree>
    <p:extLst>
      <p:ext uri="{BB962C8B-B14F-4D97-AF65-F5344CB8AC3E}">
        <p14:creationId xmlns:p14="http://schemas.microsoft.com/office/powerpoint/2010/main" val="11919726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A5946-085B-5EB1-AA0C-ED1D07E4AC9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0743CCC-FE56-1A5D-BA05-8453F1E256DB}"/>
              </a:ext>
            </a:extLst>
          </p:cNvPr>
          <p:cNvPicPr>
            <a:picLocks noChangeAspect="1"/>
          </p:cNvPicPr>
          <p:nvPr/>
        </p:nvPicPr>
        <p:blipFill>
          <a:blip r:embed="rId2"/>
          <a:stretch>
            <a:fillRect/>
          </a:stretch>
        </p:blipFill>
        <p:spPr>
          <a:xfrm>
            <a:off x="432087" y="3428999"/>
            <a:ext cx="8407113" cy="2987299"/>
          </a:xfrm>
          <a:prstGeom prst="rect">
            <a:avLst/>
          </a:prstGeom>
        </p:spPr>
      </p:pic>
      <p:pic>
        <p:nvPicPr>
          <p:cNvPr id="5" name="Picture 4">
            <a:extLst>
              <a:ext uri="{FF2B5EF4-FFF2-40B4-BE49-F238E27FC236}">
                <a16:creationId xmlns:a16="http://schemas.microsoft.com/office/drawing/2014/main" id="{399BFF32-05DC-4191-F2FA-CDA208ADD7D3}"/>
              </a:ext>
            </a:extLst>
          </p:cNvPr>
          <p:cNvPicPr>
            <a:picLocks noChangeAspect="1"/>
          </p:cNvPicPr>
          <p:nvPr/>
        </p:nvPicPr>
        <p:blipFill>
          <a:blip r:embed="rId3"/>
          <a:stretch>
            <a:fillRect/>
          </a:stretch>
        </p:blipFill>
        <p:spPr>
          <a:xfrm>
            <a:off x="377992" y="655869"/>
            <a:ext cx="8327858" cy="3050718"/>
          </a:xfrm>
          <a:prstGeom prst="rect">
            <a:avLst/>
          </a:prstGeom>
        </p:spPr>
      </p:pic>
      <p:sp>
        <p:nvSpPr>
          <p:cNvPr id="2" name="Title 1">
            <a:extLst>
              <a:ext uri="{FF2B5EF4-FFF2-40B4-BE49-F238E27FC236}">
                <a16:creationId xmlns:a16="http://schemas.microsoft.com/office/drawing/2014/main" id="{527B7401-F13D-13C1-57F9-CA3A6A286285}"/>
              </a:ext>
            </a:extLst>
          </p:cNvPr>
          <p:cNvSpPr>
            <a:spLocks noGrp="1"/>
          </p:cNvSpPr>
          <p:nvPr>
            <p:ph type="title"/>
          </p:nvPr>
        </p:nvSpPr>
        <p:spPr/>
        <p:txBody>
          <a:bodyPr/>
          <a:lstStyle/>
          <a:p>
            <a:r>
              <a:rPr lang="en-US" sz="2800" dirty="0"/>
              <a:t>Regulation Comparison June</a:t>
            </a:r>
          </a:p>
        </p:txBody>
      </p:sp>
      <p:sp>
        <p:nvSpPr>
          <p:cNvPr id="4" name="Slide Number Placeholder 3">
            <a:extLst>
              <a:ext uri="{FF2B5EF4-FFF2-40B4-BE49-F238E27FC236}">
                <a16:creationId xmlns:a16="http://schemas.microsoft.com/office/drawing/2014/main" id="{5380918A-868B-D0AA-CDD2-E32143F8813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8" name="TextBox 7">
            <a:extLst>
              <a:ext uri="{FF2B5EF4-FFF2-40B4-BE49-F238E27FC236}">
                <a16:creationId xmlns:a16="http://schemas.microsoft.com/office/drawing/2014/main" id="{71CCD8A6-423C-19A1-4C89-CF4B49C3353B}"/>
              </a:ext>
            </a:extLst>
          </p:cNvPr>
          <p:cNvSpPr txBox="1"/>
          <p:nvPr/>
        </p:nvSpPr>
        <p:spPr>
          <a:xfrm>
            <a:off x="947234" y="1098391"/>
            <a:ext cx="3944681" cy="954107"/>
          </a:xfrm>
          <a:prstGeom prst="rect">
            <a:avLst/>
          </a:prstGeom>
          <a:noFill/>
        </p:spPr>
        <p:txBody>
          <a:bodyPr wrap="square" rtlCol="0">
            <a:spAutoFit/>
          </a:bodyPr>
          <a:lstStyle/>
          <a:p>
            <a:r>
              <a:rPr lang="en-US" sz="1400" dirty="0">
                <a:solidFill>
                  <a:schemeClr val="accent6"/>
                </a:solidFill>
              </a:rPr>
              <a:t>2026 Reg-Up: </a:t>
            </a:r>
          </a:p>
          <a:p>
            <a:r>
              <a:rPr lang="en-US" sz="1400" dirty="0">
                <a:solidFill>
                  <a:schemeClr val="accent6"/>
                </a:solidFill>
              </a:rPr>
              <a:t>Range: </a:t>
            </a:r>
            <a:r>
              <a:rPr lang="en-US" sz="1400" dirty="0">
                <a:solidFill>
                  <a:schemeClr val="accent4"/>
                </a:solidFill>
              </a:rPr>
              <a:t>367 – 857</a:t>
            </a:r>
            <a:r>
              <a:rPr lang="en-US" sz="1400" dirty="0">
                <a:solidFill>
                  <a:schemeClr val="accent6"/>
                </a:solidFill>
              </a:rPr>
              <a:t> MW;</a:t>
            </a:r>
          </a:p>
          <a:p>
            <a:r>
              <a:rPr lang="en-US" sz="1400" dirty="0">
                <a:solidFill>
                  <a:schemeClr val="accent6"/>
                </a:solidFill>
              </a:rPr>
              <a:t>Avg: </a:t>
            </a:r>
            <a:r>
              <a:rPr lang="en-US" sz="1400" dirty="0">
                <a:solidFill>
                  <a:schemeClr val="accent4"/>
                </a:solidFill>
              </a:rPr>
              <a:t>576</a:t>
            </a:r>
            <a:r>
              <a:rPr lang="en-US" sz="1400" dirty="0">
                <a:solidFill>
                  <a:schemeClr val="accent6"/>
                </a:solidFill>
              </a:rPr>
              <a:t> MW (</a:t>
            </a:r>
            <a:r>
              <a:rPr lang="en-US" sz="1400" dirty="0">
                <a:solidFill>
                  <a:schemeClr val="accent4"/>
                </a:solidFill>
              </a:rPr>
              <a:t>124</a:t>
            </a:r>
            <a:r>
              <a:rPr lang="en-US" sz="1400" dirty="0">
                <a:solidFill>
                  <a:schemeClr val="accent6"/>
                </a:solidFill>
              </a:rPr>
              <a:t> MW increase from prev. year)</a:t>
            </a:r>
          </a:p>
        </p:txBody>
      </p:sp>
      <p:sp>
        <p:nvSpPr>
          <p:cNvPr id="9" name="TextBox 8">
            <a:extLst>
              <a:ext uri="{FF2B5EF4-FFF2-40B4-BE49-F238E27FC236}">
                <a16:creationId xmlns:a16="http://schemas.microsoft.com/office/drawing/2014/main" id="{4C293F30-DA1E-9469-485D-2864C133B235}"/>
              </a:ext>
            </a:extLst>
          </p:cNvPr>
          <p:cNvSpPr txBox="1"/>
          <p:nvPr/>
        </p:nvSpPr>
        <p:spPr>
          <a:xfrm>
            <a:off x="947234" y="3765391"/>
            <a:ext cx="2644529" cy="954107"/>
          </a:xfrm>
          <a:prstGeom prst="rect">
            <a:avLst/>
          </a:prstGeom>
          <a:noFill/>
        </p:spPr>
        <p:txBody>
          <a:bodyPr wrap="square" rtlCol="0">
            <a:spAutoFit/>
          </a:bodyPr>
          <a:lstStyle/>
          <a:p>
            <a:r>
              <a:rPr lang="en-US" sz="1400" dirty="0">
                <a:solidFill>
                  <a:schemeClr val="accent6"/>
                </a:solidFill>
              </a:rPr>
              <a:t>2026 Reg-Down: </a:t>
            </a:r>
          </a:p>
          <a:p>
            <a:r>
              <a:rPr lang="en-US" sz="1400" dirty="0">
                <a:solidFill>
                  <a:schemeClr val="accent6"/>
                </a:solidFill>
              </a:rPr>
              <a:t>Range: </a:t>
            </a:r>
            <a:r>
              <a:rPr lang="en-US" sz="1400" dirty="0">
                <a:solidFill>
                  <a:schemeClr val="accent4"/>
                </a:solidFill>
              </a:rPr>
              <a:t>234 – 694</a:t>
            </a:r>
            <a:r>
              <a:rPr lang="en-US" sz="1400" dirty="0">
                <a:solidFill>
                  <a:schemeClr val="accent6"/>
                </a:solidFill>
              </a:rPr>
              <a:t> MW;</a:t>
            </a:r>
          </a:p>
          <a:p>
            <a:r>
              <a:rPr lang="en-US" sz="1400" dirty="0">
                <a:solidFill>
                  <a:schemeClr val="accent6"/>
                </a:solidFill>
              </a:rPr>
              <a:t>Avg: </a:t>
            </a:r>
            <a:r>
              <a:rPr lang="en-US" sz="1400" dirty="0">
                <a:solidFill>
                  <a:schemeClr val="accent4"/>
                </a:solidFill>
              </a:rPr>
              <a:t>467</a:t>
            </a:r>
            <a:r>
              <a:rPr lang="en-US" sz="1400" dirty="0">
                <a:solidFill>
                  <a:schemeClr val="accent6"/>
                </a:solidFill>
              </a:rPr>
              <a:t> MW (</a:t>
            </a:r>
            <a:r>
              <a:rPr lang="en-US" sz="1400" dirty="0">
                <a:solidFill>
                  <a:schemeClr val="accent4"/>
                </a:solidFill>
              </a:rPr>
              <a:t>47</a:t>
            </a:r>
            <a:r>
              <a:rPr lang="en-US" sz="1400" dirty="0">
                <a:solidFill>
                  <a:schemeClr val="accent6"/>
                </a:solidFill>
              </a:rPr>
              <a:t> MW increase </a:t>
            </a:r>
          </a:p>
          <a:p>
            <a:r>
              <a:rPr lang="en-US" sz="1400" dirty="0">
                <a:solidFill>
                  <a:schemeClr val="accent6"/>
                </a:solidFill>
              </a:rPr>
              <a:t>from prev. year)</a:t>
            </a:r>
          </a:p>
        </p:txBody>
      </p:sp>
    </p:spTree>
    <p:extLst>
      <p:ext uri="{BB962C8B-B14F-4D97-AF65-F5344CB8AC3E}">
        <p14:creationId xmlns:p14="http://schemas.microsoft.com/office/powerpoint/2010/main" val="40693063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4181D-839F-AFCF-A58E-F7A2DAA4221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2CBC925-17AD-8A1C-0D4F-87C083E6C7F3}"/>
              </a:ext>
            </a:extLst>
          </p:cNvPr>
          <p:cNvPicPr>
            <a:picLocks noChangeAspect="1"/>
          </p:cNvPicPr>
          <p:nvPr/>
        </p:nvPicPr>
        <p:blipFill>
          <a:blip r:embed="rId2"/>
          <a:stretch>
            <a:fillRect/>
          </a:stretch>
        </p:blipFill>
        <p:spPr>
          <a:xfrm>
            <a:off x="223274" y="657638"/>
            <a:ext cx="8529043" cy="2962913"/>
          </a:xfrm>
          <a:prstGeom prst="rect">
            <a:avLst/>
          </a:prstGeom>
        </p:spPr>
      </p:pic>
      <p:pic>
        <p:nvPicPr>
          <p:cNvPr id="5" name="Picture 4">
            <a:extLst>
              <a:ext uri="{FF2B5EF4-FFF2-40B4-BE49-F238E27FC236}">
                <a16:creationId xmlns:a16="http://schemas.microsoft.com/office/drawing/2014/main" id="{6C8249B1-EE18-0F6C-891A-81D2C9F14F38}"/>
              </a:ext>
            </a:extLst>
          </p:cNvPr>
          <p:cNvPicPr>
            <a:picLocks noChangeAspect="1"/>
          </p:cNvPicPr>
          <p:nvPr/>
        </p:nvPicPr>
        <p:blipFill>
          <a:blip r:embed="rId3"/>
          <a:stretch>
            <a:fillRect/>
          </a:stretch>
        </p:blipFill>
        <p:spPr>
          <a:xfrm>
            <a:off x="419674" y="3428999"/>
            <a:ext cx="8431499" cy="2987299"/>
          </a:xfrm>
          <a:prstGeom prst="rect">
            <a:avLst/>
          </a:prstGeom>
        </p:spPr>
      </p:pic>
      <p:sp>
        <p:nvSpPr>
          <p:cNvPr id="2" name="Title 1">
            <a:extLst>
              <a:ext uri="{FF2B5EF4-FFF2-40B4-BE49-F238E27FC236}">
                <a16:creationId xmlns:a16="http://schemas.microsoft.com/office/drawing/2014/main" id="{48050385-09C4-B815-E32C-9FAE0C545E09}"/>
              </a:ext>
            </a:extLst>
          </p:cNvPr>
          <p:cNvSpPr>
            <a:spLocks noGrp="1"/>
          </p:cNvSpPr>
          <p:nvPr>
            <p:ph type="title"/>
          </p:nvPr>
        </p:nvSpPr>
        <p:spPr/>
        <p:txBody>
          <a:bodyPr/>
          <a:lstStyle/>
          <a:p>
            <a:r>
              <a:rPr lang="en-US" sz="2800" dirty="0"/>
              <a:t>Regulation Comparison July*</a:t>
            </a:r>
          </a:p>
        </p:txBody>
      </p:sp>
      <p:sp>
        <p:nvSpPr>
          <p:cNvPr id="4" name="Slide Number Placeholder 3">
            <a:extLst>
              <a:ext uri="{FF2B5EF4-FFF2-40B4-BE49-F238E27FC236}">
                <a16:creationId xmlns:a16="http://schemas.microsoft.com/office/drawing/2014/main" id="{0C82EB32-FC7D-646C-A3FD-9B50B53C43F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8" name="TextBox 7">
            <a:extLst>
              <a:ext uri="{FF2B5EF4-FFF2-40B4-BE49-F238E27FC236}">
                <a16:creationId xmlns:a16="http://schemas.microsoft.com/office/drawing/2014/main" id="{638F7B29-76F6-3747-C7F5-F8D36CBA432D}"/>
              </a:ext>
            </a:extLst>
          </p:cNvPr>
          <p:cNvSpPr txBox="1"/>
          <p:nvPr/>
        </p:nvSpPr>
        <p:spPr>
          <a:xfrm>
            <a:off x="837506" y="973661"/>
            <a:ext cx="3944681" cy="954107"/>
          </a:xfrm>
          <a:prstGeom prst="rect">
            <a:avLst/>
          </a:prstGeom>
          <a:noFill/>
        </p:spPr>
        <p:txBody>
          <a:bodyPr wrap="square" rtlCol="0">
            <a:spAutoFit/>
          </a:bodyPr>
          <a:lstStyle/>
          <a:p>
            <a:r>
              <a:rPr lang="en-US" sz="1400" dirty="0">
                <a:solidFill>
                  <a:schemeClr val="accent6"/>
                </a:solidFill>
              </a:rPr>
              <a:t>2026 Reg-Up: </a:t>
            </a:r>
          </a:p>
          <a:p>
            <a:r>
              <a:rPr lang="en-US" sz="1400" dirty="0">
                <a:solidFill>
                  <a:schemeClr val="accent6"/>
                </a:solidFill>
              </a:rPr>
              <a:t>Range: </a:t>
            </a:r>
            <a:r>
              <a:rPr lang="en-US" sz="1400" dirty="0">
                <a:solidFill>
                  <a:schemeClr val="accent4"/>
                </a:solidFill>
              </a:rPr>
              <a:t>336 – 820</a:t>
            </a:r>
            <a:r>
              <a:rPr lang="en-US" sz="1400" dirty="0">
                <a:solidFill>
                  <a:schemeClr val="accent6"/>
                </a:solidFill>
              </a:rPr>
              <a:t> MW;</a:t>
            </a:r>
          </a:p>
          <a:p>
            <a:r>
              <a:rPr lang="en-US" sz="1400" dirty="0">
                <a:solidFill>
                  <a:schemeClr val="accent6"/>
                </a:solidFill>
              </a:rPr>
              <a:t>Avg: </a:t>
            </a:r>
            <a:r>
              <a:rPr lang="en-US" sz="1400" dirty="0">
                <a:solidFill>
                  <a:schemeClr val="accent4"/>
                </a:solidFill>
              </a:rPr>
              <a:t>526</a:t>
            </a:r>
            <a:r>
              <a:rPr lang="en-US" sz="1400" dirty="0">
                <a:solidFill>
                  <a:schemeClr val="accent6"/>
                </a:solidFill>
              </a:rPr>
              <a:t> MW (</a:t>
            </a:r>
            <a:r>
              <a:rPr lang="en-US" sz="1400" dirty="0">
                <a:solidFill>
                  <a:schemeClr val="accent4"/>
                </a:solidFill>
              </a:rPr>
              <a:t>102</a:t>
            </a:r>
            <a:r>
              <a:rPr lang="en-US" sz="1400" dirty="0">
                <a:solidFill>
                  <a:schemeClr val="accent6"/>
                </a:solidFill>
              </a:rPr>
              <a:t> MW increase from prev. year)</a:t>
            </a:r>
          </a:p>
        </p:txBody>
      </p:sp>
      <p:sp>
        <p:nvSpPr>
          <p:cNvPr id="9" name="TextBox 8">
            <a:extLst>
              <a:ext uri="{FF2B5EF4-FFF2-40B4-BE49-F238E27FC236}">
                <a16:creationId xmlns:a16="http://schemas.microsoft.com/office/drawing/2014/main" id="{D27BCFD0-A664-925F-97E4-326BA8D111A0}"/>
              </a:ext>
            </a:extLst>
          </p:cNvPr>
          <p:cNvSpPr txBox="1"/>
          <p:nvPr/>
        </p:nvSpPr>
        <p:spPr>
          <a:xfrm>
            <a:off x="947234" y="3765391"/>
            <a:ext cx="2644529" cy="954107"/>
          </a:xfrm>
          <a:prstGeom prst="rect">
            <a:avLst/>
          </a:prstGeom>
          <a:noFill/>
        </p:spPr>
        <p:txBody>
          <a:bodyPr wrap="square" rtlCol="0">
            <a:spAutoFit/>
          </a:bodyPr>
          <a:lstStyle/>
          <a:p>
            <a:r>
              <a:rPr lang="en-US" sz="1400" dirty="0">
                <a:solidFill>
                  <a:schemeClr val="accent6"/>
                </a:solidFill>
              </a:rPr>
              <a:t>2026 Reg-Down: </a:t>
            </a:r>
          </a:p>
          <a:p>
            <a:r>
              <a:rPr lang="en-US" sz="1400" dirty="0">
                <a:solidFill>
                  <a:schemeClr val="accent6"/>
                </a:solidFill>
              </a:rPr>
              <a:t>Range: </a:t>
            </a:r>
            <a:r>
              <a:rPr lang="en-US" sz="1400" dirty="0">
                <a:solidFill>
                  <a:schemeClr val="accent4"/>
                </a:solidFill>
              </a:rPr>
              <a:t>218 – 659</a:t>
            </a:r>
            <a:r>
              <a:rPr lang="en-US" sz="1400" dirty="0">
                <a:solidFill>
                  <a:schemeClr val="accent6"/>
                </a:solidFill>
              </a:rPr>
              <a:t> MW;</a:t>
            </a:r>
          </a:p>
          <a:p>
            <a:r>
              <a:rPr lang="en-US" sz="1400" dirty="0">
                <a:solidFill>
                  <a:schemeClr val="accent6"/>
                </a:solidFill>
              </a:rPr>
              <a:t>Avg: </a:t>
            </a:r>
            <a:r>
              <a:rPr lang="en-US" sz="1400" dirty="0">
                <a:solidFill>
                  <a:schemeClr val="accent4"/>
                </a:solidFill>
              </a:rPr>
              <a:t>442</a:t>
            </a:r>
            <a:r>
              <a:rPr lang="en-US" sz="1400" dirty="0">
                <a:solidFill>
                  <a:schemeClr val="accent6"/>
                </a:solidFill>
              </a:rPr>
              <a:t> MW (</a:t>
            </a:r>
            <a:r>
              <a:rPr lang="en-US" sz="1400" dirty="0">
                <a:solidFill>
                  <a:schemeClr val="accent4"/>
                </a:solidFill>
              </a:rPr>
              <a:t>53</a:t>
            </a:r>
            <a:r>
              <a:rPr lang="en-US" sz="1400" dirty="0">
                <a:solidFill>
                  <a:schemeClr val="accent6"/>
                </a:solidFill>
              </a:rPr>
              <a:t> MW increase </a:t>
            </a:r>
          </a:p>
          <a:p>
            <a:r>
              <a:rPr lang="en-US" sz="1400" dirty="0">
                <a:solidFill>
                  <a:schemeClr val="accent6"/>
                </a:solidFill>
              </a:rPr>
              <a:t>from prev. year)</a:t>
            </a:r>
          </a:p>
        </p:txBody>
      </p:sp>
    </p:spTree>
    <p:extLst>
      <p:ext uri="{BB962C8B-B14F-4D97-AF65-F5344CB8AC3E}">
        <p14:creationId xmlns:p14="http://schemas.microsoft.com/office/powerpoint/2010/main" val="39101600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D93BD3E-1E9A-4970-A6F7-E7AC52762E0C}" type="slidenum">
              <a:rPr lang="en-US" smtClean="0"/>
              <a:pPr/>
              <a:t>66</a:t>
            </a:fld>
            <a:endParaRPr lang="en-US" dirty="0"/>
          </a:p>
        </p:txBody>
      </p:sp>
      <p:sp>
        <p:nvSpPr>
          <p:cNvPr id="5" name="Content Placeholder 4"/>
          <p:cNvSpPr>
            <a:spLocks noGrp="1"/>
          </p:cNvSpPr>
          <p:nvPr>
            <p:ph idx="16"/>
          </p:nvPr>
        </p:nvSpPr>
        <p:spPr>
          <a:xfrm>
            <a:off x="1428750" y="2791587"/>
            <a:ext cx="6286500" cy="1198626"/>
          </a:xfrm>
        </p:spPr>
        <p:txBody>
          <a:bodyPr/>
          <a:lstStyle/>
          <a:p>
            <a:r>
              <a:rPr lang="en-US" dirty="0"/>
              <a:t>Responsive Reserve Service</a:t>
            </a:r>
          </a:p>
        </p:txBody>
      </p:sp>
    </p:spTree>
    <p:extLst>
      <p:ext uri="{BB962C8B-B14F-4D97-AF65-F5344CB8AC3E}">
        <p14:creationId xmlns:p14="http://schemas.microsoft.com/office/powerpoint/2010/main" val="5437982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9084B-745A-D928-1531-7522F0415C5D}"/>
              </a:ext>
            </a:extLst>
          </p:cNvPr>
          <p:cNvSpPr>
            <a:spLocks noGrp="1"/>
          </p:cNvSpPr>
          <p:nvPr>
            <p:ph type="title"/>
          </p:nvPr>
        </p:nvSpPr>
        <p:spPr/>
        <p:txBody>
          <a:bodyPr/>
          <a:lstStyle/>
          <a:p>
            <a:r>
              <a:rPr lang="en-US" sz="2800"/>
              <a:t>Responsive Reserve Service (RRS) Methodology</a:t>
            </a:r>
            <a:endParaRPr lang="en-US"/>
          </a:p>
        </p:txBody>
      </p:sp>
      <p:sp>
        <p:nvSpPr>
          <p:cNvPr id="3" name="Content Placeholder 2">
            <a:extLst>
              <a:ext uri="{FF2B5EF4-FFF2-40B4-BE49-F238E27FC236}">
                <a16:creationId xmlns:a16="http://schemas.microsoft.com/office/drawing/2014/main" id="{5EBD8379-EEEB-01E6-B9E6-F2F7111B458D}"/>
              </a:ext>
            </a:extLst>
          </p:cNvPr>
          <p:cNvSpPr>
            <a:spLocks noGrp="1"/>
          </p:cNvSpPr>
          <p:nvPr>
            <p:ph idx="1"/>
          </p:nvPr>
        </p:nvSpPr>
        <p:spPr/>
        <p:txBody>
          <a:bodyPr/>
          <a:lstStyle/>
          <a:p>
            <a:r>
              <a:rPr lang="en-US" sz="1600"/>
              <a:t>NERC’s preliminary BAL-003 Interconnection Frequency Response Obligation (IFRO) assessment for ERCOT for the 2026 Operating Year (OY) has not yet been published. Therefore, this analysis used the minimum RRS-PFR limit of 1,365 MW for 2025.</a:t>
            </a:r>
          </a:p>
          <a:p>
            <a:endParaRPr lang="en-US" sz="1600"/>
          </a:p>
          <a:p>
            <a:pPr algn="just"/>
            <a:r>
              <a:rPr lang="en-US" sz="1600"/>
              <a:t>The preliminary RRS quantities for January 2026 through May 2026 in subsequent slides have been computed using </a:t>
            </a:r>
            <a:r>
              <a:rPr lang="en-US" sz="1600" u="sng"/>
              <a:t>2024 and 2025 system inertia conditions</a:t>
            </a:r>
            <a:r>
              <a:rPr lang="en-US" sz="1600"/>
              <a:t> and </a:t>
            </a:r>
            <a:r>
              <a:rPr lang="en-US" sz="1600" u="sng"/>
              <a:t>2025 RRS table</a:t>
            </a:r>
            <a:r>
              <a:rPr lang="en-US" sz="1600"/>
              <a:t>.</a:t>
            </a:r>
          </a:p>
          <a:p>
            <a:pPr lvl="1"/>
            <a:r>
              <a:rPr lang="en-US" sz="1600"/>
              <a:t>The RRS table tracks RRS requirements for different inertia conditions. This table uses a minimum RRS-PFR limit of 1,365 MW for 2025, and the table will be updated for 2026. </a:t>
            </a:r>
          </a:p>
          <a:p>
            <a:endParaRPr lang="en-US"/>
          </a:p>
        </p:txBody>
      </p:sp>
      <p:sp>
        <p:nvSpPr>
          <p:cNvPr id="4" name="Slide Number Placeholder 3">
            <a:extLst>
              <a:ext uri="{FF2B5EF4-FFF2-40B4-BE49-F238E27FC236}">
                <a16:creationId xmlns:a16="http://schemas.microsoft.com/office/drawing/2014/main" id="{F90B1E51-6A26-B9C8-6B27-4922CC31B676}"/>
              </a:ext>
            </a:extLst>
          </p:cNvPr>
          <p:cNvSpPr>
            <a:spLocks noGrp="1"/>
          </p:cNvSpPr>
          <p:nvPr>
            <p:ph type="sldNum" sz="quarter" idx="4"/>
          </p:nvPr>
        </p:nvSpPr>
        <p:spPr/>
        <p:txBody>
          <a:bodyPr/>
          <a:lstStyle/>
          <a:p>
            <a:fld id="{1D93BD3E-1E9A-4970-A6F7-E7AC52762E0C}" type="slidenum">
              <a:rPr lang="en-US" smtClean="0"/>
              <a:pPr/>
              <a:t>67</a:t>
            </a:fld>
            <a:endParaRPr lang="en-US"/>
          </a:p>
        </p:txBody>
      </p:sp>
    </p:spTree>
    <p:extLst>
      <p:ext uri="{BB962C8B-B14F-4D97-AF65-F5344CB8AC3E}">
        <p14:creationId xmlns:p14="http://schemas.microsoft.com/office/powerpoint/2010/main" val="31977744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41626"/>
          </a:xfrm>
        </p:spPr>
        <p:txBody>
          <a:bodyPr/>
          <a:lstStyle/>
          <a:p>
            <a:r>
              <a:rPr lang="en-US" sz="2800"/>
              <a:t>2025 RRS Table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68</a:t>
            </a:fld>
            <a:endParaRPr lang="en-US">
              <a:solidFill>
                <a:prstClr val="black">
                  <a:tint val="75000"/>
                </a:prstClr>
              </a:solidFill>
            </a:endParaRPr>
          </a:p>
        </p:txBody>
      </p:sp>
      <p:graphicFrame>
        <p:nvGraphicFramePr>
          <p:cNvPr id="3" name="Table 2">
            <a:extLst>
              <a:ext uri="{FF2B5EF4-FFF2-40B4-BE49-F238E27FC236}">
                <a16:creationId xmlns:a16="http://schemas.microsoft.com/office/drawing/2014/main" id="{127E9C3A-F147-E1AB-6E22-9195445BF1E4}"/>
              </a:ext>
            </a:extLst>
          </p:cNvPr>
          <p:cNvGraphicFramePr>
            <a:graphicFrameLocks noGrp="1"/>
          </p:cNvGraphicFramePr>
          <p:nvPr/>
        </p:nvGraphicFramePr>
        <p:xfrm>
          <a:off x="278892" y="855406"/>
          <a:ext cx="7936877" cy="2186078"/>
        </p:xfrm>
        <a:graphic>
          <a:graphicData uri="http://schemas.openxmlformats.org/drawingml/2006/table">
            <a:tbl>
              <a:tblPr/>
              <a:tblGrid>
                <a:gridCol w="610529">
                  <a:extLst>
                    <a:ext uri="{9D8B030D-6E8A-4147-A177-3AD203B41FA5}">
                      <a16:colId xmlns:a16="http://schemas.microsoft.com/office/drawing/2014/main" val="20000"/>
                    </a:ext>
                  </a:extLst>
                </a:gridCol>
                <a:gridCol w="610529">
                  <a:extLst>
                    <a:ext uri="{9D8B030D-6E8A-4147-A177-3AD203B41FA5}">
                      <a16:colId xmlns:a16="http://schemas.microsoft.com/office/drawing/2014/main" val="20001"/>
                    </a:ext>
                  </a:extLst>
                </a:gridCol>
                <a:gridCol w="610529">
                  <a:extLst>
                    <a:ext uri="{9D8B030D-6E8A-4147-A177-3AD203B41FA5}">
                      <a16:colId xmlns:a16="http://schemas.microsoft.com/office/drawing/2014/main" val="20002"/>
                    </a:ext>
                  </a:extLst>
                </a:gridCol>
                <a:gridCol w="610529">
                  <a:extLst>
                    <a:ext uri="{9D8B030D-6E8A-4147-A177-3AD203B41FA5}">
                      <a16:colId xmlns:a16="http://schemas.microsoft.com/office/drawing/2014/main" val="20003"/>
                    </a:ext>
                  </a:extLst>
                </a:gridCol>
                <a:gridCol w="610529">
                  <a:extLst>
                    <a:ext uri="{9D8B030D-6E8A-4147-A177-3AD203B41FA5}">
                      <a16:colId xmlns:a16="http://schemas.microsoft.com/office/drawing/2014/main" val="20004"/>
                    </a:ext>
                  </a:extLst>
                </a:gridCol>
                <a:gridCol w="610529">
                  <a:extLst>
                    <a:ext uri="{9D8B030D-6E8A-4147-A177-3AD203B41FA5}">
                      <a16:colId xmlns:a16="http://schemas.microsoft.com/office/drawing/2014/main" val="20005"/>
                    </a:ext>
                  </a:extLst>
                </a:gridCol>
                <a:gridCol w="610529">
                  <a:extLst>
                    <a:ext uri="{9D8B030D-6E8A-4147-A177-3AD203B41FA5}">
                      <a16:colId xmlns:a16="http://schemas.microsoft.com/office/drawing/2014/main" val="20006"/>
                    </a:ext>
                  </a:extLst>
                </a:gridCol>
                <a:gridCol w="610529">
                  <a:extLst>
                    <a:ext uri="{9D8B030D-6E8A-4147-A177-3AD203B41FA5}">
                      <a16:colId xmlns:a16="http://schemas.microsoft.com/office/drawing/2014/main" val="20007"/>
                    </a:ext>
                  </a:extLst>
                </a:gridCol>
                <a:gridCol w="610529">
                  <a:extLst>
                    <a:ext uri="{9D8B030D-6E8A-4147-A177-3AD203B41FA5}">
                      <a16:colId xmlns:a16="http://schemas.microsoft.com/office/drawing/2014/main" val="20008"/>
                    </a:ext>
                  </a:extLst>
                </a:gridCol>
                <a:gridCol w="610529">
                  <a:extLst>
                    <a:ext uri="{9D8B030D-6E8A-4147-A177-3AD203B41FA5}">
                      <a16:colId xmlns:a16="http://schemas.microsoft.com/office/drawing/2014/main" val="20009"/>
                    </a:ext>
                  </a:extLst>
                </a:gridCol>
                <a:gridCol w="610529">
                  <a:extLst>
                    <a:ext uri="{9D8B030D-6E8A-4147-A177-3AD203B41FA5}">
                      <a16:colId xmlns:a16="http://schemas.microsoft.com/office/drawing/2014/main" val="20010"/>
                    </a:ext>
                  </a:extLst>
                </a:gridCol>
                <a:gridCol w="610529">
                  <a:extLst>
                    <a:ext uri="{9D8B030D-6E8A-4147-A177-3AD203B41FA5}">
                      <a16:colId xmlns:a16="http://schemas.microsoft.com/office/drawing/2014/main" val="20011"/>
                    </a:ext>
                  </a:extLst>
                </a:gridCol>
                <a:gridCol w="610529">
                  <a:extLst>
                    <a:ext uri="{9D8B030D-6E8A-4147-A177-3AD203B41FA5}">
                      <a16:colId xmlns:a16="http://schemas.microsoft.com/office/drawing/2014/main" val="20012"/>
                    </a:ext>
                  </a:extLst>
                </a:gridCol>
              </a:tblGrid>
              <a:tr h="303274">
                <a:tc>
                  <a:txBody>
                    <a:bodyPr/>
                    <a:lstStyle/>
                    <a:p>
                      <a:pPr algn="ctr" rtl="0" fontAlgn="ctr"/>
                      <a:r>
                        <a:rPr lang="en-US" sz="1000" b="1" i="0" u="none" strike="noStrike">
                          <a:solidFill>
                            <a:srgbClr val="FFFFFF"/>
                          </a:solidFill>
                          <a:effectLst/>
                          <a:latin typeface="Arial" panose="020B0604020202020204" pitchFamily="34" charset="0"/>
                        </a:rPr>
                        <a:t>Scenario</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1</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2</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3</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4</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5</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6</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7</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8</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9</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10</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11</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12</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365760">
                <a:tc>
                  <a:txBody>
                    <a:bodyPr/>
                    <a:lstStyle/>
                    <a:p>
                      <a:pPr algn="ctr" rtl="0" fontAlgn="ctr"/>
                      <a:r>
                        <a:rPr lang="en-US" sz="900" b="1" i="0" u="none" strike="noStrike">
                          <a:solidFill>
                            <a:srgbClr val="000000"/>
                          </a:solidFill>
                          <a:effectLst/>
                          <a:latin typeface="Arial" panose="020B0604020202020204" pitchFamily="34" charset="0"/>
                        </a:rPr>
                        <a:t>LR/PFR</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a:solidFill>
                            <a:srgbClr val="000000"/>
                          </a:solidFill>
                          <a:effectLst/>
                          <a:latin typeface="+mn-lt"/>
                        </a:rPr>
                        <a:t>2.35:1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2.06:1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1.94:1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1.83:1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1.74:1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1.65:1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1.58:1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1.51:1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1.44:1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1.39:1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1.33:1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1"/>
                  </a:ext>
                </a:extLst>
              </a:tr>
              <a:tr h="365760">
                <a:tc>
                  <a:txBody>
                    <a:bodyPr/>
                    <a:lstStyle/>
                    <a:p>
                      <a:pPr algn="ctr" rtl="0" fontAlgn="ctr"/>
                      <a:r>
                        <a:rPr lang="en-US" sz="900" b="1" i="0" u="none" strike="noStrike">
                          <a:solidFill>
                            <a:srgbClr val="000000"/>
                          </a:solidFill>
                          <a:effectLst/>
                          <a:latin typeface="Arial" panose="020B0604020202020204" pitchFamily="34" charset="0"/>
                        </a:rPr>
                        <a:t>Inertia (GW∙s)</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a:solidFill>
                            <a:srgbClr val="000000"/>
                          </a:solidFill>
                          <a:effectLst/>
                          <a:latin typeface="+mn-lt"/>
                        </a:rPr>
                        <a:t>130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170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180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190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2"/>
                  </a:ext>
                </a:extLst>
              </a:tr>
              <a:tr h="365760">
                <a:tc>
                  <a:txBody>
                    <a:bodyPr/>
                    <a:lstStyle/>
                    <a:p>
                      <a:pPr algn="ctr" rtl="0" fontAlgn="ctr"/>
                      <a:r>
                        <a:rPr lang="en-US" sz="900" b="1" i="0" u="none" strike="noStrike">
                          <a:solidFill>
                            <a:srgbClr val="000000"/>
                          </a:solidFill>
                          <a:effectLst/>
                          <a:latin typeface="Arial" panose="020B0604020202020204" pitchFamily="34" charset="0"/>
                        </a:rPr>
                        <a:t>PFR Req.</a:t>
                      </a:r>
                      <a:r>
                        <a:rPr lang="en-US" sz="900" b="1" i="0" u="none" strike="noStrike" baseline="0">
                          <a:solidFill>
                            <a:srgbClr val="000000"/>
                          </a:solidFill>
                          <a:effectLst/>
                          <a:latin typeface="Arial" panose="020B0604020202020204" pitchFamily="34" charset="0"/>
                        </a:rPr>
                        <a:t> </a:t>
                      </a:r>
                      <a:r>
                        <a:rPr lang="en-US" sz="900" b="1" i="0" u="none" strike="noStrike">
                          <a:solidFill>
                            <a:srgbClr val="000000"/>
                          </a:solidFill>
                          <a:effectLst/>
                          <a:latin typeface="Arial" panose="020B0604020202020204" pitchFamily="34" charset="0"/>
                        </a:rPr>
                        <a:t>(no LR)</a:t>
                      </a:r>
                    </a:p>
                    <a:p>
                      <a:pPr algn="ctr" rtl="0" fontAlgn="ctr"/>
                      <a:r>
                        <a:rPr lang="en-US" sz="900" b="1" i="0" u="none" strike="noStrike">
                          <a:solidFill>
                            <a:srgbClr val="000000"/>
                          </a:solidFill>
                          <a:effectLst/>
                          <a:latin typeface="Arial" panose="020B0604020202020204" pitchFamily="34" charset="0"/>
                        </a:rPr>
                        <a:t>(MW)</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a:solidFill>
                            <a:srgbClr val="000000"/>
                          </a:solidFill>
                          <a:effectLst/>
                          <a:latin typeface="+mn-lt"/>
                        </a:rPr>
                        <a:t>5,960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5,563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5,200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4,892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4,622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4,329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4,114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3,920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3,744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3,522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3,314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3,139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3"/>
                  </a:ext>
                </a:extLst>
              </a:tr>
              <a:tr h="365760">
                <a:tc>
                  <a:txBody>
                    <a:bodyPr/>
                    <a:lstStyle/>
                    <a:p>
                      <a:pPr algn="ctr" rtl="0" fontAlgn="ctr"/>
                      <a:r>
                        <a:rPr lang="en-US" sz="900" b="1" i="0" u="none" strike="noStrike">
                          <a:solidFill>
                            <a:srgbClr val="FF0000"/>
                          </a:solidFill>
                          <a:effectLst/>
                          <a:latin typeface="Arial" panose="020B0604020202020204" pitchFamily="34" charset="0"/>
                        </a:rPr>
                        <a:t>*</a:t>
                      </a:r>
                      <a:r>
                        <a:rPr lang="en-US" sz="900" b="1" i="0" u="none" strike="noStrike">
                          <a:solidFill>
                            <a:srgbClr val="000000"/>
                          </a:solidFill>
                          <a:effectLst/>
                          <a:latin typeface="Arial" panose="020B0604020202020204" pitchFamily="34" charset="0"/>
                        </a:rPr>
                        <a:t>RRS </a:t>
                      </a:r>
                      <a:r>
                        <a:rPr lang="en-US" sz="900" b="1" i="0" u="none" strike="noStrike" err="1">
                          <a:solidFill>
                            <a:srgbClr val="000000"/>
                          </a:solidFill>
                          <a:effectLst/>
                          <a:latin typeface="Arial" panose="020B0604020202020204" pitchFamily="34" charset="0"/>
                        </a:rPr>
                        <a:t>Curr</a:t>
                      </a:r>
                      <a:r>
                        <a:rPr lang="en-US" sz="900" b="1" i="0" u="none" strike="noStrike">
                          <a:solidFill>
                            <a:srgbClr val="000000"/>
                          </a:solidFill>
                          <a:effectLst/>
                          <a:latin typeface="Arial" panose="020B0604020202020204" pitchFamily="34" charset="0"/>
                        </a:rPr>
                        <a:t> IFRO (MW)</a:t>
                      </a:r>
                      <a:endParaRPr lang="en-US" sz="900" b="1" i="0" u="none" strike="noStrike">
                        <a:solidFill>
                          <a:srgbClr val="FF0000"/>
                        </a:solidFill>
                        <a:effectLst/>
                        <a:latin typeface="Arial" panose="020B0604020202020204" pitchFamily="34"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0" i="0" u="none" strike="noStrike">
                          <a:solidFill>
                            <a:srgbClr val="000000"/>
                          </a:solidFill>
                          <a:effectLst/>
                          <a:latin typeface="+mn-lt"/>
                        </a:rPr>
                        <a:t>3,320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3,273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3,227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3,183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3,145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3,068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3,031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2,982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2,941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2,863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2,767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2,699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4"/>
                  </a:ext>
                </a:extLst>
              </a:tr>
              <a:tr h="365760">
                <a:tc>
                  <a:txBody>
                    <a:bodyPr/>
                    <a:lstStyle/>
                    <a:p>
                      <a:pPr algn="ctr" rtl="0" fontAlgn="ctr"/>
                      <a:r>
                        <a:rPr lang="en-US" sz="900" b="1" i="0" u="none" strike="noStrike">
                          <a:solidFill>
                            <a:srgbClr val="FF0000"/>
                          </a:solidFill>
                          <a:effectLst/>
                          <a:latin typeface="Arial" panose="020B0604020202020204" pitchFamily="34" charset="0"/>
                        </a:rPr>
                        <a:t>**</a:t>
                      </a:r>
                      <a:r>
                        <a:rPr lang="en-US" sz="900" b="1" i="0" u="none" strike="noStrike">
                          <a:solidFill>
                            <a:srgbClr val="000000"/>
                          </a:solidFill>
                          <a:effectLst/>
                          <a:latin typeface="Arial" panose="020B0604020202020204" pitchFamily="34" charset="0"/>
                        </a:rPr>
                        <a:t>RRS </a:t>
                      </a:r>
                      <a:r>
                        <a:rPr lang="en-US" sz="900" b="1" i="0" u="none" strike="noStrike" err="1">
                          <a:solidFill>
                            <a:srgbClr val="000000"/>
                          </a:solidFill>
                          <a:effectLst/>
                          <a:latin typeface="Arial" panose="020B0604020202020204" pitchFamily="34" charset="0"/>
                        </a:rPr>
                        <a:t>Upd</a:t>
                      </a:r>
                      <a:r>
                        <a:rPr lang="en-US" sz="900" b="1" i="0" u="none" strike="noStrike">
                          <a:solidFill>
                            <a:srgbClr val="000000"/>
                          </a:solidFill>
                          <a:effectLst/>
                          <a:latin typeface="Arial" panose="020B0604020202020204" pitchFamily="34" charset="0"/>
                        </a:rPr>
                        <a:t> IFRO (MW)</a:t>
                      </a:r>
                      <a:endParaRPr lang="en-US" sz="900" b="1" i="0" u="none" strike="noStrike">
                        <a:solidFill>
                          <a:srgbClr val="FF0000"/>
                        </a:solidFill>
                        <a:effectLst/>
                        <a:latin typeface="Arial" panose="020B0604020202020204" pitchFamily="34"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5"/>
                  </a:ext>
                </a:extLst>
              </a:tr>
            </a:tbl>
          </a:graphicData>
        </a:graphic>
      </p:graphicFrame>
      <p:graphicFrame>
        <p:nvGraphicFramePr>
          <p:cNvPr id="7" name="Table 6">
            <a:extLst>
              <a:ext uri="{FF2B5EF4-FFF2-40B4-BE49-F238E27FC236}">
                <a16:creationId xmlns:a16="http://schemas.microsoft.com/office/drawing/2014/main" id="{1B7AE894-EA2A-B2A5-82C4-1209BB1A7C8A}"/>
              </a:ext>
            </a:extLst>
          </p:cNvPr>
          <p:cNvGraphicFramePr>
            <a:graphicFrameLocks noGrp="1"/>
          </p:cNvGraphicFramePr>
          <p:nvPr/>
        </p:nvGraphicFramePr>
        <p:xfrm>
          <a:off x="278892" y="3218255"/>
          <a:ext cx="8577072" cy="2105305"/>
        </p:xfrm>
        <a:graphic>
          <a:graphicData uri="http://schemas.openxmlformats.org/drawingml/2006/table">
            <a:tbl>
              <a:tblPr/>
              <a:tblGrid>
                <a:gridCol w="612648">
                  <a:extLst>
                    <a:ext uri="{9D8B030D-6E8A-4147-A177-3AD203B41FA5}">
                      <a16:colId xmlns:a16="http://schemas.microsoft.com/office/drawing/2014/main" val="20000"/>
                    </a:ext>
                  </a:extLst>
                </a:gridCol>
                <a:gridCol w="612648">
                  <a:extLst>
                    <a:ext uri="{9D8B030D-6E8A-4147-A177-3AD203B41FA5}">
                      <a16:colId xmlns:a16="http://schemas.microsoft.com/office/drawing/2014/main" val="20001"/>
                    </a:ext>
                  </a:extLst>
                </a:gridCol>
                <a:gridCol w="612648">
                  <a:extLst>
                    <a:ext uri="{9D8B030D-6E8A-4147-A177-3AD203B41FA5}">
                      <a16:colId xmlns:a16="http://schemas.microsoft.com/office/drawing/2014/main" val="20002"/>
                    </a:ext>
                  </a:extLst>
                </a:gridCol>
                <a:gridCol w="612648">
                  <a:extLst>
                    <a:ext uri="{9D8B030D-6E8A-4147-A177-3AD203B41FA5}">
                      <a16:colId xmlns:a16="http://schemas.microsoft.com/office/drawing/2014/main" val="20003"/>
                    </a:ext>
                  </a:extLst>
                </a:gridCol>
                <a:gridCol w="612648">
                  <a:extLst>
                    <a:ext uri="{9D8B030D-6E8A-4147-A177-3AD203B41FA5}">
                      <a16:colId xmlns:a16="http://schemas.microsoft.com/office/drawing/2014/main" val="20004"/>
                    </a:ext>
                  </a:extLst>
                </a:gridCol>
                <a:gridCol w="612648">
                  <a:extLst>
                    <a:ext uri="{9D8B030D-6E8A-4147-A177-3AD203B41FA5}">
                      <a16:colId xmlns:a16="http://schemas.microsoft.com/office/drawing/2014/main" val="20005"/>
                    </a:ext>
                  </a:extLst>
                </a:gridCol>
                <a:gridCol w="612648">
                  <a:extLst>
                    <a:ext uri="{9D8B030D-6E8A-4147-A177-3AD203B41FA5}">
                      <a16:colId xmlns:a16="http://schemas.microsoft.com/office/drawing/2014/main" val="20006"/>
                    </a:ext>
                  </a:extLst>
                </a:gridCol>
                <a:gridCol w="612648">
                  <a:extLst>
                    <a:ext uri="{9D8B030D-6E8A-4147-A177-3AD203B41FA5}">
                      <a16:colId xmlns:a16="http://schemas.microsoft.com/office/drawing/2014/main" val="20007"/>
                    </a:ext>
                  </a:extLst>
                </a:gridCol>
                <a:gridCol w="612648">
                  <a:extLst>
                    <a:ext uri="{9D8B030D-6E8A-4147-A177-3AD203B41FA5}">
                      <a16:colId xmlns:a16="http://schemas.microsoft.com/office/drawing/2014/main" val="20008"/>
                    </a:ext>
                  </a:extLst>
                </a:gridCol>
                <a:gridCol w="612648">
                  <a:extLst>
                    <a:ext uri="{9D8B030D-6E8A-4147-A177-3AD203B41FA5}">
                      <a16:colId xmlns:a16="http://schemas.microsoft.com/office/drawing/2014/main" val="20009"/>
                    </a:ext>
                  </a:extLst>
                </a:gridCol>
                <a:gridCol w="612648">
                  <a:extLst>
                    <a:ext uri="{9D8B030D-6E8A-4147-A177-3AD203B41FA5}">
                      <a16:colId xmlns:a16="http://schemas.microsoft.com/office/drawing/2014/main" val="20010"/>
                    </a:ext>
                  </a:extLst>
                </a:gridCol>
                <a:gridCol w="612648">
                  <a:extLst>
                    <a:ext uri="{9D8B030D-6E8A-4147-A177-3AD203B41FA5}">
                      <a16:colId xmlns:a16="http://schemas.microsoft.com/office/drawing/2014/main" val="20011"/>
                    </a:ext>
                  </a:extLst>
                </a:gridCol>
                <a:gridCol w="612648">
                  <a:extLst>
                    <a:ext uri="{9D8B030D-6E8A-4147-A177-3AD203B41FA5}">
                      <a16:colId xmlns:a16="http://schemas.microsoft.com/office/drawing/2014/main" val="20012"/>
                    </a:ext>
                  </a:extLst>
                </a:gridCol>
                <a:gridCol w="612648">
                  <a:extLst>
                    <a:ext uri="{9D8B030D-6E8A-4147-A177-3AD203B41FA5}">
                      <a16:colId xmlns:a16="http://schemas.microsoft.com/office/drawing/2014/main" val="20013"/>
                    </a:ext>
                  </a:extLst>
                </a:gridCol>
              </a:tblGrid>
              <a:tr h="252721">
                <a:tc>
                  <a:txBody>
                    <a:bodyPr/>
                    <a:lstStyle/>
                    <a:p>
                      <a:pPr algn="ctr" rtl="0" fontAlgn="ctr"/>
                      <a:r>
                        <a:rPr lang="en-US" sz="1000" b="1" i="0" u="none" strike="noStrike">
                          <a:solidFill>
                            <a:srgbClr val="FFFFFF"/>
                          </a:solidFill>
                          <a:effectLst/>
                          <a:latin typeface="Arial" panose="020B0604020202020204" pitchFamily="34" charset="0"/>
                        </a:rPr>
                        <a:t>Scenario</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13</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14</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15</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16</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17</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18</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19</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20</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21</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22</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23</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24</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25</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365760">
                <a:tc>
                  <a:txBody>
                    <a:bodyPr/>
                    <a:lstStyle/>
                    <a:p>
                      <a:pPr marL="0" algn="ctr" defTabSz="685800" rtl="0" eaLnBrk="1" fontAlgn="ctr" latinLnBrk="0" hangingPunct="1"/>
                      <a:r>
                        <a:rPr lang="en-US" sz="900" b="1" i="0" u="none" strike="noStrike" kern="1200">
                          <a:solidFill>
                            <a:srgbClr val="000000"/>
                          </a:solidFill>
                          <a:effectLst/>
                          <a:latin typeface="Arial" panose="020B0604020202020204" pitchFamily="34" charset="0"/>
                          <a:ea typeface="+mn-ea"/>
                          <a:cs typeface="+mn-cs"/>
                        </a:rPr>
                        <a:t>LR/PFR</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a:solidFill>
                            <a:srgbClr val="000000"/>
                          </a:solidFill>
                          <a:effectLst/>
                          <a:latin typeface="+mn-lt"/>
                        </a:rPr>
                        <a:t>1.28:1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1.24:1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1.19:1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1.15:1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1.08:1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1.04:1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1.01:1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1"/>
                  </a:ext>
                </a:extLst>
              </a:tr>
              <a:tr h="334943">
                <a:tc>
                  <a:txBody>
                    <a:bodyPr/>
                    <a:lstStyle/>
                    <a:p>
                      <a:pPr marL="0" algn="ctr" defTabSz="685800" rtl="0" eaLnBrk="1" fontAlgn="ctr" latinLnBrk="0" hangingPunct="1"/>
                      <a:r>
                        <a:rPr lang="en-US" sz="900" b="1" i="0" u="none" strike="noStrike" kern="1200">
                          <a:solidFill>
                            <a:srgbClr val="000000"/>
                          </a:solidFill>
                          <a:effectLst/>
                          <a:latin typeface="Arial" panose="020B0604020202020204" pitchFamily="34" charset="0"/>
                          <a:ea typeface="+mn-ea"/>
                          <a:cs typeface="+mn-cs"/>
                        </a:rPr>
                        <a:t>Inertia (GW∙s)</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a:solidFill>
                            <a:srgbClr val="000000"/>
                          </a:solidFill>
                          <a:effectLst/>
                          <a:latin typeface="+mn-lt"/>
                        </a:rPr>
                        <a:t>250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270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280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290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370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2"/>
                  </a:ext>
                </a:extLst>
              </a:tr>
              <a:tr h="365760">
                <a:tc>
                  <a:txBody>
                    <a:bodyPr/>
                    <a:lstStyle/>
                    <a:p>
                      <a:pPr marL="0" algn="ctr" defTabSz="685800" rtl="0" eaLnBrk="1" fontAlgn="ctr" latinLnBrk="0" hangingPunct="1"/>
                      <a:r>
                        <a:rPr lang="en-US" sz="900" b="1" i="0" u="none" strike="noStrike" kern="1200">
                          <a:solidFill>
                            <a:srgbClr val="000000"/>
                          </a:solidFill>
                          <a:effectLst/>
                          <a:latin typeface="Arial" panose="020B0604020202020204" pitchFamily="34" charset="0"/>
                          <a:ea typeface="+mn-ea"/>
                          <a:cs typeface="+mn-cs"/>
                        </a:rPr>
                        <a:t>PFR Req. (no LR) (MW) </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a:solidFill>
                            <a:srgbClr val="000000"/>
                          </a:solidFill>
                          <a:effectLst/>
                          <a:latin typeface="+mn-lt"/>
                        </a:rPr>
                        <a:t>3,004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2,890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2,784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2,686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2,595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2,510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2,421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2,353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2,290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2,230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2,173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2,119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2,068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3"/>
                  </a:ext>
                </a:extLst>
              </a:tr>
              <a:tr h="365760">
                <a:tc>
                  <a:txBody>
                    <a:bodyPr/>
                    <a:lstStyle/>
                    <a:p>
                      <a:pPr algn="ctr" rtl="0" fontAlgn="ctr"/>
                      <a:r>
                        <a:rPr lang="en-US" sz="900" b="1" i="0" u="none" strike="noStrike">
                          <a:solidFill>
                            <a:srgbClr val="FF0000"/>
                          </a:solidFill>
                          <a:effectLst/>
                          <a:latin typeface="Arial" panose="020B0604020202020204" pitchFamily="34" charset="0"/>
                        </a:rPr>
                        <a:t>*</a:t>
                      </a:r>
                      <a:r>
                        <a:rPr lang="en-US" sz="900" b="1" i="0" u="none" strike="noStrike">
                          <a:solidFill>
                            <a:srgbClr val="000000"/>
                          </a:solidFill>
                          <a:effectLst/>
                          <a:latin typeface="Arial" panose="020B0604020202020204" pitchFamily="34" charset="0"/>
                        </a:rPr>
                        <a:t>RRS </a:t>
                      </a:r>
                      <a:r>
                        <a:rPr lang="en-US" sz="900" b="1" i="0" u="none" strike="noStrike" err="1">
                          <a:solidFill>
                            <a:srgbClr val="000000"/>
                          </a:solidFill>
                          <a:effectLst/>
                          <a:latin typeface="Arial" panose="020B0604020202020204" pitchFamily="34" charset="0"/>
                        </a:rPr>
                        <a:t>Curr</a:t>
                      </a:r>
                      <a:r>
                        <a:rPr lang="en-US" sz="900" b="1" i="0" u="none" strike="noStrike">
                          <a:solidFill>
                            <a:srgbClr val="000000"/>
                          </a:solidFill>
                          <a:effectLst/>
                          <a:latin typeface="Arial" panose="020B0604020202020204" pitchFamily="34" charset="0"/>
                        </a:rPr>
                        <a:t> IFRO (MW)</a:t>
                      </a:r>
                      <a:endParaRPr lang="en-US" sz="900" b="1" i="0" u="none" strike="noStrike">
                        <a:solidFill>
                          <a:srgbClr val="FF0000"/>
                        </a:solidFill>
                        <a:effectLst/>
                        <a:latin typeface="Arial" panose="020B0604020202020204" pitchFamily="34"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0" i="0" u="none" strike="noStrike">
                          <a:solidFill>
                            <a:srgbClr val="000000"/>
                          </a:solidFill>
                          <a:effectLst/>
                          <a:latin typeface="+mn-lt"/>
                        </a:rPr>
                        <a:t>2,645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2,595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2,558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2,514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2,463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2,425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2,380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2,343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FF0000"/>
                          </a:solidFill>
                          <a:effectLst/>
                          <a:latin typeface="+mn-lt"/>
                        </a:rPr>
                        <a:t>2,290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FF0000"/>
                          </a:solidFill>
                          <a:effectLst/>
                          <a:latin typeface="+mn-lt"/>
                        </a:rPr>
                        <a:t>2,230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FF0000"/>
                          </a:solidFill>
                          <a:effectLst/>
                          <a:latin typeface="+mn-lt"/>
                        </a:rPr>
                        <a:t>2,173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FF0000"/>
                          </a:solidFill>
                          <a:effectLst/>
                          <a:latin typeface="+mn-lt"/>
                        </a:rPr>
                        <a:t>2,119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FF0000"/>
                          </a:solidFill>
                          <a:effectLst/>
                          <a:latin typeface="+mn-lt"/>
                        </a:rPr>
                        <a:t>2,068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4"/>
                  </a:ext>
                </a:extLst>
              </a:tr>
              <a:tr h="365760">
                <a:tc>
                  <a:txBody>
                    <a:bodyPr/>
                    <a:lstStyle/>
                    <a:p>
                      <a:pPr algn="ctr" rtl="0" fontAlgn="ctr"/>
                      <a:r>
                        <a:rPr lang="en-US" sz="900" b="1" i="0" u="none" strike="noStrike">
                          <a:solidFill>
                            <a:srgbClr val="FF0000"/>
                          </a:solidFill>
                          <a:effectLst/>
                          <a:latin typeface="Arial" panose="020B0604020202020204" pitchFamily="34" charset="0"/>
                        </a:rPr>
                        <a:t>**</a:t>
                      </a:r>
                      <a:r>
                        <a:rPr lang="en-US" sz="900" b="1" i="0" u="none" strike="noStrike">
                          <a:solidFill>
                            <a:srgbClr val="000000"/>
                          </a:solidFill>
                          <a:effectLst/>
                          <a:latin typeface="Arial" panose="020B0604020202020204" pitchFamily="34" charset="0"/>
                        </a:rPr>
                        <a:t>RRS </a:t>
                      </a:r>
                      <a:r>
                        <a:rPr lang="en-US" sz="900" b="1" i="0" u="none" strike="noStrike" err="1">
                          <a:solidFill>
                            <a:srgbClr val="000000"/>
                          </a:solidFill>
                          <a:effectLst/>
                          <a:latin typeface="Arial" panose="020B0604020202020204" pitchFamily="34" charset="0"/>
                        </a:rPr>
                        <a:t>Upd</a:t>
                      </a:r>
                      <a:r>
                        <a:rPr lang="en-US" sz="900" b="1" i="0" u="none" strike="noStrike">
                          <a:solidFill>
                            <a:srgbClr val="000000"/>
                          </a:solidFill>
                          <a:effectLst/>
                          <a:latin typeface="Arial" panose="020B0604020202020204" pitchFamily="34" charset="0"/>
                        </a:rPr>
                        <a:t> IFRO (MW)</a:t>
                      </a:r>
                      <a:endParaRPr lang="en-US" sz="900" b="1" i="0" u="none" strike="noStrike">
                        <a:solidFill>
                          <a:srgbClr val="FF0000"/>
                        </a:solidFill>
                        <a:effectLst/>
                        <a:latin typeface="Arial" panose="020B0604020202020204" pitchFamily="34"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5"/>
                  </a:ext>
                </a:extLst>
              </a:tr>
            </a:tbl>
          </a:graphicData>
        </a:graphic>
      </p:graphicFrame>
      <p:sp>
        <p:nvSpPr>
          <p:cNvPr id="8" name="Rectangle 7">
            <a:extLst>
              <a:ext uri="{FF2B5EF4-FFF2-40B4-BE49-F238E27FC236}">
                <a16:creationId xmlns:a16="http://schemas.microsoft.com/office/drawing/2014/main" id="{445936F4-2A09-0FE5-E7F3-3D9E08B3C64B}"/>
              </a:ext>
            </a:extLst>
          </p:cNvPr>
          <p:cNvSpPr/>
          <p:nvPr/>
        </p:nvSpPr>
        <p:spPr>
          <a:xfrm>
            <a:off x="301752" y="5352040"/>
            <a:ext cx="8531352" cy="615553"/>
          </a:xfrm>
          <a:prstGeom prst="rect">
            <a:avLst/>
          </a:prstGeom>
        </p:spPr>
        <p:txBody>
          <a:bodyPr wrap="square">
            <a:spAutoFit/>
          </a:bodyPr>
          <a:lstStyle/>
          <a:p>
            <a:r>
              <a:rPr lang="en-US" sz="1200">
                <a:solidFill>
                  <a:srgbClr val="FF0000"/>
                </a:solidFill>
              </a:rPr>
              <a:t>*</a:t>
            </a:r>
            <a:r>
              <a:rPr lang="en-US" sz="1000"/>
              <a:t>RRS quantity is calculated for RCC of 2,805 with limit of 60% limit on LRs and min RRS-PFR limit of 1,365 MW. </a:t>
            </a:r>
          </a:p>
          <a:p>
            <a:r>
              <a:rPr lang="en-US" sz="1200">
                <a:solidFill>
                  <a:srgbClr val="FF0000"/>
                </a:solidFill>
              </a:rPr>
              <a:t>**</a:t>
            </a:r>
            <a:r>
              <a:rPr lang="en-US" sz="1000"/>
              <a:t>The 2026 IFRO assessment has not yet been reported back from NERC, preventing the calculation of RRS quantity.</a:t>
            </a:r>
          </a:p>
          <a:p>
            <a:r>
              <a:rPr lang="en-US" sz="1000">
                <a:solidFill>
                  <a:srgbClr val="FF0000"/>
                </a:solidFill>
              </a:rPr>
              <a:t>***</a:t>
            </a:r>
            <a:r>
              <a:rPr lang="en-US" sz="1000"/>
              <a:t>Red font in table above identifies study scenario where RRS needed &lt; 2,300 MW. RRS requirement during these is based on the applicable floor.</a:t>
            </a:r>
          </a:p>
        </p:txBody>
      </p:sp>
    </p:spTree>
    <p:extLst>
      <p:ext uri="{BB962C8B-B14F-4D97-AF65-F5344CB8AC3E}">
        <p14:creationId xmlns:p14="http://schemas.microsoft.com/office/powerpoint/2010/main" val="42367544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41626"/>
          </a:xfrm>
        </p:spPr>
        <p:txBody>
          <a:bodyPr/>
          <a:lstStyle/>
          <a:p>
            <a:r>
              <a:rPr lang="en-US" sz="2800" dirty="0"/>
              <a:t>Total Inertia (2015 – 2025.07*)</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69</a:t>
            </a:fld>
            <a:endParaRPr lang="en-US">
              <a:solidFill>
                <a:prstClr val="black">
                  <a:tint val="75000"/>
                </a:prstClr>
              </a:solidFill>
            </a:endParaRPr>
          </a:p>
        </p:txBody>
      </p:sp>
      <p:sp>
        <p:nvSpPr>
          <p:cNvPr id="8" name="TextBox 7">
            <a:extLst>
              <a:ext uri="{FF2B5EF4-FFF2-40B4-BE49-F238E27FC236}">
                <a16:creationId xmlns:a16="http://schemas.microsoft.com/office/drawing/2014/main" id="{9857CE7D-E4ED-0DFA-2E9F-FAF803E5880A}"/>
              </a:ext>
            </a:extLst>
          </p:cNvPr>
          <p:cNvSpPr txBox="1"/>
          <p:nvPr/>
        </p:nvSpPr>
        <p:spPr>
          <a:xfrm>
            <a:off x="800092" y="856566"/>
            <a:ext cx="7448557"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accent2"/>
                </a:solidFill>
              </a:rPr>
              <a:t>The average inertia in 2024 and 2025 is comparable to 2023.</a:t>
            </a:r>
          </a:p>
        </p:txBody>
      </p:sp>
      <p:sp>
        <p:nvSpPr>
          <p:cNvPr id="9" name="TextBox 8">
            <a:extLst>
              <a:ext uri="{FF2B5EF4-FFF2-40B4-BE49-F238E27FC236}">
                <a16:creationId xmlns:a16="http://schemas.microsoft.com/office/drawing/2014/main" id="{4AA5D3E5-2B11-E85D-F811-C29484C2202A}"/>
              </a:ext>
            </a:extLst>
          </p:cNvPr>
          <p:cNvSpPr txBox="1"/>
          <p:nvPr/>
        </p:nvSpPr>
        <p:spPr>
          <a:xfrm>
            <a:off x="2364644" y="5905297"/>
            <a:ext cx="4960844" cy="369332"/>
          </a:xfrm>
          <a:prstGeom prst="rect">
            <a:avLst/>
          </a:prstGeom>
          <a:noFill/>
        </p:spPr>
        <p:txBody>
          <a:bodyPr wrap="square" rtlCol="0">
            <a:spAutoFit/>
          </a:bodyPr>
          <a:lstStyle/>
          <a:p>
            <a:pPr algn="ctr"/>
            <a:r>
              <a:rPr lang="en-US" dirty="0">
                <a:latin typeface="Franklin Gothic Medium" panose="020B0603020102020204" pitchFamily="34" charset="0"/>
              </a:rPr>
              <a:t>[Total inertia for 2015 - 2025.07*]</a:t>
            </a:r>
          </a:p>
        </p:txBody>
      </p:sp>
      <p:pic>
        <p:nvPicPr>
          <p:cNvPr id="3" name="Picture 2">
            <a:extLst>
              <a:ext uri="{FF2B5EF4-FFF2-40B4-BE49-F238E27FC236}">
                <a16:creationId xmlns:a16="http://schemas.microsoft.com/office/drawing/2014/main" id="{0CAC054C-8DA1-53D0-8A26-7DFEFF28E585}"/>
              </a:ext>
            </a:extLst>
          </p:cNvPr>
          <p:cNvPicPr>
            <a:picLocks noChangeAspect="1"/>
          </p:cNvPicPr>
          <p:nvPr/>
        </p:nvPicPr>
        <p:blipFill>
          <a:blip r:embed="rId3"/>
          <a:stretch>
            <a:fillRect/>
          </a:stretch>
        </p:blipFill>
        <p:spPr>
          <a:xfrm>
            <a:off x="3275542" y="6200775"/>
            <a:ext cx="6000750" cy="361950"/>
          </a:xfrm>
          <a:prstGeom prst="rect">
            <a:avLst/>
          </a:prstGeom>
        </p:spPr>
      </p:pic>
      <p:pic>
        <p:nvPicPr>
          <p:cNvPr id="6" name="Picture 5">
            <a:extLst>
              <a:ext uri="{FF2B5EF4-FFF2-40B4-BE49-F238E27FC236}">
                <a16:creationId xmlns:a16="http://schemas.microsoft.com/office/drawing/2014/main" id="{9E86C3AD-9D99-4F98-28CF-AE2A918A4582}"/>
              </a:ext>
            </a:extLst>
          </p:cNvPr>
          <p:cNvPicPr>
            <a:picLocks noChangeAspect="1"/>
          </p:cNvPicPr>
          <p:nvPr/>
        </p:nvPicPr>
        <p:blipFill>
          <a:blip r:embed="rId4"/>
          <a:stretch>
            <a:fillRect/>
          </a:stretch>
        </p:blipFill>
        <p:spPr>
          <a:xfrm>
            <a:off x="691978" y="1635710"/>
            <a:ext cx="7624262" cy="4269587"/>
          </a:xfrm>
          <a:prstGeom prst="rect">
            <a:avLst/>
          </a:prstGeom>
        </p:spPr>
      </p:pic>
    </p:spTree>
    <p:extLst>
      <p:ext uri="{BB962C8B-B14F-4D97-AF65-F5344CB8AC3E}">
        <p14:creationId xmlns:p14="http://schemas.microsoft.com/office/powerpoint/2010/main" val="1649733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888C81-8597-1118-26DB-959ED61F081E}"/>
              </a:ext>
            </a:extLst>
          </p:cNvPr>
          <p:cNvSpPr>
            <a:spLocks noGrp="1"/>
          </p:cNvSpPr>
          <p:nvPr>
            <p:ph type="ctrTitle"/>
          </p:nvPr>
        </p:nvSpPr>
        <p:spPr/>
        <p:txBody>
          <a:bodyPr/>
          <a:lstStyle/>
          <a:p>
            <a:r>
              <a:rPr lang="en-US" dirty="0"/>
              <a:t>Probabilistic Framework Overview</a:t>
            </a:r>
          </a:p>
        </p:txBody>
      </p:sp>
      <p:sp>
        <p:nvSpPr>
          <p:cNvPr id="6" name="Subtitle 5">
            <a:extLst>
              <a:ext uri="{FF2B5EF4-FFF2-40B4-BE49-F238E27FC236}">
                <a16:creationId xmlns:a16="http://schemas.microsoft.com/office/drawing/2014/main" id="{3C0583B0-FD6D-0DA7-E2DA-93F4F0F7BDF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9DCA9D4-1AC4-1876-697D-FD3C1D1D970A}"/>
              </a:ext>
            </a:extLst>
          </p:cNvPr>
          <p:cNvSpPr>
            <a:spLocks noGrp="1"/>
          </p:cNvSpPr>
          <p:nvPr>
            <p:ph type="sldNum" sz="quarter" idx="4"/>
          </p:nvPr>
        </p:nvSpPr>
        <p:spPr/>
        <p:txBody>
          <a:bodyPr/>
          <a:lstStyle/>
          <a:p>
            <a:fld id="{1D93BD3E-1E9A-4970-A6F7-E7AC52762E0C}" type="slidenum">
              <a:rPr lang="en-US" smtClean="0"/>
              <a:pPr/>
              <a:t>7</a:t>
            </a:fld>
            <a:endParaRPr lang="en-US"/>
          </a:p>
        </p:txBody>
      </p:sp>
    </p:spTree>
    <p:extLst>
      <p:ext uri="{BB962C8B-B14F-4D97-AF65-F5344CB8AC3E}">
        <p14:creationId xmlns:p14="http://schemas.microsoft.com/office/powerpoint/2010/main" val="11432752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73BB36-DC60-2190-3006-1A8208E9014C}"/>
              </a:ext>
            </a:extLst>
          </p:cNvPr>
          <p:cNvPicPr>
            <a:picLocks noChangeAspect="1"/>
          </p:cNvPicPr>
          <p:nvPr/>
        </p:nvPicPr>
        <p:blipFill>
          <a:blip r:embed="rId2"/>
          <a:stretch>
            <a:fillRect/>
          </a:stretch>
        </p:blipFill>
        <p:spPr>
          <a:xfrm>
            <a:off x="243451" y="1090968"/>
            <a:ext cx="8961897" cy="4980864"/>
          </a:xfrm>
          <a:prstGeom prst="rect">
            <a:avLst/>
          </a:prstGeom>
        </p:spPr>
      </p:pic>
      <p:sp>
        <p:nvSpPr>
          <p:cNvPr id="2" name="Title 1">
            <a:extLst>
              <a:ext uri="{FF2B5EF4-FFF2-40B4-BE49-F238E27FC236}">
                <a16:creationId xmlns:a16="http://schemas.microsoft.com/office/drawing/2014/main" id="{8ACD1E3D-321C-D3B3-5936-E8B1DC39E517}"/>
              </a:ext>
            </a:extLst>
          </p:cNvPr>
          <p:cNvSpPr>
            <a:spLocks noGrp="1"/>
          </p:cNvSpPr>
          <p:nvPr>
            <p:ph type="title"/>
          </p:nvPr>
        </p:nvSpPr>
        <p:spPr/>
        <p:txBody>
          <a:bodyPr/>
          <a:lstStyle/>
          <a:p>
            <a:r>
              <a:rPr lang="en-US" sz="2800"/>
              <a:t>RRS Comparison January</a:t>
            </a:r>
          </a:p>
        </p:txBody>
      </p:sp>
      <p:sp>
        <p:nvSpPr>
          <p:cNvPr id="4" name="Slide Number Placeholder 3">
            <a:extLst>
              <a:ext uri="{FF2B5EF4-FFF2-40B4-BE49-F238E27FC236}">
                <a16:creationId xmlns:a16="http://schemas.microsoft.com/office/drawing/2014/main" id="{F30E9BB0-5617-DB73-256D-02D0DA8E0DB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3" name="TextBox 2">
            <a:extLst>
              <a:ext uri="{FF2B5EF4-FFF2-40B4-BE49-F238E27FC236}">
                <a16:creationId xmlns:a16="http://schemas.microsoft.com/office/drawing/2014/main" id="{4EA0C1DB-142D-DF10-B49A-B98D5FCAC428}"/>
              </a:ext>
            </a:extLst>
          </p:cNvPr>
          <p:cNvSpPr txBox="1"/>
          <p:nvPr/>
        </p:nvSpPr>
        <p:spPr>
          <a:xfrm>
            <a:off x="2140299" y="6167657"/>
            <a:ext cx="6933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*2026 RRS quantities are calculated using the 2025 </a:t>
            </a:r>
            <a:r>
              <a:rPr lang="en-US" sz="1200"/>
              <a:t>minimum RRS-PFR limits </a:t>
            </a:r>
            <a:r>
              <a:rPr kumimoji="0" lang="en-US" sz="1200" b="0" i="0" u="none" strike="noStrike" kern="1200" cap="none" spc="0" normalizeH="0" baseline="0" noProof="0">
                <a:ln>
                  <a:noFill/>
                </a:ln>
                <a:solidFill>
                  <a:prstClr val="black"/>
                </a:solidFill>
                <a:effectLst/>
                <a:uLnTx/>
                <a:uFillTx/>
                <a:latin typeface="Arial"/>
                <a:ea typeface="+mn-ea"/>
                <a:cs typeface="+mn-cs"/>
              </a:rPr>
              <a:t>(to be updated).</a:t>
            </a:r>
          </a:p>
        </p:txBody>
      </p:sp>
      <p:sp>
        <p:nvSpPr>
          <p:cNvPr id="11" name="TextBox 10">
            <a:extLst>
              <a:ext uri="{FF2B5EF4-FFF2-40B4-BE49-F238E27FC236}">
                <a16:creationId xmlns:a16="http://schemas.microsoft.com/office/drawing/2014/main" id="{EE17E792-7EA9-A4EE-38BE-A0FFB8F1B050}"/>
              </a:ext>
            </a:extLst>
          </p:cNvPr>
          <p:cNvSpPr txBox="1"/>
          <p:nvPr/>
        </p:nvSpPr>
        <p:spPr>
          <a:xfrm>
            <a:off x="1113464" y="1627253"/>
            <a:ext cx="4248578" cy="738664"/>
          </a:xfrm>
          <a:prstGeom prst="rect">
            <a:avLst/>
          </a:prstGeom>
          <a:noFill/>
        </p:spPr>
        <p:txBody>
          <a:bodyPr wrap="square" rtlCol="0">
            <a:spAutoFit/>
          </a:bodyPr>
          <a:lstStyle/>
          <a:p>
            <a:r>
              <a:rPr lang="en-US" sz="1400">
                <a:solidFill>
                  <a:schemeClr val="accent6"/>
                </a:solidFill>
              </a:rPr>
              <a:t>2026 RRS: </a:t>
            </a:r>
          </a:p>
          <a:p>
            <a:r>
              <a:rPr lang="en-US" sz="1400">
                <a:solidFill>
                  <a:schemeClr val="accent6"/>
                </a:solidFill>
              </a:rPr>
              <a:t>Range: </a:t>
            </a:r>
            <a:r>
              <a:rPr lang="en-US" sz="1400">
                <a:solidFill>
                  <a:schemeClr val="accent4"/>
                </a:solidFill>
              </a:rPr>
              <a:t>2,558 – 2,767</a:t>
            </a:r>
            <a:r>
              <a:rPr lang="en-US" sz="1400">
                <a:solidFill>
                  <a:schemeClr val="accent6"/>
                </a:solidFill>
              </a:rPr>
              <a:t> MW;</a:t>
            </a:r>
          </a:p>
          <a:p>
            <a:r>
              <a:rPr lang="en-US" sz="1400">
                <a:solidFill>
                  <a:schemeClr val="accent6"/>
                </a:solidFill>
              </a:rPr>
              <a:t>Avg: </a:t>
            </a:r>
            <a:r>
              <a:rPr lang="en-US" sz="1400">
                <a:solidFill>
                  <a:schemeClr val="accent4"/>
                </a:solidFill>
              </a:rPr>
              <a:t>2,680</a:t>
            </a:r>
            <a:r>
              <a:rPr lang="en-US" sz="1400">
                <a:solidFill>
                  <a:schemeClr val="accent6"/>
                </a:solidFill>
              </a:rPr>
              <a:t> MW (</a:t>
            </a:r>
            <a:r>
              <a:rPr lang="en-US" sz="1400">
                <a:solidFill>
                  <a:schemeClr val="accent4"/>
                </a:solidFill>
              </a:rPr>
              <a:t>212</a:t>
            </a:r>
            <a:r>
              <a:rPr lang="en-US" sz="1400">
                <a:solidFill>
                  <a:schemeClr val="accent6"/>
                </a:solidFill>
              </a:rPr>
              <a:t> MW decrease from prev. year)</a:t>
            </a:r>
          </a:p>
        </p:txBody>
      </p:sp>
    </p:spTree>
    <p:extLst>
      <p:ext uri="{BB962C8B-B14F-4D97-AF65-F5344CB8AC3E}">
        <p14:creationId xmlns:p14="http://schemas.microsoft.com/office/powerpoint/2010/main" val="39523452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266C9-CC9E-64BF-41B9-8AB64DE2DA4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ED0685F-9C6B-C137-BFE8-9DF255D3C9B0}"/>
              </a:ext>
            </a:extLst>
          </p:cNvPr>
          <p:cNvPicPr>
            <a:picLocks noChangeAspect="1"/>
          </p:cNvPicPr>
          <p:nvPr/>
        </p:nvPicPr>
        <p:blipFill>
          <a:blip r:embed="rId2"/>
          <a:stretch>
            <a:fillRect/>
          </a:stretch>
        </p:blipFill>
        <p:spPr>
          <a:xfrm>
            <a:off x="145657" y="1090968"/>
            <a:ext cx="9065538" cy="5090601"/>
          </a:xfrm>
          <a:prstGeom prst="rect">
            <a:avLst/>
          </a:prstGeom>
        </p:spPr>
      </p:pic>
      <p:sp>
        <p:nvSpPr>
          <p:cNvPr id="2" name="Title 1">
            <a:extLst>
              <a:ext uri="{FF2B5EF4-FFF2-40B4-BE49-F238E27FC236}">
                <a16:creationId xmlns:a16="http://schemas.microsoft.com/office/drawing/2014/main" id="{61089D6D-E2ED-B77D-91FF-5EB64B897E55}"/>
              </a:ext>
            </a:extLst>
          </p:cNvPr>
          <p:cNvSpPr>
            <a:spLocks noGrp="1"/>
          </p:cNvSpPr>
          <p:nvPr>
            <p:ph type="title"/>
          </p:nvPr>
        </p:nvSpPr>
        <p:spPr/>
        <p:txBody>
          <a:bodyPr/>
          <a:lstStyle/>
          <a:p>
            <a:r>
              <a:rPr lang="en-US" sz="2800" dirty="0"/>
              <a:t>RRS Comparison February</a:t>
            </a:r>
          </a:p>
        </p:txBody>
      </p:sp>
      <p:sp>
        <p:nvSpPr>
          <p:cNvPr id="4" name="Slide Number Placeholder 3">
            <a:extLst>
              <a:ext uri="{FF2B5EF4-FFF2-40B4-BE49-F238E27FC236}">
                <a16:creationId xmlns:a16="http://schemas.microsoft.com/office/drawing/2014/main" id="{AB2F9975-AF21-845D-78BD-2503CF89645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3" name="TextBox 2">
            <a:extLst>
              <a:ext uri="{FF2B5EF4-FFF2-40B4-BE49-F238E27FC236}">
                <a16:creationId xmlns:a16="http://schemas.microsoft.com/office/drawing/2014/main" id="{94F588A6-8822-286E-FADA-D4824A993E9B}"/>
              </a:ext>
            </a:extLst>
          </p:cNvPr>
          <p:cNvSpPr txBox="1"/>
          <p:nvPr/>
        </p:nvSpPr>
        <p:spPr>
          <a:xfrm>
            <a:off x="2140299" y="6167657"/>
            <a:ext cx="6933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*2026 RRS quantities are calculated using the 2025 </a:t>
            </a:r>
            <a:r>
              <a:rPr lang="en-US" sz="1200"/>
              <a:t>minimum RRS-PFR limits </a:t>
            </a:r>
            <a:r>
              <a:rPr kumimoji="0" lang="en-US" sz="1200" b="0" i="0" u="none" strike="noStrike" kern="1200" cap="none" spc="0" normalizeH="0" baseline="0" noProof="0">
                <a:ln>
                  <a:noFill/>
                </a:ln>
                <a:solidFill>
                  <a:prstClr val="black"/>
                </a:solidFill>
                <a:effectLst/>
                <a:uLnTx/>
                <a:uFillTx/>
                <a:latin typeface="Arial"/>
                <a:ea typeface="+mn-ea"/>
                <a:cs typeface="+mn-cs"/>
              </a:rPr>
              <a:t>(to be updated).</a:t>
            </a:r>
          </a:p>
        </p:txBody>
      </p:sp>
      <p:sp>
        <p:nvSpPr>
          <p:cNvPr id="11" name="TextBox 10">
            <a:extLst>
              <a:ext uri="{FF2B5EF4-FFF2-40B4-BE49-F238E27FC236}">
                <a16:creationId xmlns:a16="http://schemas.microsoft.com/office/drawing/2014/main" id="{99EB75E1-8CA1-4B85-63AA-927DF5A03C2F}"/>
              </a:ext>
            </a:extLst>
          </p:cNvPr>
          <p:cNvSpPr txBox="1"/>
          <p:nvPr/>
        </p:nvSpPr>
        <p:spPr>
          <a:xfrm>
            <a:off x="1113464" y="1562517"/>
            <a:ext cx="4248578" cy="738664"/>
          </a:xfrm>
          <a:prstGeom prst="rect">
            <a:avLst/>
          </a:prstGeom>
          <a:noFill/>
        </p:spPr>
        <p:txBody>
          <a:bodyPr wrap="square" rtlCol="0">
            <a:spAutoFit/>
          </a:bodyPr>
          <a:lstStyle/>
          <a:p>
            <a:r>
              <a:rPr lang="en-US" sz="1400" dirty="0">
                <a:solidFill>
                  <a:schemeClr val="accent6"/>
                </a:solidFill>
              </a:rPr>
              <a:t>2026 RRS: </a:t>
            </a:r>
          </a:p>
          <a:p>
            <a:r>
              <a:rPr lang="en-US" sz="1400" dirty="0">
                <a:solidFill>
                  <a:schemeClr val="accent6"/>
                </a:solidFill>
              </a:rPr>
              <a:t>Range: </a:t>
            </a:r>
            <a:r>
              <a:rPr lang="en-US" sz="1400" dirty="0">
                <a:solidFill>
                  <a:schemeClr val="accent4"/>
                </a:solidFill>
              </a:rPr>
              <a:t>2,941 – 3,068</a:t>
            </a:r>
            <a:r>
              <a:rPr lang="en-US" sz="1400" dirty="0">
                <a:solidFill>
                  <a:schemeClr val="accent6"/>
                </a:solidFill>
              </a:rPr>
              <a:t> MW;</a:t>
            </a:r>
          </a:p>
          <a:p>
            <a:r>
              <a:rPr lang="en-US" sz="1400" dirty="0">
                <a:solidFill>
                  <a:schemeClr val="accent6"/>
                </a:solidFill>
              </a:rPr>
              <a:t>Avg: </a:t>
            </a:r>
            <a:r>
              <a:rPr lang="en-US" sz="1400" dirty="0">
                <a:solidFill>
                  <a:schemeClr val="accent4"/>
                </a:solidFill>
              </a:rPr>
              <a:t>3,020</a:t>
            </a:r>
            <a:r>
              <a:rPr lang="en-US" sz="1400" dirty="0">
                <a:solidFill>
                  <a:schemeClr val="accent6"/>
                </a:solidFill>
              </a:rPr>
              <a:t> MW (</a:t>
            </a:r>
            <a:r>
              <a:rPr lang="en-US" sz="1400" dirty="0">
                <a:solidFill>
                  <a:schemeClr val="accent4"/>
                </a:solidFill>
              </a:rPr>
              <a:t>53</a:t>
            </a:r>
            <a:r>
              <a:rPr lang="en-US" sz="1400" dirty="0">
                <a:solidFill>
                  <a:schemeClr val="accent6"/>
                </a:solidFill>
              </a:rPr>
              <a:t> MW decrease from prev. year)</a:t>
            </a:r>
          </a:p>
        </p:txBody>
      </p:sp>
    </p:spTree>
    <p:extLst>
      <p:ext uri="{BB962C8B-B14F-4D97-AF65-F5344CB8AC3E}">
        <p14:creationId xmlns:p14="http://schemas.microsoft.com/office/powerpoint/2010/main" val="15265203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5B2FD6-CAFE-60A5-DE7D-F385372E9778}"/>
              </a:ext>
            </a:extLst>
          </p:cNvPr>
          <p:cNvPicPr>
            <a:picLocks noChangeAspect="1"/>
          </p:cNvPicPr>
          <p:nvPr/>
        </p:nvPicPr>
        <p:blipFill>
          <a:blip r:embed="rId2"/>
          <a:stretch>
            <a:fillRect/>
          </a:stretch>
        </p:blipFill>
        <p:spPr>
          <a:xfrm>
            <a:off x="231258" y="1048292"/>
            <a:ext cx="8986283" cy="5066215"/>
          </a:xfrm>
          <a:prstGeom prst="rect">
            <a:avLst/>
          </a:prstGeom>
        </p:spPr>
      </p:pic>
      <p:sp>
        <p:nvSpPr>
          <p:cNvPr id="2" name="Title 1">
            <a:extLst>
              <a:ext uri="{FF2B5EF4-FFF2-40B4-BE49-F238E27FC236}">
                <a16:creationId xmlns:a16="http://schemas.microsoft.com/office/drawing/2014/main" id="{8ACD1E3D-321C-D3B3-5936-E8B1DC39E517}"/>
              </a:ext>
            </a:extLst>
          </p:cNvPr>
          <p:cNvSpPr>
            <a:spLocks noGrp="1"/>
          </p:cNvSpPr>
          <p:nvPr>
            <p:ph type="title"/>
          </p:nvPr>
        </p:nvSpPr>
        <p:spPr/>
        <p:txBody>
          <a:bodyPr/>
          <a:lstStyle/>
          <a:p>
            <a:r>
              <a:rPr lang="en-US" sz="2800"/>
              <a:t>RRS Comparison March</a:t>
            </a:r>
          </a:p>
        </p:txBody>
      </p:sp>
      <p:sp>
        <p:nvSpPr>
          <p:cNvPr id="4" name="Slide Number Placeholder 3">
            <a:extLst>
              <a:ext uri="{FF2B5EF4-FFF2-40B4-BE49-F238E27FC236}">
                <a16:creationId xmlns:a16="http://schemas.microsoft.com/office/drawing/2014/main" id="{F30E9BB0-5617-DB73-256D-02D0DA8E0DB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900"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3" name="TextBox 2">
            <a:extLst>
              <a:ext uri="{FF2B5EF4-FFF2-40B4-BE49-F238E27FC236}">
                <a16:creationId xmlns:a16="http://schemas.microsoft.com/office/drawing/2014/main" id="{242D9A1C-6AB9-9284-C023-D7FE4B7E7E8B}"/>
              </a:ext>
            </a:extLst>
          </p:cNvPr>
          <p:cNvSpPr txBox="1"/>
          <p:nvPr/>
        </p:nvSpPr>
        <p:spPr>
          <a:xfrm>
            <a:off x="2140299" y="6167657"/>
            <a:ext cx="6933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*2026 RRS quantities are calculated using the 2025 </a:t>
            </a:r>
            <a:r>
              <a:rPr lang="en-US" sz="1200"/>
              <a:t>minimum RRS-PFR limits </a:t>
            </a:r>
            <a:r>
              <a:rPr kumimoji="0" lang="en-US" sz="1200" b="0" i="0" u="none" strike="noStrike" kern="1200" cap="none" spc="0" normalizeH="0" baseline="0" noProof="0">
                <a:ln>
                  <a:noFill/>
                </a:ln>
                <a:solidFill>
                  <a:prstClr val="black"/>
                </a:solidFill>
                <a:effectLst/>
                <a:uLnTx/>
                <a:uFillTx/>
                <a:latin typeface="Arial"/>
                <a:ea typeface="+mn-ea"/>
                <a:cs typeface="+mn-cs"/>
              </a:rPr>
              <a:t>(to be updated).</a:t>
            </a:r>
          </a:p>
        </p:txBody>
      </p:sp>
      <p:sp>
        <p:nvSpPr>
          <p:cNvPr id="10" name="TextBox 9">
            <a:extLst>
              <a:ext uri="{FF2B5EF4-FFF2-40B4-BE49-F238E27FC236}">
                <a16:creationId xmlns:a16="http://schemas.microsoft.com/office/drawing/2014/main" id="{3E844C22-2DFA-58CD-55B1-251A2E74E2A3}"/>
              </a:ext>
            </a:extLst>
          </p:cNvPr>
          <p:cNvSpPr txBox="1"/>
          <p:nvPr/>
        </p:nvSpPr>
        <p:spPr>
          <a:xfrm>
            <a:off x="981790" y="1539471"/>
            <a:ext cx="4230061" cy="738664"/>
          </a:xfrm>
          <a:prstGeom prst="rect">
            <a:avLst/>
          </a:prstGeom>
          <a:noFill/>
        </p:spPr>
        <p:txBody>
          <a:bodyPr wrap="square" rtlCol="0">
            <a:spAutoFit/>
          </a:bodyPr>
          <a:lstStyle/>
          <a:p>
            <a:r>
              <a:rPr lang="en-US" sz="1400">
                <a:solidFill>
                  <a:schemeClr val="accent6"/>
                </a:solidFill>
              </a:rPr>
              <a:t>2026 RRS: </a:t>
            </a:r>
          </a:p>
          <a:p>
            <a:r>
              <a:rPr lang="en-US" sz="1400">
                <a:solidFill>
                  <a:schemeClr val="accent6"/>
                </a:solidFill>
              </a:rPr>
              <a:t>Range: </a:t>
            </a:r>
            <a:r>
              <a:rPr lang="en-US" sz="1400">
                <a:solidFill>
                  <a:schemeClr val="accent4"/>
                </a:solidFill>
              </a:rPr>
              <a:t>2,982 – 3,183</a:t>
            </a:r>
            <a:r>
              <a:rPr lang="en-US" sz="1400">
                <a:solidFill>
                  <a:schemeClr val="accent6"/>
                </a:solidFill>
              </a:rPr>
              <a:t> MW;</a:t>
            </a:r>
          </a:p>
          <a:p>
            <a:r>
              <a:rPr lang="en-US" sz="1400">
                <a:solidFill>
                  <a:schemeClr val="accent6"/>
                </a:solidFill>
              </a:rPr>
              <a:t>Avg: </a:t>
            </a:r>
            <a:r>
              <a:rPr lang="en-US" sz="1400">
                <a:solidFill>
                  <a:schemeClr val="accent4"/>
                </a:solidFill>
              </a:rPr>
              <a:t>3,111</a:t>
            </a:r>
            <a:r>
              <a:rPr lang="en-US" sz="1400">
                <a:solidFill>
                  <a:schemeClr val="accent6"/>
                </a:solidFill>
              </a:rPr>
              <a:t> MW (</a:t>
            </a:r>
            <a:r>
              <a:rPr lang="en-US" sz="1400">
                <a:solidFill>
                  <a:schemeClr val="accent4"/>
                </a:solidFill>
              </a:rPr>
              <a:t>46</a:t>
            </a:r>
            <a:r>
              <a:rPr lang="en-US" sz="1400">
                <a:solidFill>
                  <a:schemeClr val="accent6"/>
                </a:solidFill>
              </a:rPr>
              <a:t> MW increase from prev. year)</a:t>
            </a:r>
          </a:p>
        </p:txBody>
      </p:sp>
    </p:spTree>
    <p:extLst>
      <p:ext uri="{BB962C8B-B14F-4D97-AF65-F5344CB8AC3E}">
        <p14:creationId xmlns:p14="http://schemas.microsoft.com/office/powerpoint/2010/main" val="2587048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0218A-3324-8CF7-6F5C-4BD85CD4BE8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F79E73E-D6C3-D964-B13D-D76999638E18}"/>
              </a:ext>
            </a:extLst>
          </p:cNvPr>
          <p:cNvPicPr>
            <a:picLocks noChangeAspect="1"/>
          </p:cNvPicPr>
          <p:nvPr/>
        </p:nvPicPr>
        <p:blipFill>
          <a:blip r:embed="rId2"/>
          <a:stretch>
            <a:fillRect/>
          </a:stretch>
        </p:blipFill>
        <p:spPr>
          <a:xfrm>
            <a:off x="113919" y="1081871"/>
            <a:ext cx="9108213" cy="4913802"/>
          </a:xfrm>
          <a:prstGeom prst="rect">
            <a:avLst/>
          </a:prstGeom>
        </p:spPr>
      </p:pic>
      <p:sp>
        <p:nvSpPr>
          <p:cNvPr id="2" name="Title 1">
            <a:extLst>
              <a:ext uri="{FF2B5EF4-FFF2-40B4-BE49-F238E27FC236}">
                <a16:creationId xmlns:a16="http://schemas.microsoft.com/office/drawing/2014/main" id="{6AE74F40-F4D5-7B2A-419C-7EF200C35A00}"/>
              </a:ext>
            </a:extLst>
          </p:cNvPr>
          <p:cNvSpPr>
            <a:spLocks noGrp="1"/>
          </p:cNvSpPr>
          <p:nvPr>
            <p:ph type="title"/>
          </p:nvPr>
        </p:nvSpPr>
        <p:spPr/>
        <p:txBody>
          <a:bodyPr/>
          <a:lstStyle/>
          <a:p>
            <a:r>
              <a:rPr lang="en-US" sz="2800" dirty="0"/>
              <a:t>RRS Comparison April</a:t>
            </a:r>
          </a:p>
        </p:txBody>
      </p:sp>
      <p:sp>
        <p:nvSpPr>
          <p:cNvPr id="4" name="Slide Number Placeholder 3">
            <a:extLst>
              <a:ext uri="{FF2B5EF4-FFF2-40B4-BE49-F238E27FC236}">
                <a16:creationId xmlns:a16="http://schemas.microsoft.com/office/drawing/2014/main" id="{288F9476-813C-6124-2BE1-B34C5B6A1BF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900"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3" name="TextBox 2">
            <a:extLst>
              <a:ext uri="{FF2B5EF4-FFF2-40B4-BE49-F238E27FC236}">
                <a16:creationId xmlns:a16="http://schemas.microsoft.com/office/drawing/2014/main" id="{244C4ACC-13E4-A257-041E-DC00345795F0}"/>
              </a:ext>
            </a:extLst>
          </p:cNvPr>
          <p:cNvSpPr txBox="1"/>
          <p:nvPr/>
        </p:nvSpPr>
        <p:spPr>
          <a:xfrm>
            <a:off x="2140299" y="6167657"/>
            <a:ext cx="6933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*2026 RRS quantities are calculated using the 2025 </a:t>
            </a:r>
            <a:r>
              <a:rPr lang="en-US" sz="1200"/>
              <a:t>minimum RRS-PFR limits </a:t>
            </a:r>
            <a:r>
              <a:rPr kumimoji="0" lang="en-US" sz="1200" b="0" i="0" u="none" strike="noStrike" kern="1200" cap="none" spc="0" normalizeH="0" baseline="0" noProof="0">
                <a:ln>
                  <a:noFill/>
                </a:ln>
                <a:solidFill>
                  <a:prstClr val="black"/>
                </a:solidFill>
                <a:effectLst/>
                <a:uLnTx/>
                <a:uFillTx/>
                <a:latin typeface="Arial"/>
                <a:ea typeface="+mn-ea"/>
                <a:cs typeface="+mn-cs"/>
              </a:rPr>
              <a:t>(to be updated).</a:t>
            </a:r>
          </a:p>
        </p:txBody>
      </p:sp>
      <p:sp>
        <p:nvSpPr>
          <p:cNvPr id="10" name="TextBox 9">
            <a:extLst>
              <a:ext uri="{FF2B5EF4-FFF2-40B4-BE49-F238E27FC236}">
                <a16:creationId xmlns:a16="http://schemas.microsoft.com/office/drawing/2014/main" id="{FE5B06DB-6A5E-0521-0DE0-8ADBD8F4A6D6}"/>
              </a:ext>
            </a:extLst>
          </p:cNvPr>
          <p:cNvSpPr txBox="1"/>
          <p:nvPr/>
        </p:nvSpPr>
        <p:spPr>
          <a:xfrm>
            <a:off x="997974" y="1499011"/>
            <a:ext cx="4230061" cy="738664"/>
          </a:xfrm>
          <a:prstGeom prst="rect">
            <a:avLst/>
          </a:prstGeom>
          <a:noFill/>
        </p:spPr>
        <p:txBody>
          <a:bodyPr wrap="square" rtlCol="0">
            <a:spAutoFit/>
          </a:bodyPr>
          <a:lstStyle/>
          <a:p>
            <a:r>
              <a:rPr lang="en-US" sz="1400" dirty="0">
                <a:solidFill>
                  <a:schemeClr val="accent6"/>
                </a:solidFill>
              </a:rPr>
              <a:t>2026 RRS: </a:t>
            </a:r>
          </a:p>
          <a:p>
            <a:r>
              <a:rPr lang="en-US" sz="1400" dirty="0">
                <a:solidFill>
                  <a:schemeClr val="accent6"/>
                </a:solidFill>
              </a:rPr>
              <a:t>Range: </a:t>
            </a:r>
            <a:r>
              <a:rPr lang="en-US" sz="1400" dirty="0">
                <a:solidFill>
                  <a:schemeClr val="accent4"/>
                </a:solidFill>
              </a:rPr>
              <a:t>2,863 – 3,145</a:t>
            </a:r>
            <a:r>
              <a:rPr lang="en-US" sz="1400" dirty="0">
                <a:solidFill>
                  <a:schemeClr val="accent6"/>
                </a:solidFill>
              </a:rPr>
              <a:t> MW;</a:t>
            </a:r>
          </a:p>
          <a:p>
            <a:r>
              <a:rPr lang="en-US" sz="1400" dirty="0">
                <a:solidFill>
                  <a:schemeClr val="accent6"/>
                </a:solidFill>
              </a:rPr>
              <a:t>Avg: </a:t>
            </a:r>
            <a:r>
              <a:rPr lang="en-US" sz="1400" dirty="0">
                <a:solidFill>
                  <a:schemeClr val="accent4"/>
                </a:solidFill>
              </a:rPr>
              <a:t>3,039</a:t>
            </a:r>
            <a:r>
              <a:rPr lang="en-US" sz="1400" dirty="0">
                <a:solidFill>
                  <a:schemeClr val="accent6"/>
                </a:solidFill>
              </a:rPr>
              <a:t> MW (</a:t>
            </a:r>
            <a:r>
              <a:rPr lang="en-US" sz="1400" dirty="0">
                <a:solidFill>
                  <a:schemeClr val="accent4"/>
                </a:solidFill>
              </a:rPr>
              <a:t>6</a:t>
            </a:r>
            <a:r>
              <a:rPr lang="en-US" sz="1400" dirty="0">
                <a:solidFill>
                  <a:schemeClr val="accent6"/>
                </a:solidFill>
              </a:rPr>
              <a:t> MW decrease from prev. year)</a:t>
            </a:r>
          </a:p>
        </p:txBody>
      </p:sp>
    </p:spTree>
    <p:extLst>
      <p:ext uri="{BB962C8B-B14F-4D97-AF65-F5344CB8AC3E}">
        <p14:creationId xmlns:p14="http://schemas.microsoft.com/office/powerpoint/2010/main" val="31714185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B4031C-A215-CC86-8966-865AF8192071}"/>
              </a:ext>
            </a:extLst>
          </p:cNvPr>
          <p:cNvPicPr>
            <a:picLocks noChangeAspect="1"/>
          </p:cNvPicPr>
          <p:nvPr/>
        </p:nvPicPr>
        <p:blipFill>
          <a:blip r:embed="rId2"/>
          <a:stretch>
            <a:fillRect/>
          </a:stretch>
        </p:blipFill>
        <p:spPr>
          <a:xfrm>
            <a:off x="231258" y="1048292"/>
            <a:ext cx="8986283" cy="5066215"/>
          </a:xfrm>
          <a:prstGeom prst="rect">
            <a:avLst/>
          </a:prstGeom>
        </p:spPr>
      </p:pic>
      <p:sp>
        <p:nvSpPr>
          <p:cNvPr id="2" name="Title 1">
            <a:extLst>
              <a:ext uri="{FF2B5EF4-FFF2-40B4-BE49-F238E27FC236}">
                <a16:creationId xmlns:a16="http://schemas.microsoft.com/office/drawing/2014/main" id="{8ACD1E3D-321C-D3B3-5936-E8B1DC39E517}"/>
              </a:ext>
            </a:extLst>
          </p:cNvPr>
          <p:cNvSpPr>
            <a:spLocks noGrp="1"/>
          </p:cNvSpPr>
          <p:nvPr>
            <p:ph type="title"/>
          </p:nvPr>
        </p:nvSpPr>
        <p:spPr/>
        <p:txBody>
          <a:bodyPr/>
          <a:lstStyle/>
          <a:p>
            <a:r>
              <a:rPr lang="en-US" sz="2800"/>
              <a:t>RRS Comparison May</a:t>
            </a:r>
          </a:p>
        </p:txBody>
      </p:sp>
      <p:sp>
        <p:nvSpPr>
          <p:cNvPr id="4" name="Slide Number Placeholder 3">
            <a:extLst>
              <a:ext uri="{FF2B5EF4-FFF2-40B4-BE49-F238E27FC236}">
                <a16:creationId xmlns:a16="http://schemas.microsoft.com/office/drawing/2014/main" id="{F30E9BB0-5617-DB73-256D-02D0DA8E0DB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3" name="TextBox 2">
            <a:extLst>
              <a:ext uri="{FF2B5EF4-FFF2-40B4-BE49-F238E27FC236}">
                <a16:creationId xmlns:a16="http://schemas.microsoft.com/office/drawing/2014/main" id="{A0F8858C-185E-D07E-73A8-D6153744F891}"/>
              </a:ext>
            </a:extLst>
          </p:cNvPr>
          <p:cNvSpPr txBox="1"/>
          <p:nvPr/>
        </p:nvSpPr>
        <p:spPr>
          <a:xfrm>
            <a:off x="2140299" y="6167657"/>
            <a:ext cx="6933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*2026 RRS quantities are calculated using the 2025 </a:t>
            </a:r>
            <a:r>
              <a:rPr lang="en-US" sz="1200"/>
              <a:t>minimum RRS-PFR limits </a:t>
            </a:r>
            <a:r>
              <a:rPr kumimoji="0" lang="en-US" sz="1200" b="0" i="0" u="none" strike="noStrike" kern="1200" cap="none" spc="0" normalizeH="0" baseline="0" noProof="0">
                <a:ln>
                  <a:noFill/>
                </a:ln>
                <a:solidFill>
                  <a:prstClr val="black"/>
                </a:solidFill>
                <a:effectLst/>
                <a:uLnTx/>
                <a:uFillTx/>
                <a:latin typeface="Arial"/>
                <a:ea typeface="+mn-ea"/>
                <a:cs typeface="+mn-cs"/>
              </a:rPr>
              <a:t>(to be updated).</a:t>
            </a:r>
          </a:p>
        </p:txBody>
      </p:sp>
      <p:sp>
        <p:nvSpPr>
          <p:cNvPr id="10" name="TextBox 9">
            <a:extLst>
              <a:ext uri="{FF2B5EF4-FFF2-40B4-BE49-F238E27FC236}">
                <a16:creationId xmlns:a16="http://schemas.microsoft.com/office/drawing/2014/main" id="{28E0D396-9C6F-46D8-EDD8-33048CD1F153}"/>
              </a:ext>
            </a:extLst>
          </p:cNvPr>
          <p:cNvSpPr txBox="1"/>
          <p:nvPr/>
        </p:nvSpPr>
        <p:spPr>
          <a:xfrm>
            <a:off x="1054942" y="1517525"/>
            <a:ext cx="4125285" cy="738664"/>
          </a:xfrm>
          <a:prstGeom prst="rect">
            <a:avLst/>
          </a:prstGeom>
          <a:noFill/>
        </p:spPr>
        <p:txBody>
          <a:bodyPr wrap="square" rtlCol="0">
            <a:spAutoFit/>
          </a:bodyPr>
          <a:lstStyle/>
          <a:p>
            <a:r>
              <a:rPr lang="en-US" sz="1400">
                <a:solidFill>
                  <a:schemeClr val="accent6"/>
                </a:solidFill>
              </a:rPr>
              <a:t>2026 RRS: </a:t>
            </a:r>
          </a:p>
          <a:p>
            <a:r>
              <a:rPr lang="en-US" sz="1400">
                <a:solidFill>
                  <a:schemeClr val="accent6"/>
                </a:solidFill>
              </a:rPr>
              <a:t>Range: </a:t>
            </a:r>
            <a:r>
              <a:rPr lang="en-US" sz="1400">
                <a:solidFill>
                  <a:schemeClr val="accent4"/>
                </a:solidFill>
              </a:rPr>
              <a:t>2,558 – 2,699</a:t>
            </a:r>
            <a:r>
              <a:rPr lang="en-US" sz="1400">
                <a:solidFill>
                  <a:schemeClr val="accent6"/>
                </a:solidFill>
              </a:rPr>
              <a:t> MW;</a:t>
            </a:r>
          </a:p>
          <a:p>
            <a:r>
              <a:rPr lang="en-US" sz="1400">
                <a:solidFill>
                  <a:schemeClr val="accent6"/>
                </a:solidFill>
              </a:rPr>
              <a:t>Avg: </a:t>
            </a:r>
            <a:r>
              <a:rPr lang="en-US" sz="1400">
                <a:solidFill>
                  <a:schemeClr val="accent4"/>
                </a:solidFill>
              </a:rPr>
              <a:t>2,649</a:t>
            </a:r>
            <a:r>
              <a:rPr lang="en-US" sz="1400">
                <a:solidFill>
                  <a:schemeClr val="accent6"/>
                </a:solidFill>
              </a:rPr>
              <a:t> MW (</a:t>
            </a:r>
            <a:r>
              <a:rPr lang="en-US" sz="1400">
                <a:solidFill>
                  <a:schemeClr val="accent4"/>
                </a:solidFill>
              </a:rPr>
              <a:t>14</a:t>
            </a:r>
            <a:r>
              <a:rPr lang="en-US" sz="1400">
                <a:solidFill>
                  <a:schemeClr val="accent6"/>
                </a:solidFill>
              </a:rPr>
              <a:t> MW increase from prev. year)</a:t>
            </a:r>
          </a:p>
        </p:txBody>
      </p:sp>
    </p:spTree>
    <p:extLst>
      <p:ext uri="{BB962C8B-B14F-4D97-AF65-F5344CB8AC3E}">
        <p14:creationId xmlns:p14="http://schemas.microsoft.com/office/powerpoint/2010/main" val="9768154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F1A4-743F-F614-7B87-C746BF03968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B1B475D-FA19-EB21-F9C9-105609615C7E}"/>
              </a:ext>
            </a:extLst>
          </p:cNvPr>
          <p:cNvPicPr>
            <a:picLocks noChangeAspect="1"/>
          </p:cNvPicPr>
          <p:nvPr/>
        </p:nvPicPr>
        <p:blipFill>
          <a:blip r:embed="rId2"/>
          <a:stretch>
            <a:fillRect/>
          </a:stretch>
        </p:blipFill>
        <p:spPr>
          <a:xfrm>
            <a:off x="263660" y="1043201"/>
            <a:ext cx="8955800" cy="5066215"/>
          </a:xfrm>
          <a:prstGeom prst="rect">
            <a:avLst/>
          </a:prstGeom>
        </p:spPr>
      </p:pic>
      <p:sp>
        <p:nvSpPr>
          <p:cNvPr id="2" name="Title 1">
            <a:extLst>
              <a:ext uri="{FF2B5EF4-FFF2-40B4-BE49-F238E27FC236}">
                <a16:creationId xmlns:a16="http://schemas.microsoft.com/office/drawing/2014/main" id="{93C6779A-E748-7D17-8AE8-FAD212C9E528}"/>
              </a:ext>
            </a:extLst>
          </p:cNvPr>
          <p:cNvSpPr>
            <a:spLocks noGrp="1"/>
          </p:cNvSpPr>
          <p:nvPr>
            <p:ph type="title"/>
          </p:nvPr>
        </p:nvSpPr>
        <p:spPr/>
        <p:txBody>
          <a:bodyPr/>
          <a:lstStyle/>
          <a:p>
            <a:r>
              <a:rPr lang="en-US" sz="2800" dirty="0"/>
              <a:t>RRS Comparison June</a:t>
            </a:r>
          </a:p>
        </p:txBody>
      </p:sp>
      <p:sp>
        <p:nvSpPr>
          <p:cNvPr id="4" name="Slide Number Placeholder 3">
            <a:extLst>
              <a:ext uri="{FF2B5EF4-FFF2-40B4-BE49-F238E27FC236}">
                <a16:creationId xmlns:a16="http://schemas.microsoft.com/office/drawing/2014/main" id="{A58E593A-D35F-BC7F-9F0F-AC3AF2384A7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3" name="TextBox 2">
            <a:extLst>
              <a:ext uri="{FF2B5EF4-FFF2-40B4-BE49-F238E27FC236}">
                <a16:creationId xmlns:a16="http://schemas.microsoft.com/office/drawing/2014/main" id="{FA907A96-DD11-3391-CD1E-50E039E8BB1E}"/>
              </a:ext>
            </a:extLst>
          </p:cNvPr>
          <p:cNvSpPr txBox="1"/>
          <p:nvPr/>
        </p:nvSpPr>
        <p:spPr>
          <a:xfrm>
            <a:off x="2140299" y="6167657"/>
            <a:ext cx="6933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*2026 RRS quantities are calculated using the 2025 </a:t>
            </a:r>
            <a:r>
              <a:rPr lang="en-US" sz="1200"/>
              <a:t>minimum RRS-PFR limits </a:t>
            </a:r>
            <a:r>
              <a:rPr kumimoji="0" lang="en-US" sz="1200" b="0" i="0" u="none" strike="noStrike" kern="1200" cap="none" spc="0" normalizeH="0" baseline="0" noProof="0">
                <a:ln>
                  <a:noFill/>
                </a:ln>
                <a:solidFill>
                  <a:prstClr val="black"/>
                </a:solidFill>
                <a:effectLst/>
                <a:uLnTx/>
                <a:uFillTx/>
                <a:latin typeface="Arial"/>
                <a:ea typeface="+mn-ea"/>
                <a:cs typeface="+mn-cs"/>
              </a:rPr>
              <a:t>(to be updated).</a:t>
            </a:r>
          </a:p>
        </p:txBody>
      </p:sp>
      <p:sp>
        <p:nvSpPr>
          <p:cNvPr id="10" name="TextBox 9">
            <a:extLst>
              <a:ext uri="{FF2B5EF4-FFF2-40B4-BE49-F238E27FC236}">
                <a16:creationId xmlns:a16="http://schemas.microsoft.com/office/drawing/2014/main" id="{482C55D0-5E26-40C8-1D57-8EF0F96F2630}"/>
              </a:ext>
            </a:extLst>
          </p:cNvPr>
          <p:cNvSpPr txBox="1"/>
          <p:nvPr/>
        </p:nvSpPr>
        <p:spPr>
          <a:xfrm>
            <a:off x="1054942" y="1517525"/>
            <a:ext cx="4125285" cy="738664"/>
          </a:xfrm>
          <a:prstGeom prst="rect">
            <a:avLst/>
          </a:prstGeom>
          <a:noFill/>
        </p:spPr>
        <p:txBody>
          <a:bodyPr wrap="square" rtlCol="0">
            <a:spAutoFit/>
          </a:bodyPr>
          <a:lstStyle/>
          <a:p>
            <a:r>
              <a:rPr lang="en-US" sz="1400" dirty="0">
                <a:solidFill>
                  <a:schemeClr val="accent6"/>
                </a:solidFill>
              </a:rPr>
              <a:t>2026 RRS: </a:t>
            </a:r>
          </a:p>
          <a:p>
            <a:r>
              <a:rPr lang="en-US" sz="1400" dirty="0">
                <a:solidFill>
                  <a:schemeClr val="accent6"/>
                </a:solidFill>
              </a:rPr>
              <a:t>Range: </a:t>
            </a:r>
            <a:r>
              <a:rPr lang="en-US" sz="1400" dirty="0">
                <a:solidFill>
                  <a:schemeClr val="accent4"/>
                </a:solidFill>
              </a:rPr>
              <a:t>2,425 – 2,595</a:t>
            </a:r>
            <a:r>
              <a:rPr lang="en-US" sz="1400" dirty="0">
                <a:solidFill>
                  <a:schemeClr val="accent6"/>
                </a:solidFill>
              </a:rPr>
              <a:t> MW;</a:t>
            </a:r>
          </a:p>
          <a:p>
            <a:r>
              <a:rPr lang="en-US" sz="1400" dirty="0">
                <a:solidFill>
                  <a:schemeClr val="accent6"/>
                </a:solidFill>
              </a:rPr>
              <a:t>Avg: </a:t>
            </a:r>
            <a:r>
              <a:rPr lang="en-US" sz="1400" dirty="0">
                <a:solidFill>
                  <a:schemeClr val="accent4"/>
                </a:solidFill>
              </a:rPr>
              <a:t>2,518</a:t>
            </a:r>
            <a:r>
              <a:rPr lang="en-US" sz="1400" dirty="0">
                <a:solidFill>
                  <a:schemeClr val="accent6"/>
                </a:solidFill>
              </a:rPr>
              <a:t> MW (</a:t>
            </a:r>
            <a:r>
              <a:rPr lang="en-US" sz="1400" dirty="0">
                <a:solidFill>
                  <a:schemeClr val="accent4"/>
                </a:solidFill>
              </a:rPr>
              <a:t>78</a:t>
            </a:r>
            <a:r>
              <a:rPr lang="en-US" sz="1400" dirty="0">
                <a:solidFill>
                  <a:schemeClr val="accent6"/>
                </a:solidFill>
              </a:rPr>
              <a:t> MW increase from prev. year)</a:t>
            </a:r>
          </a:p>
        </p:txBody>
      </p:sp>
    </p:spTree>
    <p:extLst>
      <p:ext uri="{BB962C8B-B14F-4D97-AF65-F5344CB8AC3E}">
        <p14:creationId xmlns:p14="http://schemas.microsoft.com/office/powerpoint/2010/main" val="27146292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7FA9F-1248-61FB-56D4-234D2173BBA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2825623-875C-FF81-DF34-95086545206F}"/>
              </a:ext>
            </a:extLst>
          </p:cNvPr>
          <p:cNvPicPr>
            <a:picLocks noChangeAspect="1"/>
          </p:cNvPicPr>
          <p:nvPr/>
        </p:nvPicPr>
        <p:blipFill>
          <a:blip r:embed="rId2"/>
          <a:stretch>
            <a:fillRect/>
          </a:stretch>
        </p:blipFill>
        <p:spPr>
          <a:xfrm>
            <a:off x="113919" y="1065296"/>
            <a:ext cx="9035055" cy="5066215"/>
          </a:xfrm>
          <a:prstGeom prst="rect">
            <a:avLst/>
          </a:prstGeom>
        </p:spPr>
      </p:pic>
      <p:sp>
        <p:nvSpPr>
          <p:cNvPr id="2" name="Title 1">
            <a:extLst>
              <a:ext uri="{FF2B5EF4-FFF2-40B4-BE49-F238E27FC236}">
                <a16:creationId xmlns:a16="http://schemas.microsoft.com/office/drawing/2014/main" id="{7260F743-1A26-9594-46B0-C71361814EFE}"/>
              </a:ext>
            </a:extLst>
          </p:cNvPr>
          <p:cNvSpPr>
            <a:spLocks noGrp="1"/>
          </p:cNvSpPr>
          <p:nvPr>
            <p:ph type="title"/>
          </p:nvPr>
        </p:nvSpPr>
        <p:spPr/>
        <p:txBody>
          <a:bodyPr/>
          <a:lstStyle/>
          <a:p>
            <a:r>
              <a:rPr lang="en-US" sz="2800" dirty="0"/>
              <a:t>RRS Comparison July*</a:t>
            </a:r>
          </a:p>
        </p:txBody>
      </p:sp>
      <p:sp>
        <p:nvSpPr>
          <p:cNvPr id="4" name="Slide Number Placeholder 3">
            <a:extLst>
              <a:ext uri="{FF2B5EF4-FFF2-40B4-BE49-F238E27FC236}">
                <a16:creationId xmlns:a16="http://schemas.microsoft.com/office/drawing/2014/main" id="{DE9D9F84-69FF-DF54-00FB-BFAC6C195C2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3" name="TextBox 2">
            <a:extLst>
              <a:ext uri="{FF2B5EF4-FFF2-40B4-BE49-F238E27FC236}">
                <a16:creationId xmlns:a16="http://schemas.microsoft.com/office/drawing/2014/main" id="{0957FE0F-A70E-9B9D-F144-893A7C9AEA3B}"/>
              </a:ext>
            </a:extLst>
          </p:cNvPr>
          <p:cNvSpPr txBox="1"/>
          <p:nvPr/>
        </p:nvSpPr>
        <p:spPr>
          <a:xfrm>
            <a:off x="2140299" y="6167657"/>
            <a:ext cx="6933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*2026 RRS quantities are calculated using the 2025 </a:t>
            </a:r>
            <a:r>
              <a:rPr lang="en-US" sz="1200"/>
              <a:t>minimum RRS-PFR limits </a:t>
            </a:r>
            <a:r>
              <a:rPr kumimoji="0" lang="en-US" sz="1200" b="0" i="0" u="none" strike="noStrike" kern="1200" cap="none" spc="0" normalizeH="0" baseline="0" noProof="0">
                <a:ln>
                  <a:noFill/>
                </a:ln>
                <a:solidFill>
                  <a:prstClr val="black"/>
                </a:solidFill>
                <a:effectLst/>
                <a:uLnTx/>
                <a:uFillTx/>
                <a:latin typeface="Arial"/>
                <a:ea typeface="+mn-ea"/>
                <a:cs typeface="+mn-cs"/>
              </a:rPr>
              <a:t>(to be updated).</a:t>
            </a:r>
          </a:p>
        </p:txBody>
      </p:sp>
      <p:sp>
        <p:nvSpPr>
          <p:cNvPr id="10" name="TextBox 9">
            <a:extLst>
              <a:ext uri="{FF2B5EF4-FFF2-40B4-BE49-F238E27FC236}">
                <a16:creationId xmlns:a16="http://schemas.microsoft.com/office/drawing/2014/main" id="{1075DF73-5C65-9A13-2EAE-D28B52534C28}"/>
              </a:ext>
            </a:extLst>
          </p:cNvPr>
          <p:cNvSpPr txBox="1"/>
          <p:nvPr/>
        </p:nvSpPr>
        <p:spPr>
          <a:xfrm>
            <a:off x="1054942" y="1517525"/>
            <a:ext cx="4125285" cy="738664"/>
          </a:xfrm>
          <a:prstGeom prst="rect">
            <a:avLst/>
          </a:prstGeom>
          <a:noFill/>
        </p:spPr>
        <p:txBody>
          <a:bodyPr wrap="square" rtlCol="0">
            <a:spAutoFit/>
          </a:bodyPr>
          <a:lstStyle/>
          <a:p>
            <a:r>
              <a:rPr lang="en-US" sz="1400" dirty="0">
                <a:solidFill>
                  <a:schemeClr val="accent6"/>
                </a:solidFill>
              </a:rPr>
              <a:t>2026 RRS: </a:t>
            </a:r>
          </a:p>
          <a:p>
            <a:r>
              <a:rPr lang="en-US" sz="1400" dirty="0">
                <a:solidFill>
                  <a:schemeClr val="accent6"/>
                </a:solidFill>
              </a:rPr>
              <a:t>Range: </a:t>
            </a:r>
            <a:r>
              <a:rPr lang="en-US" sz="1400" dirty="0">
                <a:solidFill>
                  <a:schemeClr val="accent4"/>
                </a:solidFill>
              </a:rPr>
              <a:t>2,380 – 2,463</a:t>
            </a:r>
            <a:r>
              <a:rPr lang="en-US" sz="1400" dirty="0">
                <a:solidFill>
                  <a:schemeClr val="accent6"/>
                </a:solidFill>
              </a:rPr>
              <a:t> MW;</a:t>
            </a:r>
          </a:p>
          <a:p>
            <a:r>
              <a:rPr lang="en-US" sz="1400" dirty="0">
                <a:solidFill>
                  <a:schemeClr val="accent6"/>
                </a:solidFill>
              </a:rPr>
              <a:t>Avg: </a:t>
            </a:r>
            <a:r>
              <a:rPr lang="en-US" sz="1400" dirty="0">
                <a:solidFill>
                  <a:schemeClr val="accent4"/>
                </a:solidFill>
              </a:rPr>
              <a:t>2,430</a:t>
            </a:r>
            <a:r>
              <a:rPr lang="en-US" sz="1400" dirty="0">
                <a:solidFill>
                  <a:schemeClr val="accent6"/>
                </a:solidFill>
              </a:rPr>
              <a:t> MW (</a:t>
            </a:r>
            <a:r>
              <a:rPr lang="en-US" sz="1400" dirty="0">
                <a:solidFill>
                  <a:schemeClr val="accent4"/>
                </a:solidFill>
              </a:rPr>
              <a:t>34</a:t>
            </a:r>
            <a:r>
              <a:rPr lang="en-US" sz="1400" dirty="0">
                <a:solidFill>
                  <a:schemeClr val="accent6"/>
                </a:solidFill>
              </a:rPr>
              <a:t> MW increase from prev. year)</a:t>
            </a:r>
          </a:p>
        </p:txBody>
      </p:sp>
    </p:spTree>
    <p:extLst>
      <p:ext uri="{BB962C8B-B14F-4D97-AF65-F5344CB8AC3E}">
        <p14:creationId xmlns:p14="http://schemas.microsoft.com/office/powerpoint/2010/main" val="1955473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7EE9C-3FEB-C3C5-920E-7E889EA5BD31}"/>
              </a:ext>
            </a:extLst>
          </p:cNvPr>
          <p:cNvSpPr>
            <a:spLocks noGrp="1"/>
          </p:cNvSpPr>
          <p:nvPr>
            <p:ph type="title"/>
          </p:nvPr>
        </p:nvSpPr>
        <p:spPr/>
        <p:txBody>
          <a:bodyPr/>
          <a:lstStyle/>
          <a:p>
            <a:r>
              <a:rPr lang="en-US" dirty="0"/>
              <a:t>Flow Diagram for Probabilistic Methodology</a:t>
            </a:r>
          </a:p>
        </p:txBody>
      </p:sp>
      <p:sp>
        <p:nvSpPr>
          <p:cNvPr id="4" name="Slide Number Placeholder 3">
            <a:extLst>
              <a:ext uri="{FF2B5EF4-FFF2-40B4-BE49-F238E27FC236}">
                <a16:creationId xmlns:a16="http://schemas.microsoft.com/office/drawing/2014/main" id="{2931BB69-2866-31FD-9156-3FA739459DFE}"/>
              </a:ext>
            </a:extLst>
          </p:cNvPr>
          <p:cNvSpPr>
            <a:spLocks noGrp="1"/>
          </p:cNvSpPr>
          <p:nvPr>
            <p:ph type="sldNum" sz="quarter" idx="4"/>
          </p:nvPr>
        </p:nvSpPr>
        <p:spPr/>
        <p:txBody>
          <a:bodyPr/>
          <a:lstStyle/>
          <a:p>
            <a:fld id="{1D93BD3E-1E9A-4970-A6F7-E7AC52762E0C}" type="slidenum">
              <a:rPr lang="en-US" smtClean="0"/>
              <a:pPr/>
              <a:t>8</a:t>
            </a:fld>
            <a:endParaRPr lang="en-US"/>
          </a:p>
        </p:txBody>
      </p:sp>
      <p:pic>
        <p:nvPicPr>
          <p:cNvPr id="9" name="Content Placeholder 8">
            <a:extLst>
              <a:ext uri="{FF2B5EF4-FFF2-40B4-BE49-F238E27FC236}">
                <a16:creationId xmlns:a16="http://schemas.microsoft.com/office/drawing/2014/main" id="{2BE3E7D1-E15E-CA0F-807A-C4F15E880787}"/>
              </a:ext>
            </a:extLst>
          </p:cNvPr>
          <p:cNvPicPr>
            <a:picLocks noGrp="1" noChangeAspect="1"/>
          </p:cNvPicPr>
          <p:nvPr>
            <p:ph idx="1"/>
          </p:nvPr>
        </p:nvPicPr>
        <p:blipFill>
          <a:blip r:embed="rId2"/>
          <a:stretch>
            <a:fillRect/>
          </a:stretch>
        </p:blipFill>
        <p:spPr>
          <a:xfrm>
            <a:off x="304800" y="1535481"/>
            <a:ext cx="8534400" cy="3963251"/>
          </a:xfrm>
        </p:spPr>
      </p:pic>
      <p:sp>
        <p:nvSpPr>
          <p:cNvPr id="3" name="TextBox 2">
            <a:extLst>
              <a:ext uri="{FF2B5EF4-FFF2-40B4-BE49-F238E27FC236}">
                <a16:creationId xmlns:a16="http://schemas.microsoft.com/office/drawing/2014/main" id="{B8E9B299-594D-E25B-9A55-C8E9B67D5A57}"/>
              </a:ext>
            </a:extLst>
          </p:cNvPr>
          <p:cNvSpPr txBox="1"/>
          <p:nvPr/>
        </p:nvSpPr>
        <p:spPr>
          <a:xfrm>
            <a:off x="2745738" y="6272213"/>
            <a:ext cx="6322062" cy="261610"/>
          </a:xfrm>
          <a:prstGeom prst="rect">
            <a:avLst/>
          </a:prstGeom>
          <a:noFill/>
        </p:spPr>
        <p:txBody>
          <a:bodyPr wrap="square" rtlCol="0">
            <a:spAutoFit/>
          </a:bodyPr>
          <a:lstStyle/>
          <a:p>
            <a:r>
              <a:rPr lang="en-US" sz="1100" baseline="30000" dirty="0">
                <a:solidFill>
                  <a:schemeClr val="tx2"/>
                </a:solidFill>
              </a:rPr>
              <a:t>+</a:t>
            </a:r>
            <a:r>
              <a:rPr lang="en-US" sz="1100" dirty="0">
                <a:solidFill>
                  <a:schemeClr val="tx2"/>
                </a:solidFill>
              </a:rPr>
              <a:t>Convergence Criteria = 𝐸𝐶𝑅𝑆+𝑁𝑆𝑅𝑆&lt;𝑁𝑒𝑡𝑅𝑖𝑠𝑘+𝑀𝑎𝑥(𝑅𝑒𝑔+𝑅𝑅𝑆,</a:t>
            </a:r>
            <a:r>
              <a:rPr lang="en-US" sz="1100" i="1" dirty="0">
                <a:solidFill>
                  <a:schemeClr val="tx2"/>
                </a:solidFill>
              </a:rPr>
              <a:t>ZZ</a:t>
            </a:r>
            <a:r>
              <a:rPr lang="en-US" sz="1100" dirty="0">
                <a:solidFill>
                  <a:schemeClr val="tx2"/>
                </a:solidFill>
              </a:rPr>
              <a:t>) with probability of 1 in XX year.</a:t>
            </a:r>
          </a:p>
        </p:txBody>
      </p:sp>
    </p:spTree>
    <p:extLst>
      <p:ext uri="{BB962C8B-B14F-4D97-AF65-F5344CB8AC3E}">
        <p14:creationId xmlns:p14="http://schemas.microsoft.com/office/powerpoint/2010/main" val="4021143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2B025-9590-59AD-6941-416CF4AE08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393F5-7BA6-145D-C9C9-DFA71A873D7F}"/>
              </a:ext>
            </a:extLst>
          </p:cNvPr>
          <p:cNvSpPr>
            <a:spLocks noGrp="1"/>
          </p:cNvSpPr>
          <p:nvPr>
            <p:ph type="title"/>
          </p:nvPr>
        </p:nvSpPr>
        <p:spPr/>
        <p:txBody>
          <a:bodyPr/>
          <a:lstStyle/>
          <a:p>
            <a:r>
              <a:rPr lang="en-US" dirty="0"/>
              <a:t>Risk and Risk Credits Details</a:t>
            </a:r>
          </a:p>
        </p:txBody>
      </p:sp>
      <p:sp>
        <p:nvSpPr>
          <p:cNvPr id="3" name="Content Placeholder 2">
            <a:extLst>
              <a:ext uri="{FF2B5EF4-FFF2-40B4-BE49-F238E27FC236}">
                <a16:creationId xmlns:a16="http://schemas.microsoft.com/office/drawing/2014/main" id="{06099AFA-F79E-5E3A-7A99-1FCA41468BEE}"/>
              </a:ext>
            </a:extLst>
          </p:cNvPr>
          <p:cNvSpPr>
            <a:spLocks noGrp="1"/>
          </p:cNvSpPr>
          <p:nvPr>
            <p:ph idx="1"/>
          </p:nvPr>
        </p:nvSpPr>
        <p:spPr>
          <a:xfrm>
            <a:off x="304800" y="865848"/>
            <a:ext cx="8534400" cy="5176973"/>
          </a:xfrm>
        </p:spPr>
        <p:txBody>
          <a:bodyPr/>
          <a:lstStyle/>
          <a:p>
            <a:r>
              <a:rPr lang="en-US" sz="1800" b="1" dirty="0"/>
              <a:t>Risk</a:t>
            </a:r>
          </a:p>
          <a:p>
            <a:pPr lvl="1"/>
            <a:r>
              <a:rPr lang="en-US" sz="1600" dirty="0"/>
              <a:t>Net Load Forecast Error (NLFE) (2022-2025)</a:t>
            </a:r>
          </a:p>
          <a:p>
            <a:pPr lvl="2"/>
            <a:r>
              <a:rPr lang="en-US" sz="1400" dirty="0">
                <a:solidFill>
                  <a:schemeClr val="accent6"/>
                </a:solidFill>
              </a:rPr>
              <a:t>X</a:t>
            </a:r>
            <a:r>
              <a:rPr lang="en-US" sz="1400" dirty="0"/>
              <a:t> hour ahead </a:t>
            </a:r>
          </a:p>
          <a:p>
            <a:pPr lvl="2"/>
            <a:r>
              <a:rPr lang="en-US" sz="1400" dirty="0"/>
              <a:t>30 min ahead </a:t>
            </a:r>
          </a:p>
          <a:p>
            <a:pPr lvl="2"/>
            <a:r>
              <a:rPr lang="en-US" sz="1400" dirty="0"/>
              <a:t>Accounting for Solar Capacity Growth</a:t>
            </a:r>
          </a:p>
          <a:p>
            <a:pPr lvl="1"/>
            <a:r>
              <a:rPr lang="en-US" sz="1600" dirty="0"/>
              <a:t>Forced Outages (2022-2025)</a:t>
            </a:r>
          </a:p>
          <a:p>
            <a:pPr lvl="2"/>
            <a:r>
              <a:rPr lang="en-US" sz="1400" dirty="0"/>
              <a:t>New method developed pull </a:t>
            </a:r>
            <a:r>
              <a:rPr lang="en-US" sz="1400" dirty="0">
                <a:solidFill>
                  <a:schemeClr val="accent6"/>
                </a:solidFill>
              </a:rPr>
              <a:t>X</a:t>
            </a:r>
            <a:r>
              <a:rPr lang="en-US" sz="1400" dirty="0"/>
              <a:t> hour ahead rolling forced outage of conventional resources</a:t>
            </a:r>
          </a:p>
          <a:p>
            <a:r>
              <a:rPr lang="en-US" sz="1800" b="1" dirty="0"/>
              <a:t>Risk Credits</a:t>
            </a:r>
          </a:p>
          <a:p>
            <a:pPr lvl="1"/>
            <a:r>
              <a:rPr lang="en-US" sz="1600" dirty="0"/>
              <a:t>Online Headroom Capacity Sustainable for 4 hours </a:t>
            </a:r>
          </a:p>
          <a:p>
            <a:pPr lvl="2"/>
            <a:r>
              <a:rPr lang="en-US" sz="1400" dirty="0">
                <a:cs typeface="Arial"/>
              </a:rPr>
              <a:t>Conventional unit headroom that is available to SCED, but excluding Ancillary Service Capacity (2022-2025)</a:t>
            </a:r>
          </a:p>
          <a:p>
            <a:pPr lvl="2"/>
            <a:r>
              <a:rPr lang="en-US" sz="1400" dirty="0">
                <a:cs typeface="Arial"/>
              </a:rPr>
              <a:t>System Hourly ESR Capability is calculated using historical Real-Time telemetered hourly average ESR data (SOC, MNOS, AS Responsibility). </a:t>
            </a:r>
            <a:r>
              <a:rPr lang="en-US" sz="1400" dirty="0"/>
              <a:t>(2023-2025)</a:t>
            </a:r>
          </a:p>
          <a:p>
            <a:pPr lvl="2"/>
            <a:r>
              <a:rPr lang="en-US" sz="1400" dirty="0"/>
              <a:t>Reliability Unit Commitment (RUC) Capacity excluded</a:t>
            </a:r>
          </a:p>
          <a:p>
            <a:pPr lvl="1"/>
            <a:r>
              <a:rPr lang="en-US" sz="1600" dirty="0"/>
              <a:t>Offline Capacity (2022-2025)</a:t>
            </a:r>
          </a:p>
          <a:p>
            <a:pPr lvl="2"/>
            <a:r>
              <a:rPr lang="en-US" sz="1400" dirty="0"/>
              <a:t>Conventional unit capacity that can be started within 30 minutes excluding any capacity reserved for Ancillary Services</a:t>
            </a:r>
          </a:p>
          <a:p>
            <a:pPr lvl="2"/>
            <a:endParaRPr lang="en-US" sz="1400" dirty="0"/>
          </a:p>
          <a:p>
            <a:r>
              <a:rPr lang="en-US" sz="1800" b="1" dirty="0"/>
              <a:t>Net Risk = Risk – Risk Credit*</a:t>
            </a:r>
            <a:r>
              <a:rPr lang="en-US" sz="1800" b="1" dirty="0">
                <a:solidFill>
                  <a:schemeClr val="accent6"/>
                </a:solidFill>
              </a:rPr>
              <a:t>Y </a:t>
            </a:r>
            <a:r>
              <a:rPr lang="en-US" sz="1800" b="1" dirty="0"/>
              <a:t>where the variable is configurable</a:t>
            </a:r>
            <a:endParaRPr lang="en-US" sz="1800" dirty="0"/>
          </a:p>
        </p:txBody>
      </p:sp>
      <p:sp>
        <p:nvSpPr>
          <p:cNvPr id="4" name="Slide Number Placeholder 3">
            <a:extLst>
              <a:ext uri="{FF2B5EF4-FFF2-40B4-BE49-F238E27FC236}">
                <a16:creationId xmlns:a16="http://schemas.microsoft.com/office/drawing/2014/main" id="{3DAADB19-0DC7-1B9A-D1F1-7F9D5C866E1F}"/>
              </a:ext>
            </a:extLst>
          </p:cNvPr>
          <p:cNvSpPr>
            <a:spLocks noGrp="1"/>
          </p:cNvSpPr>
          <p:nvPr>
            <p:ph type="sldNum" sz="quarter" idx="4"/>
          </p:nvPr>
        </p:nvSpPr>
        <p:spPr/>
        <p:txBody>
          <a:bodyPr/>
          <a:lstStyle/>
          <a:p>
            <a:fld id="{1D93BD3E-1E9A-4970-A6F7-E7AC52762E0C}" type="slidenum">
              <a:rPr lang="en-US" smtClean="0"/>
              <a:pPr/>
              <a:t>9</a:t>
            </a:fld>
            <a:endParaRPr lang="en-US"/>
          </a:p>
        </p:txBody>
      </p:sp>
    </p:spTree>
    <p:extLst>
      <p:ext uri="{BB962C8B-B14F-4D97-AF65-F5344CB8AC3E}">
        <p14:creationId xmlns:p14="http://schemas.microsoft.com/office/powerpoint/2010/main" val="322038531"/>
      </p:ext>
    </p:extLst>
  </p:cSld>
  <p:clrMapOvr>
    <a:masterClrMapping/>
  </p:clrMapOvr>
</p:sld>
</file>

<file path=ppt/theme/theme1.xml><?xml version="1.0" encoding="utf-8"?>
<a:theme xmlns:a="http://schemas.openxmlformats.org/drawingml/2006/main" name="1_Custom Design">
  <a:themeElements>
    <a:clrScheme name="ERCOT Identity v.2">
      <a:dk1>
        <a:sysClr val="windowText" lastClr="000000"/>
      </a:dk1>
      <a:lt1>
        <a:srgbClr val="FFFFFF"/>
      </a:lt1>
      <a:dk2>
        <a:srgbClr val="5B6770"/>
      </a:dk2>
      <a:lt2>
        <a:srgbClr val="FFFFFF"/>
      </a:lt2>
      <a:accent1>
        <a:srgbClr val="00AEC7"/>
      </a:accent1>
      <a:accent2>
        <a:srgbClr val="5B6770"/>
      </a:accent2>
      <a:accent3>
        <a:srgbClr val="26D07C"/>
      </a:accent3>
      <a:accent4>
        <a:srgbClr val="003865"/>
      </a:accent4>
      <a:accent5>
        <a:srgbClr val="685BC7"/>
      </a:accent5>
      <a:accent6>
        <a:srgbClr val="890C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RCOT Identity v.2">
      <a:dk1>
        <a:sysClr val="windowText" lastClr="000000"/>
      </a:dk1>
      <a:lt1>
        <a:srgbClr val="FFFFFF"/>
      </a:lt1>
      <a:dk2>
        <a:srgbClr val="5B6770"/>
      </a:dk2>
      <a:lt2>
        <a:srgbClr val="FFFFFF"/>
      </a:lt2>
      <a:accent1>
        <a:srgbClr val="00AEC7"/>
      </a:accent1>
      <a:accent2>
        <a:srgbClr val="5B6770"/>
      </a:accent2>
      <a:accent3>
        <a:srgbClr val="26D07C"/>
      </a:accent3>
      <a:accent4>
        <a:srgbClr val="003865"/>
      </a:accent4>
      <a:accent5>
        <a:srgbClr val="685BC7"/>
      </a:accent5>
      <a:accent6>
        <a:srgbClr val="890C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defPPr algn="l">
          <a:defRPr/>
        </a:defPPr>
      </a:lstStyle>
      <a: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4B222A271C874883CCF5AA671A2248" ma:contentTypeVersion="6" ma:contentTypeDescription="Create a new document." ma:contentTypeScope="" ma:versionID="e4537206932b333a91260878798d20fe">
  <xsd:schema xmlns:xsd="http://www.w3.org/2001/XMLSchema" xmlns:xs="http://www.w3.org/2001/XMLSchema" xmlns:p="http://schemas.microsoft.com/office/2006/metadata/properties" xmlns:ns2="5ecffb83-81dc-4a6e-958e-9bd7892b5bec" xmlns:ns3="65ba6488-6413-4dec-a148-541526ccc51b" targetNamespace="http://schemas.microsoft.com/office/2006/metadata/properties" ma:root="true" ma:fieldsID="09e33379055d574121efaf56fad30f99" ns2:_="" ns3:_="">
    <xsd:import namespace="5ecffb83-81dc-4a6e-958e-9bd7892b5bec"/>
    <xsd:import namespace="65ba6488-6413-4dec-a148-541526ccc51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cffb83-81dc-4a6e-958e-9bd7892b5be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5ba6488-6413-4dec-a148-541526ccc51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C19F6F-698F-4BC8-A0A4-F1D9B79B3EBD}">
  <ds:schemaRefs>
    <ds:schemaRef ds:uri="5ecffb83-81dc-4a6e-958e-9bd7892b5bec"/>
    <ds:schemaRef ds:uri="65ba6488-6413-4dec-a148-541526ccc5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C0E9AA12-8AF9-4AA6-90FE-24669859CDF3}">
  <ds:schemaRefs>
    <ds:schemaRef ds:uri="5ecffb83-81dc-4a6e-958e-9bd7892b5bec"/>
    <ds:schemaRef ds:uri="65ba6488-6413-4dec-a148-541526ccc5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4A68982-DD5D-44FD-B77F-4C531465FE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4140</TotalTime>
  <Words>6493</Words>
  <Application>Microsoft Office PowerPoint</Application>
  <PresentationFormat>On-screen Show (4:3)</PresentationFormat>
  <Paragraphs>1448</Paragraphs>
  <Slides>76</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76</vt:i4>
      </vt:variant>
    </vt:vector>
  </HeadingPairs>
  <TitlesOfParts>
    <vt:vector size="85" baseType="lpstr">
      <vt:lpstr>Aptos Narrow</vt:lpstr>
      <vt:lpstr>Arial</vt:lpstr>
      <vt:lpstr>Calibri</vt:lpstr>
      <vt:lpstr>Cambria Math</vt:lpstr>
      <vt:lpstr>Franklin Gothic Medium</vt:lpstr>
      <vt:lpstr>Segoe UI</vt:lpstr>
      <vt:lpstr>Wingdings</vt:lpstr>
      <vt:lpstr>1_Custom Design</vt:lpstr>
      <vt:lpstr>Office Theme</vt:lpstr>
      <vt:lpstr>PowerPoint Presentation</vt:lpstr>
      <vt:lpstr>Background and Introduction</vt:lpstr>
      <vt:lpstr>Stakeholder Discussion Timeline</vt:lpstr>
      <vt:lpstr>Background on Probabilistic Framework</vt:lpstr>
      <vt:lpstr>PUC’s Findings Related To AS Methodology</vt:lpstr>
      <vt:lpstr>Recap: Full Statistical Analysis OPEN Questions</vt:lpstr>
      <vt:lpstr>Probabilistic Framework Overview</vt:lpstr>
      <vt:lpstr>Flow Diagram for Probabilistic Methodology</vt:lpstr>
      <vt:lpstr>Risk and Risk Credits Details</vt:lpstr>
      <vt:lpstr>Optimization Workflow for Total (ECRS + NSRS) Reserve</vt:lpstr>
      <vt:lpstr>Allocating Individual ECRS and NSRS quantities from Total Reserves</vt:lpstr>
      <vt:lpstr>Probabilistic Quantities and Sensitivities for ECRS and NSRS</vt:lpstr>
      <vt:lpstr>Probabilistic Methodology Input &amp; Criteria Recommendations</vt:lpstr>
      <vt:lpstr>Capacity Trends by Season: Offline and Online</vt:lpstr>
      <vt:lpstr>Allocating ECRS and NSRS Quantities</vt:lpstr>
      <vt:lpstr>1 in (10 Vs 5 VS 1) - Impact to the ECRS+NSRS Quantities avoiding </vt:lpstr>
      <vt:lpstr>Cost Analysis of AS Requirements</vt:lpstr>
      <vt:lpstr>Impacts of differing Risk Credits on ECRS+NSRS</vt:lpstr>
      <vt:lpstr>Overall impact of probabilistic method</vt:lpstr>
      <vt:lpstr>Review of Regulation and RRS</vt:lpstr>
      <vt:lpstr>Regulation and RRS Methodologies</vt:lpstr>
      <vt:lpstr>Hourly Average Regulation Comparison</vt:lpstr>
      <vt:lpstr>Hourly Average RRS Comparison</vt:lpstr>
      <vt:lpstr>Next Steps</vt:lpstr>
      <vt:lpstr>Questions</vt:lpstr>
      <vt:lpstr>Appendix</vt:lpstr>
      <vt:lpstr>Monte Carlo Resampling</vt:lpstr>
      <vt:lpstr>Monte Carlo Resampling (cont'd...)</vt:lpstr>
      <vt:lpstr>Monte Carlo Resampling for Data Boosting </vt:lpstr>
      <vt:lpstr>Monte Carlo Resampling</vt:lpstr>
      <vt:lpstr>Impact of Load and Renewable Growth on Forecast Error Trends (cont’d)</vt:lpstr>
      <vt:lpstr>Impact of Load and Renewable Growth on Forecast Error Trends (cont’d)</vt:lpstr>
      <vt:lpstr>Impact of Load and Renewable Growth on Forecast Error Trends</vt:lpstr>
      <vt:lpstr>Impact of Load and Renewable Growth on Forecast Error Trends (cont’d)</vt:lpstr>
      <vt:lpstr>Solar Adjustment Factors Derivation</vt:lpstr>
      <vt:lpstr>Solar Adjustment Net Error</vt:lpstr>
      <vt:lpstr>Managing Uncertainty</vt:lpstr>
      <vt:lpstr>Distribution of Startup Hours of RUCs Jan 1, 2018, through Jun 28, 2025 (Excluding Extensions &amp; RUCs for Congestion)</vt:lpstr>
      <vt:lpstr>Why 6 Hour is still appropriate for NSRS based on RUCs</vt:lpstr>
      <vt:lpstr>Outage Analysis</vt:lpstr>
      <vt:lpstr>Outage Analysis</vt:lpstr>
      <vt:lpstr>Seasonal Average Inertia by Hour 2019-2025*</vt:lpstr>
      <vt:lpstr>ESR Energy Capability</vt:lpstr>
      <vt:lpstr>2-Hour ESR Capability</vt:lpstr>
      <vt:lpstr>6-Hour ESR Capability</vt:lpstr>
      <vt:lpstr>8-Hour ESR Capability</vt:lpstr>
      <vt:lpstr>Risk Credit Accounting Heatmaps</vt:lpstr>
      <vt:lpstr>Simplified Optimization Example – Identical Maximum Risk Across Two Hours </vt:lpstr>
      <vt:lpstr>Capacity Trends by Season: Offline and Online</vt:lpstr>
      <vt:lpstr>Sensitivity on Threshold (Watch to Load Shed)</vt:lpstr>
      <vt:lpstr>PowerPoint Presentation</vt:lpstr>
      <vt:lpstr>Regulation Up/Down Methodology 2026</vt:lpstr>
      <vt:lpstr>Generation To Be Dispatched (GTBD)</vt:lpstr>
      <vt:lpstr>Recap – Dynamic PSRR Threshold in GTBD</vt:lpstr>
      <vt:lpstr>SCED Manual Offset and Reg-Up Exhaustion </vt:lpstr>
      <vt:lpstr>Regulation Exhaustion by Quarter - 2024</vt:lpstr>
      <vt:lpstr>Large Load Ramping vs Total Regulation Deployment </vt:lpstr>
      <vt:lpstr>NSFL Ramp by Frequency Bins</vt:lpstr>
      <vt:lpstr>Regulation Comparison January</vt:lpstr>
      <vt:lpstr>Regulation Comparison February</vt:lpstr>
      <vt:lpstr>Regulation Comparison March</vt:lpstr>
      <vt:lpstr>Regulation Comparison April</vt:lpstr>
      <vt:lpstr>Regulation Comparison May</vt:lpstr>
      <vt:lpstr>Regulation Comparison June</vt:lpstr>
      <vt:lpstr>Regulation Comparison July*</vt:lpstr>
      <vt:lpstr>PowerPoint Presentation</vt:lpstr>
      <vt:lpstr>Responsive Reserve Service (RRS) Methodology</vt:lpstr>
      <vt:lpstr>2025 RRS Table</vt:lpstr>
      <vt:lpstr>Total Inertia (2015 – 2025.07*)</vt:lpstr>
      <vt:lpstr>RRS Comparison January</vt:lpstr>
      <vt:lpstr>RRS Comparison February</vt:lpstr>
      <vt:lpstr>RRS Comparison March</vt:lpstr>
      <vt:lpstr>RRS Comparison April</vt:lpstr>
      <vt:lpstr>RRS Comparison May</vt:lpstr>
      <vt:lpstr>RRS Comparison June</vt:lpstr>
      <vt:lpstr>RRS Comparison July*</vt:lpstr>
    </vt:vector>
  </TitlesOfParts>
  <Company>The Electric Reliability Council of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Pysh, Danya</dc:creator>
  <cp:lastModifiedBy>Hinojosa, Luis</cp:lastModifiedBy>
  <cp:revision>79</cp:revision>
  <cp:lastPrinted>2016-01-21T20:53:15Z</cp:lastPrinted>
  <dcterms:created xsi:type="dcterms:W3CDTF">2016-01-21T15:20:31Z</dcterms:created>
  <dcterms:modified xsi:type="dcterms:W3CDTF">2025-08-04T17:32:29Z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0x010100F64B222A271C874883CCF5AA671A2248</vt:lpwstr>
  </property>
  <property fmtid="{D5CDD505-2E9C-101B-9397-08002B2CF9AE}" pid="3" name="MSIP_Label_7084cbda-52b8-46fb-a7b7-cb5bd465ed85_Enabled">
    <vt:lpwstr>true</vt:lpwstr>
  </property>
  <property fmtid="{D5CDD505-2E9C-101B-9397-08002B2CF9AE}" pid="4" name="MSIP_Label_7084cbda-52b8-46fb-a7b7-cb5bd465ed85_Method">
    <vt:lpwstr>Standard</vt:lpwstr>
  </property>
  <property fmtid="{D5CDD505-2E9C-101B-9397-08002B2CF9AE}" pid="5" name="MSIP_Label_7084cbda-52b8-46fb-a7b7-cb5bd465ed85_Name">
    <vt:lpwstr>Internal</vt:lpwstr>
  </property>
  <property fmtid="{D5CDD505-2E9C-101B-9397-08002B2CF9AE}" pid="6" name="MSIP_Label_7084cbda-52b8-46fb-a7b7-cb5bd465ed85_SiteId">
    <vt:lpwstr>0afb747d-bff7-4596-a9fc-950ef9e0ec45</vt:lpwstr>
  </property>
  <property fmtid="{D5CDD505-2E9C-101B-9397-08002B2CF9AE}" pid="7" name="MSIP_Label_7084cbda-52b8-46fb-a7b7-cb5bd465ed85_ActionId">
    <vt:lpwstr>8e893081-9e59-45ed-bff1-dcbfb94c3465</vt:lpwstr>
  </property>
  <property fmtid="{D5CDD505-2E9C-101B-9397-08002B2CF9AE}" pid="8" name="MSIP_Label_7084cbda-52b8-46fb-a7b7-cb5bd465ed85_ContentBits">
    <vt:lpwstr>0</vt:lpwstr>
  </property>
  <property fmtid="{D5CDD505-2E9C-101B-9397-08002B2CF9AE}" pid="9" name="MSIP_Label_7084cbda-52b8-46fb-a7b7-cb5bd465ed85_Tag">
    <vt:lpwstr>10, 3, 0, 2</vt:lpwstr>
  </property>
  <property fmtid="{D5CDD505-2E9C-101B-9397-08002B2CF9AE}" pid="10" name="MSIP_Label_7084cbda-52b8-46fb-a7b7-cb5bd465ed85_SetDate">
    <vt:lpwstr>2025-07-01T15:19:07Z</vt:lpwstr>
  </property>
</Properties>
</file>