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3095" r:id="rId6"/>
    <p:sldId id="3100" r:id="rId7"/>
    <p:sldId id="309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27DE27-4B96-A59E-FDD9-EF7C24BC629B}" name="Schmall, John" initials="SJ" userId="S::john.schmall@ercot.com::f98f7ff2-2efd-46b1-a0be-6e7428f04ce8" providerId="AD"/>
  <p188:author id="{61CD393B-B17F-647C-CC65-41A4EDC8BC3E}" name="Woodfin, Dan" initials="WD" userId="S::dan.woodfin@ercot.com::241f4bb4-a54f-4ff5-bea3-a7be5eec2bbc" providerId="AD"/>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 id="{E2EA0CA2-A617-B423-808C-743E83A13CCB}" name="Punyala, Saseen" initials="PS" userId="S::saseen.punyala@ercot.com::cee1e827-9b21-41ab-b80f-9a3990fb489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go, Nitika" initials="MN" lastIdx="7" clrIdx="0">
    <p:extLst>
      <p:ext uri="{19B8F6BF-5375-455C-9EA6-DF929625EA0E}">
        <p15:presenceInfo xmlns:p15="http://schemas.microsoft.com/office/powerpoint/2012/main" userId="S::Nitika.Mago@ercot.com::eb4dfd7f-5a13-4bd1-acb0-2d627733e6c8" providerId="AD"/>
      </p:ext>
    </p:extLst>
  </p:cmAuthor>
  <p:cmAuthor id="2" name="Hinojosa, Luis" initials="JH" lastIdx="3" clrIdx="1">
    <p:extLst>
      <p:ext uri="{19B8F6BF-5375-455C-9EA6-DF929625EA0E}">
        <p15:presenceInfo xmlns:p15="http://schemas.microsoft.com/office/powerpoint/2012/main" userId="S::JoseLuis.Hinojosa@ercot.com::0abb1bae-9833-48f0-96c3-80292fd0fd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snapToGrid="0">
      <p:cViewPr varScale="1">
        <p:scale>
          <a:sx n="108" d="100"/>
          <a:sy n="108" d="100"/>
        </p:scale>
        <p:origin x="1626" y="31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855408"/>
            <a:ext cx="8534400" cy="5064627"/>
          </a:xfrm>
          <a:prstGeom prst="rect">
            <a:avLst/>
          </a:prstGeom>
        </p:spPr>
        <p:txBody>
          <a:bodyPr/>
          <a:lstStyle>
            <a:lvl1pPr>
              <a:defRPr sz="1350"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2"/>
            <a:ext cx="457200" cy="212725"/>
          </a:xfrm>
          <a:prstGeom prst="rect">
            <a:avLst/>
          </a:prstGeom>
        </p:spPr>
        <p:txBody>
          <a:bodyPr vert="horz" lIns="91440" tIns="45720" rIns="91440" bIns="45720" rtlCol="0" anchor="ctr"/>
          <a:lstStyle>
            <a:lvl1pPr algn="ctr">
              <a:defRPr sz="10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45171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540319" y="6569075"/>
            <a:ext cx="457200" cy="212725"/>
          </a:xfrm>
          <a:prstGeom prst="rect">
            <a:avLst/>
          </a:prstGeom>
        </p:spPr>
        <p:txBody>
          <a:bodyPr vert="horz" lIns="91440" tIns="45720" rIns="91440" bIns="45720" rtlCol="0" anchor="ctr"/>
          <a:lstStyle>
            <a:lvl1pPr algn="ctr">
              <a:defRPr sz="1200">
                <a:solidFill>
                  <a:schemeClr val="bg2">
                    <a:lumMod val="50000"/>
                  </a:schemeClr>
                </a:solidFill>
              </a:defRPr>
            </a:lvl1pPr>
          </a:lstStyle>
          <a:p>
            <a:fld id="{1D93BD3E-1E9A-4970-A6F7-E7AC52762E0C}" type="slidenum">
              <a:rPr lang="en-US" smtClean="0"/>
              <a:pPr/>
              <a:t>‹#›</a:t>
            </a:fld>
            <a:endParaRPr lang="en-US"/>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5374308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79"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6"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urldefense.com/v3/__https:/www.pjm.com/pjmfiles/directory/etariff/FercDockets/8564/20241220-er25-785-000.pdf__;!!DR3VkBMYqM1H!fNe0lifuBQHEIBdl6_Sh6PxmB7RAGVr-Os4j0CWj_9yGqKKvEYWCfw7mrPxDsjd2CV8AKe7Q3OfWZ9OmAG-WcuDQns-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67F740-50A9-2195-14EE-68073FF0E536}"/>
              </a:ext>
            </a:extLst>
          </p:cNvPr>
          <p:cNvSpPr>
            <a:spLocks noGrp="1"/>
          </p:cNvSpPr>
          <p:nvPr>
            <p:ph type="sldNum" sz="quarter" idx="4"/>
          </p:nvPr>
        </p:nvSpPr>
        <p:spPr/>
        <p:txBody>
          <a:bodyPr/>
          <a:lstStyle/>
          <a:p>
            <a:fld id="{1D93BD3E-1E9A-4970-A6F7-E7AC52762E0C}" type="slidenum">
              <a:rPr lang="en-US" smtClean="0"/>
              <a:pPr/>
              <a:t>1</a:t>
            </a:fld>
            <a:endParaRPr lang="en-US"/>
          </a:p>
        </p:txBody>
      </p:sp>
      <p:sp>
        <p:nvSpPr>
          <p:cNvPr id="5" name="Content Placeholder 4">
            <a:extLst>
              <a:ext uri="{FF2B5EF4-FFF2-40B4-BE49-F238E27FC236}">
                <a16:creationId xmlns:a16="http://schemas.microsoft.com/office/drawing/2014/main" id="{5AA518AD-5402-6DE9-118A-66316A39D084}"/>
              </a:ext>
            </a:extLst>
          </p:cNvPr>
          <p:cNvSpPr>
            <a:spLocks noGrp="1"/>
          </p:cNvSpPr>
          <p:nvPr>
            <p:ph idx="16"/>
          </p:nvPr>
        </p:nvSpPr>
        <p:spPr/>
        <p:txBody>
          <a:bodyPr/>
          <a:lstStyle/>
          <a:p>
            <a:r>
              <a:rPr lang="en-US"/>
              <a:t>Comments </a:t>
            </a:r>
            <a:r>
              <a:rPr lang="en-US" dirty="0"/>
              <a:t>and feedback on Methodology</a:t>
            </a:r>
          </a:p>
        </p:txBody>
      </p:sp>
    </p:spTree>
    <p:extLst>
      <p:ext uri="{BB962C8B-B14F-4D97-AF65-F5344CB8AC3E}">
        <p14:creationId xmlns:p14="http://schemas.microsoft.com/office/powerpoint/2010/main" val="350404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0A5CB-6DE6-74FB-822E-806CA33CC2AF}"/>
              </a:ext>
            </a:extLst>
          </p:cNvPr>
          <p:cNvSpPr>
            <a:spLocks noGrp="1"/>
          </p:cNvSpPr>
          <p:nvPr>
            <p:ph type="title"/>
          </p:nvPr>
        </p:nvSpPr>
        <p:spPr/>
        <p:txBody>
          <a:bodyPr/>
          <a:lstStyle/>
          <a:p>
            <a:r>
              <a:rPr lang="en-US" dirty="0"/>
              <a:t>LCRA Feedback</a:t>
            </a:r>
          </a:p>
        </p:txBody>
      </p:sp>
      <p:sp>
        <p:nvSpPr>
          <p:cNvPr id="3" name="Content Placeholder 2">
            <a:extLst>
              <a:ext uri="{FF2B5EF4-FFF2-40B4-BE49-F238E27FC236}">
                <a16:creationId xmlns:a16="http://schemas.microsoft.com/office/drawing/2014/main" id="{CD4E1C1D-1271-BBC7-01F0-BACBE2588C64}"/>
              </a:ext>
            </a:extLst>
          </p:cNvPr>
          <p:cNvSpPr>
            <a:spLocks noGrp="1"/>
          </p:cNvSpPr>
          <p:nvPr>
            <p:ph idx="1"/>
          </p:nvPr>
        </p:nvSpPr>
        <p:spPr/>
        <p:txBody>
          <a:bodyPr/>
          <a:lstStyle/>
          <a:p>
            <a:pPr lvl="0"/>
            <a:r>
              <a:rPr lang="en-US" sz="1200" dirty="0"/>
              <a:t>As noted in ERCOT’s presentation, the motivating reason for shifting to a probabilistic approach over the purely historic statistical method used previously is that a probabilistic method can more easily incorporate </a:t>
            </a:r>
            <a:r>
              <a:rPr lang="en-US" sz="1200" b="1" dirty="0"/>
              <a:t>forward-looking</a:t>
            </a:r>
            <a:r>
              <a:rPr lang="en-US" sz="1200" dirty="0"/>
              <a:t> modeling capabilities. It is not clear to us from the initial workshop what forward adjustments ERCOT is planning to include in the modeling to account for increasing risks of net load forecast errors (NLFE). We understand that Monte Carlo resampling, adjacent hour weighting, and k-means clustering all serve to boost or smooth observations of </a:t>
            </a:r>
            <a:r>
              <a:rPr lang="en-US" sz="1200" b="1" dirty="0"/>
              <a:t>historical</a:t>
            </a:r>
            <a:r>
              <a:rPr lang="en-US" sz="1200" dirty="0"/>
              <a:t> data, but don’t appear to consider trends that could impact the expected NLFE and Forced Outage risks in future years.</a:t>
            </a:r>
          </a:p>
          <a:p>
            <a:pPr lvl="1"/>
            <a:r>
              <a:rPr lang="en-US" sz="1100" dirty="0"/>
              <a:t>Can ERCOT elaborate on how the proposed methodology will account for known trends (e.g., increasing solar penetration, price responsive demand, etc.) on a </a:t>
            </a:r>
            <a:r>
              <a:rPr lang="en-US" sz="1100" b="1" dirty="0"/>
              <a:t>forward-looking</a:t>
            </a:r>
            <a:r>
              <a:rPr lang="en-US" sz="1100" dirty="0"/>
              <a:t> basis? Although ERCOT could not identify a strong linear relationship between NLFE and growing solar, wind, and load variables at the monthly level, it may be prudent to include a “buffer” to cover increasing risks from NLFE – particularly in the first year of the new methodology.</a:t>
            </a:r>
          </a:p>
          <a:p>
            <a:pPr lvl="1"/>
            <a:r>
              <a:rPr lang="en-US" sz="1100" dirty="0"/>
              <a:t>Has ERCOT observed any historic relationship between Forced Outage frequency and the age of the fleet that should be incorporated as a forward-looking adjustment?</a:t>
            </a:r>
          </a:p>
          <a:p>
            <a:r>
              <a:rPr lang="en-US" sz="1200" dirty="0"/>
              <a:t> </a:t>
            </a:r>
          </a:p>
          <a:p>
            <a:pPr lvl="0"/>
            <a:r>
              <a:rPr lang="en-US" sz="1200" dirty="0"/>
              <a:t>In previous years, ERCOT has previewed the AS Plan by comparing Average and Max quantities for each month and product. We expect the new methodology to require additional scrutiny from stakeholders and recommend providing an 8760 hourly comparison of the AS Plan using old AS methodology vs. new AS methodology for ECRS / Non-Spin. In a similar vein, it may be beneficial to provide stakeholders with 8760 “sensitivities” of the new probabilistic method using slightly different modeling assumptions (e.g., different historical date ranges, number of clusters, weighting of adjacent hours, etc.). These sensitivities would help us to understand the value of each sample boosting / smoothing features of the methodology. Our expectation is that the overall AS Plan size should </a:t>
            </a:r>
            <a:r>
              <a:rPr lang="en-US" sz="1200" b="1" dirty="0"/>
              <a:t>not</a:t>
            </a:r>
            <a:r>
              <a:rPr lang="en-US" sz="1200" dirty="0"/>
              <a:t> change significantly with reasonable sensitivities to these modeling parameters; however, if a large change in the overall AS Plan is observed upon sensitizing a parameter, it will be imperative to calibrate it with more rigor.</a:t>
            </a:r>
          </a:p>
          <a:p>
            <a:r>
              <a:rPr lang="en-US" sz="1200" dirty="0"/>
              <a:t> </a:t>
            </a:r>
          </a:p>
          <a:p>
            <a:pPr lvl="0"/>
            <a:r>
              <a:rPr lang="en-US" sz="1200" dirty="0"/>
              <a:t>Finally, LCRA continues to recommend that ERCOT procure sufficient AS to avoid entering a Watch. We interpret this guidance from the PUC to mean not entering a Watch in any year (i.e., 0% probability). We understand this procurement target threshold as the modeling parameter with the single largest impact on AS Plan size. As described above, it would be very helpful to understand how changing the target (avoid a Watch, EEA1, EEA2, etc.) and probability (1/1 year, 1/10 years, etc.) impacts overall AS Plan size.</a:t>
            </a:r>
          </a:p>
          <a:p>
            <a:endParaRPr lang="en-US" sz="1200" dirty="0"/>
          </a:p>
        </p:txBody>
      </p:sp>
      <p:sp>
        <p:nvSpPr>
          <p:cNvPr id="4" name="Slide Number Placeholder 3">
            <a:extLst>
              <a:ext uri="{FF2B5EF4-FFF2-40B4-BE49-F238E27FC236}">
                <a16:creationId xmlns:a16="http://schemas.microsoft.com/office/drawing/2014/main" id="{53E795E9-6378-1475-A648-0CF4D3A8929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693523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1E8BD-FF13-DF09-2FB0-AB2524A7750D}"/>
              </a:ext>
            </a:extLst>
          </p:cNvPr>
          <p:cNvSpPr>
            <a:spLocks noGrp="1"/>
          </p:cNvSpPr>
          <p:nvPr>
            <p:ph type="title"/>
          </p:nvPr>
        </p:nvSpPr>
        <p:spPr/>
        <p:txBody>
          <a:bodyPr/>
          <a:lstStyle/>
          <a:p>
            <a:r>
              <a:rPr lang="en-US" dirty="0" err="1"/>
              <a:t>Vistra</a:t>
            </a:r>
            <a:r>
              <a:rPr lang="en-US" dirty="0"/>
              <a:t> Feedback</a:t>
            </a:r>
          </a:p>
        </p:txBody>
      </p:sp>
      <p:sp>
        <p:nvSpPr>
          <p:cNvPr id="3" name="Content Placeholder 2">
            <a:extLst>
              <a:ext uri="{FF2B5EF4-FFF2-40B4-BE49-F238E27FC236}">
                <a16:creationId xmlns:a16="http://schemas.microsoft.com/office/drawing/2014/main" id="{A0BFDB77-5A58-7EB9-11D5-F8176F41C53B}"/>
              </a:ext>
            </a:extLst>
          </p:cNvPr>
          <p:cNvSpPr>
            <a:spLocks noGrp="1"/>
          </p:cNvSpPr>
          <p:nvPr>
            <p:ph idx="1"/>
          </p:nvPr>
        </p:nvSpPr>
        <p:spPr/>
        <p:txBody>
          <a:bodyPr/>
          <a:lstStyle/>
          <a:p>
            <a:pPr lvl="0"/>
            <a:r>
              <a:rPr lang="en-US" sz="1000" dirty="0"/>
              <a:t>Inputs - Risk Credits: Other Available Capacity (Online &amp; Offline Headroom, ESR Energy)</a:t>
            </a:r>
            <a:endParaRPr lang="en-US" sz="1050" dirty="0"/>
          </a:p>
          <a:p>
            <a:pPr lvl="1"/>
            <a:r>
              <a:rPr lang="en-US" sz="900" b="1" i="1" dirty="0" err="1"/>
              <a:t>Vistra</a:t>
            </a:r>
            <a:r>
              <a:rPr lang="en-US" sz="900" b="1" i="1" dirty="0"/>
              <a:t> Feedback</a:t>
            </a:r>
            <a:r>
              <a:rPr lang="en-US" sz="900" dirty="0"/>
              <a:t>:</a:t>
            </a:r>
            <a:endParaRPr lang="en-US" sz="1000" dirty="0"/>
          </a:p>
          <a:p>
            <a:pPr lvl="2"/>
            <a:r>
              <a:rPr lang="en-US" sz="900" dirty="0"/>
              <a:t>A </a:t>
            </a:r>
            <a:r>
              <a:rPr lang="en-US" sz="900" b="1" dirty="0"/>
              <a:t>zero value of risk credit</a:t>
            </a:r>
            <a:r>
              <a:rPr lang="en-US" sz="900" dirty="0"/>
              <a:t> ensures that the methodology is agnostic to the historical over-commitment situations and that ERCOT is not planning around an assumption ERCOT should be moving away from with a probabilistic assessment that past observations can predict future outcomes, particularly as RTC go-live may materially alter generators’ incentives. The market needs to plan to procure enough reserves to meet all the uncertainty and let market</a:t>
            </a:r>
            <a:r>
              <a:rPr lang="en-US" sz="900" strike="sngStrike" dirty="0"/>
              <a:t> </a:t>
            </a:r>
            <a:r>
              <a:rPr lang="en-US" sz="900" dirty="0"/>
              <a:t>dynamics determine the appropriate value of the reserve (subject to price caps reflected in the ASDCs). To that end, assuming historical headroom will be available in future cases undermines the function of the ASDC: under RTC, the ASDCs are meant to reflect the relative value of scarcity in each AS procured, so to assume some AS-qualified capacity will be available anyway is to effectively value some potentially significant portion of the AS Plan at $0 value. Over the long-term, ERCOT will get what it pays for in that case.</a:t>
            </a:r>
            <a:endParaRPr lang="en-US" sz="1000" dirty="0"/>
          </a:p>
          <a:p>
            <a:pPr lvl="3"/>
            <a:r>
              <a:rPr lang="en-US" sz="900" dirty="0"/>
              <a:t>This approach is consistent with recent changes observed in other organized wholesale electricity markets:</a:t>
            </a:r>
            <a:endParaRPr lang="en-US" sz="1000" dirty="0"/>
          </a:p>
          <a:p>
            <a:pPr lvl="4"/>
            <a:r>
              <a:rPr lang="en-US" sz="800" dirty="0"/>
              <a:t>In ISO-NE, ancillary services market directly assigns resource obligations (and revenues) in order to strengthen the incentive for the resource to procure fuel and make other delivery-enhancing investments for real time. To count on 'historical headroom MW' as available A/S MW, would be tantamount to counting on a perpetual investment supporting those 'headroom' MW in future periods, which is not always the case as the markets and costs evolve.  </a:t>
            </a:r>
            <a:endParaRPr lang="en-US" sz="900" dirty="0"/>
          </a:p>
          <a:p>
            <a:pPr lvl="4"/>
            <a:r>
              <a:rPr lang="en-US" sz="800" dirty="0"/>
              <a:t>In 2024, PJM removed the capacity market must offer exemption for intermittent, storage, and hybrid resources, recognizing that doing so assumed availability that did not always materialize.  While the impact of this change was primarily felt in the capacity market, in its filing letter to FERC PJM argued that “categorically exempt resources that are not offered into the capacity auctions are effectively the same as Energy Resources with no energy market must-offer requirement and no performance obligations during capacity emergencies. In other words, PJM already cannot depend on these resources to provide resource adequacy” (PJM </a:t>
            </a:r>
            <a:r>
              <a:rPr lang="en-US" sz="800" u="sng" dirty="0">
                <a:hlinkClick r:id="rId2"/>
              </a:rPr>
              <a:t>filing</a:t>
            </a:r>
            <a:r>
              <a:rPr lang="en-US" sz="800" dirty="0"/>
              <a:t> at pp. 26-27). </a:t>
            </a:r>
            <a:endParaRPr lang="en-US" sz="900" dirty="0"/>
          </a:p>
          <a:p>
            <a:pPr lvl="2"/>
            <a:r>
              <a:rPr lang="en-US" sz="900" dirty="0"/>
              <a:t>Should ERCOT for some reason still decide to use a nonzero value for risk credit, ERCOT needs to at the very least remove RUC capacity volumes from the historical analysis, as including RUC capacity would give ERCOT the ability to introduce endogenous bias in the probabilistic assessment results since ERCOT can force an over-commitment condition in the historical data.</a:t>
            </a:r>
            <a:endParaRPr lang="en-US" sz="1000" dirty="0"/>
          </a:p>
          <a:p>
            <a:pPr lvl="0"/>
            <a:r>
              <a:rPr lang="en-US" sz="1000" dirty="0"/>
              <a:t>Inputs - Risks: Net Load Forecast Error (Load, Solar &amp; Wind)</a:t>
            </a:r>
            <a:endParaRPr lang="en-US" sz="1050" dirty="0"/>
          </a:p>
          <a:p>
            <a:pPr lvl="1"/>
            <a:r>
              <a:rPr lang="en-US" sz="900" b="1" i="1" dirty="0" err="1"/>
              <a:t>Vistra</a:t>
            </a:r>
            <a:r>
              <a:rPr lang="en-US" sz="900" b="1" i="1" dirty="0"/>
              <a:t> Feedback</a:t>
            </a:r>
            <a:r>
              <a:rPr lang="en-US" sz="900" dirty="0"/>
              <a:t>: </a:t>
            </a:r>
            <a:r>
              <a:rPr lang="en-US" sz="900" dirty="0" err="1"/>
              <a:t>Vistra</a:t>
            </a:r>
            <a:r>
              <a:rPr lang="en-US" sz="900" dirty="0"/>
              <a:t> appreciates analysis done by ERCOT to understand the impact of Load and Renewable growth on forecast error, but the historical data does not account for the load growth that is being forecasted in ERCOT. At the same time, looking to the past is also not a true reflection of the resource mix in the generation interconnection study queue. Hence, </a:t>
            </a:r>
            <a:r>
              <a:rPr lang="en-US" sz="900" dirty="0" err="1"/>
              <a:t>Vistra</a:t>
            </a:r>
            <a:r>
              <a:rPr lang="en-US" sz="900" dirty="0"/>
              <a:t> agrees with ERCOT’s supposition that “relying on historic</a:t>
            </a:r>
            <a:r>
              <a:rPr lang="en-US" sz="900" strike="sngStrike" dirty="0"/>
              <a:t>al</a:t>
            </a:r>
            <a:r>
              <a:rPr lang="en-US" sz="900" dirty="0"/>
              <a:t> error alone may not [be] sufficient” and suggests that ERCOT’s model train on adjusted historical data or make other adjustments for future Load and Renewable Growth to ensure sufficient Operating Reserves are being procured.</a:t>
            </a:r>
            <a:endParaRPr lang="en-US" sz="1000" dirty="0"/>
          </a:p>
          <a:p>
            <a:pPr lvl="0"/>
            <a:r>
              <a:rPr lang="en-US" sz="1000" dirty="0"/>
              <a:t>What event/criteria should each AS be setup to cover?</a:t>
            </a:r>
            <a:endParaRPr lang="en-US" sz="1050" dirty="0"/>
          </a:p>
          <a:p>
            <a:pPr lvl="1"/>
            <a:r>
              <a:rPr lang="en-US" sz="900" b="1" i="1" dirty="0" err="1"/>
              <a:t>Vistra</a:t>
            </a:r>
            <a:r>
              <a:rPr lang="en-US" sz="900" b="1" i="1" dirty="0"/>
              <a:t> Feedback</a:t>
            </a:r>
            <a:r>
              <a:rPr lang="en-US" sz="900" dirty="0"/>
              <a:t>: Procurement of AS quantities (the AS Plan) should be designed to </a:t>
            </a:r>
            <a:r>
              <a:rPr lang="en-US" sz="900" b="1" dirty="0"/>
              <a:t>avoid Watches and conservation notices</a:t>
            </a:r>
            <a:r>
              <a:rPr lang="en-US" sz="900" dirty="0"/>
              <a:t>. The revealed preference of Texans and Texas policymakers is a desire to not worry about tight grid conditions. The ERCOT market design, including AS procurement, should work toward meeting that public preference.</a:t>
            </a:r>
            <a:endParaRPr lang="en-US" sz="1000" dirty="0"/>
          </a:p>
          <a:p>
            <a:pPr lvl="0"/>
            <a:r>
              <a:rPr lang="en-US" sz="1000" dirty="0"/>
              <a:t>How much can other types of AS reserves be counted on to address risks for a given AS product?</a:t>
            </a:r>
            <a:endParaRPr lang="en-US" sz="1050" dirty="0"/>
          </a:p>
          <a:p>
            <a:pPr lvl="1"/>
            <a:r>
              <a:rPr lang="en-US" sz="900" b="1" i="1" dirty="0" err="1"/>
              <a:t>Vistra</a:t>
            </a:r>
            <a:r>
              <a:rPr lang="en-US" sz="900" b="1" i="1" dirty="0"/>
              <a:t> Feedback</a:t>
            </a:r>
            <a:r>
              <a:rPr lang="en-US" sz="900" dirty="0"/>
              <a:t>: ASDCs under NPRR1269 should at least help to address the question about counting AS Reserves to address multiple needs.</a:t>
            </a:r>
            <a:endParaRPr lang="en-US" sz="1000" dirty="0"/>
          </a:p>
          <a:p>
            <a:endParaRPr lang="en-US" sz="1000" dirty="0"/>
          </a:p>
        </p:txBody>
      </p:sp>
      <p:sp>
        <p:nvSpPr>
          <p:cNvPr id="4" name="Slide Number Placeholder 3">
            <a:extLst>
              <a:ext uri="{FF2B5EF4-FFF2-40B4-BE49-F238E27FC236}">
                <a16:creationId xmlns:a16="http://schemas.microsoft.com/office/drawing/2014/main" id="{EDD78D20-A3DA-CD66-E7C8-374C028240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18255397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defPPr algn="l">
          <a:defRPr/>
        </a:defPPr>
      </a:lstStyle>
      <a: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B222A271C874883CCF5AA671A2248" ma:contentTypeVersion="6" ma:contentTypeDescription="Create a new document." ma:contentTypeScope="" ma:versionID="e4537206932b333a91260878798d20fe">
  <xsd:schema xmlns:xsd="http://www.w3.org/2001/XMLSchema" xmlns:xs="http://www.w3.org/2001/XMLSchema" xmlns:p="http://schemas.microsoft.com/office/2006/metadata/properties" xmlns:ns2="5ecffb83-81dc-4a6e-958e-9bd7892b5bec" xmlns:ns3="65ba6488-6413-4dec-a148-541526ccc51b" targetNamespace="http://schemas.microsoft.com/office/2006/metadata/properties" ma:root="true" ma:fieldsID="09e33379055d574121efaf56fad30f99" ns2:_="" ns3:_="">
    <xsd:import namespace="5ecffb83-81dc-4a6e-958e-9bd7892b5bec"/>
    <xsd:import namespace="65ba6488-6413-4dec-a148-541526ccc51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cffb83-81dc-4a6e-958e-9bd7892b5b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ba6488-6413-4dec-a148-541526ccc51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C19F6F-698F-4BC8-A0A4-F1D9B79B3EBD}">
  <ds:schemaRefs>
    <ds:schemaRef ds:uri="5ecffb83-81dc-4a6e-958e-9bd7892b5bec"/>
    <ds:schemaRef ds:uri="65ba6488-6413-4dec-a148-541526ccc51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5ecffb83-81dc-4a6e-958e-9bd7892b5bec"/>
    <ds:schemaRef ds:uri="65ba6488-6413-4dec-a148-541526ccc51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4090</TotalTime>
  <Words>1224</Words>
  <Application>Microsoft Office PowerPoint</Application>
  <PresentationFormat>On-screen Show (4:3)</PresentationFormat>
  <Paragraphs>26</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LCRA Feedback</vt:lpstr>
      <vt:lpstr>Vistra Feedback</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Hinojosa, Luis</cp:lastModifiedBy>
  <cp:revision>67</cp:revision>
  <cp:lastPrinted>2016-01-21T20:53:15Z</cp:lastPrinted>
  <dcterms:created xsi:type="dcterms:W3CDTF">2016-01-21T15:20:31Z</dcterms:created>
  <dcterms:modified xsi:type="dcterms:W3CDTF">2025-08-04T15:56:25Z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0x010100F64B222A271C874883CCF5AA671A2248</vt:lpwstr>
  </property>
  <property fmtid="{D5CDD505-2E9C-101B-9397-08002B2CF9AE}" pid="3" name="MSIP_Label_7084cbda-52b8-46fb-a7b7-cb5bd465ed85_Enabled">
    <vt:lpwstr>true</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8e893081-9e59-45ed-bff1-dcbfb94c3465</vt:lpwstr>
  </property>
  <property fmtid="{D5CDD505-2E9C-101B-9397-08002B2CF9AE}" pid="8" name="MSIP_Label_7084cbda-52b8-46fb-a7b7-cb5bd465ed85_ContentBits">
    <vt:lpwstr>0</vt:lpwstr>
  </property>
  <property fmtid="{D5CDD505-2E9C-101B-9397-08002B2CF9AE}" pid="9" name="MSIP_Label_7084cbda-52b8-46fb-a7b7-cb5bd465ed85_Tag">
    <vt:lpwstr>10, 3, 0, 2</vt:lpwstr>
  </property>
  <property fmtid="{D5CDD505-2E9C-101B-9397-08002B2CF9AE}" pid="10" name="MSIP_Label_7084cbda-52b8-46fb-a7b7-cb5bd465ed85_SetDate">
    <vt:lpwstr>2025-07-01T15:19:07Z</vt:lpwstr>
  </property>
</Properties>
</file>