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3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31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BED260E-FBAC-4D09-AAF3-6A29CD46624A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C359BEE-C5F7-4083-A0E6-DB24882CE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6403B-A197-5877-A4EC-16B303137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43AB1-F835-9999-4CD2-05C7BC7FA9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52172-9EE7-AA66-7634-B56D4FC1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CF079-6A50-466B-B11E-C65EB7D3796D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E95DE-7D57-33FB-CBB8-0A45AB781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9C9F2-44BD-D143-962A-E89F19BC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5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C9E36-A81B-BFF7-6C66-137B6EF3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E91C7-F138-61D9-A4A0-48A40F6D8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831CC-1954-A6A8-3C47-4C0E13C6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EC5F-5675-4E8D-879B-F900BEE56F38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3E8D4-1BDD-B9E8-9B90-6C09BF9F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0EAFE-84F0-441E-27D0-BD66763EE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7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7540BD-1D27-4153-45E5-63A4B0AC3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3A9E8-0094-44A5-E5B4-C52803ECA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2480B-DC18-E0BB-2B51-3FD992B38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3FA70-4FC5-4671-BB2C-3BDAA26D6D86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0E737-365F-FF59-4AFF-98457ABE8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C6D9A-C3A7-4D8F-7897-55B38B5F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21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icture Placeholder 85">
            <a:extLst>
              <a:ext uri="{FF2B5EF4-FFF2-40B4-BE49-F238E27FC236}">
                <a16:creationId xmlns:a16="http://schemas.microsoft.com/office/drawing/2014/main" id="{27C8F013-58D5-4ABD-B2CB-0431FD14933E}"/>
              </a:ext>
            </a:extLst>
          </p:cNvPr>
          <p:cNvSpPr>
            <a:spLocks noGrp="1"/>
          </p:cNvSpPr>
          <p:nvPr userDrawn="1">
            <p:ph type="pic" sz="quarter" idx="29"/>
          </p:nvPr>
        </p:nvSpPr>
        <p:spPr>
          <a:xfrm>
            <a:off x="884309" y="918636"/>
            <a:ext cx="950400" cy="6876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257CB-11D8-4D35-A676-05EDEFAA2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7973" y="-27215"/>
            <a:ext cx="8617176" cy="793932"/>
          </a:xfrm>
        </p:spPr>
        <p:txBody>
          <a:bodyPr anchor="b">
            <a:normAutofit/>
          </a:bodyPr>
          <a:lstStyle>
            <a:lvl1pPr algn="r"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A622EE-EB76-4F63-BF73-21A4E7D3C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3532" y="806751"/>
            <a:ext cx="8617176" cy="481916"/>
          </a:xfrm>
        </p:spPr>
        <p:txBody>
          <a:bodyPr>
            <a:noAutofit/>
          </a:bodyPr>
          <a:lstStyle>
            <a:lvl1pPr marL="0" indent="0" algn="r">
              <a:buNone/>
              <a:defRPr sz="2800" i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D56C11-4279-4A7A-8ED5-B3CC4B49EBCE}"/>
              </a:ext>
            </a:extLst>
          </p:cNvPr>
          <p:cNvSpPr/>
          <p:nvPr userDrawn="1"/>
        </p:nvSpPr>
        <p:spPr>
          <a:xfrm>
            <a:off x="970189" y="1399671"/>
            <a:ext cx="10986581" cy="630936"/>
          </a:xfrm>
          <a:prstGeom prst="rect">
            <a:avLst/>
          </a:prstGeom>
          <a:solidFill>
            <a:srgbClr val="DE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1448BB1C-FCE0-4368-9454-1C343179F82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999868" y="1445659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5" name="Text Placeholder 67">
            <a:extLst>
              <a:ext uri="{FF2B5EF4-FFF2-40B4-BE49-F238E27FC236}">
                <a16:creationId xmlns:a16="http://schemas.microsoft.com/office/drawing/2014/main" id="{0F809E17-A64D-4926-86F9-F23BA9D43374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1002003" y="2132509"/>
            <a:ext cx="1697037" cy="3689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Step 1</a:t>
            </a:r>
            <a:endParaRPr lang="ru-RU" dirty="0"/>
          </a:p>
        </p:txBody>
      </p:sp>
      <p:sp>
        <p:nvSpPr>
          <p:cNvPr id="80" name="Text Placeholder 67">
            <a:extLst>
              <a:ext uri="{FF2B5EF4-FFF2-40B4-BE49-F238E27FC236}">
                <a16:creationId xmlns:a16="http://schemas.microsoft.com/office/drawing/2014/main" id="{CEAEBD1B-4DD3-4194-BDB3-E70AEE2E0CDB}"/>
              </a:ext>
            </a:extLst>
          </p:cNvPr>
          <p:cNvSpPr>
            <a:spLocks noGrp="1"/>
          </p:cNvSpPr>
          <p:nvPr userDrawn="1">
            <p:ph type="body" sz="quarter" idx="24"/>
          </p:nvPr>
        </p:nvSpPr>
        <p:spPr>
          <a:xfrm>
            <a:off x="999868" y="2537066"/>
            <a:ext cx="1697037" cy="1414919"/>
          </a:xfrm>
        </p:spPr>
        <p:txBody>
          <a:bodyPr>
            <a:noAutofit/>
          </a:bodyPr>
          <a:lstStyle>
            <a:lvl1pPr marL="0" indent="0">
              <a:buNone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67">
            <a:extLst>
              <a:ext uri="{FF2B5EF4-FFF2-40B4-BE49-F238E27FC236}">
                <a16:creationId xmlns:a16="http://schemas.microsoft.com/office/drawing/2014/main" id="{D78D23EB-5D9F-4540-94A3-08DBF7B8B91F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3076929" y="1445659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6" name="Text Placeholder 67">
            <a:extLst>
              <a:ext uri="{FF2B5EF4-FFF2-40B4-BE49-F238E27FC236}">
                <a16:creationId xmlns:a16="http://schemas.microsoft.com/office/drawing/2014/main" id="{52C8DAAC-AC34-4ADE-B88F-1C9288A5AEAB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079064" y="2132509"/>
            <a:ext cx="1697037" cy="36894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Step 2</a:t>
            </a:r>
            <a:endParaRPr lang="ru-RU" dirty="0"/>
          </a:p>
        </p:txBody>
      </p:sp>
      <p:sp>
        <p:nvSpPr>
          <p:cNvPr id="81" name="Text Placeholder 67">
            <a:extLst>
              <a:ext uri="{FF2B5EF4-FFF2-40B4-BE49-F238E27FC236}">
                <a16:creationId xmlns:a16="http://schemas.microsoft.com/office/drawing/2014/main" id="{11C83BFB-0EB8-4D80-943B-BA7A252D4DFE}"/>
              </a:ext>
            </a:extLst>
          </p:cNvPr>
          <p:cNvSpPr>
            <a:spLocks noGrp="1"/>
          </p:cNvSpPr>
          <p:nvPr userDrawn="1">
            <p:ph type="body" sz="quarter" idx="25"/>
          </p:nvPr>
        </p:nvSpPr>
        <p:spPr>
          <a:xfrm>
            <a:off x="3076929" y="2537066"/>
            <a:ext cx="1697037" cy="1414919"/>
          </a:xfrm>
        </p:spPr>
        <p:txBody>
          <a:bodyPr>
            <a:noAutofit/>
          </a:bodyPr>
          <a:lstStyle>
            <a:lvl1pPr marL="0" indent="0">
              <a:buNone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67">
            <a:extLst>
              <a:ext uri="{FF2B5EF4-FFF2-40B4-BE49-F238E27FC236}">
                <a16:creationId xmlns:a16="http://schemas.microsoft.com/office/drawing/2014/main" id="{4ED1DE17-B2BC-417B-BFB0-D3CDF7209734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153990" y="1445659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7" name="Text Placeholder 67">
            <a:extLst>
              <a:ext uri="{FF2B5EF4-FFF2-40B4-BE49-F238E27FC236}">
                <a16:creationId xmlns:a16="http://schemas.microsoft.com/office/drawing/2014/main" id="{2406C601-7B6F-4E9D-A973-B2CC92C0DDA5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5156125" y="2132509"/>
            <a:ext cx="1697037" cy="368946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3</a:t>
            </a:r>
            <a:endParaRPr lang="ru-RU" dirty="0"/>
          </a:p>
        </p:txBody>
      </p:sp>
      <p:sp>
        <p:nvSpPr>
          <p:cNvPr id="82" name="Text Placeholder 67">
            <a:extLst>
              <a:ext uri="{FF2B5EF4-FFF2-40B4-BE49-F238E27FC236}">
                <a16:creationId xmlns:a16="http://schemas.microsoft.com/office/drawing/2014/main" id="{1863E5AC-A2CE-4EFB-9433-5F599B2B061F}"/>
              </a:ext>
            </a:extLst>
          </p:cNvPr>
          <p:cNvSpPr>
            <a:spLocks noGrp="1"/>
          </p:cNvSpPr>
          <p:nvPr userDrawn="1">
            <p:ph type="body" sz="quarter" idx="26"/>
          </p:nvPr>
        </p:nvSpPr>
        <p:spPr>
          <a:xfrm>
            <a:off x="5153990" y="2537066"/>
            <a:ext cx="1697037" cy="141491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1" name="Text Placeholder 67">
            <a:extLst>
              <a:ext uri="{FF2B5EF4-FFF2-40B4-BE49-F238E27FC236}">
                <a16:creationId xmlns:a16="http://schemas.microsoft.com/office/drawing/2014/main" id="{166A426C-5268-45E2-8D57-A0DC553E0187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231051" y="1445659"/>
            <a:ext cx="1697037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8" name="Text Placeholder 67">
            <a:extLst>
              <a:ext uri="{FF2B5EF4-FFF2-40B4-BE49-F238E27FC236}">
                <a16:creationId xmlns:a16="http://schemas.microsoft.com/office/drawing/2014/main" id="{84AA07B3-267A-4EF3-884B-C7811E2A82E2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233186" y="2132509"/>
            <a:ext cx="1697037" cy="368946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4</a:t>
            </a:r>
            <a:endParaRPr lang="ru-RU" dirty="0"/>
          </a:p>
        </p:txBody>
      </p:sp>
      <p:sp>
        <p:nvSpPr>
          <p:cNvPr id="83" name="Text Placeholder 67">
            <a:extLst>
              <a:ext uri="{FF2B5EF4-FFF2-40B4-BE49-F238E27FC236}">
                <a16:creationId xmlns:a16="http://schemas.microsoft.com/office/drawing/2014/main" id="{8200DF41-88E6-45EF-AE9D-B56233AD17E6}"/>
              </a:ext>
            </a:extLst>
          </p:cNvPr>
          <p:cNvSpPr>
            <a:spLocks noGrp="1"/>
          </p:cNvSpPr>
          <p:nvPr userDrawn="1">
            <p:ph type="body" sz="quarter" idx="27"/>
          </p:nvPr>
        </p:nvSpPr>
        <p:spPr>
          <a:xfrm>
            <a:off x="7231051" y="2537066"/>
            <a:ext cx="1697037" cy="141491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2" name="Text Placeholder 67">
            <a:extLst>
              <a:ext uri="{FF2B5EF4-FFF2-40B4-BE49-F238E27FC236}">
                <a16:creationId xmlns:a16="http://schemas.microsoft.com/office/drawing/2014/main" id="{27F6FCF2-4954-4E07-BD4A-54040E169886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9564420" y="1445659"/>
            <a:ext cx="1657391" cy="450850"/>
          </a:xfrm>
        </p:spPr>
        <p:txBody>
          <a:bodyPr>
            <a:noAutofit/>
          </a:bodyPr>
          <a:lstStyle>
            <a:lvl1pPr marL="0" indent="0">
              <a:buNone/>
              <a:defRPr sz="2800" b="1">
                <a:solidFill>
                  <a:schemeClr val="accent1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9" name="Text Placeholder 67">
            <a:extLst>
              <a:ext uri="{FF2B5EF4-FFF2-40B4-BE49-F238E27FC236}">
                <a16:creationId xmlns:a16="http://schemas.microsoft.com/office/drawing/2014/main" id="{9752F311-54E4-4A2F-A676-CE541AC3AF22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9595409" y="2117047"/>
            <a:ext cx="1697037" cy="368946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accent3"/>
                </a:solidFill>
                <a:latin typeface="+mj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5</a:t>
            </a:r>
            <a:endParaRPr lang="ru-RU" dirty="0"/>
          </a:p>
        </p:txBody>
      </p:sp>
      <p:sp>
        <p:nvSpPr>
          <p:cNvPr id="84" name="Text Placeholder 67">
            <a:extLst>
              <a:ext uri="{FF2B5EF4-FFF2-40B4-BE49-F238E27FC236}">
                <a16:creationId xmlns:a16="http://schemas.microsoft.com/office/drawing/2014/main" id="{293395E1-4412-462F-9A23-3BEF7CCC2498}"/>
              </a:ext>
            </a:extLst>
          </p:cNvPr>
          <p:cNvSpPr>
            <a:spLocks noGrp="1"/>
          </p:cNvSpPr>
          <p:nvPr userDrawn="1">
            <p:ph type="body" sz="quarter" idx="28"/>
          </p:nvPr>
        </p:nvSpPr>
        <p:spPr>
          <a:xfrm>
            <a:off x="9595410" y="2554852"/>
            <a:ext cx="1697037" cy="1414919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i="1">
                <a:solidFill>
                  <a:schemeClr val="accent3"/>
                </a:solidFill>
                <a:latin typeface="+mn-lt"/>
              </a:defRPr>
            </a:lvl1pPr>
            <a:lvl2pPr>
              <a:defRPr sz="2800" b="1">
                <a:solidFill>
                  <a:srgbClr val="B4001B"/>
                </a:solidFill>
                <a:latin typeface="+mj-lt"/>
              </a:defRPr>
            </a:lvl2pPr>
            <a:lvl3pPr>
              <a:defRPr sz="2800" b="1">
                <a:solidFill>
                  <a:srgbClr val="B4001B"/>
                </a:solidFill>
                <a:latin typeface="+mj-lt"/>
              </a:defRPr>
            </a:lvl3pPr>
            <a:lvl4pPr>
              <a:defRPr sz="2800" b="1">
                <a:solidFill>
                  <a:srgbClr val="B4001B"/>
                </a:solidFill>
                <a:latin typeface="+mj-lt"/>
              </a:defRPr>
            </a:lvl4pPr>
            <a:lvl5pPr>
              <a:defRPr sz="28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A423E63-093D-4A99-8C31-28E180F8111E}"/>
              </a:ext>
            </a:extLst>
          </p:cNvPr>
          <p:cNvCxnSpPr>
            <a:cxnSpLocks/>
          </p:cNvCxnSpPr>
          <p:nvPr userDrawn="1"/>
        </p:nvCxnSpPr>
        <p:spPr>
          <a:xfrm flipV="1">
            <a:off x="999868" y="1404156"/>
            <a:ext cx="10988650" cy="29089"/>
          </a:xfrm>
          <a:prstGeom prst="line">
            <a:avLst/>
          </a:prstGeom>
          <a:ln w="19050">
            <a:solidFill>
              <a:srgbClr val="9399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79A9D-F468-4B5C-9092-EE37C9E3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53132" y="6287685"/>
            <a:ext cx="2743200" cy="25200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513CFEE6-155F-4C22-BFC9-BDED101F64A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50B2E-E157-4C0C-94EB-9A67DEC03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03156" y="6325794"/>
            <a:ext cx="2743200" cy="25269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E9FF919-D5B6-40BE-8340-99395C67A80B}"/>
              </a:ext>
            </a:extLst>
          </p:cNvPr>
          <p:cNvCxnSpPr/>
          <p:nvPr userDrawn="1"/>
        </p:nvCxnSpPr>
        <p:spPr>
          <a:xfrm>
            <a:off x="9478539" y="1367753"/>
            <a:ext cx="0" cy="445137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CC36F7E-FD23-48F3-A09A-9CC43031B561}"/>
              </a:ext>
            </a:extLst>
          </p:cNvPr>
          <p:cNvCxnSpPr>
            <a:cxnSpLocks/>
          </p:cNvCxnSpPr>
          <p:nvPr userDrawn="1"/>
        </p:nvCxnSpPr>
        <p:spPr>
          <a:xfrm>
            <a:off x="882570" y="2056205"/>
            <a:ext cx="11074200" cy="0"/>
          </a:xfrm>
          <a:prstGeom prst="line">
            <a:avLst/>
          </a:prstGeom>
          <a:ln w="7239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735FDD3-D29F-4144-B941-C78FD2EDEC8F}"/>
              </a:ext>
            </a:extLst>
          </p:cNvPr>
          <p:cNvCxnSpPr/>
          <p:nvPr userDrawn="1"/>
        </p:nvCxnSpPr>
        <p:spPr>
          <a:xfrm>
            <a:off x="985093" y="1433245"/>
            <a:ext cx="0" cy="441136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63908B3-7B94-471C-A3B6-4DD1BAD057EC}"/>
              </a:ext>
            </a:extLst>
          </p:cNvPr>
          <p:cNvGrpSpPr/>
          <p:nvPr userDrawn="1"/>
        </p:nvGrpSpPr>
        <p:grpSpPr>
          <a:xfrm>
            <a:off x="881670" y="1896509"/>
            <a:ext cx="265176" cy="265176"/>
            <a:chOff x="818907" y="3062958"/>
            <a:chExt cx="265176" cy="265176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EBB9D0A-1778-4373-AD41-62E890959DCF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C3271EA-E74D-4A74-B991-5C50166C37A5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E7874F7-CC98-4D64-8517-87F53501C42F}"/>
              </a:ext>
            </a:extLst>
          </p:cNvPr>
          <p:cNvCxnSpPr/>
          <p:nvPr userDrawn="1"/>
        </p:nvCxnSpPr>
        <p:spPr>
          <a:xfrm>
            <a:off x="2998399" y="1393234"/>
            <a:ext cx="0" cy="445137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87AB91B-1402-478A-9277-84A12987C1FE}"/>
              </a:ext>
            </a:extLst>
          </p:cNvPr>
          <p:cNvGrpSpPr/>
          <p:nvPr userDrawn="1"/>
        </p:nvGrpSpPr>
        <p:grpSpPr>
          <a:xfrm>
            <a:off x="2847246" y="1855037"/>
            <a:ext cx="265176" cy="265176"/>
            <a:chOff x="818907" y="3062958"/>
            <a:chExt cx="265176" cy="265176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BEFCF036-CEA4-48A8-A00F-9F64AE548ED0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EE24256-9159-4D60-B60A-3498FC98CD09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A8C6DB1-44F7-483A-950F-B873D1D5B8D3}"/>
              </a:ext>
            </a:extLst>
          </p:cNvPr>
          <p:cNvGrpSpPr/>
          <p:nvPr userDrawn="1"/>
        </p:nvGrpSpPr>
        <p:grpSpPr>
          <a:xfrm>
            <a:off x="9363768" y="1923909"/>
            <a:ext cx="265176" cy="265176"/>
            <a:chOff x="818907" y="3062958"/>
            <a:chExt cx="265176" cy="265176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71AB570-1EDA-457E-B564-1F63367035D0}"/>
                </a:ext>
              </a:extLst>
            </p:cNvPr>
            <p:cNvSpPr/>
            <p:nvPr userDrawn="1"/>
          </p:nvSpPr>
          <p:spPr>
            <a:xfrm>
              <a:off x="818907" y="3062958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01CF7F51-5306-450B-9581-297B7DA95359}"/>
                </a:ext>
              </a:extLst>
            </p:cNvPr>
            <p:cNvSpPr/>
            <p:nvPr userDrawn="1"/>
          </p:nvSpPr>
          <p:spPr>
            <a:xfrm>
              <a:off x="882915" y="3126966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79342DA-D3C1-4717-B6CC-2654C333D29D}"/>
              </a:ext>
            </a:extLst>
          </p:cNvPr>
          <p:cNvCxnSpPr/>
          <p:nvPr userDrawn="1"/>
        </p:nvCxnSpPr>
        <p:spPr>
          <a:xfrm>
            <a:off x="5171715" y="1393235"/>
            <a:ext cx="0" cy="445137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923CFC93-94E9-4366-8810-F0ACAFD54CFD}"/>
              </a:ext>
            </a:extLst>
          </p:cNvPr>
          <p:cNvSpPr/>
          <p:nvPr userDrawn="1"/>
        </p:nvSpPr>
        <p:spPr>
          <a:xfrm>
            <a:off x="5026741" y="1924536"/>
            <a:ext cx="265176" cy="2651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D6790E5-47B0-4794-ADB1-4FC8402D665C}"/>
              </a:ext>
            </a:extLst>
          </p:cNvPr>
          <p:cNvSpPr/>
          <p:nvPr userDrawn="1"/>
        </p:nvSpPr>
        <p:spPr>
          <a:xfrm>
            <a:off x="5101414" y="1985834"/>
            <a:ext cx="137160" cy="13716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B1C5BC3-88E2-4319-B05B-55A77D959B8C}"/>
              </a:ext>
            </a:extLst>
          </p:cNvPr>
          <p:cNvCxnSpPr/>
          <p:nvPr userDrawn="1"/>
        </p:nvCxnSpPr>
        <p:spPr>
          <a:xfrm>
            <a:off x="7265468" y="1392108"/>
            <a:ext cx="0" cy="440374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6626098-B638-41DE-A19F-347385124AF0}"/>
              </a:ext>
            </a:extLst>
          </p:cNvPr>
          <p:cNvGrpSpPr/>
          <p:nvPr userDrawn="1"/>
        </p:nvGrpSpPr>
        <p:grpSpPr>
          <a:xfrm>
            <a:off x="7116188" y="1944323"/>
            <a:ext cx="265176" cy="265176"/>
            <a:chOff x="821985" y="3062284"/>
            <a:chExt cx="265176" cy="265176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FDD77FF-4A87-4A8F-9110-8D6977A8ED44}"/>
                </a:ext>
              </a:extLst>
            </p:cNvPr>
            <p:cNvSpPr/>
            <p:nvPr userDrawn="1"/>
          </p:nvSpPr>
          <p:spPr>
            <a:xfrm>
              <a:off x="821985" y="3062284"/>
              <a:ext cx="265176" cy="26517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D6ECC322-F330-4C26-AC6A-506672D90A6F}"/>
                </a:ext>
              </a:extLst>
            </p:cNvPr>
            <p:cNvSpPr/>
            <p:nvPr userDrawn="1"/>
          </p:nvSpPr>
          <p:spPr>
            <a:xfrm>
              <a:off x="885993" y="3126292"/>
              <a:ext cx="137160" cy="13716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171964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551">
          <p15:clr>
            <a:srgbClr val="FBAE40"/>
          </p15:clr>
        </p15:guide>
        <p15:guide id="3" pos="7080">
          <p15:clr>
            <a:srgbClr val="FBAE40"/>
          </p15:clr>
        </p15:guide>
        <p15:guide id="4" orient="horz" pos="37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55BC9-F0E5-51B8-F9A5-1E24C4F18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2969-8FC4-609C-075C-7D2D8F2D1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D8D84-4D51-EB79-F016-C838CFB8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39CB-7067-4267-900B-1E729B0A9893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5BCA2-6A33-1B72-219A-26BF67B7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C0899-B816-31D0-FCC8-C3427665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8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5525-DC34-AA35-45A7-56FDE47B9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DF191-6665-1D67-0C65-91FF6B90F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D4EFF-1837-CD26-BD28-5C32C468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C9DAD-4F43-4DF1-B6D6-2CB7D9F36FC1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63D56-C316-0E92-7649-4C9E49D6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C7EE9-7A62-16BF-D244-CD40E1B7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68E6C-31F8-9608-E3BF-35A11170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D7B12-D915-ECAF-FE48-E02776C8C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7E5E1-AD5B-2F80-A2BC-11B8539F7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05574-4F44-0491-B7C1-6B2272DA4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643C-02AE-4C2C-ADC5-68BADA71BD91}" type="datetime1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90B6D-811C-393C-4F7F-CF583236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77225-6B7C-F760-654C-05C26EE1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8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156A4-9A2D-D83E-C19A-9A77AC016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FC997-FC24-D0AC-A01A-9C5A204DF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18A4F-1726-3D41-1BFB-C944E34B6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7AC39-39AD-5058-CDD8-4C39290AA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175468-161A-ACC4-E4C2-78F2667B5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5055B-5B04-396B-F3F0-F97C38CF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4BEE-7066-49DF-97E9-163E5E5C6CC4}" type="datetime1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DDCDBF-150D-19AA-2E80-88B750C28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FAD271-404D-505C-195A-F856EF310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7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C7142-4C2C-91C8-0D63-1C68AF297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1F687-89BF-B1C1-A2E2-CC7E25FA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FC7E-2F89-463D-BCA2-BB9522DD588C}" type="datetime1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29354-4BF6-3142-80A6-55A3949C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79DE07-3943-121E-EADC-C4D5DBA2A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9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129C23-6D64-27D5-B9E3-EC7B5669C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0B3A-C59A-4000-8A1D-368DAEE3D6CA}" type="datetime1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D80FB-D978-B034-8A7B-BBFAA2CD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763F6-8C0D-1E82-A407-0678380C1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2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ADEE0-1F33-CB5E-3E26-447A8E405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C9704-53B3-3D73-4E7E-E2EBF88D8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BB4B8-4CFB-29F5-CDA2-F5177B758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E9C8C-493F-7A59-AC17-E359538C7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1CC7-F851-4339-91AA-55EAECFEFEF7}" type="datetime1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B97B8-7600-8783-4213-AF3818B6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6CA80-BDF2-2838-AC75-ED68425B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8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ADFD-9FCC-88AF-D7F1-96A60B1B5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9D38C7-6E5D-9148-51CB-5570677DB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E0BF3-A608-DBDA-7EA5-E2EA7504B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FA57D-688B-41E9-72D2-22235691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6ACD-296B-4B6C-9CFA-696E64E63B07}" type="datetime1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2EFC2-E1EF-D27D-72D6-33E2D640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BAD1D1-B10F-A583-9F6D-887F9899E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0F306D-A95B-3E9D-C006-483D83ACD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A1838-439A-969E-260D-B8F8C41E2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97464-2F48-83BD-7856-EB54294A0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7512-A95E-4591-9723-3F98259053AA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7FFDD-2A27-453B-9E41-1A2F78A33B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ECE47-665A-F626-BD27-01DEA36FC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9EC66-01E6-4C55-A3E8-17AED2800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artmetertexas.com/CAP/public/index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martmetertexas.com/CAP/public/index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82E5CFB-75D2-56D3-F2B7-7B265466E38A}"/>
              </a:ext>
            </a:extLst>
          </p:cNvPr>
          <p:cNvSpPr txBox="1"/>
          <p:nvPr/>
        </p:nvSpPr>
        <p:spPr>
          <a:xfrm>
            <a:off x="613742" y="2753139"/>
            <a:ext cx="2775502" cy="88620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1500"/>
              </a:spcBef>
              <a:buNone/>
            </a:pPr>
            <a:r>
              <a:rPr lang="en-US" sz="1800" dirty="0">
                <a:solidFill>
                  <a:schemeClr val="bg1"/>
                </a:solidFill>
                <a:effectLst/>
              </a:rPr>
              <a:t>      </a:t>
            </a:r>
            <a:r>
              <a:rPr lang="en-US" sz="2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SMART METER</a:t>
            </a: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br>
              <a:rPr lang="en-US" sz="1800" u="none" strike="noStrike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800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      ¯¯¯¯¯ </a:t>
            </a: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TEXAS™ </a:t>
            </a:r>
            <a:r>
              <a:rPr lang="en-US" sz="1800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¯¯¯¯¯ </a:t>
            </a:r>
            <a:endParaRPr lang="en-US" sz="1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0C1802-0AB3-93DB-680C-D55F2E98CE76}"/>
              </a:ext>
            </a:extLst>
          </p:cNvPr>
          <p:cNvSpPr/>
          <p:nvPr/>
        </p:nvSpPr>
        <p:spPr>
          <a:xfrm>
            <a:off x="4184375" y="0"/>
            <a:ext cx="8007626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A1D4F-F25E-2DCF-1876-2EA47E4BB3B1}"/>
              </a:ext>
            </a:extLst>
          </p:cNvPr>
          <p:cNvSpPr txBox="1"/>
          <p:nvPr/>
        </p:nvSpPr>
        <p:spPr>
          <a:xfrm>
            <a:off x="4248675" y="1690062"/>
            <a:ext cx="789362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FTPS and API Security Upgrade Project</a:t>
            </a:r>
          </a:p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Update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Esther Kent and Andrea </a:t>
            </a:r>
            <a:r>
              <a:rPr lang="en-US" sz="2000" kern="0" dirty="0" err="1">
                <a:solidFill>
                  <a:srgbClr val="000000"/>
                </a:solidFill>
                <a:latin typeface="Arial Black" pitchFamily="34" charset="0"/>
              </a:rPr>
              <a:t>OFlaherty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RMS Meeting August 5, 2025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536447-5673-7ADF-F025-1DE9F37A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76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B1AE7-9AEE-7F06-5C99-86418D32E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74D980-D805-9AE3-690D-7DE28A9FB596}"/>
              </a:ext>
            </a:extLst>
          </p:cNvPr>
          <p:cNvSpPr txBox="1"/>
          <p:nvPr/>
        </p:nvSpPr>
        <p:spPr>
          <a:xfrm>
            <a:off x="221972" y="6099072"/>
            <a:ext cx="2743199" cy="709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1500"/>
              </a:spcBef>
              <a:buNone/>
            </a:pPr>
            <a:r>
              <a:rPr lang="en-US" sz="1800" dirty="0">
                <a:solidFill>
                  <a:srgbClr val="0070C0"/>
                </a:solidFill>
                <a:effectLst/>
              </a:rPr>
              <a:t>      </a:t>
            </a:r>
            <a:r>
              <a:rPr lang="en-US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SMART METER </a:t>
            </a:r>
            <a:br>
              <a:rPr lang="en-US" sz="1800" u="none" strike="noStrike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      </a:t>
            </a:r>
            <a:r>
              <a:rPr lang="en-US" sz="14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¯¯¯¯¯ </a:t>
            </a:r>
            <a:r>
              <a:rPr lang="en-US" sz="1400" u="sng" dirty="0">
                <a:solidFill>
                  <a:srgbClr val="0070C0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TEXAS™ </a:t>
            </a:r>
            <a:r>
              <a:rPr lang="en-US" sz="1800" u="sng" dirty="0">
                <a:solidFill>
                  <a:schemeClr val="bg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¯¯¯¯¯ 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9B0A9-5118-6685-75DD-6352F65AA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C66-01E6-4C55-A3E8-17AED2800447}" type="slidenum">
              <a:rPr lang="en-US" sz="2000" smtClean="0"/>
              <a:t>2</a:t>
            </a:fld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765F56-17CC-9947-C40B-9C8B1E8E2037}"/>
              </a:ext>
            </a:extLst>
          </p:cNvPr>
          <p:cNvSpPr txBox="1"/>
          <p:nvPr/>
        </p:nvSpPr>
        <p:spPr>
          <a:xfrm>
            <a:off x="347869" y="49695"/>
            <a:ext cx="9939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Purpose</a:t>
            </a:r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Scope, and Call to Action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9E935-3EE4-549A-A212-1AB01E54C3D2}"/>
              </a:ext>
            </a:extLst>
          </p:cNvPr>
          <p:cNvSpPr txBox="1"/>
          <p:nvPr/>
        </p:nvSpPr>
        <p:spPr>
          <a:xfrm>
            <a:off x="371060" y="511360"/>
            <a:ext cx="1154927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Upgrade the following security protocols for the data delivery integration points at SMT: </a:t>
            </a: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Move from File Transfer Protocol Secure (“FTPS”) to SSH File Transfer Protocol “SFTP” for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Retail Electric Provider (REP) and Competitive Service Provider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(CSP)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LSE file downloads, enrollment reporting downloads, and subscription reporting downloads.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 JSON Web Tokens (“JWT”) tokens to the APIs for ad hoc reporting data retrieval. </a:t>
            </a:r>
          </a:p>
          <a:p>
            <a:pPr marL="342900" indent="-342900"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scope of the upgrade will impact FTP and API functionality only – affecting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REP’s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CSP’s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integration points to access and download data from their FTP folders and ad hoc data retrieval via APIs.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upgrade does not affect any SMT Website portal access for any user types (residential, business,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CSPs etc.).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Market Participant Action Required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CSPs will be required to upgrade their FTP and API integration points to continue downloading and requesting ad hoc data via API from SMT.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2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D4E23-F409-4691-84CD-C0C52AD3F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611" y="-286184"/>
            <a:ext cx="8617176" cy="793932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SMT FTPS and API Upgrade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6B88A-CA53-4491-9D51-BD04EBF2F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8611" y="753932"/>
            <a:ext cx="8617176" cy="481916"/>
          </a:xfrm>
        </p:spPr>
        <p:txBody>
          <a:bodyPr/>
          <a:lstStyle/>
          <a:p>
            <a:pPr algn="ctr"/>
            <a:r>
              <a:rPr lang="en-US" sz="18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 </a:t>
            </a:r>
            <a:endParaRPr lang="ru-RU" sz="1800" b="1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04035-833F-47A3-9B42-8D3A786CD6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71408" y="1370558"/>
            <a:ext cx="1810442" cy="45085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904312-F9B9-4F27-8665-50D0641FBE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55441" y="2186414"/>
            <a:ext cx="2042376" cy="1414919"/>
          </a:xfrm>
        </p:spPr>
        <p:txBody>
          <a:bodyPr/>
          <a:lstStyle/>
          <a:p>
            <a:r>
              <a:rPr lang="en-IN" sz="1300" b="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IN" sz="1300" b="0" i="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1300" b="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May- Help Desk Communication and Enablement</a:t>
            </a:r>
          </a:p>
          <a:p>
            <a:r>
              <a:rPr lang="en-US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1300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- </a:t>
            </a:r>
            <a:r>
              <a:rPr lang="en-US" sz="1300" b="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RMS Meeting Presentation  </a:t>
            </a:r>
          </a:p>
          <a:p>
            <a:r>
              <a:rPr lang="en-US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14th May – Initial Market Notice (90 Day) </a:t>
            </a:r>
          </a:p>
          <a:p>
            <a:r>
              <a:rPr lang="en-US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19th May - Commence Development Efforts</a:t>
            </a:r>
          </a:p>
          <a:p>
            <a:r>
              <a:rPr lang="en-US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1300" b="1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 – First Market Technical Q and A Web Conference</a:t>
            </a:r>
            <a:endParaRPr lang="ru-RU" sz="1300" b="1" i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69FF3-8FFE-4E02-8E2A-BEDDF86909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43074" y="1368350"/>
            <a:ext cx="1697037" cy="45085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2025</a:t>
            </a:r>
          </a:p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EF11A1D-EB73-4B08-8ADD-1B50D40FC18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075619" y="2177469"/>
            <a:ext cx="1884007" cy="2554794"/>
          </a:xfrm>
        </p:spPr>
        <p:txBody>
          <a:bodyPr/>
          <a:lstStyle/>
          <a:p>
            <a:r>
              <a:rPr lang="en-IN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3rd June – Second Market Technical Q and A Web Conference</a:t>
            </a:r>
          </a:p>
          <a:p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IN" sz="1300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June RMS Update</a:t>
            </a:r>
          </a:p>
          <a:p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IN" sz="1300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June – Second  Market Notice (60 Day)</a:t>
            </a:r>
          </a:p>
          <a:p>
            <a:r>
              <a:rPr lang="en-IN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27th June - Complete Development </a:t>
            </a:r>
          </a:p>
          <a:p>
            <a:r>
              <a:rPr lang="en-IN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30th June - Commence System Integration Testing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B50FA0-8BDD-46C8-99F1-A2927A8655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72790" y="1394072"/>
            <a:ext cx="1697037" cy="45085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2025</a:t>
            </a:r>
          </a:p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COMPLETED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BE427F9-9DA3-442F-9E6F-54A21B401D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156125" y="2186414"/>
            <a:ext cx="2074926" cy="2905859"/>
          </a:xfrm>
        </p:spPr>
        <p:txBody>
          <a:bodyPr/>
          <a:lstStyle/>
          <a:p>
            <a:r>
              <a:rPr lang="en-IN" sz="1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1st July  - Third Market Technical Q and A Web Conference</a:t>
            </a:r>
          </a:p>
          <a:p>
            <a:r>
              <a:rPr lang="en-IN" sz="13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18th July - Complete System Testing</a:t>
            </a:r>
          </a:p>
          <a:p>
            <a:r>
              <a:rPr lang="en-IN" sz="13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21st July - Commence UAT </a:t>
            </a:r>
          </a:p>
          <a:p>
            <a:r>
              <a:rPr lang="en-IN" sz="13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IN" sz="1300" b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IN" sz="13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July – Third Market Notice (30 Day)</a:t>
            </a:r>
          </a:p>
          <a:p>
            <a:r>
              <a:rPr lang="en-IN" sz="13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30th July – Fourth Market Technical Q and A  Web Conference</a:t>
            </a:r>
          </a:p>
          <a:p>
            <a:endParaRPr lang="en-IN" sz="1300" b="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3D9E183-E0BA-4EFB-909C-B21CDB3298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231051" y="1568123"/>
            <a:ext cx="1912949" cy="450850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2025 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F398F53-954F-4FC0-88A5-32A456A33D3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269576" y="2216343"/>
            <a:ext cx="2186720" cy="3086807"/>
          </a:xfrm>
        </p:spPr>
        <p:txBody>
          <a:bodyPr/>
          <a:lstStyle/>
          <a:p>
            <a:r>
              <a:rPr lang="en-IN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8th August - Complete UAT </a:t>
            </a:r>
          </a:p>
          <a:p>
            <a:r>
              <a:rPr lang="en-IN" sz="1300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 August - Help Desk Enablement  </a:t>
            </a:r>
          </a:p>
          <a:p>
            <a:r>
              <a:rPr lang="en-IN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IN" sz="1300" b="1" i="0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Aug – Fifth Market Technical Q and A Web Conference</a:t>
            </a:r>
          </a:p>
          <a:p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19th August  -  Fourth Market Notice (3 Day)</a:t>
            </a:r>
          </a:p>
          <a:p>
            <a:r>
              <a:rPr lang="en-IN" sz="13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22nd Aug - Final Market Technical Q and A Web Conference</a:t>
            </a:r>
          </a:p>
          <a:p>
            <a:r>
              <a:rPr lang="en-IN" sz="13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23rd August  - Go Live</a:t>
            </a:r>
          </a:p>
          <a:p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D2C7FD2-2A48-41BD-B107-E8DDA37CB1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56296" y="1590616"/>
            <a:ext cx="2623621" cy="450850"/>
          </a:xfrm>
        </p:spPr>
        <p:txBody>
          <a:bodyPr/>
          <a:lstStyle/>
          <a:p>
            <a:r>
              <a:rPr lang="en-IN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2025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DD7473F-5C97-4494-8F24-D313570F369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494821" y="2207646"/>
            <a:ext cx="2585096" cy="2715559"/>
          </a:xfrm>
        </p:spPr>
        <p:txBody>
          <a:bodyPr/>
          <a:lstStyle/>
          <a:p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22nd August  thru 11th September - Market Transition Support – </a:t>
            </a:r>
            <a:r>
              <a:rPr lang="en-IN" sz="1300" i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REPs</a:t>
            </a:r>
            <a:r>
              <a:rPr lang="en-IN" sz="1300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IT vendors and CSPs to upgrade to the new Services. New and replaced services running in parallel  </a:t>
            </a:r>
          </a:p>
          <a:p>
            <a:r>
              <a:rPr lang="en-IN" sz="1300" b="1" i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IN" sz="1300" b="1" i="0" baseline="30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1300" b="1" i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IN" sz="1300" b="1" i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- Decommission replaced FTPS and API services  </a:t>
            </a:r>
          </a:p>
          <a:p>
            <a:r>
              <a:rPr lang="en-IN" dirty="0">
                <a:solidFill>
                  <a:schemeClr val="accent3"/>
                </a:solidFill>
              </a:rPr>
              <a:t>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FED23E7-365B-AC9C-4A4D-4211AE3C5A1D}"/>
              </a:ext>
            </a:extLst>
          </p:cNvPr>
          <p:cNvSpPr txBox="1">
            <a:spLocks/>
          </p:cNvSpPr>
          <p:nvPr/>
        </p:nvSpPr>
        <p:spPr>
          <a:xfrm>
            <a:off x="1518611" y="6104068"/>
            <a:ext cx="9171297" cy="4819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i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3B4D55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3B4D55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3B4D55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3B4D55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desk tickets can be opened by Market Participants at any time for one-on-one support  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9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2127</TotalTime>
  <Words>459</Words>
  <Application>Microsoft Office PowerPoint</Application>
  <PresentationFormat>Widescreen</PresentationFormat>
  <Paragraphs>62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SMT FTPS and API Upgrade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Andrea O'Flaherty</dc:creator>
  <cp:lastModifiedBy>Andrea O'Flaherty</cp:lastModifiedBy>
  <cp:revision>42</cp:revision>
  <cp:lastPrinted>2025-05-15T19:28:21Z</cp:lastPrinted>
  <dcterms:created xsi:type="dcterms:W3CDTF">2025-04-23T18:36:39Z</dcterms:created>
  <dcterms:modified xsi:type="dcterms:W3CDTF">2025-07-29T23:33:20Z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2025-05-05T15:38:41Z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eb1cb82c-e244-4b9f-8016-dcc62a8fbf75</vt:lpwstr>
  </property>
  <property fmtid="{D5CDD505-2E9C-101B-9397-08002B2CF9AE}" pid="8" name="MSIP_Label_e3ac3a1a-de19-428b-b395-6d250d7743fb_ContentBits">
    <vt:lpwstr>0</vt:lpwstr>
  </property>
</Properties>
</file>