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2" d="100"/>
          <a:sy n="112" d="100"/>
        </p:scale>
        <p:origin x="1584" y="32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08/01/2025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08/05/2025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B79C4997-37E5-4125-CFD1-BA0E57B7A78C}"/>
              </a:ext>
            </a:extLst>
          </p:cNvPr>
          <p:cNvGraphicFramePr>
            <a:graphicFrameLocks noGrp="1"/>
          </p:cNvGraphicFramePr>
          <p:nvPr>
            <p:extLst>
              <p:ext uri="{D42A27DB-BD31-4B8C-83A1-F6EECF244321}">
                <p14:modId xmlns:p14="http://schemas.microsoft.com/office/powerpoint/2010/main" val="582681330"/>
              </p:ext>
            </p:extLst>
          </p:nvPr>
        </p:nvGraphicFramePr>
        <p:xfrm>
          <a:off x="380994" y="914401"/>
          <a:ext cx="8382000" cy="5181606"/>
        </p:xfrm>
        <a:graphic>
          <a:graphicData uri="http://schemas.openxmlformats.org/drawingml/2006/table">
            <a:tbl>
              <a:tblPr/>
              <a:tblGrid>
                <a:gridCol w="698500">
                  <a:extLst>
                    <a:ext uri="{9D8B030D-6E8A-4147-A177-3AD203B41FA5}">
                      <a16:colId xmlns:a16="http://schemas.microsoft.com/office/drawing/2014/main" val="1517245263"/>
                    </a:ext>
                  </a:extLst>
                </a:gridCol>
                <a:gridCol w="698500">
                  <a:extLst>
                    <a:ext uri="{9D8B030D-6E8A-4147-A177-3AD203B41FA5}">
                      <a16:colId xmlns:a16="http://schemas.microsoft.com/office/drawing/2014/main" val="388019827"/>
                    </a:ext>
                  </a:extLst>
                </a:gridCol>
                <a:gridCol w="698500">
                  <a:extLst>
                    <a:ext uri="{9D8B030D-6E8A-4147-A177-3AD203B41FA5}">
                      <a16:colId xmlns:a16="http://schemas.microsoft.com/office/drawing/2014/main" val="119076845"/>
                    </a:ext>
                  </a:extLst>
                </a:gridCol>
                <a:gridCol w="698500">
                  <a:extLst>
                    <a:ext uri="{9D8B030D-6E8A-4147-A177-3AD203B41FA5}">
                      <a16:colId xmlns:a16="http://schemas.microsoft.com/office/drawing/2014/main" val="1557819480"/>
                    </a:ext>
                  </a:extLst>
                </a:gridCol>
                <a:gridCol w="698500">
                  <a:extLst>
                    <a:ext uri="{9D8B030D-6E8A-4147-A177-3AD203B41FA5}">
                      <a16:colId xmlns:a16="http://schemas.microsoft.com/office/drawing/2014/main" val="38355197"/>
                    </a:ext>
                  </a:extLst>
                </a:gridCol>
                <a:gridCol w="698500">
                  <a:extLst>
                    <a:ext uri="{9D8B030D-6E8A-4147-A177-3AD203B41FA5}">
                      <a16:colId xmlns:a16="http://schemas.microsoft.com/office/drawing/2014/main" val="1870925634"/>
                    </a:ext>
                  </a:extLst>
                </a:gridCol>
                <a:gridCol w="698500">
                  <a:extLst>
                    <a:ext uri="{9D8B030D-6E8A-4147-A177-3AD203B41FA5}">
                      <a16:colId xmlns:a16="http://schemas.microsoft.com/office/drawing/2014/main" val="270917907"/>
                    </a:ext>
                  </a:extLst>
                </a:gridCol>
                <a:gridCol w="698500">
                  <a:extLst>
                    <a:ext uri="{9D8B030D-6E8A-4147-A177-3AD203B41FA5}">
                      <a16:colId xmlns:a16="http://schemas.microsoft.com/office/drawing/2014/main" val="1708739815"/>
                    </a:ext>
                  </a:extLst>
                </a:gridCol>
                <a:gridCol w="698500">
                  <a:extLst>
                    <a:ext uri="{9D8B030D-6E8A-4147-A177-3AD203B41FA5}">
                      <a16:colId xmlns:a16="http://schemas.microsoft.com/office/drawing/2014/main" val="3276350000"/>
                    </a:ext>
                  </a:extLst>
                </a:gridCol>
                <a:gridCol w="698500">
                  <a:extLst>
                    <a:ext uri="{9D8B030D-6E8A-4147-A177-3AD203B41FA5}">
                      <a16:colId xmlns:a16="http://schemas.microsoft.com/office/drawing/2014/main" val="75287392"/>
                    </a:ext>
                  </a:extLst>
                </a:gridCol>
                <a:gridCol w="698500">
                  <a:extLst>
                    <a:ext uri="{9D8B030D-6E8A-4147-A177-3AD203B41FA5}">
                      <a16:colId xmlns:a16="http://schemas.microsoft.com/office/drawing/2014/main" val="3910622793"/>
                    </a:ext>
                  </a:extLst>
                </a:gridCol>
                <a:gridCol w="698500">
                  <a:extLst>
                    <a:ext uri="{9D8B030D-6E8A-4147-A177-3AD203B41FA5}">
                      <a16:colId xmlns:a16="http://schemas.microsoft.com/office/drawing/2014/main" val="303211354"/>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2559158"/>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8917065"/>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3846266"/>
                  </a:ext>
                </a:extLst>
              </a:tr>
              <a:tr h="246054">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8481562"/>
                  </a:ext>
                </a:extLst>
              </a:tr>
              <a:tr h="246054">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3933976"/>
                  </a:ext>
                </a:extLst>
              </a:tr>
              <a:tr h="246054">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3955826"/>
                  </a:ext>
                </a:extLst>
              </a:tr>
              <a:tr h="246054">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1102048"/>
                  </a:ext>
                </a:extLst>
              </a:tr>
              <a:tr h="246054">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2343398"/>
                  </a:ext>
                </a:extLst>
              </a:tr>
              <a:tr h="246054">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615437"/>
                  </a:ext>
                </a:extLst>
              </a:tr>
              <a:tr h="246054">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9557750"/>
                  </a:ext>
                </a:extLst>
              </a:tr>
              <a:tr h="246054">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0803038"/>
                  </a:ext>
                </a:extLst>
              </a:tr>
              <a:tr h="246054">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7,064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814914"/>
                  </a:ext>
                </a:extLst>
              </a:tr>
              <a:tr h="246054">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1013544"/>
                  </a:ext>
                </a:extLst>
              </a:tr>
              <a:tr h="246054">
                <a:tc>
                  <a:txBody>
                    <a:bodyPr/>
                    <a:lstStyle/>
                    <a:p>
                      <a:pPr algn="ctr" fontAlgn="b"/>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358477"/>
                  </a:ext>
                </a:extLst>
              </a:tr>
              <a:tr h="246054">
                <a:tc>
                  <a:txBody>
                    <a:bodyPr/>
                    <a:lstStyle/>
                    <a:p>
                      <a:pPr algn="ctr" fontAlgn="b"/>
                      <a:r>
                        <a:rPr lang="en-US" sz="800" b="0" i="0" u="none" strike="noStrike">
                          <a:solidFill>
                            <a:srgbClr val="000000"/>
                          </a:solidFill>
                          <a:effectLst/>
                          <a:latin typeface="Calibri" panose="020F0502020204030204" pitchFamily="34" charset="0"/>
                        </a:rPr>
                        <a:t>2024-12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82,578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213,001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295,579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5494607"/>
                  </a:ext>
                </a:extLst>
              </a:tr>
              <a:tr h="246054">
                <a:tc>
                  <a:txBody>
                    <a:bodyPr/>
                    <a:lstStyle/>
                    <a:p>
                      <a:pPr algn="ctr" fontAlgn="b"/>
                      <a:r>
                        <a:rPr lang="en-US" sz="800" b="0" i="0" u="none" strike="noStrike">
                          <a:solidFill>
                            <a:srgbClr val="000000"/>
                          </a:solidFill>
                          <a:effectLst/>
                          <a:latin typeface="Calibri" panose="020F0502020204030204" pitchFamily="34" charset="0"/>
                        </a:rPr>
                        <a:t>2025-01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83,765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230,136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313,901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8344581"/>
                  </a:ext>
                </a:extLst>
              </a:tr>
              <a:tr h="246054">
                <a:tc>
                  <a:txBody>
                    <a:bodyPr/>
                    <a:lstStyle/>
                    <a:p>
                      <a:pPr algn="ctr" fontAlgn="b"/>
                      <a:r>
                        <a:rPr lang="en-US" sz="800" b="0" i="0" u="none" strike="noStrike">
                          <a:solidFill>
                            <a:srgbClr val="000000"/>
                          </a:solidFill>
                          <a:effectLst/>
                          <a:latin typeface="Calibri" panose="020F0502020204030204" pitchFamily="34" charset="0"/>
                        </a:rPr>
                        <a:t>2025-02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80,791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220,508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301,299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4974924"/>
                  </a:ext>
                </a:extLst>
              </a:tr>
              <a:tr h="246054">
                <a:tc>
                  <a:txBody>
                    <a:bodyPr/>
                    <a:lstStyle/>
                    <a:p>
                      <a:pPr algn="ctr" fontAlgn="b"/>
                      <a:r>
                        <a:rPr lang="en-US" sz="800" b="0" i="0" u="none" strike="noStrike">
                          <a:solidFill>
                            <a:srgbClr val="000000"/>
                          </a:solidFill>
                          <a:effectLst/>
                          <a:latin typeface="Calibri" panose="020F0502020204030204" pitchFamily="34" charset="0"/>
                        </a:rPr>
                        <a:t>2025-03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246,258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461,392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0.94%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4133714"/>
                  </a:ext>
                </a:extLst>
              </a:tr>
              <a:tr h="246054">
                <a:tc>
                  <a:txBody>
                    <a:bodyPr/>
                    <a:lstStyle/>
                    <a:p>
                      <a:pPr algn="ctr" fontAlgn="b"/>
                      <a:r>
                        <a:rPr lang="en-US" sz="800" b="0" i="0" u="none" strike="noStrike">
                          <a:solidFill>
                            <a:srgbClr val="000000"/>
                          </a:solidFill>
                          <a:effectLst/>
                          <a:latin typeface="Calibri" panose="020F0502020204030204" pitchFamily="34" charset="0"/>
                        </a:rPr>
                        <a:t>2025-04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115,540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238,444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353,984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4,615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2040141"/>
                  </a:ext>
                </a:extLst>
              </a:tr>
              <a:tr h="246054">
                <a:tc>
                  <a:txBody>
                    <a:bodyPr/>
                    <a:lstStyle/>
                    <a:p>
                      <a:pPr algn="ctr" fontAlgn="b"/>
                      <a:r>
                        <a:rPr lang="en-US" sz="800" b="0" i="0" u="none" strike="noStrike">
                          <a:solidFill>
                            <a:srgbClr val="000000"/>
                          </a:solidFill>
                          <a:effectLst/>
                          <a:latin typeface="Calibri" panose="020F0502020204030204" pitchFamily="34" charset="0"/>
                        </a:rPr>
                        <a:t>2025-05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110,689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250,670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361,359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9292660"/>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May 2025 - IAG/IAL Statistics</a:t>
            </a:r>
          </a:p>
          <a:p>
            <a:r>
              <a:rPr lang="en-US" altLang="en-US" dirty="0"/>
              <a:t>Top 10 – May 2025 -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May 2025 -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graphicFrame>
        <p:nvGraphicFramePr>
          <p:cNvPr id="5" name="Table 4">
            <a:extLst>
              <a:ext uri="{FF2B5EF4-FFF2-40B4-BE49-F238E27FC236}">
                <a16:creationId xmlns:a16="http://schemas.microsoft.com/office/drawing/2014/main" id="{28D0622C-4B1C-7971-9231-AA6CEF19A8B5}"/>
              </a:ext>
            </a:extLst>
          </p:cNvPr>
          <p:cNvGraphicFramePr>
            <a:graphicFrameLocks noGrp="1"/>
          </p:cNvGraphicFramePr>
          <p:nvPr>
            <p:extLst>
              <p:ext uri="{D42A27DB-BD31-4B8C-83A1-F6EECF244321}">
                <p14:modId xmlns:p14="http://schemas.microsoft.com/office/powerpoint/2010/main" val="1216413751"/>
              </p:ext>
            </p:extLst>
          </p:nvPr>
        </p:nvGraphicFramePr>
        <p:xfrm>
          <a:off x="2120899" y="1103501"/>
          <a:ext cx="4902201" cy="3914775"/>
        </p:xfrm>
        <a:graphic>
          <a:graphicData uri="http://schemas.openxmlformats.org/drawingml/2006/table">
            <a:tbl>
              <a:tblPr/>
              <a:tblGrid>
                <a:gridCol w="1148953">
                  <a:extLst>
                    <a:ext uri="{9D8B030D-6E8A-4147-A177-3AD203B41FA5}">
                      <a16:colId xmlns:a16="http://schemas.microsoft.com/office/drawing/2014/main" val="1753880485"/>
                    </a:ext>
                  </a:extLst>
                </a:gridCol>
                <a:gridCol w="938312">
                  <a:extLst>
                    <a:ext uri="{9D8B030D-6E8A-4147-A177-3AD203B41FA5}">
                      <a16:colId xmlns:a16="http://schemas.microsoft.com/office/drawing/2014/main" val="376345527"/>
                    </a:ext>
                  </a:extLst>
                </a:gridCol>
                <a:gridCol w="938312">
                  <a:extLst>
                    <a:ext uri="{9D8B030D-6E8A-4147-A177-3AD203B41FA5}">
                      <a16:colId xmlns:a16="http://schemas.microsoft.com/office/drawing/2014/main" val="4000706396"/>
                    </a:ext>
                  </a:extLst>
                </a:gridCol>
                <a:gridCol w="938312">
                  <a:extLst>
                    <a:ext uri="{9D8B030D-6E8A-4147-A177-3AD203B41FA5}">
                      <a16:colId xmlns:a16="http://schemas.microsoft.com/office/drawing/2014/main" val="2354947692"/>
                    </a:ext>
                  </a:extLst>
                </a:gridCol>
                <a:gridCol w="938312">
                  <a:extLst>
                    <a:ext uri="{9D8B030D-6E8A-4147-A177-3AD203B41FA5}">
                      <a16:colId xmlns:a16="http://schemas.microsoft.com/office/drawing/2014/main" val="3688473251"/>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956015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23787415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35621348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577232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1,771</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9708096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6089947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92581908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467093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2,046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04960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9366031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13392192"/>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00378019"/>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562210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95749393"/>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60290942"/>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3391345304"/>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61567973"/>
                  </a:ext>
                </a:extLst>
              </a:tr>
            </a:tbl>
          </a:graphicData>
        </a:graphic>
      </p:graphicFrame>
      <p:graphicFrame>
        <p:nvGraphicFramePr>
          <p:cNvPr id="7" name="Object 6">
            <a:extLst>
              <a:ext uri="{FF2B5EF4-FFF2-40B4-BE49-F238E27FC236}">
                <a16:creationId xmlns:a16="http://schemas.microsoft.com/office/drawing/2014/main" id="{B179280D-15BD-A9FA-8626-C32A5CAA5BDE}"/>
              </a:ext>
            </a:extLst>
          </p:cNvPr>
          <p:cNvGraphicFramePr>
            <a:graphicFrameLocks noChangeAspect="1"/>
          </p:cNvGraphicFramePr>
          <p:nvPr>
            <p:extLst>
              <p:ext uri="{D42A27DB-BD31-4B8C-83A1-F6EECF244321}">
                <p14:modId xmlns:p14="http://schemas.microsoft.com/office/powerpoint/2010/main" val="2862149958"/>
              </p:ext>
            </p:extLst>
          </p:nvPr>
        </p:nvGraphicFramePr>
        <p:xfrm>
          <a:off x="4152900" y="5283577"/>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52900" y="528357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May 2025 -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pic>
        <p:nvPicPr>
          <p:cNvPr id="7" name="Picture 6" descr="Chart, box and whisker chart&#10;&#10;AI-generated content may be incorrect.">
            <a:extLst>
              <a:ext uri="{FF2B5EF4-FFF2-40B4-BE49-F238E27FC236}">
                <a16:creationId xmlns:a16="http://schemas.microsoft.com/office/drawing/2014/main" id="{4AED7C81-4A98-6BED-982A-97765602B3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8240"/>
            <a:ext cx="9144000" cy="1524000"/>
          </a:xfrm>
          <a:prstGeom prst="rect">
            <a:avLst/>
          </a:prstGeom>
        </p:spPr>
      </p:pic>
      <p:pic>
        <p:nvPicPr>
          <p:cNvPr id="12" name="Picture 11" descr="Chart&#10;&#10;AI-generated content may be incorrect.">
            <a:extLst>
              <a:ext uri="{FF2B5EF4-FFF2-40B4-BE49-F238E27FC236}">
                <a16:creationId xmlns:a16="http://schemas.microsoft.com/office/drawing/2014/main" id="{83F926F6-CF13-2A32-BCD1-1E105E6C5B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6" name="Picture 15" descr="Chart, box and whisker chart&#10;&#10;AI-generated content may be incorrect.">
            <a:extLst>
              <a:ext uri="{FF2B5EF4-FFF2-40B4-BE49-F238E27FC236}">
                <a16:creationId xmlns:a16="http://schemas.microsoft.com/office/drawing/2014/main" id="{21C9B9FF-27E9-BCD2-4C99-7B620F3A3B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9321"/>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May 2025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pic>
        <p:nvPicPr>
          <p:cNvPr id="5" name="Picture 4" descr="Chart&#10;&#10;AI-generated content may be incorrect.">
            <a:extLst>
              <a:ext uri="{FF2B5EF4-FFF2-40B4-BE49-F238E27FC236}">
                <a16:creationId xmlns:a16="http://schemas.microsoft.com/office/drawing/2014/main" id="{A027DFA2-C638-F838-7CEA-31483595E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6508"/>
            <a:ext cx="9144000" cy="1524000"/>
          </a:xfrm>
          <a:prstGeom prst="rect">
            <a:avLst/>
          </a:prstGeom>
        </p:spPr>
      </p:pic>
      <p:pic>
        <p:nvPicPr>
          <p:cNvPr id="9" name="Picture 8" descr="Chart, bar chart, box and whisker chart&#10;&#10;AI-generated content may be incorrect.">
            <a:extLst>
              <a:ext uri="{FF2B5EF4-FFF2-40B4-BE49-F238E27FC236}">
                <a16:creationId xmlns:a16="http://schemas.microsoft.com/office/drawing/2014/main" id="{AC355EC6-46D8-FE5B-EEC7-011CC6F709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box and whisker chart&#10;&#10;AI-generated content may be incorrect.">
            <a:extLst>
              <a:ext uri="{FF2B5EF4-FFF2-40B4-BE49-F238E27FC236}">
                <a16:creationId xmlns:a16="http://schemas.microsoft.com/office/drawing/2014/main" id="{F5225643-7509-73B2-457E-629D49BDE9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7492"/>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May 2025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pic>
        <p:nvPicPr>
          <p:cNvPr id="5" name="Picture 4" descr="Chart, bar chart&#10;&#10;AI-generated content may be incorrect.">
            <a:extLst>
              <a:ext uri="{FF2B5EF4-FFF2-40B4-BE49-F238E27FC236}">
                <a16:creationId xmlns:a16="http://schemas.microsoft.com/office/drawing/2014/main" id="{DFAB8B5D-CE87-47A7-B7CB-44A32E61EC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08/05/25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23030</TotalTime>
  <Words>1166</Words>
  <Application>Microsoft Office PowerPoint</Application>
  <PresentationFormat>On-screen Show (4:3)</PresentationFormat>
  <Paragraphs>357</Paragraphs>
  <Slides>11</Slides>
  <Notes>9</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1_Custom Design</vt:lpstr>
      <vt:lpstr>Office Theme</vt:lpstr>
      <vt:lpstr>Custom Design</vt:lpstr>
      <vt:lpstr>Microsoft Excel Worksheet</vt:lpstr>
      <vt:lpstr>PowerPoint Presentation</vt:lpstr>
      <vt:lpstr>PowerPoint Presentation</vt:lpstr>
      <vt:lpstr>     May 2025 - IAG/IAL Statistics</vt:lpstr>
      <vt:lpstr>Top 10 - May 2025 - IAG/IAL % Greater Than 1% of Enrollments With number of months Greater Than 1%  </vt:lpstr>
      <vt:lpstr>Top 10 - 12 Month Average IAG/IAL % Greater Than 1% of Enrollments thru May 2025 With number of months Greater Than 1% </vt:lpstr>
      <vt:lpstr>Explanation of IAG/IAL Slides Data</vt:lpstr>
      <vt:lpstr>Explanation of IAG/IAL Slides Data (Cont)</vt:lpstr>
      <vt:lpstr>Top - 12 Month Average Rescission % Greater Than 1% of Switches thru May 2025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478</cp:revision>
  <cp:lastPrinted>2016-01-21T20:53:15Z</cp:lastPrinted>
  <dcterms:created xsi:type="dcterms:W3CDTF">2016-01-21T15:20:31Z</dcterms:created>
  <dcterms:modified xsi:type="dcterms:W3CDTF">2025-08-01T17:18:13Z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