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  <p:sldMasterId id="2147483756" r:id="rId6"/>
  </p:sldMasterIdLst>
  <p:notesMasterIdLst>
    <p:notesMasterId r:id="rId45"/>
  </p:notesMasterIdLst>
  <p:handoutMasterIdLst>
    <p:handoutMasterId r:id="rId46"/>
  </p:handoutMasterIdLst>
  <p:sldIdLst>
    <p:sldId id="542" r:id="rId7"/>
    <p:sldId id="563" r:id="rId8"/>
    <p:sldId id="2787" r:id="rId9"/>
    <p:sldId id="593" r:id="rId10"/>
    <p:sldId id="2791" r:id="rId11"/>
    <p:sldId id="595" r:id="rId12"/>
    <p:sldId id="2939" r:id="rId13"/>
    <p:sldId id="2977" r:id="rId14"/>
    <p:sldId id="2978" r:id="rId15"/>
    <p:sldId id="588" r:id="rId16"/>
    <p:sldId id="2979" r:id="rId17"/>
    <p:sldId id="589" r:id="rId18"/>
    <p:sldId id="600" r:id="rId19"/>
    <p:sldId id="599" r:id="rId20"/>
    <p:sldId id="2980" r:id="rId21"/>
    <p:sldId id="604" r:id="rId22"/>
    <p:sldId id="2984" r:id="rId23"/>
    <p:sldId id="2985" r:id="rId24"/>
    <p:sldId id="2986" r:id="rId25"/>
    <p:sldId id="2987" r:id="rId26"/>
    <p:sldId id="3012" r:id="rId27"/>
    <p:sldId id="3002" r:id="rId28"/>
    <p:sldId id="2992" r:id="rId29"/>
    <p:sldId id="2993" r:id="rId30"/>
    <p:sldId id="2994" r:id="rId31"/>
    <p:sldId id="2995" r:id="rId32"/>
    <p:sldId id="3000" r:id="rId33"/>
    <p:sldId id="3003" r:id="rId34"/>
    <p:sldId id="3004" r:id="rId35"/>
    <p:sldId id="3005" r:id="rId36"/>
    <p:sldId id="3006" r:id="rId37"/>
    <p:sldId id="3007" r:id="rId38"/>
    <p:sldId id="2988" r:id="rId39"/>
    <p:sldId id="597" r:id="rId40"/>
    <p:sldId id="3011" r:id="rId41"/>
    <p:sldId id="3009" r:id="rId42"/>
    <p:sldId id="3010" r:id="rId43"/>
    <p:sldId id="591" r:id="rId4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D07C"/>
    <a:srgbClr val="E6EBF0"/>
    <a:srgbClr val="0076C6"/>
    <a:srgbClr val="00AEC7"/>
    <a:srgbClr val="093C61"/>
    <a:srgbClr val="98C3FA"/>
    <a:srgbClr val="70CDD9"/>
    <a:srgbClr val="8DC3E5"/>
    <a:srgbClr val="A9E5EA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202"/>
    </p:cViewPr>
  </p:sorterViewPr>
  <p:notesViewPr>
    <p:cSldViewPr showGuides="1">
      <p:cViewPr varScale="1">
        <p:scale>
          <a:sx n="61" d="100"/>
          <a:sy n="61" d="100"/>
        </p:scale>
        <p:origin x="228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 dirty="0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 dirty="0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 dirty="0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739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63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31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A199AC-D2A1-091A-DA81-F6D6886C5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44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6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F8914-EDD3-FC49-4CAF-D7AFEA059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98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5400B3-30FC-250E-0E40-F769CD495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61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182880" rIns="274320" bIns="182880"/>
          <a:lstStyle>
            <a:lvl1pPr>
              <a:defRPr sz="1500" b="0">
                <a:solidFill>
                  <a:schemeClr val="tx1"/>
                </a:solidFill>
              </a:defRPr>
            </a:lvl1pPr>
            <a:lvl2pPr>
              <a:defRPr sz="1350">
                <a:solidFill>
                  <a:srgbClr val="5B6770"/>
                </a:solidFill>
              </a:defRPr>
            </a:lvl2pPr>
            <a:lvl3pPr>
              <a:defRPr sz="1200">
                <a:solidFill>
                  <a:srgbClr val="5B6770"/>
                </a:solidFill>
              </a:defRPr>
            </a:lvl3pPr>
            <a:lvl4pPr>
              <a:defRPr sz="1050">
                <a:solidFill>
                  <a:srgbClr val="5B6770"/>
                </a:solidFill>
              </a:defRPr>
            </a:lvl4pPr>
            <a:lvl5pPr>
              <a:defRPr sz="900">
                <a:solidFill>
                  <a:srgbClr val="5B67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271C7-351C-6A53-1BD1-4B6987F11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59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0">
                <a:solidFill>
                  <a:schemeClr val="tx1"/>
                </a:solidFill>
                <a:latin typeface="+mj-lt"/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464808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BED4E2-E7A2-AE66-639C-4EE96FC0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926B97-2A6D-A2E6-33E5-91F5C2A6F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64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0">
                <a:solidFill>
                  <a:schemeClr val="tx1"/>
                </a:solidFill>
                <a:latin typeface="+mj-lt"/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464808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1500" b="0">
                <a:solidFill>
                  <a:schemeClr val="accent1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EA07743-71C9-2937-9D4F-786590E1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C980251-D77A-C3CE-5889-2579FFB6A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36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A0D26C4-F0B9-8786-63BA-3230F0D9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2746A8-CEB7-DA32-2E46-4CD875A53BEE}"/>
              </a:ext>
            </a:extLst>
          </p:cNvPr>
          <p:cNvSpPr/>
          <p:nvPr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5B677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1F622A-1E5B-9C1F-4B89-952F231997D8}"/>
              </a:ext>
            </a:extLst>
          </p:cNvPr>
          <p:cNvCxnSpPr/>
          <p:nvPr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04BE0D-CAFF-A353-053D-04E6FAB57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514600"/>
          </a:xfrm>
          <a:prstGeom prst="rect">
            <a:avLst/>
          </a:prstGeom>
        </p:spPr>
        <p:txBody>
          <a:bodyPr lIns="274320" tIns="274320" rIns="274320" bIns="365760"/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2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A47C1F-9F12-8BE1-EFDD-1FE189FAAD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4290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BAB97C9-A225-B5FE-3934-62A46DFC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44CFBEC-5C8F-3F37-0431-43415179E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33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8BCE00-998E-E986-BAB5-DFC04DAB5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40386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2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11FEB3-47F2-0622-E85A-BC25AB9BF1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4800600"/>
            <a:ext cx="8534400" cy="12954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0">
                <a:solidFill>
                  <a:schemeClr val="accent1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9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11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8BCE00-998E-E986-BAB5-DFC04DAB5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3124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2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11FEB3-47F2-0622-E85A-BC25AB9BF1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4053685"/>
            <a:ext cx="8534400" cy="2042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350" b="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1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650E65A-77F2-BD31-7884-036E0E1C769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4038602"/>
            <a:ext cx="8340436" cy="20573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350" b="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5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07E5F9A-4C8E-B655-9F97-B41B055E27A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1219203"/>
            <a:ext cx="8305800" cy="2042317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931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5626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9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41AE20F-67AB-7F58-E5C0-B80B60EB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B40FEBA-A659-D520-0764-206779E23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36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2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1C8B81A-95BD-E991-9B9F-3E9298BD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D1C03C-3DF7-A3DE-6887-F11B8EF5149C}"/>
              </a:ext>
            </a:extLst>
          </p:cNvPr>
          <p:cNvSpPr/>
          <p:nvPr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B76CBF-9431-A50C-08E3-E8EE4F236149}"/>
              </a:ext>
            </a:extLst>
          </p:cNvPr>
          <p:cNvCxnSpPr/>
          <p:nvPr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BA04B7-EE99-D736-11AC-D183C0DF7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5A8A3F-3706-273B-1AFB-760A102730E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200" b="0">
                <a:solidFill>
                  <a:schemeClr val="accent1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9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B59DB38-0284-35BB-FCF2-EAA64B40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556402B-DC9D-8431-8023-AD3352280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48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DA0FCEA-D36B-8171-D6EF-668CFAA33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435EFE1-64FF-A596-7050-A720211A5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29BC0-04FA-F2B5-5399-0E40A64D356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838201"/>
            <a:ext cx="3352800" cy="5410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350" b="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5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68114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EE2A56D-1F8F-6D34-5142-3AFE504C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A953EB-673D-F477-0F68-19BB33084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1"/>
            <a:ext cx="8534400" cy="1625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accent2"/>
                </a:solidFill>
              </a:defRPr>
            </a:lvl2pPr>
            <a:lvl3pPr>
              <a:defRPr sz="12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6"/>
            <a:ext cx="8534400" cy="1855893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53357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2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15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2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F78B07-4E0F-444F-3584-E6AC1A3DD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757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8A51F0A-9475-9DAE-242E-33E187825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2EE9DFC8-B2E5-E793-2150-517381008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762002"/>
            <a:ext cx="28194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15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78E2229-F384-0D03-A606-DDA1EF9C159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169229" y="762002"/>
            <a:ext cx="28194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15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025B271-82B7-1F6E-F1D4-5CDE1CA26D6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26729" y="762002"/>
            <a:ext cx="28194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15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26215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solidFill>
                  <a:srgbClr val="00AEC7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AEC7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solidFill>
                  <a:srgbClr val="00AEC7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C43E465-E8F7-518D-DB0A-14D6D4108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598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1BA5E2-F942-F1C0-42B8-24244D128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070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5400B3-30FC-250E-0E40-F769CD495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6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 dirty="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Third level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image" Target="../media/image4.svg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 dirty="0">
              <a:solidFill>
                <a:schemeClr val="tx1"/>
              </a:solidFill>
            </a:endParaRPr>
          </a:p>
          <a:p>
            <a:pPr algn="l"/>
            <a:r>
              <a:rPr lang="en-US" sz="1000" b="0" baseline="0" dirty="0">
                <a:solidFill>
                  <a:schemeClr val="tx1"/>
                </a:solidFill>
              </a:rPr>
              <a:t>Public</a:t>
            </a:r>
            <a:endParaRPr 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/>
        </p:nvSpPr>
        <p:spPr>
          <a:xfrm>
            <a:off x="8534403" y="6477006"/>
            <a:ext cx="533399" cy="381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/>
        </p:nvSpPr>
        <p:spPr>
          <a:xfrm>
            <a:off x="9019631" y="6477000"/>
            <a:ext cx="124369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94560" y="6477006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677" y="6553201"/>
            <a:ext cx="70732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chemeClr val="tx1"/>
                </a:solidFill>
              </a:rPr>
              <a:t>PUBLIC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27BBE96-0B6E-DC6F-634C-1066027ADE9F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87179" y="6296044"/>
            <a:ext cx="936358" cy="5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5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committees/tac/rtcbtf" TargetMode="Externa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hyperlink" Target="https://www.ercot.com/files/docs/2025/04/07/RTCB_Market_Trials_Handbook_3_OpenLoop_RTC_SCED.docx" TargetMode="Externa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ercot.com/files/docs/2025/04/07/RTCB_Market_Trials_Handbook_4_QSE-Telemetry-Tests_Rev_06132025_FINAL.docx" TargetMode="Externa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files/docs/2025/04/28/RTCB_Market_Trials_Handbook_5_ClosedLoop_LFC_06132025_FINAL.docx" TargetMode="External"/><Relationship Id="rId2" Type="http://schemas.openxmlformats.org/officeDocument/2006/relationships/hyperlink" Target="https://www.ercot.com/files/docs/2025/07/23/RTCB_Market_Trials_Handbook_7_Transition_Cutover_DRAFT_External_07222025.docx" TargetMode="Externa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RTCB@ERCOT.com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change.puc.texas.gov/search/documents/?controlNumber=55999&amp;itemNumber=150" TargetMode="Externa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RTC+B Task Force &amp;</a:t>
            </a:r>
          </a:p>
          <a:p>
            <a:r>
              <a:rPr lang="en-US" sz="2400" b="1" dirty="0"/>
              <a:t>Market Trials Update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i="1" dirty="0"/>
              <a:t>Matt Mereness</a:t>
            </a:r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TWG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July 31, 2025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7F686-03C1-A234-9589-65F09DE77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Market Trials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96B72-A6AF-5FC4-5DD1-EE5C59D35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562600"/>
          </a:xfrm>
        </p:spPr>
        <p:txBody>
          <a:bodyPr/>
          <a:lstStyle/>
          <a:p>
            <a:r>
              <a:rPr lang="en-US" sz="2400" u="sng" dirty="0">
                <a:solidFill>
                  <a:schemeClr val="tx2"/>
                </a:solidFill>
              </a:rPr>
              <a:t>Trials meeting every Monday 10-10:30am until December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Standalone calendar page each week with </a:t>
            </a:r>
            <a:r>
              <a:rPr lang="en-US" sz="2000" dirty="0" err="1">
                <a:solidFill>
                  <a:schemeClr val="tx2"/>
                </a:solidFill>
              </a:rPr>
              <a:t>WebEx</a:t>
            </a:r>
            <a:endParaRPr lang="en-US" sz="2000" dirty="0">
              <a:solidFill>
                <a:schemeClr val="tx2"/>
              </a:solidFill>
            </a:endParaRPr>
          </a:p>
          <a:p>
            <a:pPr lvl="2"/>
            <a:r>
              <a:rPr lang="en-US" sz="1800" dirty="0">
                <a:solidFill>
                  <a:schemeClr val="tx2"/>
                </a:solidFill>
                <a:hlinkClick r:id="rId2"/>
              </a:rPr>
              <a:t>RTCBTF Home Page </a:t>
            </a:r>
            <a:r>
              <a:rPr lang="en-US" sz="1800" dirty="0">
                <a:solidFill>
                  <a:schemeClr val="tx2"/>
                </a:solidFill>
              </a:rPr>
              <a:t>houses all market trials documentation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Averaging 150-175 participants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Weekly presentation walk-through with Q&amp;A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Highlights of weekly Market Trials on following slides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rgbClr val="FF0000"/>
                </a:solidFill>
              </a:rPr>
              <a:t>Phase 1 May/June Scorecards  (next 4 slides)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rgbClr val="FF0000"/>
                </a:solidFill>
              </a:rPr>
              <a:t>Phase 2 July/Aug began 7/7/25  (next 18 slides in 10-minute flyover)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847A7-58C2-789D-0A96-8057855B1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1D515-7487-5895-5A68-E2B2F389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95400"/>
            <a:ext cx="8229600" cy="3810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MAY AND JUNE TRIALS WERE COMPLETED SUCCESSFULLY</a:t>
            </a:r>
          </a:p>
          <a:p>
            <a:r>
              <a:rPr lang="en-US" dirty="0">
                <a:solidFill>
                  <a:schemeClr val="tx2"/>
                </a:solidFill>
              </a:rPr>
              <a:t>Thank you!  (next 3 slides)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15E8C-6449-850A-44C5-4E5BE29C9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20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A8FE-95AF-188F-A032-8A720E65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82" y="243681"/>
            <a:ext cx="8458200" cy="1155293"/>
          </a:xfrm>
        </p:spPr>
        <p:txBody>
          <a:bodyPr lIns="91440" tIns="45720" rIns="91440" bIns="45720" anchor="t"/>
          <a:lstStyle/>
          <a:p>
            <a:r>
              <a:rPr lang="en-US" sz="2000"/>
              <a:t>Scorecard 1 for </a:t>
            </a:r>
            <a:br>
              <a:rPr lang="en-US" sz="2000"/>
            </a:br>
            <a:r>
              <a:rPr lang="en-US" sz="2000"/>
              <a:t>Handbook 1-</a:t>
            </a:r>
            <a:br>
              <a:rPr lang="en-US" sz="2000"/>
            </a:br>
            <a:r>
              <a:rPr lang="en-US" sz="2000"/>
              <a:t>Market submissions</a:t>
            </a:r>
            <a:r>
              <a:rPr lang="en-US"/>
              <a:t>: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970C-F5B5-5970-D012-575455E0F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32D1-A608-C9B2-FCBA-8365AD9F37D2}"/>
              </a:ext>
            </a:extLst>
          </p:cNvPr>
          <p:cNvSpPr txBox="1"/>
          <p:nvPr/>
        </p:nvSpPr>
        <p:spPr>
          <a:xfrm>
            <a:off x="282889" y="1295400"/>
            <a:ext cx="2734652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/>
          </a:p>
          <a:p>
            <a:r>
              <a:rPr lang="en-US" dirty="0"/>
              <a:t>7/3 Scores for QSEs with Resources – successful submissions for resource types specified in Handbook 1</a:t>
            </a:r>
            <a:endParaRPr lang="en-US" dirty="0">
              <a:cs typeface="Arial"/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/>
              <a:t>Scoring: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Complete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cs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0E433E-D90D-3EF8-BCF6-5BEC632F6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89" y="4114800"/>
            <a:ext cx="2531692" cy="96445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D64417-A3D5-4968-BB21-ED273DD5DF60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61734686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1971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F8C6BF0-8287-6403-687F-EBEBFF602EE3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12795432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10192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03D792E-C894-9BE8-E66E-6B04AAE2C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770" y="0"/>
            <a:ext cx="2484410" cy="6324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E930B6-4B9B-F2C5-604E-91A9B3D31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329" y="0"/>
            <a:ext cx="2445978" cy="6324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87FB5E-5E45-91B4-4F4F-3E7F3E1BDF31}"/>
              </a:ext>
            </a:extLst>
          </p:cNvPr>
          <p:cNvSpPr/>
          <p:nvPr/>
        </p:nvSpPr>
        <p:spPr>
          <a:xfrm rot="19999750">
            <a:off x="2693423" y="2830175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1924432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A8FE-95AF-188F-A032-8A720E65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1800"/>
              <a:t>Scorecard 2A for </a:t>
            </a:r>
            <a:br>
              <a:rPr lang="en-US" sz="1800">
                <a:cs typeface="Arial"/>
              </a:rPr>
            </a:br>
            <a:r>
              <a:rPr lang="en-US" sz="1800"/>
              <a:t>Handbook 2- </a:t>
            </a:r>
            <a:br>
              <a:rPr lang="en-US" sz="1800"/>
            </a:br>
            <a:r>
              <a:rPr lang="en-US" sz="1800">
                <a:solidFill>
                  <a:srgbClr val="C00000"/>
                </a:solidFill>
              </a:rPr>
              <a:t>100% of ICCP Telemetry 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points added by QSE</a:t>
            </a:r>
            <a:r>
              <a:rPr lang="en-US" sz="2000">
                <a:solidFill>
                  <a:srgbClr val="C00000"/>
                </a:solidFill>
              </a:rPr>
              <a:t>:</a:t>
            </a:r>
            <a:br>
              <a:rPr lang="en-US"/>
            </a:br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970C-F5B5-5970-D012-575455E0F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32D1-A608-C9B2-FCBA-8365AD9F37D2}"/>
              </a:ext>
            </a:extLst>
          </p:cNvPr>
          <p:cNvSpPr txBox="1"/>
          <p:nvPr/>
        </p:nvSpPr>
        <p:spPr>
          <a:xfrm>
            <a:off x="381000" y="1600200"/>
            <a:ext cx="2920932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7/21 Scores for QSE with Resources - ICCP Telemetry points added in current model. </a:t>
            </a:r>
          </a:p>
          <a:p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>
                <a:solidFill>
                  <a:srgbClr val="C00000"/>
                </a:solidFill>
                <a:cs typeface="Arial"/>
              </a:rPr>
              <a:t>99.5% of 26k points complete</a:t>
            </a:r>
          </a:p>
          <a:p>
            <a:r>
              <a:rPr lang="en-US" sz="1600" dirty="0">
                <a:solidFill>
                  <a:srgbClr val="C00000"/>
                </a:solidFill>
                <a:cs typeface="Arial"/>
              </a:rPr>
              <a:t> Last points are identified and are being worked on.</a:t>
            </a:r>
          </a:p>
          <a:p>
            <a:endParaRPr lang="en-US" dirty="0"/>
          </a:p>
          <a:p>
            <a:r>
              <a:rPr lang="en-US" dirty="0"/>
              <a:t>Scoring:</a:t>
            </a:r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CC0760-19EB-B1BC-867D-0C4CF8DBA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53" y="4329642"/>
            <a:ext cx="3019425" cy="1181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47426F-52F8-665C-8327-B55DCDB21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339" y="47264"/>
            <a:ext cx="2619067" cy="6277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546B33-E2A4-A877-6015-7A86D97E1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022" y="0"/>
            <a:ext cx="2698402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45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A8FE-95AF-188F-A032-8A720E65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2000" dirty="0"/>
              <a:t>Scorecard 2B for</a:t>
            </a:r>
            <a:br>
              <a:rPr lang="en-US" sz="2000" dirty="0">
                <a:cs typeface="Arial"/>
              </a:rPr>
            </a:br>
            <a:r>
              <a:rPr lang="en-US" sz="2000" dirty="0"/>
              <a:t> Handbook 2-</a:t>
            </a:r>
            <a:br>
              <a:rPr lang="en-US" sz="2000" dirty="0"/>
            </a:br>
            <a:r>
              <a:rPr lang="en-US" sz="2000" dirty="0">
                <a:solidFill>
                  <a:srgbClr val="C00000"/>
                </a:solidFill>
              </a:rPr>
              <a:t>Telemetry checkout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meetings completed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with ERCOT staff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for sample of live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data transfer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capability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970C-F5B5-5970-D012-575455E0F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32D1-A608-C9B2-FCBA-8365AD9F37D2}"/>
              </a:ext>
            </a:extLst>
          </p:cNvPr>
          <p:cNvSpPr txBox="1"/>
          <p:nvPr/>
        </p:nvSpPr>
        <p:spPr>
          <a:xfrm>
            <a:off x="302918" y="3143926"/>
            <a:ext cx="3078457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7/3 Scores for QSEs with Resources – Scheduling Check-out and Check-out complete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cs typeface="Arial"/>
              </a:rPr>
              <a:t>Scoring: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Complete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13B00C-4E97-2FE7-D505-4C7350051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900613"/>
            <a:ext cx="2635704" cy="683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550751-8F80-7717-B55C-0279BFB58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329" y="0"/>
            <a:ext cx="2834248" cy="6323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994AAB-CA69-DC64-DEB4-E88FB3D27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593" y="-33334"/>
            <a:ext cx="2443359" cy="63567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7E4B6D-8AAD-A3F6-82B6-6F9889A9F4B3}"/>
              </a:ext>
            </a:extLst>
          </p:cNvPr>
          <p:cNvSpPr/>
          <p:nvPr/>
        </p:nvSpPr>
        <p:spPr>
          <a:xfrm rot="19999750">
            <a:off x="2693423" y="2830175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2124637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D6021-B3CD-27C3-E1FE-F3FAAE18A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68B0D-397B-5F2F-8D05-1C61C9BFC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95400"/>
            <a:ext cx="8229600" cy="3810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JULY/AUGUST TRIALS ARE SUCCESSFULLY UNDERWAY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06B26-A26D-192F-B1E2-00C498AAD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989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016E0-4BE9-7730-5DBB-6B8B3A7C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July/August Market Trials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E1EF-4509-93B5-1017-B3C92DE98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24128"/>
            <a:ext cx="8665464" cy="4334256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chemeClr val="tx2"/>
                </a:solidFill>
                <a:cs typeface="Arial"/>
                <a:hlinkClick r:id="rId2"/>
              </a:rPr>
              <a:t>Handbook #3</a:t>
            </a:r>
            <a:r>
              <a:rPr lang="en-US" sz="1800" dirty="0">
                <a:solidFill>
                  <a:schemeClr val="tx2"/>
                </a:solidFill>
                <a:cs typeface="Arial"/>
              </a:rPr>
              <a:t> - </a:t>
            </a:r>
            <a:r>
              <a:rPr lang="en-US" sz="1800" dirty="0">
                <a:solidFill>
                  <a:srgbClr val="C00000"/>
                </a:solidFill>
                <a:cs typeface="Arial"/>
              </a:rPr>
              <a:t>Dual “production-like” data Tue/Thu 9am-5pm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Market Trials ERCOT/QSE support required for: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Submissions (TPO/COP/</a:t>
            </a:r>
            <a:r>
              <a:rPr lang="en-US" sz="1600" dirty="0" err="1">
                <a:solidFill>
                  <a:schemeClr val="tx2"/>
                </a:solidFill>
                <a:cs typeface="Arial"/>
              </a:rPr>
              <a:t>ASOffer</a:t>
            </a:r>
            <a:r>
              <a:rPr lang="en-US" sz="1600" dirty="0">
                <a:solidFill>
                  <a:schemeClr val="tx2"/>
                </a:solidFill>
                <a:cs typeface="Arial"/>
              </a:rPr>
              <a:t> etc.) – No outage submissions required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Telemetry (current and new telemetry points)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To assist RUC studies, please submit COP, 3PSO, </a:t>
            </a:r>
            <a:r>
              <a:rPr lang="en-US" sz="1400" dirty="0" err="1">
                <a:solidFill>
                  <a:schemeClr val="tx2"/>
                </a:solidFill>
                <a:cs typeface="Arial"/>
              </a:rPr>
              <a:t>ASOffer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 through end of OD (midnight)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Systems will be running 7x24, so submissions encouraged but not required on all days.</a:t>
            </a:r>
          </a:p>
          <a:p>
            <a:endParaRPr lang="en-US" sz="1800" dirty="0">
              <a:solidFill>
                <a:schemeClr val="tx2"/>
              </a:solidFill>
              <a:cs typeface="Arial"/>
            </a:endParaRPr>
          </a:p>
          <a:p>
            <a:r>
              <a:rPr lang="en-US" sz="1800" dirty="0">
                <a:solidFill>
                  <a:schemeClr val="tx2"/>
                </a:solidFill>
                <a:cs typeface="Arial"/>
              </a:rPr>
              <a:t>Scoring for QSE submissions &amp; telemetry as 2 scorecards for Handbook #3</a:t>
            </a:r>
          </a:p>
          <a:p>
            <a:pPr marL="457200" lvl="1" indent="0">
              <a:buNone/>
            </a:pPr>
            <a:r>
              <a:rPr lang="en-US" sz="1400" b="1" u="sng" dirty="0">
                <a:solidFill>
                  <a:schemeClr val="tx2"/>
                </a:solidFill>
                <a:cs typeface="Arial"/>
              </a:rPr>
              <a:t>All QSEs</a:t>
            </a:r>
            <a:r>
              <a:rPr lang="en-US" sz="1400" b="1" dirty="0">
                <a:solidFill>
                  <a:schemeClr val="tx2"/>
                </a:solidFill>
                <a:cs typeface="Arial"/>
              </a:rPr>
              <a:t> for </a:t>
            </a:r>
            <a:r>
              <a:rPr lang="en-US" sz="1400" b="1" u="sng" dirty="0">
                <a:solidFill>
                  <a:schemeClr val="tx2"/>
                </a:solidFill>
                <a:cs typeface="Arial"/>
              </a:rPr>
              <a:t>all Resources</a:t>
            </a:r>
            <a:r>
              <a:rPr lang="en-US" sz="1400" b="1" dirty="0">
                <a:solidFill>
                  <a:schemeClr val="tx2"/>
                </a:solidFill>
                <a:cs typeface="Arial"/>
              </a:rPr>
              <a:t> on Monitored Operating Days July 22– Aug 28 every Tue/Thu 9-5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Green is &gt; 95%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Yellow is 85% - 95%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Red is &lt; 85%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Also an “ERCOT-wide score”</a:t>
            </a:r>
          </a:p>
          <a:p>
            <a:endParaRPr lang="en-US" sz="1000" dirty="0">
              <a:solidFill>
                <a:schemeClr val="tx2"/>
              </a:solidFill>
              <a:cs typeface="Arial"/>
            </a:endParaRPr>
          </a:p>
          <a:p>
            <a:endParaRPr lang="en-US" sz="2400" dirty="0">
              <a:solidFill>
                <a:srgbClr val="5B6770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4F44B-2DCC-AA75-C288-27CF04C22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AE2B8-17BB-8AEF-00B7-584DC624E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358" y="4270574"/>
            <a:ext cx="4286250" cy="781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0FDCE7-6209-8B2F-F14D-0CA4B99AF7C6}"/>
              </a:ext>
            </a:extLst>
          </p:cNvPr>
          <p:cNvSpPr/>
          <p:nvPr/>
        </p:nvSpPr>
        <p:spPr>
          <a:xfrm>
            <a:off x="5247850" y="4441869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</a:t>
            </a:r>
            <a:r>
              <a:rPr lang="en-US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OpDays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cored in 3a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market submissions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B6E480-9DAF-7D06-8E0F-AF24E8EEC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454" y="5282510"/>
            <a:ext cx="4286250" cy="7810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B57AD0-2487-B6B7-6D55-307FE1F34C5D}"/>
              </a:ext>
            </a:extLst>
          </p:cNvPr>
          <p:cNvSpPr/>
          <p:nvPr/>
        </p:nvSpPr>
        <p:spPr>
          <a:xfrm>
            <a:off x="5253946" y="5453805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</a:t>
            </a:r>
            <a:r>
              <a:rPr lang="en-US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OpDays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cored in 3b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accurate telemetry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221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AC01F-3D72-F099-1821-0C79E04F7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B983-29D3-2E27-8C56-A9B58D0E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July/August Market Trials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6BED9-1B9F-D8A5-C28E-FB3A5AB1C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18457"/>
            <a:ext cx="8534400" cy="4283311"/>
          </a:xfrm>
        </p:spPr>
        <p:txBody>
          <a:bodyPr lIns="91440" tIns="45720" rIns="91440" bIns="45720" anchor="t"/>
          <a:lstStyle/>
          <a:p>
            <a:endParaRPr lang="en-US" sz="1000" dirty="0">
              <a:solidFill>
                <a:schemeClr val="tx2"/>
              </a:solidFill>
              <a:cs typeface="Arial"/>
            </a:endParaRPr>
          </a:p>
          <a:p>
            <a:r>
              <a:rPr lang="en-US" sz="1800" dirty="0">
                <a:solidFill>
                  <a:schemeClr val="tx2"/>
                </a:solidFill>
                <a:cs typeface="Arial"/>
                <a:hlinkClick r:id="rId2"/>
              </a:rPr>
              <a:t>Handbook #4</a:t>
            </a:r>
            <a:r>
              <a:rPr lang="en-US" sz="1800" dirty="0">
                <a:solidFill>
                  <a:schemeClr val="tx2"/>
                </a:solidFill>
                <a:cs typeface="Arial"/>
              </a:rPr>
              <a:t> - Coordinated Individual QSE Tests to follow UDSP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ERCOT will schedule meetings with QSEs </a:t>
            </a:r>
          </a:p>
          <a:p>
            <a:pPr lvl="2"/>
            <a:r>
              <a:rPr lang="en-US" sz="1400" dirty="0">
                <a:solidFill>
                  <a:srgbClr val="C00000"/>
                </a:solidFill>
                <a:cs typeface="Arial"/>
              </a:rPr>
              <a:t>Meeting and test not required for “NCLR-only” QSEs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Please contact ERCOT if you are ready to test in the trials window</a:t>
            </a:r>
          </a:p>
          <a:p>
            <a:pPr lvl="1"/>
            <a:endParaRPr lang="en-US" sz="18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Single successful test for QSE to complete.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Green is successfully tested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Yellow is scheduled but not complete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Red is not scheduled for test</a:t>
            </a:r>
          </a:p>
          <a:p>
            <a:pPr lvl="1"/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1"/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  <a:cs typeface="Arial"/>
              </a:rPr>
              <a:t>Also tracking an “ERCOT-wide score” to achieve 98% testing completed by end of August</a:t>
            </a:r>
          </a:p>
          <a:p>
            <a:endParaRPr lang="en-US" sz="2400" dirty="0">
              <a:solidFill>
                <a:srgbClr val="5B6770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32464-7BB1-8F31-C1B0-2302C4F26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C71648-66F0-FA2A-8821-D7740AB55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87" y="2937768"/>
            <a:ext cx="3475021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32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9B368-2F88-3909-9A41-40469A3D3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BAED3-CC3A-4F29-73AF-7B596D73A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82" y="243681"/>
            <a:ext cx="8458200" cy="1155293"/>
          </a:xfrm>
        </p:spPr>
        <p:txBody>
          <a:bodyPr lIns="91440" tIns="45720" rIns="91440" bIns="45720" anchor="t"/>
          <a:lstStyle/>
          <a:p>
            <a:r>
              <a:rPr lang="en-US" sz="2000" dirty="0"/>
              <a:t>Scorecard 3A for </a:t>
            </a:r>
            <a:br>
              <a:rPr lang="en-US" sz="2000" dirty="0"/>
            </a:br>
            <a:r>
              <a:rPr lang="en-US" sz="2000" dirty="0"/>
              <a:t>Handbook 3-</a:t>
            </a:r>
            <a:br>
              <a:rPr lang="en-US" sz="2000" dirty="0"/>
            </a:br>
            <a:r>
              <a:rPr lang="en-US" sz="2000" dirty="0"/>
              <a:t>Market submissions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A2AAF-4E8D-76E5-C097-F7BBFAE2D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83395A-D59B-3C32-DFB6-67A47CDBD502}"/>
              </a:ext>
            </a:extLst>
          </p:cNvPr>
          <p:cNvSpPr txBox="1"/>
          <p:nvPr/>
        </p:nvSpPr>
        <p:spPr>
          <a:xfrm>
            <a:off x="282888" y="1295400"/>
            <a:ext cx="3271085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Scores for QSEs with Resources – Appropriate submissions made for each owned resources.</a:t>
            </a:r>
          </a:p>
          <a:p>
            <a:endParaRPr lang="en-US" dirty="0"/>
          </a:p>
          <a:p>
            <a:r>
              <a:rPr lang="en-US" dirty="0">
                <a:cs typeface="Arial"/>
              </a:rPr>
              <a:t>COP – </a:t>
            </a:r>
            <a:r>
              <a:rPr lang="en-US" sz="1600" dirty="0">
                <a:cs typeface="Arial"/>
              </a:rPr>
              <a:t>ALL</a:t>
            </a:r>
          </a:p>
          <a:p>
            <a:r>
              <a:rPr lang="en-US" dirty="0">
                <a:cs typeface="Arial"/>
              </a:rPr>
              <a:t>TPO – </a:t>
            </a:r>
            <a:r>
              <a:rPr lang="en-US" sz="1600" dirty="0">
                <a:cs typeface="Arial"/>
              </a:rPr>
              <a:t>Gen, ESR, CLR</a:t>
            </a:r>
          </a:p>
          <a:p>
            <a:r>
              <a:rPr lang="en-US" dirty="0">
                <a:cs typeface="Arial"/>
              </a:rPr>
              <a:t>ASO – </a:t>
            </a:r>
            <a:r>
              <a:rPr lang="en-US" sz="1600" dirty="0">
                <a:cs typeface="Arial"/>
              </a:rPr>
              <a:t>AS Qualified Resources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/>
              <a:t>Scoring: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cs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3E61F56-C33C-C165-FD95-8C0469C673D5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61734686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1971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23E89F4-CE5B-AE2A-6222-9A74E63A2779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12795432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10192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6A84653-2115-9350-22F6-50417EB12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708" y="0"/>
            <a:ext cx="2636753" cy="6238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5CEAE7-ADEF-4734-20B2-CFD9B79DB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267" y="0"/>
            <a:ext cx="2787258" cy="62388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84FF71-05EA-C7FC-54AA-C629D7A85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34721"/>
            <a:ext cx="3429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0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00894-50D3-ECB4-F886-85F3296FF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8245-082C-B85B-DC8E-71E82A6CE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1800" dirty="0"/>
              <a:t>Scorecard 3B for </a:t>
            </a:r>
            <a:br>
              <a:rPr lang="en-US" sz="1800" dirty="0">
                <a:cs typeface="Arial"/>
              </a:rPr>
            </a:br>
            <a:r>
              <a:rPr lang="en-US" sz="1800" dirty="0"/>
              <a:t>Handbook 3- </a:t>
            </a:r>
            <a:br>
              <a:rPr lang="en-US" sz="1800" dirty="0"/>
            </a:br>
            <a:r>
              <a:rPr lang="en-US" sz="1800" dirty="0">
                <a:solidFill>
                  <a:srgbClr val="C00000"/>
                </a:solidFill>
              </a:rPr>
              <a:t>Acceptable Telemetry point 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values received by ERCOT 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for active resources.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08E9B-BA2D-E2B5-405E-CA2E399C0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21D96A-5F24-C26A-B5AE-307247CA0470}"/>
              </a:ext>
            </a:extLst>
          </p:cNvPr>
          <p:cNvSpPr txBox="1"/>
          <p:nvPr/>
        </p:nvSpPr>
        <p:spPr>
          <a:xfrm>
            <a:off x="381000" y="1751204"/>
            <a:ext cx="2920932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7/28 Scores for QSE with Resources – Accurate telemetry data sent to ERCOT </a:t>
            </a:r>
          </a:p>
          <a:p>
            <a:endParaRPr lang="en-US" sz="1600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Scoring:</a:t>
            </a:r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911083-B2DB-BDD0-E702-9D219C370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05" y="0"/>
            <a:ext cx="2466260" cy="6340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9261EB-3B0F-EFF5-4368-4442C9C0B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294" y="0"/>
            <a:ext cx="2470906" cy="63407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3BF55D-C2EC-F0AD-F04F-B57E48A44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26" y="4832322"/>
            <a:ext cx="33718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6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Update on RTCBTF Issues List</a:t>
            </a:r>
          </a:p>
          <a:p>
            <a:pPr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Update on RTC NPRRs</a:t>
            </a:r>
          </a:p>
          <a:p>
            <a:pPr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Scope of RTC+B</a:t>
            </a:r>
          </a:p>
          <a:p>
            <a:pPr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Market Trials Update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Phase 1 Scorecards  (3 slides)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Phase 2 began 7/7/25  (18 slides in 10-minute flyover)</a:t>
            </a:r>
          </a:p>
          <a:p>
            <a:pPr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Next Steps</a:t>
            </a: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9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644B7-7EB0-9B30-30F6-0722E0994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89BC-3AF9-EF3C-ADE7-D3A8F0931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2000" dirty="0"/>
              <a:t>Scorecard 4 for</a:t>
            </a:r>
            <a:br>
              <a:rPr lang="en-US" sz="2000" dirty="0">
                <a:cs typeface="Arial"/>
              </a:rPr>
            </a:br>
            <a:r>
              <a:rPr lang="en-US" sz="2000" dirty="0"/>
              <a:t> Handbook 4-</a:t>
            </a:r>
            <a:br>
              <a:rPr lang="en-US" sz="2000" dirty="0"/>
            </a:br>
            <a:r>
              <a:rPr lang="en-US" sz="2000" dirty="0">
                <a:solidFill>
                  <a:srgbClr val="C00000"/>
                </a:solidFill>
              </a:rPr>
              <a:t>QSEs demonstrate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ability to follow UDSP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in coordinated test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with ERCOT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A4443-8BEE-B6E3-6F18-2E977E383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8A1596-0271-09D6-68C6-850084C1100E}"/>
              </a:ext>
            </a:extLst>
          </p:cNvPr>
          <p:cNvSpPr txBox="1"/>
          <p:nvPr/>
        </p:nvSpPr>
        <p:spPr>
          <a:xfrm>
            <a:off x="206965" y="2334301"/>
            <a:ext cx="3078457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7/28 UDSP following tests 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cs typeface="Arial"/>
              </a:rPr>
              <a:t>Scoring: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7962BB-DB74-02DA-93EF-E6772E84F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022" y="0"/>
            <a:ext cx="223472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8C360A-189D-AC57-7080-7B48DD0F7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518" y="0"/>
            <a:ext cx="2331882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AE74F3-DDD6-DBA9-8DC4-914AFE65B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65" y="4710112"/>
            <a:ext cx="34766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82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323473-3905-42AE-7740-5218D5E6E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" r="384" b="2765"/>
          <a:stretch/>
        </p:blipFill>
        <p:spPr>
          <a:xfrm>
            <a:off x="1006755" y="1407784"/>
            <a:ext cx="7175424" cy="4717282"/>
          </a:xfr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C9AF15D0-2669-A14B-C55B-9D445888A262}"/>
              </a:ext>
            </a:extLst>
          </p:cNvPr>
          <p:cNvSpPr txBox="1">
            <a:spLocks/>
          </p:cNvSpPr>
          <p:nvPr/>
        </p:nvSpPr>
        <p:spPr>
          <a:xfrm>
            <a:off x="342900" y="814633"/>
            <a:ext cx="8534400" cy="5257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Links to the available RTC+B versions of Real-Time reports posted on Real-Time Market Information page.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7733E-3678-8954-65A9-48D752D1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New Reports Posted to the ERCOT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817A2-C13B-6E4E-4349-3EBDDB110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17762-3045-9B45-B101-D84E6B34EE0D}"/>
              </a:ext>
            </a:extLst>
          </p:cNvPr>
          <p:cNvSpPr/>
          <p:nvPr/>
        </p:nvSpPr>
        <p:spPr>
          <a:xfrm>
            <a:off x="1454748" y="2917996"/>
            <a:ext cx="5670771" cy="182904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6C62E7-C419-1FCA-4C2B-623836B4FD90}"/>
              </a:ext>
            </a:extLst>
          </p:cNvPr>
          <p:cNvSpPr/>
          <p:nvPr/>
        </p:nvSpPr>
        <p:spPr>
          <a:xfrm>
            <a:off x="1006755" y="1424618"/>
            <a:ext cx="1232184" cy="1378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49022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A3FEC-CB4C-FDD2-C00D-049C72652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F1130-080E-5447-21E6-F18E250FD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Market Trials OD Summary</a:t>
            </a:r>
            <a:br>
              <a:rPr lang="en-US" sz="3600" b="0" dirty="0"/>
            </a:br>
            <a:r>
              <a:rPr lang="en-US" sz="3600" b="0" dirty="0"/>
              <a:t>07-22-2025 (9am – 5pm)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2F04E-2903-82D7-F303-CD0D0D21D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86967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030B7-C7BB-63DD-4F1F-BDBEF4998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DBF4-C852-0538-CF69-B94C3E35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3B7F7-D942-FC65-B95C-7E3B4AED2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E4FA75-1724-F80F-32AC-6AA67CE0D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29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A953E-8847-BD4D-3B3A-649A383A0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B2F0-F2AF-1B82-27E5-0474775B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D6F6E-FDAF-6A9D-3D2B-FD44CAB41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8B0B2B-E889-7AF7-D33B-216A93028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733435"/>
            <a:ext cx="8595360" cy="598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FDBD0-F008-8D0C-8954-5E8853A1D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DC6C-DC5B-32AB-C794-2116C823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Summary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CDA26-F542-B7B9-4FB2-56421ECC7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4953AA-4927-93F6-9940-60DB7049F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5A5200-71CF-0E62-DDD3-8AFA381B0564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623194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887E1-4FE1-42A4-D2DA-9AA4CFC73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BE52-F218-5ECB-25DF-28A5B39C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Summary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8D105-E051-5B94-79AC-40A84460E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F1E970-FA83-F01D-E5AA-BBF9B54B1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9932F5-4941-4D54-49CA-983D1BB6EAF2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2401142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E28C4-B237-9228-3FE3-1675ED474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226B-1956-1870-ED47-F5CCBE6E2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03581-1BC4-D4BB-06F3-C67F6CBA8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6054C9-F7B3-BB0C-B247-A834CAE6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14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2F47D-E431-5C25-D05E-2D89A62DA5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Market Trials OD Summary</a:t>
            </a:r>
            <a:br>
              <a:rPr lang="en-US" sz="3600" b="0" dirty="0"/>
            </a:br>
            <a:r>
              <a:rPr lang="en-US" sz="3600" b="0" dirty="0"/>
              <a:t>07-24-2025 (9am – 5pm)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899B9-A39A-9A2F-D6BE-191408F31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28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85759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A609E-A3ED-5C11-9DC7-30CA6C25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14FBB-B577-DA40-C34F-EB61E902C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A4FA0-E2F2-27F8-660D-B50B26FBC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84" y="989368"/>
            <a:ext cx="8348570" cy="516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3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D288E-6415-8D43-81C5-97D4FBFDF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EE4389-DC4A-E085-4B96-80E1FDF56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6" y="1600200"/>
            <a:ext cx="8891070" cy="46989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FA0F74-D70A-9BE5-2983-B29DB63DE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RTCBTF Issues List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3D358A0-40FB-C32B-07BD-E13D4EBE1156}"/>
              </a:ext>
            </a:extLst>
          </p:cNvPr>
          <p:cNvSpPr txBox="1">
            <a:spLocks/>
          </p:cNvSpPr>
          <p:nvPr/>
        </p:nvSpPr>
        <p:spPr>
          <a:xfrm>
            <a:off x="226760" y="768337"/>
            <a:ext cx="8763000" cy="5709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u="sng" dirty="0">
                <a:solidFill>
                  <a:schemeClr val="tx2"/>
                </a:solidFill>
              </a:rPr>
              <a:t>Revisions</a:t>
            </a:r>
            <a:r>
              <a:rPr lang="en-US" sz="1600" dirty="0">
                <a:solidFill>
                  <a:schemeClr val="tx2"/>
                </a:solidFill>
              </a:rPr>
              <a:t>- Final Clean-Up NPRR1290 &amp; NOGRR278 (September)</a:t>
            </a:r>
          </a:p>
          <a:p>
            <a:r>
              <a:rPr lang="en-US" sz="1600" u="sng" dirty="0">
                <a:solidFill>
                  <a:schemeClr val="tx2"/>
                </a:solidFill>
              </a:rPr>
              <a:t>Implementation </a:t>
            </a:r>
            <a:r>
              <a:rPr lang="en-US" sz="1600" dirty="0">
                <a:solidFill>
                  <a:schemeClr val="tx2"/>
                </a:solidFill>
              </a:rPr>
              <a:t>- Handbooks complete and initiating transition plan details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8295989-A1CC-1E35-FF99-5C82FD72D2E2}"/>
              </a:ext>
            </a:extLst>
          </p:cNvPr>
          <p:cNvSpPr/>
          <p:nvPr/>
        </p:nvSpPr>
        <p:spPr>
          <a:xfrm>
            <a:off x="7467600" y="1295400"/>
            <a:ext cx="457200" cy="3810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C2EB01-ACB2-EF6A-E328-97509AD98498}"/>
              </a:ext>
            </a:extLst>
          </p:cNvPr>
          <p:cNvSpPr/>
          <p:nvPr/>
        </p:nvSpPr>
        <p:spPr>
          <a:xfrm>
            <a:off x="113696" y="2244630"/>
            <a:ext cx="8876064" cy="3305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78BA03-0FE8-0743-58C1-BAA403160ED0}"/>
              </a:ext>
            </a:extLst>
          </p:cNvPr>
          <p:cNvSpPr/>
          <p:nvPr/>
        </p:nvSpPr>
        <p:spPr>
          <a:xfrm>
            <a:off x="6520768" y="2598081"/>
            <a:ext cx="2512404" cy="2116868"/>
          </a:xfrm>
          <a:prstGeom prst="rect">
            <a:avLst/>
          </a:prstGeom>
          <a:solidFill>
            <a:schemeClr val="tx1">
              <a:lumMod val="25000"/>
              <a:lumOff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Market Trials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06C092-A88D-BB68-42DD-477CCEEA2D3D}"/>
              </a:ext>
            </a:extLst>
          </p:cNvPr>
          <p:cNvSpPr/>
          <p:nvPr/>
        </p:nvSpPr>
        <p:spPr>
          <a:xfrm>
            <a:off x="100530" y="5410199"/>
            <a:ext cx="8891070" cy="8889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849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1ECCD-8AC1-8814-2EAE-A19F92C68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26676-2F7F-133D-FD01-B2C338D8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6B912-4FA7-E95B-2657-DCBB4994D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1A3EBC-7A71-E508-9F2F-C36C97E92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53" y="814633"/>
            <a:ext cx="7660312" cy="533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46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4D9AA-A99D-CE59-7A27-294CDFDC7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EA317-65C7-8FAF-1CB4-31BD10F0C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D2EEA-AA66-3896-41A1-3492F97C1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9314C-6772-E770-15E6-3410D9EAD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D52A80-134E-2FBC-6778-52A77FEAF4BB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2354669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D5E39-7EAB-C868-1357-1F1ACA4E4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BA386-FBF2-2485-6205-3AA633EC6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8B312-CCD3-819A-96AE-8D9DC3F9A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E34B7-A671-64D4-2CA4-B5CAEA779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A3B2C1-C83E-F394-6A6B-E15DD35744B4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4020618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5E46C-8A84-3E58-4713-B22FD9381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15F8C-066F-4C7D-5B00-B970B433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5AF09-C143-9AA8-F941-00341C0B0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E02CD9-4313-B6FF-E8F5-86DC0F568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84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14902-58A6-F32B-2045-3952E8206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AA3F-C7A4-AFFC-0DBD-441A412B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Market Trials known issues/updates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89675-8CE0-605E-FB3F-3264FCF03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First week Open Loop issues/updates:</a:t>
            </a:r>
          </a:p>
          <a:p>
            <a:r>
              <a:rPr lang="en-US" sz="1800" dirty="0">
                <a:solidFill>
                  <a:schemeClr val="tx2"/>
                </a:solidFill>
                <a:cs typeface="Arial"/>
              </a:rPr>
              <a:t>SCED sometimes crashing on ESR proxy curve being created by ERCOT 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Fix identified- 7/31 migration this week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Impact of UDSP becomes stale</a:t>
            </a:r>
          </a:p>
          <a:p>
            <a:r>
              <a:rPr lang="en-US" sz="1800" dirty="0">
                <a:solidFill>
                  <a:schemeClr val="tx2"/>
                </a:solidFill>
                <a:cs typeface="Arial"/>
              </a:rPr>
              <a:t>COP issue due to IRR forecast synchronization 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Different load forecast than production rejecting COP 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ERCOT manually fixing Tues/Thursday, and will still occur until fix in place for other ODs</a:t>
            </a:r>
          </a:p>
          <a:p>
            <a:r>
              <a:rPr lang="en-US" sz="1800" dirty="0">
                <a:solidFill>
                  <a:schemeClr val="tx2"/>
                </a:solidFill>
              </a:rPr>
              <a:t>COP issue for OFFQS status </a:t>
            </a:r>
          </a:p>
          <a:p>
            <a:pPr lvl="1"/>
            <a:r>
              <a:rPr lang="en-US" sz="1400" dirty="0">
                <a:solidFill>
                  <a:schemeClr val="tx2"/>
                </a:solidFill>
              </a:rPr>
              <a:t>Occurs where ECRS+NSPIN capability is being checked against HSL.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Removing this validation rule for AS responsibility. Planned release date (7/31).</a:t>
            </a:r>
          </a:p>
          <a:p>
            <a:r>
              <a:rPr lang="en-US" sz="1800" strike="sngStrike" dirty="0">
                <a:solidFill>
                  <a:schemeClr val="accent3"/>
                </a:solidFill>
              </a:rPr>
              <a:t>Several NCLRs and CLRs that don’t have the updated NSPIN qualification </a:t>
            </a:r>
          </a:p>
          <a:p>
            <a:pPr lvl="1"/>
            <a:r>
              <a:rPr lang="en-US" sz="1400" strike="sngStrike" dirty="0">
                <a:solidFill>
                  <a:schemeClr val="accent3"/>
                </a:solidFill>
                <a:cs typeface="Arial"/>
              </a:rPr>
              <a:t>Load Resource Qualification fixed</a:t>
            </a:r>
          </a:p>
          <a:p>
            <a:r>
              <a:rPr lang="en-US" sz="1800" dirty="0">
                <a:solidFill>
                  <a:schemeClr val="accent3"/>
                </a:solidFill>
                <a:cs typeface="Arial"/>
              </a:rPr>
              <a:t>Enhancement - MMS UI Banner to differentiate from Production</a:t>
            </a:r>
          </a:p>
          <a:p>
            <a:pPr lvl="1"/>
            <a:r>
              <a:rPr lang="en-US" sz="1400" dirty="0">
                <a:solidFill>
                  <a:schemeClr val="accent3"/>
                </a:solidFill>
              </a:rPr>
              <a:t>Target Thursday release (7/31)</a:t>
            </a:r>
          </a:p>
          <a:p>
            <a:r>
              <a:rPr lang="en-US" sz="1800" dirty="0">
                <a:solidFill>
                  <a:schemeClr val="accent3"/>
                </a:solidFill>
                <a:ea typeface="+mn-lt"/>
                <a:cs typeface="+mn-lt"/>
              </a:rPr>
              <a:t>Day-Ahead submission for Monitored Op Day window</a:t>
            </a:r>
          </a:p>
          <a:p>
            <a:pPr lvl="1"/>
            <a:r>
              <a:rPr lang="en-US" sz="1400" dirty="0">
                <a:solidFill>
                  <a:schemeClr val="accent3"/>
                </a:solidFill>
                <a:ea typeface="+mn-lt"/>
                <a:cs typeface="+mn-lt"/>
              </a:rPr>
              <a:t>Submissions will be closed from 10AM-11AM on the day prior to OD test windows.</a:t>
            </a:r>
          </a:p>
          <a:p>
            <a:pPr lvl="1"/>
            <a:r>
              <a:rPr lang="en-US" sz="1400" dirty="0">
                <a:solidFill>
                  <a:schemeClr val="accent3"/>
                </a:solidFill>
                <a:ea typeface="+mn-lt"/>
                <a:cs typeface="+mn-lt"/>
              </a:rPr>
              <a:t>Day-ahead Submissions window (normally 7AM-10AM) for OD 7/23 will remain open on 7/22 until 6pm for those wanting to test their Day Ahead submissions validation. </a:t>
            </a:r>
            <a:r>
              <a:rPr lang="en-US" sz="1400" b="1" dirty="0">
                <a:solidFill>
                  <a:schemeClr val="accent3"/>
                </a:solidFill>
                <a:ea typeface="+mn-lt"/>
                <a:cs typeface="+mn-lt"/>
              </a:rPr>
              <a:t>Not required.</a:t>
            </a:r>
          </a:p>
          <a:p>
            <a:pPr lvl="1"/>
            <a:endParaRPr lang="en-US" sz="1800" dirty="0">
              <a:solidFill>
                <a:schemeClr val="tx2"/>
              </a:solidFill>
              <a:cs typeface="Arial"/>
            </a:endParaRPr>
          </a:p>
          <a:p>
            <a:pPr lvl="1"/>
            <a:endParaRPr lang="en-US" sz="1400" b="1" dirty="0">
              <a:solidFill>
                <a:schemeClr val="tx2"/>
              </a:solidFill>
              <a:ea typeface="+mn-lt"/>
              <a:cs typeface="+mn-lt"/>
            </a:endParaRPr>
          </a:p>
          <a:p>
            <a:pPr lvl="1"/>
            <a:endParaRPr lang="en-US" sz="1600" dirty="0">
              <a:solidFill>
                <a:schemeClr val="tx2"/>
              </a:solidFill>
              <a:ea typeface="+mn-lt"/>
              <a:cs typeface="+mn-lt"/>
            </a:endParaRPr>
          </a:p>
          <a:p>
            <a:pPr lvl="1"/>
            <a:endParaRPr lang="en-US" sz="1600" dirty="0">
              <a:solidFill>
                <a:srgbClr val="C00000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chemeClr val="tx2"/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 typeface="Calibri"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>
              <a:buFontTx/>
              <a:buChar char="-"/>
            </a:pP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7DD92-77EB-6699-04B8-0CC8B5731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12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3E4D8FD-1A22-590D-2EBB-19A5BC855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727" y="4418801"/>
            <a:ext cx="5553906" cy="213439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3586D5-EF8F-3583-F653-39C0621CD4F8}"/>
              </a:ext>
            </a:extLst>
          </p:cNvPr>
          <p:cNvSpPr txBox="1">
            <a:spLocks/>
          </p:cNvSpPr>
          <p:nvPr/>
        </p:nvSpPr>
        <p:spPr>
          <a:xfrm>
            <a:off x="311604" y="1059380"/>
            <a:ext cx="8534400" cy="565415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NPRR1290 :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cleaned up protocol language around submitting offer curves and bid curves</a:t>
            </a:r>
          </a:p>
          <a:p>
            <a:pPr lvl="1"/>
            <a:r>
              <a:rPr lang="en-US" sz="1400" dirty="0">
                <a:solidFill>
                  <a:srgbClr val="C00000"/>
                </a:solidFill>
                <a:cs typeface="Arial"/>
              </a:rPr>
              <a:t>disallows having more than 2 price/quantity points in a flat/vertical segment of the curve.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Impacts to QSEs during dual-submission – some submissions accepted in Production will be rejected in Market Trials environment: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RTM Energy bids – protocol requiring “increasing quantities” now enforced. 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Example: Bid with Q1=0mw, Q2=10mw, Q3=10mw will be rejected as Q3 does not increase from Q2.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TPO &amp; RTM Bid – more than 2 price/quantity pairs with same price or quantity will be rejected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TPO: Q1=10mw, Q2=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15mw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, Q3=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15mw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, Q4=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15mw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, Q5=25mw – rejected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TPO/RTM Bid: P1 = $5, P2 = 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$8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, P3 = 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$8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, P4 = 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$8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, P5=$10 – rejected 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pPr>
              <a:buFont typeface="Calibri"/>
              <a:buChar char="-"/>
            </a:pP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Market Submission Validation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Rules document updated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with NPRR1290 changes.</a:t>
            </a:r>
          </a:p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99A34-80E7-86E7-BED5-D2500AEB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  <a:br>
              <a:rPr lang="en-US" dirty="0"/>
            </a:br>
            <a:r>
              <a:rPr lang="en-US" dirty="0"/>
              <a:t>Structure is the same, but validation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287B2-E34A-59BB-B215-44C30DC7C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B51B45-1208-4667-F993-489CF8C6CF70}"/>
              </a:ext>
            </a:extLst>
          </p:cNvPr>
          <p:cNvSpPr/>
          <p:nvPr/>
        </p:nvSpPr>
        <p:spPr>
          <a:xfrm>
            <a:off x="3850077" y="6153141"/>
            <a:ext cx="5082742" cy="1714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520B936-AADB-DD78-86EE-9A9097BAC601}"/>
              </a:ext>
            </a:extLst>
          </p:cNvPr>
          <p:cNvCxnSpPr/>
          <p:nvPr/>
        </p:nvCxnSpPr>
        <p:spPr>
          <a:xfrm>
            <a:off x="3138311" y="5488304"/>
            <a:ext cx="812800" cy="5644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3527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4CCDD-8717-C2FC-A818-3F6F6AD4E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F2F20-E2BE-A09E-E2A7-4F086375D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95400"/>
            <a:ext cx="8229600" cy="3810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WRAP-UP OF RTCBTF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AAC6D-575D-F315-B799-B9C2E5795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8333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RTCBTF Discussions: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7F78F1-831D-5D2B-D86F-5DA2B2C9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38200"/>
            <a:ext cx="8648700" cy="4900367"/>
          </a:xfrm>
        </p:spPr>
        <p:txBody>
          <a:bodyPr/>
          <a:lstStyle/>
          <a:p>
            <a:r>
              <a:rPr lang="en-US" sz="1800" dirty="0">
                <a:solidFill>
                  <a:schemeClr val="tx2"/>
                </a:solidFill>
              </a:rPr>
              <a:t>NPRR1290 and NOGRR278 discussion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ESR Droop Settings and RFI Follow-up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AS Deployment Factors Discussion (more discussion to come)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Fast Frequency Response Follow-up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Market Readiness 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Settlement Artifacts- RT Statement (including RUC) and Extracts and Settlement Matrix 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Transition/Cutover Handbook:  Initial Draft and Discussion </a:t>
            </a:r>
            <a:r>
              <a:rPr lang="en-US" sz="1400" dirty="0">
                <a:solidFill>
                  <a:srgbClr val="FF0000"/>
                </a:solidFill>
                <a:hlinkClick r:id="rId2"/>
              </a:rPr>
              <a:t>(link)</a:t>
            </a:r>
            <a:endParaRPr lang="en-US" sz="1400" dirty="0">
              <a:solidFill>
                <a:srgbClr val="FF0000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Closed Loop LFC Workshop (2-4pm) 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220 Participants and will have follow-up meeting in August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rgbClr val="FF0000"/>
                </a:solidFill>
              </a:rPr>
              <a:t>Semi-scripted 2-hour test Sept 11 between 10am-1pm</a:t>
            </a:r>
          </a:p>
          <a:p>
            <a:pPr lvl="2">
              <a:buFontTx/>
              <a:buChar char="-"/>
            </a:pPr>
            <a:r>
              <a:rPr lang="en-US" sz="1100" dirty="0">
                <a:solidFill>
                  <a:srgbClr val="FF0000"/>
                </a:solidFill>
              </a:rPr>
              <a:t>Handbook #5 for details </a:t>
            </a:r>
            <a:r>
              <a:rPr lang="en-US" sz="1100" dirty="0">
                <a:solidFill>
                  <a:srgbClr val="FF0000"/>
                </a:solidFill>
                <a:hlinkClick r:id="rId3"/>
              </a:rPr>
              <a:t>(link)</a:t>
            </a:r>
            <a:endParaRPr lang="en-US" sz="11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en-US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23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E097C-6057-7D82-9682-1D8126651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B7BAF-982D-0C24-AB0E-0784306B5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What is upcoming to August: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7DC7FB4-E95A-85B4-C730-C7068C0F2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937967"/>
            <a:ext cx="8534400" cy="492943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Completing July/August Objectives:</a:t>
            </a:r>
          </a:p>
          <a:p>
            <a:r>
              <a:rPr lang="en-US" sz="1800" dirty="0">
                <a:solidFill>
                  <a:schemeClr val="tx2"/>
                </a:solidFill>
              </a:rPr>
              <a:t>Successful and consistent dual submissions and telemetry 2days/week</a:t>
            </a:r>
          </a:p>
          <a:p>
            <a:r>
              <a:rPr lang="en-US" sz="1800" dirty="0">
                <a:solidFill>
                  <a:schemeClr val="tx2"/>
                </a:solidFill>
              </a:rPr>
              <a:t>Successful control tests of QSEs (</a:t>
            </a:r>
            <a:r>
              <a:rPr lang="en-US" sz="1800" dirty="0" err="1">
                <a:solidFill>
                  <a:schemeClr val="tx2"/>
                </a:solidFill>
              </a:rPr>
              <a:t>ie</a:t>
            </a:r>
            <a:r>
              <a:rPr lang="en-US" sz="1800" dirty="0">
                <a:solidFill>
                  <a:schemeClr val="tx2"/>
                </a:solidFill>
              </a:rPr>
              <a:t> following UDSP)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These activities lead up to first Closed-Loop LFC Test on Sept 11</a:t>
            </a:r>
          </a:p>
          <a:p>
            <a:r>
              <a:rPr lang="en-US" sz="1800" dirty="0">
                <a:solidFill>
                  <a:schemeClr val="tx2"/>
                </a:solidFill>
              </a:rPr>
              <a:t>Another LFC Workship in late August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Also in September, ERCOT to begin running RTC Day-Ahead Market </a:t>
            </a:r>
          </a:p>
          <a:p>
            <a:r>
              <a:rPr lang="en-US" sz="1800" dirty="0">
                <a:solidFill>
                  <a:schemeClr val="tx2"/>
                </a:solidFill>
              </a:rPr>
              <a:t>All QSEs can participate in DAM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Any Questions on RTCBTF or Trials activities?  </a:t>
            </a:r>
          </a:p>
          <a:p>
            <a:r>
              <a:rPr lang="en-US" sz="1800" dirty="0">
                <a:solidFill>
                  <a:schemeClr val="tx2"/>
                </a:solidFill>
              </a:rPr>
              <a:t>Question here or later can always be directed to </a:t>
            </a:r>
            <a:r>
              <a:rPr lang="en-US" sz="1800" dirty="0">
                <a:solidFill>
                  <a:schemeClr val="tx2"/>
                </a:solidFill>
                <a:hlinkClick r:id="rId2"/>
              </a:rPr>
              <a:t>RTCB@ERCOT.com</a:t>
            </a: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6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82F34-5CD7-77FF-26AB-733089DA9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Timeline of NPRRs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88AC7-184E-73E6-9FDA-8EAA07FA1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334000"/>
          </a:xfrm>
        </p:spPr>
        <p:txBody>
          <a:bodyPr/>
          <a:lstStyle/>
          <a:p>
            <a:pPr>
              <a:defRPr/>
            </a:pPr>
            <a:r>
              <a:rPr lang="en-US" sz="1800" strike="sngStrike" dirty="0">
                <a:solidFill>
                  <a:srgbClr val="00B050"/>
                </a:solidFill>
              </a:rPr>
              <a:t>NPRRs approved at PUCT May 15 Open Meeting</a:t>
            </a:r>
          </a:p>
          <a:p>
            <a:pPr lvl="1">
              <a:defRPr/>
            </a:pPr>
            <a:r>
              <a:rPr lang="en-US" sz="1400" strike="sngStrike" dirty="0">
                <a:solidFill>
                  <a:srgbClr val="00B050"/>
                </a:solidFill>
              </a:rPr>
              <a:t>NPRR1268 for ASDC Modifications (IMM sponsor)</a:t>
            </a:r>
          </a:p>
          <a:p>
            <a:pPr lvl="1">
              <a:defRPr/>
            </a:pPr>
            <a:r>
              <a:rPr lang="en-US" sz="1400" strike="sngStrike" dirty="0">
                <a:solidFill>
                  <a:srgbClr val="00B050"/>
                </a:solidFill>
                <a:latin typeface="Arial"/>
              </a:rPr>
              <a:t>NPRR1269 for 3 Parameter/Policy Changes (ERCOT sponsor)</a:t>
            </a:r>
          </a:p>
          <a:p>
            <a:pPr lvl="1">
              <a:defRPr/>
            </a:pPr>
            <a:r>
              <a:rPr kumimoji="0" lang="en-US" sz="1400" b="0" i="0" u="none" strike="sng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NPRR1270 for AS Qualification details (ERCOT sponsor)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000" dirty="0">
              <a:solidFill>
                <a:srgbClr val="2D3338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Duration / State of Charge (NPRR1282 / NOGRR277)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Began discussion </a:t>
            </a:r>
            <a:r>
              <a:rPr lang="en-US" sz="1400" dirty="0">
                <a:solidFill>
                  <a:srgbClr val="2D3338"/>
                </a:solidFill>
                <a:latin typeface="Arial"/>
              </a:rPr>
              <a:t>March 25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 Board approval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PUCT July 31 consideration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Final Clarifying Revisions – NPRR1290/NOGRR278 (Sept Board)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D3338"/>
                </a:solidFill>
                <a:latin typeface="Arial"/>
              </a:rPr>
              <a:t>NPRR1290 included Hunt Energy revisions for post go-live and approved at PRS (unanimous)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D3338"/>
                </a:solidFill>
                <a:latin typeface="Arial"/>
              </a:rPr>
              <a:t>Sept Board meeting consideration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00" dirty="0">
              <a:solidFill>
                <a:srgbClr val="2D3338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Remaining Stakeholder path to Board Meetings before Go-Live:</a:t>
            </a:r>
            <a:endParaRPr lang="en-US" sz="1600" dirty="0">
              <a:solidFill>
                <a:srgbClr val="C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PRS Aug 13 &gt; TAC Aug 27 &gt; Board Sep 23 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 that ERCOT filed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Good Cause Exception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with PUCT for Closed-Loop LFC Test(s)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2D3338"/>
                </a:solidFill>
                <a:latin typeface="Arial"/>
              </a:rPr>
              <a:t>Exception for ERCOT to not charge for Base Point Deviation Charges during RTC+B LFC test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800" dirty="0">
              <a:solidFill>
                <a:srgbClr val="2D3338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59D52-8733-1E36-EBC3-3069EC3C5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13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EC0AD-B427-538B-996C-E49914B94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A379-8995-F633-596E-3D8224F71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Scope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32E16709-A97F-14BC-2BF7-90BE53C94D06}"/>
              </a:ext>
            </a:extLst>
          </p:cNvPr>
          <p:cNvSpPr/>
          <p:nvPr/>
        </p:nvSpPr>
        <p:spPr>
          <a:xfrm>
            <a:off x="2365650" y="2902720"/>
            <a:ext cx="533400" cy="964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25DE5-CFFF-C29B-C10B-9C5F8601503D}"/>
              </a:ext>
            </a:extLst>
          </p:cNvPr>
          <p:cNvSpPr txBox="1"/>
          <p:nvPr/>
        </p:nvSpPr>
        <p:spPr>
          <a:xfrm>
            <a:off x="936171" y="3036522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Final 2025 Refinements for Go-Live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A2543C6D-124D-EEA4-B6E5-38131229F100}"/>
              </a:ext>
            </a:extLst>
          </p:cNvPr>
          <p:cNvSpPr/>
          <p:nvPr/>
        </p:nvSpPr>
        <p:spPr>
          <a:xfrm>
            <a:off x="2469167" y="3867520"/>
            <a:ext cx="389791" cy="21456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6C3F37-7980-3242-A947-9D8736B9CA16}"/>
              </a:ext>
            </a:extLst>
          </p:cNvPr>
          <p:cNvSpPr txBox="1"/>
          <p:nvPr/>
        </p:nvSpPr>
        <p:spPr>
          <a:xfrm>
            <a:off x="914400" y="4401730"/>
            <a:ext cx="144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Related NPRRs 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within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812D96-E178-2545-1278-4FC0E44A8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155" y="380812"/>
            <a:ext cx="5818846" cy="56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19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1E05E3-4B7B-AEE0-856E-A594EC516AA4}"/>
              </a:ext>
            </a:extLst>
          </p:cNvPr>
          <p:cNvCxnSpPr>
            <a:cxnSpLocks/>
          </p:cNvCxnSpPr>
          <p:nvPr/>
        </p:nvCxnSpPr>
        <p:spPr>
          <a:xfrm flipH="1">
            <a:off x="762000" y="1713556"/>
            <a:ext cx="31619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CBEDC4-DD5C-FBF7-F95E-F01476871118}"/>
              </a:ext>
            </a:extLst>
          </p:cNvPr>
          <p:cNvCxnSpPr>
            <a:cxnSpLocks/>
          </p:cNvCxnSpPr>
          <p:nvPr/>
        </p:nvCxnSpPr>
        <p:spPr>
          <a:xfrm>
            <a:off x="8256447" y="1766211"/>
            <a:ext cx="2113" cy="171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040F72-109E-1A7E-29AB-ED2E8665DF38}"/>
              </a:ext>
            </a:extLst>
          </p:cNvPr>
          <p:cNvCxnSpPr>
            <a:cxnSpLocks/>
          </p:cNvCxnSpPr>
          <p:nvPr/>
        </p:nvCxnSpPr>
        <p:spPr>
          <a:xfrm>
            <a:off x="7190469" y="1602142"/>
            <a:ext cx="0" cy="1987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F38D88-58F7-5323-6857-8F7052CD7E38}"/>
              </a:ext>
            </a:extLst>
          </p:cNvPr>
          <p:cNvCxnSpPr>
            <a:cxnSpLocks/>
          </p:cNvCxnSpPr>
          <p:nvPr/>
        </p:nvCxnSpPr>
        <p:spPr>
          <a:xfrm flipH="1">
            <a:off x="5045440" y="1782732"/>
            <a:ext cx="6405" cy="4036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74B7F0-8252-961E-075D-594F83CC1D32}"/>
              </a:ext>
            </a:extLst>
          </p:cNvPr>
          <p:cNvCxnSpPr>
            <a:cxnSpLocks/>
          </p:cNvCxnSpPr>
          <p:nvPr/>
        </p:nvCxnSpPr>
        <p:spPr>
          <a:xfrm flipH="1">
            <a:off x="2991995" y="1782732"/>
            <a:ext cx="2572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Sequence and Dates for Market Trials to Go-Live </a:t>
            </a:r>
            <a:br>
              <a:rPr lang="en-US" sz="2000" dirty="0"/>
            </a:b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762001" y="3440574"/>
            <a:ext cx="222999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 dirty="0">
                <a:solidFill>
                  <a:schemeClr val="tx1"/>
                </a:solidFill>
              </a:rPr>
              <a:t>#1 RTC QSE Submission Testing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(Submit COP, RT AS Offers, 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DAM Virtual AS, Outages for ESRs)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3000727" y="3440574"/>
            <a:ext cx="204214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 dirty="0">
                <a:solidFill>
                  <a:schemeClr val="tx1"/>
                </a:solidFill>
              </a:rPr>
              <a:t>#3 Open-loop RTC SCED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(QSE offers, SCED non-binding award/dispatch)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057104" y="3440574"/>
            <a:ext cx="2139898" cy="1806724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 dirty="0">
                <a:solidFill>
                  <a:schemeClr val="tx1"/>
                </a:solidFill>
              </a:rPr>
              <a:t>#5 Ongoing Open-Loop</a:t>
            </a:r>
          </a:p>
          <a:p>
            <a:pPr algn="ctr"/>
            <a:r>
              <a:rPr lang="en-US" sz="1050" b="1" u="sng" dirty="0">
                <a:solidFill>
                  <a:schemeClr val="tx1"/>
                </a:solidFill>
              </a:rPr>
              <a:t>&amp; Periodic Closed-loop SCED/LFC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(QSE RTC offers and telemetry to support closed-loop frequency control test 2-3 tests of 2-4 hour durations)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38D4D-9AF0-66C4-0D8E-0A4D26D70D3D}"/>
              </a:ext>
            </a:extLst>
          </p:cNvPr>
          <p:cNvSpPr/>
          <p:nvPr/>
        </p:nvSpPr>
        <p:spPr>
          <a:xfrm>
            <a:off x="756015" y="4508864"/>
            <a:ext cx="2238552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 dirty="0">
                <a:solidFill>
                  <a:schemeClr val="tx1"/>
                </a:solidFill>
              </a:rPr>
              <a:t>#2 RTC QSE Telemetry Checkout </a:t>
            </a:r>
            <a:r>
              <a:rPr lang="en-US" sz="1100" dirty="0">
                <a:solidFill>
                  <a:schemeClr val="tx1"/>
                </a:solidFill>
              </a:rPr>
              <a:t>(QSEs add/verify new telemetry points for UDSP, New ramp rates, ESR telemetry)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716E97-B79F-8D46-15FD-EF530D7CEE6F}"/>
              </a:ext>
            </a:extLst>
          </p:cNvPr>
          <p:cNvSpPr/>
          <p:nvPr/>
        </p:nvSpPr>
        <p:spPr>
          <a:xfrm>
            <a:off x="5043328" y="5433765"/>
            <a:ext cx="2139899" cy="73843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 dirty="0">
                <a:solidFill>
                  <a:schemeClr val="tx1"/>
                </a:solidFill>
              </a:rPr>
              <a:t>#6 Day-Ahead Market 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(Non-binding DAM using QSE offers for at least 2 tests)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243BC-6D29-109B-91A6-4029970CE6A7}"/>
              </a:ext>
            </a:extLst>
          </p:cNvPr>
          <p:cNvSpPr/>
          <p:nvPr/>
        </p:nvSpPr>
        <p:spPr>
          <a:xfrm>
            <a:off x="7188486" y="3437333"/>
            <a:ext cx="1086131" cy="273486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 dirty="0">
                <a:solidFill>
                  <a:schemeClr val="tx1"/>
                </a:solidFill>
              </a:rPr>
              <a:t>Transition to Go-Live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Upon completion of testing, confirmation of ERCOT and market readiness for Go-Live.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709698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177769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285549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393307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00252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05782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12470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8191500" y="2231056"/>
            <a:ext cx="805633" cy="38099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465D1A-060B-F121-F06A-AF0A5EF59DD0}"/>
              </a:ext>
            </a:extLst>
          </p:cNvPr>
          <p:cNvSpPr/>
          <p:nvPr/>
        </p:nvSpPr>
        <p:spPr>
          <a:xfrm>
            <a:off x="2989882" y="4507110"/>
            <a:ext cx="2049398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 dirty="0">
                <a:solidFill>
                  <a:schemeClr val="tx1"/>
                </a:solidFill>
              </a:rPr>
              <a:t>#4 QSE Telemetry Tests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(Individual QSE to follow UDSP and support new ramp rate and ESR telemetry)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2F16B1F-63A9-8500-B166-F4A8E6E29F12}"/>
              </a:ext>
            </a:extLst>
          </p:cNvPr>
          <p:cNvSpPr/>
          <p:nvPr/>
        </p:nvSpPr>
        <p:spPr>
          <a:xfrm>
            <a:off x="776202" y="2612056"/>
            <a:ext cx="6394459" cy="570951"/>
          </a:xfrm>
          <a:prstGeom prst="homePlate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QSE Scorecards &amp; Exit Criteria for each Trial Phase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780551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Start </a:t>
            </a:r>
          </a:p>
          <a:p>
            <a:r>
              <a:rPr lang="en-US" sz="1200" dirty="0"/>
              <a:t>5/5/25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9718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Start </a:t>
            </a:r>
          </a:p>
          <a:p>
            <a:r>
              <a:rPr lang="en-US" sz="1200" dirty="0"/>
              <a:t>7/7/25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53E6AA-13E4-0F7F-7E32-D052173B0325}"/>
              </a:ext>
            </a:extLst>
          </p:cNvPr>
          <p:cNvSpPr txBox="1"/>
          <p:nvPr/>
        </p:nvSpPr>
        <p:spPr>
          <a:xfrm>
            <a:off x="7135664" y="1581545"/>
            <a:ext cx="117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30-day Market Notice</a:t>
            </a:r>
          </a:p>
          <a:p>
            <a:r>
              <a:rPr lang="en-US" sz="1200" dirty="0"/>
              <a:t>11/5/25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0292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Start </a:t>
            </a:r>
          </a:p>
          <a:p>
            <a:r>
              <a:rPr lang="en-US" sz="1200" dirty="0"/>
              <a:t>9/2/25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81915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Go-Live</a:t>
            </a:r>
          </a:p>
          <a:p>
            <a:r>
              <a:rPr lang="en-US" sz="1200" dirty="0"/>
              <a:t>12/5/25*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495A0-643F-DA75-9F60-DDC5FA1F2722}"/>
              </a:ext>
            </a:extLst>
          </p:cNvPr>
          <p:cNvSpPr txBox="1"/>
          <p:nvPr/>
        </p:nvSpPr>
        <p:spPr>
          <a:xfrm>
            <a:off x="756015" y="5642587"/>
            <a:ext cx="420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 Go-Live date reflects 12/5/2025 as first Operating Day</a:t>
            </a:r>
          </a:p>
          <a:p>
            <a:r>
              <a:rPr lang="en-US" sz="1200" i="1" dirty="0"/>
              <a:t>  where 12/4/2025 is planned software migration.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C1EB6B-BBD9-A444-50F6-48256210236A}"/>
              </a:ext>
            </a:extLst>
          </p:cNvPr>
          <p:cNvSpPr/>
          <p:nvPr/>
        </p:nvSpPr>
        <p:spPr>
          <a:xfrm rot="16200000">
            <a:off x="-133552" y="1791752"/>
            <a:ext cx="1164255" cy="47634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March/April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CB413-2C20-351A-55A5-D0EA988CAA30}"/>
              </a:ext>
            </a:extLst>
          </p:cNvPr>
          <p:cNvSpPr/>
          <p:nvPr/>
        </p:nvSpPr>
        <p:spPr>
          <a:xfrm rot="16200000">
            <a:off x="-1072551" y="3895007"/>
            <a:ext cx="3030533" cy="464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QSE/Vendor Submission Sandbox and Telemetry Points added Prod EMS model.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EAFC5-4E29-3D2C-7301-4F57A049C413}"/>
              </a:ext>
            </a:extLst>
          </p:cNvPr>
          <p:cNvSpPr txBox="1"/>
          <p:nvPr/>
        </p:nvSpPr>
        <p:spPr>
          <a:xfrm>
            <a:off x="395202" y="766526"/>
            <a:ext cx="862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Market trials are a progression of activities to mitigate the risk for Go-Live on new systems and processes for both the Market Participants &amp; ERCOT.</a:t>
            </a:r>
          </a:p>
        </p:txBody>
      </p:sp>
    </p:spTree>
    <p:extLst>
      <p:ext uri="{BB962C8B-B14F-4D97-AF65-F5344CB8AC3E}">
        <p14:creationId xmlns:p14="http://schemas.microsoft.com/office/powerpoint/2010/main" val="3762133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86863-989D-8381-FF30-8ADF3D5C3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C03D9-F864-DCF3-137A-E3336CE3F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F7DFD0-37D3-436C-FA19-3D1CD997E663}"/>
              </a:ext>
            </a:extLst>
          </p:cNvPr>
          <p:cNvGrpSpPr/>
          <p:nvPr/>
        </p:nvGrpSpPr>
        <p:grpSpPr>
          <a:xfrm>
            <a:off x="304800" y="228600"/>
            <a:ext cx="5562600" cy="3015792"/>
            <a:chOff x="381000" y="304800"/>
            <a:chExt cx="5562600" cy="30157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06E7453-92F5-8E30-E971-2432BCFD8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304800"/>
              <a:ext cx="5562600" cy="301579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79AFB2B-F3E1-FEA5-CAF9-478572487F99}"/>
                </a:ext>
              </a:extLst>
            </p:cNvPr>
            <p:cNvSpPr/>
            <p:nvPr/>
          </p:nvSpPr>
          <p:spPr>
            <a:xfrm>
              <a:off x="533400" y="2863392"/>
              <a:ext cx="2438400" cy="4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81B70D0-0B9F-0825-86C3-4AA5061C256D}"/>
              </a:ext>
            </a:extLst>
          </p:cNvPr>
          <p:cNvSpPr txBox="1"/>
          <p:nvPr/>
        </p:nvSpPr>
        <p:spPr>
          <a:xfrm>
            <a:off x="1703717" y="3881735"/>
            <a:ext cx="6553200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QSE will test their market submissions for defined subset transactions that are new or modified by RTC+B.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Scorecard goal is for 95% of QSEs to demonstrate successful submissions and have mitigation plans in place for remaining 5% to address in next trial phase.</a:t>
            </a:r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CD4EDD27-788B-6D31-EE9E-B93826869133}"/>
              </a:ext>
            </a:extLst>
          </p:cNvPr>
          <p:cNvSpPr/>
          <p:nvPr/>
        </p:nvSpPr>
        <p:spPr>
          <a:xfrm rot="5400000">
            <a:off x="10261" y="3439261"/>
            <a:ext cx="2875077" cy="1219200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280E42-4C1F-D354-1EC2-5E8A66F565C1}"/>
              </a:ext>
            </a:extLst>
          </p:cNvPr>
          <p:cNvSpPr txBox="1"/>
          <p:nvPr/>
        </p:nvSpPr>
        <p:spPr>
          <a:xfrm>
            <a:off x="2106283" y="4927937"/>
            <a:ext cx="6553200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QSE will add telemetry points for Energy Management System (EMS) system interface with ERCOT (such as Updated Desired Set Points (UDSP), New Ramp Rates, and ESR Telemetry)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Scorecard goal is for 98% of QSEs to demonstrate successful telemetry additions, and mitigation plans in place for remaining 2% to address in next trial phase.  (Note 3-week lag in telemetry migrating through network model validation and into trials environment).</a:t>
            </a:r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C755A88C-CCE8-3199-35C2-2403C8064DE4}"/>
              </a:ext>
            </a:extLst>
          </p:cNvPr>
          <p:cNvSpPr/>
          <p:nvPr/>
        </p:nvSpPr>
        <p:spPr>
          <a:xfrm rot="5400000">
            <a:off x="238861" y="2905861"/>
            <a:ext cx="1732078" cy="1143000"/>
          </a:xfrm>
          <a:prstGeom prst="bent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B92791-1CA2-25B5-7A43-442D4AD7F949}"/>
              </a:ext>
            </a:extLst>
          </p:cNvPr>
          <p:cNvSpPr txBox="1"/>
          <p:nvPr/>
        </p:nvSpPr>
        <p:spPr>
          <a:xfrm>
            <a:off x="1600200" y="3239898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May &amp; June:</a:t>
            </a:r>
          </a:p>
          <a:p>
            <a:r>
              <a:rPr lang="en-US" dirty="0">
                <a:solidFill>
                  <a:schemeClr val="tx2"/>
                </a:solidFill>
              </a:rPr>
              <a:t>Establishing Connectivity </a:t>
            </a:r>
          </a:p>
        </p:txBody>
      </p:sp>
    </p:spTree>
    <p:extLst>
      <p:ext uri="{BB962C8B-B14F-4D97-AF65-F5344CB8AC3E}">
        <p14:creationId xmlns:p14="http://schemas.microsoft.com/office/powerpoint/2010/main" val="1071322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63B33-6011-A57B-111C-FE335CCE9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4C52F-76D0-E747-44AE-A1B931470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2C4EC33-3E4E-F271-255C-D3EFDE5D9967}"/>
              </a:ext>
            </a:extLst>
          </p:cNvPr>
          <p:cNvGrpSpPr/>
          <p:nvPr/>
        </p:nvGrpSpPr>
        <p:grpSpPr>
          <a:xfrm>
            <a:off x="304800" y="228600"/>
            <a:ext cx="5562600" cy="3015792"/>
            <a:chOff x="381000" y="304800"/>
            <a:chExt cx="5562600" cy="30157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BD893AF-CA67-DC59-6FC9-32A7B3D9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304800"/>
              <a:ext cx="5562600" cy="301579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6386F13-8922-826C-47E8-ED7B6CCB0355}"/>
                </a:ext>
              </a:extLst>
            </p:cNvPr>
            <p:cNvSpPr/>
            <p:nvPr/>
          </p:nvSpPr>
          <p:spPr>
            <a:xfrm>
              <a:off x="533400" y="2863392"/>
              <a:ext cx="2438400" cy="4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0A990D3-D309-AD28-8F25-DC9F5BFFA396}"/>
              </a:ext>
            </a:extLst>
          </p:cNvPr>
          <p:cNvSpPr txBox="1"/>
          <p:nvPr/>
        </p:nvSpPr>
        <p:spPr>
          <a:xfrm>
            <a:off x="3102634" y="4122003"/>
            <a:ext cx="5965166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QSE will support “parallel production” 2days/week by entering $bids/offers for non-binding RTC energy and A/S awards and dispatch (Open-loop test)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Scorecard goal for 100% of QSEs to demonstrate successful submissions and telemetry reflective of production, and mitigation plans in place for any outliers. </a:t>
            </a:r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B73F768D-6365-FCDD-AD90-AD4FBC33735B}"/>
              </a:ext>
            </a:extLst>
          </p:cNvPr>
          <p:cNvSpPr/>
          <p:nvPr/>
        </p:nvSpPr>
        <p:spPr>
          <a:xfrm rot="5400000">
            <a:off x="1142478" y="3705964"/>
            <a:ext cx="3408478" cy="1219200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9E8400-98AD-E697-5E3C-774A8910C4C5}"/>
              </a:ext>
            </a:extLst>
          </p:cNvPr>
          <p:cNvSpPr txBox="1"/>
          <p:nvPr/>
        </p:nvSpPr>
        <p:spPr>
          <a:xfrm>
            <a:off x="3456318" y="5188803"/>
            <a:ext cx="5611482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Coordination of individual QSE tests on subset of resources to ensure resources can follow new UDSP telemetry point from ERCOT.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Scorecard goal is for 98% of QSEs to successfully demonstrate, and mitigation plans in place for remaining 2% to address in next trial phase.</a:t>
            </a:r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81BB4FFB-50B5-A2BC-F789-D79A4D708F54}"/>
              </a:ext>
            </a:extLst>
          </p:cNvPr>
          <p:cNvSpPr/>
          <p:nvPr/>
        </p:nvSpPr>
        <p:spPr>
          <a:xfrm rot="5400000">
            <a:off x="1409178" y="3134461"/>
            <a:ext cx="2189278" cy="1143000"/>
          </a:xfrm>
          <a:prstGeom prst="bent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F4DF9-B105-9945-74F6-FEBA6054D5EC}"/>
              </a:ext>
            </a:extLst>
          </p:cNvPr>
          <p:cNvSpPr txBox="1"/>
          <p:nvPr/>
        </p:nvSpPr>
        <p:spPr>
          <a:xfrm>
            <a:off x="2999117" y="3191470"/>
            <a:ext cx="5840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July &amp; August:</a:t>
            </a:r>
          </a:p>
          <a:p>
            <a:r>
              <a:rPr lang="en-US" dirty="0">
                <a:solidFill>
                  <a:schemeClr val="tx2"/>
                </a:solidFill>
              </a:rPr>
              <a:t>Initial Real-Time Market execution and verify QSE ability to follow ERCOT frequency signals</a:t>
            </a:r>
          </a:p>
        </p:txBody>
      </p:sp>
    </p:spTree>
    <p:extLst>
      <p:ext uri="{BB962C8B-B14F-4D97-AF65-F5344CB8AC3E}">
        <p14:creationId xmlns:p14="http://schemas.microsoft.com/office/powerpoint/2010/main" val="3128828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9B765-C74B-6EA6-9040-9D810B76E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58BCAC2-808D-9186-2868-7D125A9F302D}"/>
              </a:ext>
            </a:extLst>
          </p:cNvPr>
          <p:cNvSpPr txBox="1"/>
          <p:nvPr/>
        </p:nvSpPr>
        <p:spPr>
          <a:xfrm>
            <a:off x="40260" y="3429000"/>
            <a:ext cx="2871162" cy="26776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Voluntary Day-Ahead Market for all QSEs will be conducted at least 2 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QSE can test their market submissions for Day-Ahead AS Self-Arrangement, AS Only Offers, Trades and normal submissions.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DAM participation is strongly encouraged but not required in Readiness metrics since RTC procures AS in Real-Time.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Participation includes much broader QSE population (marketers and load-only QSEs).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671FE-D8A2-DE47-7459-81936B0B0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5784A8-168F-E8CF-B5BA-7525EA2FC6AB}"/>
              </a:ext>
            </a:extLst>
          </p:cNvPr>
          <p:cNvGrpSpPr/>
          <p:nvPr/>
        </p:nvGrpSpPr>
        <p:grpSpPr>
          <a:xfrm>
            <a:off x="304800" y="228600"/>
            <a:ext cx="5562600" cy="3015792"/>
            <a:chOff x="381000" y="304800"/>
            <a:chExt cx="5562600" cy="30157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5C307B8-04D5-7BDC-23A6-801CBF677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304800"/>
              <a:ext cx="5562600" cy="301579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349951C-1D57-69B9-AFF1-6A8F5E013AA1}"/>
                </a:ext>
              </a:extLst>
            </p:cNvPr>
            <p:cNvSpPr/>
            <p:nvPr/>
          </p:nvSpPr>
          <p:spPr>
            <a:xfrm>
              <a:off x="533400" y="2863392"/>
              <a:ext cx="2438400" cy="4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1D70217-D294-981E-D2F4-40DD0E9B51F1}"/>
              </a:ext>
            </a:extLst>
          </p:cNvPr>
          <p:cNvSpPr txBox="1"/>
          <p:nvPr/>
        </p:nvSpPr>
        <p:spPr>
          <a:xfrm>
            <a:off x="4876800" y="3462278"/>
            <a:ext cx="3942354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and QSEs will conduct </a:t>
            </a:r>
            <a:r>
              <a:rPr lang="en-US" sz="1200" b="1" u="sng" dirty="0">
                <a:solidFill>
                  <a:schemeClr val="tx2"/>
                </a:solidFill>
              </a:rPr>
              <a:t>live-production tests</a:t>
            </a:r>
            <a:r>
              <a:rPr lang="en-US" sz="1200" dirty="0">
                <a:solidFill>
                  <a:schemeClr val="tx2"/>
                </a:solidFill>
              </a:rPr>
              <a:t> of RTC-SCED and Load Frequency Control (LFC) prior to go-live.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RTC-SCED and frequency control dispatch during the tests will be binding to manage the reliable operations of the grid for2-4 hours.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will coordinate with QSEs on how to submit RTC offers and telemetry for Energy and AS for the two systems (current and RTC system).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will provide a summary of the test and use analysis and engineering judgement to assess if the test was successful in controlling frequency.</a:t>
            </a:r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C6A9E558-5B24-8693-B399-2F7C234AD037}"/>
              </a:ext>
            </a:extLst>
          </p:cNvPr>
          <p:cNvSpPr/>
          <p:nvPr/>
        </p:nvSpPr>
        <p:spPr>
          <a:xfrm rot="5400000" flipV="1">
            <a:off x="2427693" y="3614539"/>
            <a:ext cx="1811402" cy="1017917"/>
          </a:xfrm>
          <a:prstGeom prst="bentUp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4612791D-4624-2866-3660-5E91BF592424}"/>
              </a:ext>
            </a:extLst>
          </p:cNvPr>
          <p:cNvSpPr/>
          <p:nvPr/>
        </p:nvSpPr>
        <p:spPr>
          <a:xfrm rot="5400000">
            <a:off x="3473933" y="3584060"/>
            <a:ext cx="1830956" cy="1094117"/>
          </a:xfrm>
          <a:prstGeom prst="bentUpArrow">
            <a:avLst/>
          </a:prstGeom>
          <a:solidFill>
            <a:srgbClr val="F8948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03D89C-DA69-81FB-1656-2FC180651DEC}"/>
              </a:ext>
            </a:extLst>
          </p:cNvPr>
          <p:cNvSpPr txBox="1"/>
          <p:nvPr/>
        </p:nvSpPr>
        <p:spPr>
          <a:xfrm>
            <a:off x="5387167" y="2228671"/>
            <a:ext cx="3267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Sep &amp; Oct:</a:t>
            </a:r>
          </a:p>
          <a:p>
            <a:r>
              <a:rPr lang="en-US" dirty="0">
                <a:solidFill>
                  <a:schemeClr val="tx2"/>
                </a:solidFill>
              </a:rPr>
              <a:t>Required live-production test to ensure effective frequency dispatch and control.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42D4B-18CE-C072-3076-A0ACAA4B1442}"/>
              </a:ext>
            </a:extLst>
          </p:cNvPr>
          <p:cNvSpPr txBox="1"/>
          <p:nvPr/>
        </p:nvSpPr>
        <p:spPr>
          <a:xfrm>
            <a:off x="51073" y="2813624"/>
            <a:ext cx="305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Sep &amp; Oct:</a:t>
            </a:r>
          </a:p>
          <a:p>
            <a:r>
              <a:rPr lang="en-US" dirty="0">
                <a:solidFill>
                  <a:schemeClr val="tx2"/>
                </a:solidFill>
              </a:rPr>
              <a:t>Optional Day-Ahead Market</a:t>
            </a:r>
          </a:p>
        </p:txBody>
      </p:sp>
    </p:spTree>
    <p:extLst>
      <p:ext uri="{BB962C8B-B14F-4D97-AF65-F5344CB8AC3E}">
        <p14:creationId xmlns:p14="http://schemas.microsoft.com/office/powerpoint/2010/main" val="72820278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4" ma:contentTypeDescription="Create a new document." ma:contentTypeScope="" ma:versionID="e17db7c92bbe4a954239b0aad63199c1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dbeeea33673683b355d19f3b50507d1a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Internal "/>
          <xsd:enumeration value="Confidential"/>
          <xsd:enumeration value="Public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526C54-2038-4DDB-9077-84C80FF069E0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c34af464-7aa1-4edd-9be4-83dffc1cb926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8d5ee879-813f-4fb9-b7c2-a59846c21aeb"/>
  </ds:schemaRefs>
</ds:datastoreItem>
</file>

<file path=customXml/itemProps2.xml><?xml version="1.0" encoding="utf-8"?>
<ds:datastoreItem xmlns:ds="http://schemas.openxmlformats.org/officeDocument/2006/customXml" ds:itemID="{1BCE88CD-E9E0-4BB6-AD83-C594282F53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5ee879-813f-4fb9-b7c2-a59846c21a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23368</TotalTime>
  <Words>2197</Words>
  <Application>Microsoft Office PowerPoint</Application>
  <PresentationFormat>On-screen Show (4:3)</PresentationFormat>
  <Paragraphs>337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Aptos</vt:lpstr>
      <vt:lpstr>Arial</vt:lpstr>
      <vt:lpstr>Calibri</vt:lpstr>
      <vt:lpstr>Cover Slide</vt:lpstr>
      <vt:lpstr>Horizontal Theme</vt:lpstr>
      <vt:lpstr>1_Horizontal Theme</vt:lpstr>
      <vt:lpstr>PowerPoint Presentation</vt:lpstr>
      <vt:lpstr>Outline</vt:lpstr>
      <vt:lpstr>RTCBTF Issues List</vt:lpstr>
      <vt:lpstr>Summary and Timeline of NPRRs</vt:lpstr>
      <vt:lpstr>RTC+B Scope</vt:lpstr>
      <vt:lpstr>PowerPoint Presentation</vt:lpstr>
      <vt:lpstr>PowerPoint Presentation</vt:lpstr>
      <vt:lpstr>PowerPoint Presentation</vt:lpstr>
      <vt:lpstr>PowerPoint Presentation</vt:lpstr>
      <vt:lpstr>Weekly Market Trials update</vt:lpstr>
      <vt:lpstr>PowerPoint Presentation</vt:lpstr>
      <vt:lpstr>Scorecard 1 for  Handbook 1- Market submissions: </vt:lpstr>
      <vt:lpstr>Scorecard 2A for  Handbook 2-  100% of ICCP Telemetry  points added by QSE: </vt:lpstr>
      <vt:lpstr>Scorecard 2B for  Handbook 2- Telemetry checkout  meetings completed  with ERCOT staff  for sample of live  data transfer  capability </vt:lpstr>
      <vt:lpstr>PowerPoint Presentation</vt:lpstr>
      <vt:lpstr>July/August Market Trials Summary</vt:lpstr>
      <vt:lpstr>July/August Market Trials Summary</vt:lpstr>
      <vt:lpstr>Scorecard 3A for  Handbook 3- Market submissions: </vt:lpstr>
      <vt:lpstr>Scorecard 3B for  Handbook 3-  Acceptable Telemetry point  values received by ERCOT  for active resources. </vt:lpstr>
      <vt:lpstr>Scorecard 4 for  Handbook 4- QSEs demonstrate  ability to follow UDSP  in coordinated test with ERCOT </vt:lpstr>
      <vt:lpstr>RTC+B New Reports Posted to the ERCOT Website</vt:lpstr>
      <vt:lpstr>Market Trials OD Summary 07-22-2025 (9am – 5pm)</vt:lpstr>
      <vt:lpstr>System Lambda (plus Adders)</vt:lpstr>
      <vt:lpstr>Ancillary Service Prices</vt:lpstr>
      <vt:lpstr>AS Awards* Summary by Resource Type</vt:lpstr>
      <vt:lpstr>AS Awards* Summary by Resource Type</vt:lpstr>
      <vt:lpstr>SPP by Hub and Competitive Load Zone</vt:lpstr>
      <vt:lpstr>Market Trials OD Summary 07-24-2025 (9am – 5pm)</vt:lpstr>
      <vt:lpstr>System Lambda (plus Adders)</vt:lpstr>
      <vt:lpstr>Ancillary Service Prices</vt:lpstr>
      <vt:lpstr>AS Awards* by Resource Type</vt:lpstr>
      <vt:lpstr>AS Awards* by Resource Type</vt:lpstr>
      <vt:lpstr>SPP by Hub and Competitive Load Zone</vt:lpstr>
      <vt:lpstr>Market Trials known issues/updates</vt:lpstr>
      <vt:lpstr>Submission validation update - PROD vs RTC+B Structure is the same, but validation change</vt:lpstr>
      <vt:lpstr>PowerPoint Presentation</vt:lpstr>
      <vt:lpstr>RTCBTF Discussions:</vt:lpstr>
      <vt:lpstr>What is upcoming to August: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Mereness, Matt</cp:lastModifiedBy>
  <cp:revision>646</cp:revision>
  <cp:lastPrinted>2017-10-10T21:31:05Z</cp:lastPrinted>
  <dcterms:created xsi:type="dcterms:W3CDTF">2016-01-21T15:20:31Z</dcterms:created>
  <dcterms:modified xsi:type="dcterms:W3CDTF">2025-07-30T19:46:31Z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ActionId">
    <vt:lpwstr>c62e7908-7660-43a6-b1c8-5c5c95dc1f11</vt:lpwstr>
  </property>
  <property fmtid="{D5CDD505-2E9C-101B-9397-08002B2CF9AE}" pid="5" name="MSIP_Label_7084cbda-52b8-46fb-a7b7-cb5bd465ed85_SetDate">
    <vt:lpwstr>2023-05-09T20:19:39Z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ContentBits">
    <vt:lpwstr>0</vt:lpwstr>
  </property>
  <property fmtid="{D5CDD505-2E9C-101B-9397-08002B2CF9AE}" pid="8" name="MSIP_Label_7084cbda-52b8-46fb-a7b7-cb5bd465ed85_SiteId">
    <vt:lpwstr>0afb747d-bff7-4596-a9fc-950ef9e0ec45</vt:lpwstr>
  </property>
  <property fmtid="{D5CDD505-2E9C-101B-9397-08002B2CF9AE}" pid="9" name="MSIP_Label_7084cbda-52b8-46fb-a7b7-cb5bd465ed85_Method">
    <vt:lpwstr>Standard</vt:lpwstr>
  </property>
</Properties>
</file>