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8"/>
  </p:notesMasterIdLst>
  <p:sldIdLst>
    <p:sldId id="256" r:id="rId4"/>
    <p:sldId id="262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9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7/28/2025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tomas.fernandez@nrg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eborah.mckeever@Oncor.com" TargetMode="External"/><Relationship Id="rId4" Type="http://schemas.openxmlformats.org/officeDocument/2006/relationships/hyperlink" Target="mailto:mdearnest@ae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40" y="60961"/>
            <a:ext cx="10055135" cy="537458"/>
          </a:xfrm>
        </p:spPr>
        <p:txBody>
          <a:bodyPr>
            <a:normAutofit/>
          </a:bodyPr>
          <a:lstStyle/>
          <a:p>
            <a:r>
              <a:rPr lang="en-US" sz="2800" dirty="0"/>
              <a:t>RMTTF Work in Progress and Retail Training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C0D84-6044-403B-9902-9B6275D153F8}"/>
              </a:ext>
            </a:extLst>
          </p:cNvPr>
          <p:cNvSpPr txBox="1"/>
          <p:nvPr/>
        </p:nvSpPr>
        <p:spPr>
          <a:xfrm>
            <a:off x="228599" y="1084194"/>
            <a:ext cx="110013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RMTTF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Developing and Refining ERCOT Training Materials to align with updated rules and guides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Presenting, and coordinating MarkeTrak and TX SET 5.0 Instructor Led 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  Supporting Retail 101 – led by ERCOT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MarkeTrak Training  </a:t>
            </a:r>
          </a:p>
          <a:p>
            <a:r>
              <a:rPr lang="en-US" dirty="0"/>
              <a:t>			MarkeTrak Part 1-Overview 				 Sept. 24</a:t>
            </a:r>
            <a:r>
              <a:rPr lang="en-US" baseline="30000" dirty="0"/>
              <a:t>th</a:t>
            </a:r>
            <a:r>
              <a:rPr lang="en-US" dirty="0"/>
              <a:t> 8:30 AM to Noon, WebEx Only</a:t>
            </a:r>
          </a:p>
          <a:p>
            <a:r>
              <a:rPr lang="en-US" dirty="0"/>
              <a:t>			MarkeTrak Part 2-Switch Holds and IAG	 Sept. 25</a:t>
            </a:r>
            <a:r>
              <a:rPr lang="en-US" baseline="30000" dirty="0"/>
              <a:t>th</a:t>
            </a:r>
            <a:r>
              <a:rPr lang="en-US" dirty="0"/>
              <a:t> 8:30 AM to Noon, WebEx Only</a:t>
            </a:r>
          </a:p>
          <a:p>
            <a:r>
              <a:rPr lang="en-US" dirty="0"/>
              <a:t>			Each session is open for registration 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TX SET 5.0 Training								 Oct. 29</a:t>
            </a:r>
            <a:r>
              <a:rPr lang="en-US" baseline="30000" dirty="0"/>
              <a:t>th</a:t>
            </a:r>
            <a:r>
              <a:rPr lang="en-US" dirty="0"/>
              <a:t>   8:30 AM to 4:30 PM, WebEx Only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Link to register for Instructor Led ERCOT Training classes can be accessed using the link below. </a:t>
            </a:r>
          </a:p>
          <a:p>
            <a:r>
              <a:rPr lang="en-US" dirty="0"/>
              <a:t>				https://www.ercot.com/services/training/courses</a:t>
            </a:r>
          </a:p>
          <a:p>
            <a:endParaRPr lang="en-US" dirty="0"/>
          </a:p>
          <a:p>
            <a:r>
              <a:rPr lang="en-US" dirty="0"/>
              <a:t>RMTTF will continue to provide updates to RMS including known training dates. </a:t>
            </a:r>
          </a:p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9" y="758825"/>
            <a:ext cx="8426451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MarkeTrak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MarkeTraks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MarkeTrak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Additional Retail Online Training Modules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72500" y="1778299"/>
            <a:ext cx="2489200" cy="196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247650"/>
            <a:ext cx="11036300" cy="5991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j-lt"/>
              </a:rPr>
              <a:t>				Next RMTTF Meeting  - Please join us!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	Tuesday</a:t>
            </a:r>
            <a:r>
              <a:rPr lang="en-US" dirty="0">
                <a:latin typeface="+mj-lt"/>
              </a:rPr>
              <a:t>, August 5</a:t>
            </a:r>
            <a:r>
              <a:rPr lang="en-US" baseline="30000" dirty="0">
                <a:latin typeface="+mj-lt"/>
              </a:rPr>
              <a:t>th</a:t>
            </a:r>
            <a:r>
              <a:rPr lang="en-US" dirty="0">
                <a:latin typeface="+mj-lt"/>
              </a:rPr>
              <a:t> 1:30 PM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ERCOT, Building E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Austin, TX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WebEx and In person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</a:t>
            </a:r>
            <a:r>
              <a:rPr lang="en-US" sz="2000" dirty="0">
                <a:latin typeface="+mj-lt"/>
              </a:rPr>
              <a:t>If you have questions or suggestions for training, please contact one of the RMTTF           	co-chairs listed below.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	Tomas Fernandez 	NRG      </a:t>
            </a:r>
            <a:r>
              <a:rPr lang="en-US" sz="2000" dirty="0">
                <a:latin typeface="+mj-lt"/>
                <a:hlinkClick r:id="rId3"/>
              </a:rPr>
              <a:t>tomas.fernandez@nrg.com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	Melinda Earnest	AEP       </a:t>
            </a:r>
            <a:r>
              <a:rPr lang="en-US" sz="2000" dirty="0">
                <a:latin typeface="+mj-lt"/>
                <a:hlinkClick r:id="rId4"/>
              </a:rPr>
              <a:t>mdearnest@aep.com</a:t>
            </a:r>
            <a:r>
              <a:rPr lang="en-US" sz="2000" dirty="0">
                <a:latin typeface="+mj-lt"/>
              </a:rPr>
              <a:t>	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 	Debbie McKeever	Oncor     </a:t>
            </a:r>
            <a:r>
              <a:rPr lang="en-US" sz="2000" dirty="0">
                <a:latin typeface="+mj-lt"/>
                <a:hlinkClick r:id="rId5"/>
              </a:rPr>
              <a:t>deborah.mckeever@Oncor.com</a:t>
            </a:r>
            <a:br>
              <a:rPr lang="en-US" sz="20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					Thank you!</a:t>
            </a: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8C2BFAD6-C3E7-49D3-AB37-021922D38B9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3522</TotalTime>
  <Words>378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RMTTF Work in Progress and Retail Training </vt:lpstr>
      <vt:lpstr>On-Demand ERCOT Retail Training Modules Available 24/7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110</cp:revision>
  <dcterms:created xsi:type="dcterms:W3CDTF">2024-01-03T03:56:24Z</dcterms:created>
  <dcterms:modified xsi:type="dcterms:W3CDTF">2025-07-28T17:15:48Z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985a6358-0b1a-47a5-a44f-1467ea07feb6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