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Lst>
  <p:sldIdLst>
    <p:sldId id="260" r:id="rId6"/>
    <p:sldId id="269" r:id="rId7"/>
    <p:sldId id="295" r:id="rId8"/>
    <p:sldId id="291" r:id="rId9"/>
    <p:sldId id="292" r:id="rId10"/>
    <p:sldId id="299" r:id="rId11"/>
    <p:sldId id="293" r:id="rId12"/>
    <p:sldId id="297" r:id="rId13"/>
    <p:sldId id="29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343FAC-02F1-4F4A-BC42-BBBA2E61DD95}" v="4" dt="2025-07-30T11:10:59.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9" d="100"/>
          <a:sy n="119" d="100"/>
        </p:scale>
        <p:origin x="270"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D8343FAC-02F1-4F4A-BC42-BBBA2E61DD95}"/>
    <pc:docChg chg="modSld">
      <pc:chgData name="Badri, Sreenivas" userId="0b43dccd-042e-4be0-871d-afa1d90d6a2e" providerId="ADAL" clId="{D8343FAC-02F1-4F4A-BC42-BBBA2E61DD95}" dt="2025-07-30T11:13:16.503" v="165" actId="20577"/>
      <pc:docMkLst>
        <pc:docMk/>
      </pc:docMkLst>
      <pc:sldChg chg="modSp">
        <pc:chgData name="Badri, Sreenivas" userId="0b43dccd-042e-4be0-871d-afa1d90d6a2e" providerId="ADAL" clId="{D8343FAC-02F1-4F4A-BC42-BBBA2E61DD95}" dt="2025-07-30T11:10:59.418" v="126"/>
        <pc:sldMkLst>
          <pc:docMk/>
          <pc:sldMk cId="850453171" sldId="293"/>
        </pc:sldMkLst>
        <pc:spChg chg="mod">
          <ac:chgData name="Badri, Sreenivas" userId="0b43dccd-042e-4be0-871d-afa1d90d6a2e" providerId="ADAL" clId="{D8343FAC-02F1-4F4A-BC42-BBBA2E61DD95}" dt="2025-07-30T11:10:59.418" v="126"/>
          <ac:spMkLst>
            <pc:docMk/>
            <pc:sldMk cId="850453171" sldId="293"/>
            <ac:spMk id="17" creationId="{D920E39A-1960-C426-5B6A-D21BCEC1561B}"/>
          </ac:spMkLst>
        </pc:spChg>
      </pc:sldChg>
      <pc:sldChg chg="modSp mod">
        <pc:chgData name="Badri, Sreenivas" userId="0b43dccd-042e-4be0-871d-afa1d90d6a2e" providerId="ADAL" clId="{D8343FAC-02F1-4F4A-BC42-BBBA2E61DD95}" dt="2025-07-30T11:09:51.570" v="124" actId="20577"/>
        <pc:sldMkLst>
          <pc:docMk/>
          <pc:sldMk cId="3321558714" sldId="294"/>
        </pc:sldMkLst>
        <pc:spChg chg="mod">
          <ac:chgData name="Badri, Sreenivas" userId="0b43dccd-042e-4be0-871d-afa1d90d6a2e" providerId="ADAL" clId="{D8343FAC-02F1-4F4A-BC42-BBBA2E61DD95}" dt="2025-07-30T11:09:51.570" v="124" actId="20577"/>
          <ac:spMkLst>
            <pc:docMk/>
            <pc:sldMk cId="3321558714" sldId="294"/>
            <ac:spMk id="3" creationId="{5DD14D84-59AA-4F5F-96EE-0981A6384C79}"/>
          </ac:spMkLst>
        </pc:spChg>
      </pc:sldChg>
      <pc:sldChg chg="addSp modSp mod">
        <pc:chgData name="Badri, Sreenivas" userId="0b43dccd-042e-4be0-871d-afa1d90d6a2e" providerId="ADAL" clId="{D8343FAC-02F1-4F4A-BC42-BBBA2E61DD95}" dt="2025-07-30T11:02:35.341" v="38" actId="113"/>
        <pc:sldMkLst>
          <pc:docMk/>
          <pc:sldMk cId="672130717" sldId="297"/>
        </pc:sldMkLst>
        <pc:spChg chg="add mod">
          <ac:chgData name="Badri, Sreenivas" userId="0b43dccd-042e-4be0-871d-afa1d90d6a2e" providerId="ADAL" clId="{D8343FAC-02F1-4F4A-BC42-BBBA2E61DD95}" dt="2025-07-30T11:02:01.508" v="28" actId="14100"/>
          <ac:spMkLst>
            <pc:docMk/>
            <pc:sldMk cId="672130717" sldId="297"/>
            <ac:spMk id="7" creationId="{20BF5865-A9DA-D257-569E-D6259612FFB2}"/>
          </ac:spMkLst>
        </pc:spChg>
        <pc:spChg chg="add mod">
          <ac:chgData name="Badri, Sreenivas" userId="0b43dccd-042e-4be0-871d-afa1d90d6a2e" providerId="ADAL" clId="{D8343FAC-02F1-4F4A-BC42-BBBA2E61DD95}" dt="2025-07-30T11:02:35.341" v="38" actId="113"/>
          <ac:spMkLst>
            <pc:docMk/>
            <pc:sldMk cId="672130717" sldId="297"/>
            <ac:spMk id="8" creationId="{63FDF6C3-D115-81D7-BD3F-20E603214445}"/>
          </ac:spMkLst>
        </pc:spChg>
        <pc:spChg chg="mod">
          <ac:chgData name="Badri, Sreenivas" userId="0b43dccd-042e-4be0-871d-afa1d90d6a2e" providerId="ADAL" clId="{D8343FAC-02F1-4F4A-BC42-BBBA2E61DD95}" dt="2025-07-30T10:59:26.642" v="9" actId="6549"/>
          <ac:spMkLst>
            <pc:docMk/>
            <pc:sldMk cId="672130717" sldId="297"/>
            <ac:spMk id="14" creationId="{FE451B94-6489-7E5E-25C5-08E5C313571E}"/>
          </ac:spMkLst>
        </pc:spChg>
        <pc:spChg chg="mod">
          <ac:chgData name="Badri, Sreenivas" userId="0b43dccd-042e-4be0-871d-afa1d90d6a2e" providerId="ADAL" clId="{D8343FAC-02F1-4F4A-BC42-BBBA2E61DD95}" dt="2025-07-30T10:59:42.842" v="18" actId="20577"/>
          <ac:spMkLst>
            <pc:docMk/>
            <pc:sldMk cId="672130717" sldId="297"/>
            <ac:spMk id="32" creationId="{001E4E2F-DCB7-DDF3-3A34-6BB2FCFBCABA}"/>
          </ac:spMkLst>
        </pc:spChg>
      </pc:sldChg>
      <pc:sldChg chg="modSp mod">
        <pc:chgData name="Badri, Sreenivas" userId="0b43dccd-042e-4be0-871d-afa1d90d6a2e" providerId="ADAL" clId="{D8343FAC-02F1-4F4A-BC42-BBBA2E61DD95}" dt="2025-07-30T11:13:16.503" v="165" actId="20577"/>
        <pc:sldMkLst>
          <pc:docMk/>
          <pc:sldMk cId="3841283348" sldId="299"/>
        </pc:sldMkLst>
        <pc:spChg chg="mod">
          <ac:chgData name="Badri, Sreenivas" userId="0b43dccd-042e-4be0-871d-afa1d90d6a2e" providerId="ADAL" clId="{D8343FAC-02F1-4F4A-BC42-BBBA2E61DD95}" dt="2025-07-30T11:13:16.503" v="165" actId="20577"/>
          <ac:spMkLst>
            <pc:docMk/>
            <pc:sldMk cId="3841283348" sldId="299"/>
            <ac:spMk id="17" creationId="{69D42E13-080C-71CF-CAF9-42FFC3F6F0F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1579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59176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24571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9215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3016564697"/>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2277610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05400" y="2105561"/>
            <a:ext cx="5410200" cy="1754326"/>
          </a:xfrm>
          <a:prstGeom prst="rect">
            <a:avLst/>
          </a:prstGeom>
          <a:noFill/>
        </p:spPr>
        <p:txBody>
          <a:bodyPr wrap="square" rtlCol="0">
            <a:spAutoFit/>
          </a:bodyPr>
          <a:lstStyle/>
          <a:p>
            <a:r>
              <a:rPr lang="en-US" b="1" dirty="0">
                <a:solidFill>
                  <a:srgbClr val="5B6770"/>
                </a:solidFill>
                <a:latin typeface="Arial" panose="020B0604020202020204"/>
              </a:rPr>
              <a:t>Down Stream Production Changes (DPC) – Process Automation</a:t>
            </a:r>
          </a:p>
          <a:p>
            <a:endParaRPr lang="en-US" dirty="0">
              <a:solidFill>
                <a:srgbClr val="5B6770"/>
              </a:solidFill>
              <a:latin typeface="Arial" panose="020B0604020202020204"/>
            </a:endParaRPr>
          </a:p>
          <a:p>
            <a:r>
              <a:rPr lang="en-US" dirty="0">
                <a:solidFill>
                  <a:srgbClr val="5B6770"/>
                </a:solidFill>
                <a:latin typeface="Arial" panose="020B0604020202020204"/>
              </a:rPr>
              <a:t>Karthik Gopinath</a:t>
            </a:r>
          </a:p>
          <a:p>
            <a:endParaRPr lang="en-US" dirty="0">
              <a:solidFill>
                <a:srgbClr val="5B6770"/>
              </a:solidFill>
              <a:latin typeface="Arial" panose="020B0604020202020204"/>
            </a:endParaRPr>
          </a:p>
          <a:p>
            <a:r>
              <a:rPr lang="en-US" dirty="0">
                <a:solidFill>
                  <a:srgbClr val="5B6770"/>
                </a:solidFill>
                <a:latin typeface="Arial" panose="020B0604020202020204"/>
              </a:rPr>
              <a:t>July 31,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dirty="0"/>
              <a:t>Down Stream Production Changes (DPC) – Process Automation</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508000" y="1135459"/>
            <a:ext cx="9842285" cy="5052221"/>
          </a:xfrm>
        </p:spPr>
        <p:txBody>
          <a:bodyPr/>
          <a:lstStyle/>
          <a:p>
            <a:pPr algn="l"/>
            <a:r>
              <a:rPr lang="en-US" sz="2000" b="1" u="sng" dirty="0">
                <a:solidFill>
                  <a:srgbClr val="172B4D"/>
                </a:solidFill>
              </a:rPr>
              <a:t>Objectives of Today’s Discussion</a:t>
            </a:r>
            <a:r>
              <a:rPr lang="en-US" sz="1800" dirty="0">
                <a:solidFill>
                  <a:srgbClr val="172B4D"/>
                </a:solidFill>
              </a:rPr>
              <a:t> </a:t>
            </a:r>
          </a:p>
          <a:p>
            <a:pPr lvl="1">
              <a:buFont typeface="Courier New" panose="02070309020205020404" pitchFamily="49" charset="0"/>
              <a:buChar char="o"/>
            </a:pPr>
            <a:r>
              <a:rPr lang="en-US" sz="1800" dirty="0">
                <a:solidFill>
                  <a:srgbClr val="172B4D"/>
                </a:solidFill>
              </a:rPr>
              <a:t>Refresher on DPC Automation effort concept</a:t>
            </a:r>
          </a:p>
          <a:p>
            <a:pPr lvl="1">
              <a:buFont typeface="Courier New" panose="02070309020205020404" pitchFamily="49" charset="0"/>
              <a:buChar char="o"/>
            </a:pPr>
            <a:r>
              <a:rPr lang="en-US" sz="1800" dirty="0">
                <a:solidFill>
                  <a:srgbClr val="172B4D"/>
                </a:solidFill>
              </a:rPr>
              <a:t>Provide distinctions between Permanent DPC updates vs Temporary DPC updates</a:t>
            </a:r>
          </a:p>
          <a:p>
            <a:pPr lvl="1">
              <a:buFont typeface="Courier New" panose="02070309020205020404" pitchFamily="49" charset="0"/>
              <a:buChar char="o"/>
            </a:pPr>
            <a:r>
              <a:rPr lang="en-US" sz="1800" dirty="0">
                <a:solidFill>
                  <a:srgbClr val="172B4D"/>
                </a:solidFill>
              </a:rPr>
              <a:t>Present the updated implementation approach with using OS UI for Temporary DPC Submissions</a:t>
            </a:r>
          </a:p>
          <a:p>
            <a:pPr lvl="1">
              <a:buFont typeface="Courier New" panose="02070309020205020404" pitchFamily="49" charset="0"/>
              <a:buChar char="o"/>
            </a:pPr>
            <a:r>
              <a:rPr lang="en-US" sz="1800" dirty="0">
                <a:solidFill>
                  <a:srgbClr val="172B4D"/>
                </a:solidFill>
              </a:rPr>
              <a:t>Implementation Timelines</a:t>
            </a:r>
          </a:p>
          <a:p>
            <a:pPr marL="457200" lvl="1" indent="0">
              <a:buNone/>
            </a:pPr>
            <a:endParaRPr lang="en-US" sz="1600" b="1" dirty="0">
              <a:solidFill>
                <a:srgbClr val="172B4D"/>
              </a:solidFill>
            </a:endParaRPr>
          </a:p>
          <a:p>
            <a:r>
              <a:rPr lang="en-US" sz="1800" dirty="0">
                <a:solidFill>
                  <a:srgbClr val="172B4D"/>
                </a:solidFill>
              </a:rPr>
              <a:t>This effort provides new tool to Market Participants to facilitate DPC submission process for Temporary DPCs.</a:t>
            </a:r>
            <a:endParaRPr lang="en-US" sz="2000" dirty="0">
              <a:solidFill>
                <a:srgbClr val="172B4D"/>
              </a:solidFill>
            </a:endParaRPr>
          </a:p>
          <a:p>
            <a:pPr marL="457200" lvl="1" indent="0">
              <a:buNone/>
            </a:pPr>
            <a:endParaRPr lang="en-US" sz="1800" dirty="0">
              <a:solidFill>
                <a:srgbClr val="172B4D"/>
              </a:solidFill>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2</a:t>
            </a:fld>
            <a:endParaRPr lang="en-US">
              <a:solidFill>
                <a:prstClr val="black">
                  <a:tint val="75000"/>
                </a:prstClr>
              </a:solidFill>
              <a:latin typeface="Arial" panose="020B0604020202020204"/>
            </a:endParaRP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Down Stream Production Changes (DPC) </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307648" y="902890"/>
            <a:ext cx="10836067" cy="5052221"/>
          </a:xfrm>
        </p:spPr>
        <p:txBody>
          <a:bodyPr/>
          <a:lstStyle/>
          <a:p>
            <a:pPr algn="l"/>
            <a:r>
              <a:rPr lang="en-US" sz="1500" dirty="0">
                <a:solidFill>
                  <a:srgbClr val="172B4D"/>
                </a:solidFill>
              </a:rPr>
              <a:t>Downstream Production Change (DPC) is a standard process that makes changes to the Network Model in production in between the weekly model loads without having to load a new model (database load).</a:t>
            </a:r>
          </a:p>
          <a:p>
            <a:pPr marL="0" indent="0">
              <a:buNone/>
            </a:pPr>
            <a:endParaRPr lang="en-US" sz="1500" dirty="0">
              <a:solidFill>
                <a:srgbClr val="172B4D"/>
              </a:solidFill>
            </a:endParaRPr>
          </a:p>
          <a:p>
            <a:r>
              <a:rPr lang="en-US" sz="1500" dirty="0">
                <a:solidFill>
                  <a:srgbClr val="172B4D"/>
                </a:solidFill>
              </a:rPr>
              <a:t>This process is managed by the multiple teams at ERCOT (Network Modeling, GMS, Shift Engineers, Operations etc.).</a:t>
            </a:r>
          </a:p>
          <a:p>
            <a:pPr marL="0" indent="0">
              <a:buNone/>
            </a:pPr>
            <a:endParaRPr lang="en-US" sz="1500" dirty="0">
              <a:solidFill>
                <a:srgbClr val="172B4D"/>
              </a:solidFill>
            </a:endParaRPr>
          </a:p>
          <a:p>
            <a:pPr algn="l"/>
            <a:r>
              <a:rPr lang="en-US" sz="1500" dirty="0">
                <a:solidFill>
                  <a:srgbClr val="172B4D"/>
                </a:solidFill>
              </a:rPr>
              <a:t>DPC process helps update the network model in both Energy and Market Management systems (EMS and MMS) incorporating the changes submitted by the transmission operators that are critical to maintaining the reliability of the system.</a:t>
            </a:r>
          </a:p>
          <a:p>
            <a:pPr marL="0" indent="0">
              <a:buNone/>
            </a:pPr>
            <a:endParaRPr lang="en-US" sz="1500" dirty="0">
              <a:solidFill>
                <a:srgbClr val="172B4D"/>
              </a:solidFill>
            </a:endParaRPr>
          </a:p>
          <a:p>
            <a:r>
              <a:rPr lang="en-US" sz="1500" dirty="0">
                <a:solidFill>
                  <a:srgbClr val="172B4D"/>
                </a:solidFill>
              </a:rPr>
              <a:t>The DPC process allows ERCOT to make specific data modifications in real-time including:</a:t>
            </a:r>
          </a:p>
          <a:p>
            <a:pPr lvl="1">
              <a:buFont typeface="Courier New" panose="02070309020205020404" pitchFamily="49" charset="0"/>
              <a:buChar char="o"/>
            </a:pPr>
            <a:r>
              <a:rPr lang="en-US" sz="1200" dirty="0">
                <a:solidFill>
                  <a:srgbClr val="172B4D"/>
                </a:solidFill>
              </a:rPr>
              <a:t>Static Line / Transformers Ratings</a:t>
            </a:r>
          </a:p>
          <a:p>
            <a:pPr lvl="1">
              <a:buFont typeface="Courier New" panose="02070309020205020404" pitchFamily="49" charset="0"/>
              <a:buChar char="o"/>
            </a:pPr>
            <a:r>
              <a:rPr lang="en-US" sz="1200" dirty="0">
                <a:solidFill>
                  <a:srgbClr val="172B4D"/>
                </a:solidFill>
              </a:rPr>
              <a:t>Dynamic Line Ratings</a:t>
            </a:r>
          </a:p>
          <a:p>
            <a:pPr lvl="1">
              <a:buFont typeface="Courier New" panose="02070309020205020404" pitchFamily="49" charset="0"/>
              <a:buChar char="o"/>
            </a:pPr>
            <a:r>
              <a:rPr lang="en-US" sz="1200" dirty="0">
                <a:solidFill>
                  <a:srgbClr val="172B4D"/>
                </a:solidFill>
              </a:rPr>
              <a:t>Line / Transformer Impedance</a:t>
            </a:r>
          </a:p>
          <a:p>
            <a:pPr lvl="1">
              <a:buFont typeface="Courier New" panose="02070309020205020404" pitchFamily="49" charset="0"/>
              <a:buChar char="o"/>
            </a:pPr>
            <a:r>
              <a:rPr lang="en-US" sz="1200" dirty="0">
                <a:solidFill>
                  <a:srgbClr val="172B4D"/>
                </a:solidFill>
              </a:rPr>
              <a:t>Contingency Definition updates</a:t>
            </a:r>
          </a:p>
          <a:p>
            <a:pPr lvl="1">
              <a:buFont typeface="Courier New" panose="02070309020205020404" pitchFamily="49" charset="0"/>
              <a:buChar char="o"/>
            </a:pPr>
            <a:r>
              <a:rPr lang="en-US" sz="1200" dirty="0">
                <a:solidFill>
                  <a:srgbClr val="172B4D"/>
                </a:solidFill>
              </a:rPr>
              <a:t>Enabling and Disabling of Contingencies</a:t>
            </a:r>
          </a:p>
          <a:p>
            <a:pPr lvl="1">
              <a:buFont typeface="Courier New" panose="02070309020205020404" pitchFamily="49" charset="0"/>
              <a:buChar char="o"/>
            </a:pPr>
            <a:r>
              <a:rPr lang="en-US" sz="1200" dirty="0">
                <a:solidFill>
                  <a:srgbClr val="172B4D"/>
                </a:solidFill>
              </a:rPr>
              <a:t>GTC updates</a:t>
            </a:r>
          </a:p>
          <a:p>
            <a:pPr lvl="1">
              <a:buFont typeface="Courier New" panose="02070309020205020404" pitchFamily="49" charset="0"/>
              <a:buChar char="o"/>
            </a:pPr>
            <a:r>
              <a:rPr lang="en-US" sz="1200" dirty="0">
                <a:solidFill>
                  <a:srgbClr val="172B4D"/>
                </a:solidFill>
              </a:rPr>
              <a:t>RAP and RAS changes</a:t>
            </a:r>
          </a:p>
          <a:p>
            <a:pPr marL="457200" lvl="1" indent="0">
              <a:buNone/>
            </a:pPr>
            <a:endParaRPr lang="en-US" sz="1200" dirty="0">
              <a:solidFill>
                <a:srgbClr val="172B4D"/>
              </a:solidFill>
            </a:endParaRPr>
          </a:p>
          <a:p>
            <a:r>
              <a:rPr lang="en-US" sz="1500" dirty="0">
                <a:solidFill>
                  <a:srgbClr val="172B4D"/>
                </a:solidFill>
              </a:rPr>
              <a:t>GTC and RAP/RAS definition updates related DPCs are submitted by ERCOT Operations team.</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620867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Down Stream Production Changes (DPC) </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406400" y="566679"/>
            <a:ext cx="10152293" cy="1987071"/>
          </a:xfrm>
        </p:spPr>
        <p:txBody>
          <a:bodyPr/>
          <a:lstStyle/>
          <a:p>
            <a:pPr marL="0" indent="0">
              <a:buNone/>
            </a:pPr>
            <a:endParaRPr lang="en-US" sz="2000" dirty="0">
              <a:solidFill>
                <a:srgbClr val="172B4D"/>
              </a:solidFill>
              <a:latin typeface="-apple-system"/>
            </a:endParaRPr>
          </a:p>
          <a:p>
            <a:r>
              <a:rPr lang="en-US" sz="1800" dirty="0">
                <a:solidFill>
                  <a:srgbClr val="172B4D"/>
                </a:solidFill>
              </a:rPr>
              <a:t>DPC process is intended to make model changes in production between weekly model loads </a:t>
            </a:r>
            <a:r>
              <a:rPr lang="en-US" sz="1800" b="1" u="sng" dirty="0">
                <a:solidFill>
                  <a:srgbClr val="172B4D"/>
                </a:solidFill>
              </a:rPr>
              <a:t>as necessary</a:t>
            </a:r>
            <a:r>
              <a:rPr lang="en-US" sz="1800" dirty="0">
                <a:solidFill>
                  <a:srgbClr val="172B4D"/>
                </a:solidFill>
              </a:rPr>
              <a:t>, not for model changes that can follow normal NOCMR timelines.</a:t>
            </a:r>
          </a:p>
          <a:p>
            <a:pPr marL="0" indent="0">
              <a:buNone/>
            </a:pPr>
            <a:endParaRPr lang="en-US" sz="1800" b="1" dirty="0">
              <a:solidFill>
                <a:srgbClr val="172B4D"/>
              </a:solidFill>
            </a:endParaRPr>
          </a:p>
          <a:p>
            <a:r>
              <a:rPr lang="en-US" sz="1800" b="1" dirty="0">
                <a:solidFill>
                  <a:srgbClr val="172B4D"/>
                </a:solidFill>
              </a:rPr>
              <a:t>Current High level DPC Process</a:t>
            </a:r>
          </a:p>
          <a:p>
            <a:pPr marL="0" indent="0">
              <a:buNone/>
            </a:pPr>
            <a:endParaRPr lang="en-US" sz="2000" dirty="0">
              <a:solidFill>
                <a:srgbClr val="172B4D"/>
              </a:solidFill>
              <a:latin typeface="-apple-system"/>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5" name="Rectangle 4">
            <a:extLst>
              <a:ext uri="{FF2B5EF4-FFF2-40B4-BE49-F238E27FC236}">
                <a16:creationId xmlns:a16="http://schemas.microsoft.com/office/drawing/2014/main" id="{AFC50CCE-C01B-644C-C39F-58D217B212F9}"/>
              </a:ext>
            </a:extLst>
          </p:cNvPr>
          <p:cNvSpPr/>
          <p:nvPr/>
        </p:nvSpPr>
        <p:spPr>
          <a:xfrm>
            <a:off x="2062567" y="2754824"/>
            <a:ext cx="990600"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MP</a:t>
            </a:r>
          </a:p>
          <a:p>
            <a:pPr algn="ctr"/>
            <a:r>
              <a:rPr lang="en-US" sz="800" dirty="0">
                <a:solidFill>
                  <a:schemeClr val="tx1"/>
                </a:solidFill>
              </a:rPr>
              <a:t>(Submits Model changes for DPC)</a:t>
            </a:r>
          </a:p>
        </p:txBody>
      </p:sp>
      <p:sp>
        <p:nvSpPr>
          <p:cNvPr id="7" name="Rectangle 6">
            <a:extLst>
              <a:ext uri="{FF2B5EF4-FFF2-40B4-BE49-F238E27FC236}">
                <a16:creationId xmlns:a16="http://schemas.microsoft.com/office/drawing/2014/main" id="{B15C6B38-4918-958A-D4E8-0305CDBB8339}"/>
              </a:ext>
            </a:extLst>
          </p:cNvPr>
          <p:cNvSpPr/>
          <p:nvPr/>
        </p:nvSpPr>
        <p:spPr>
          <a:xfrm>
            <a:off x="3357968" y="2754824"/>
            <a:ext cx="916983"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NMMS</a:t>
            </a:r>
          </a:p>
        </p:txBody>
      </p:sp>
      <p:sp>
        <p:nvSpPr>
          <p:cNvPr id="8" name="Rectangle 7">
            <a:extLst>
              <a:ext uri="{FF2B5EF4-FFF2-40B4-BE49-F238E27FC236}">
                <a16:creationId xmlns:a16="http://schemas.microsoft.com/office/drawing/2014/main" id="{63B2748F-62B8-4382-F813-6EE5DB1E621B}"/>
              </a:ext>
            </a:extLst>
          </p:cNvPr>
          <p:cNvSpPr/>
          <p:nvPr/>
        </p:nvSpPr>
        <p:spPr>
          <a:xfrm>
            <a:off x="6022385" y="2621282"/>
            <a:ext cx="2136183" cy="96011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Jira Process </a:t>
            </a:r>
            <a:endParaRPr lang="en-US" sz="1000" dirty="0">
              <a:solidFill>
                <a:schemeClr val="tx1"/>
              </a:solidFill>
            </a:endParaRPr>
          </a:p>
          <a:p>
            <a:pPr algn="ctr"/>
            <a:r>
              <a:rPr lang="en-US" sz="1000" b="1" dirty="0">
                <a:solidFill>
                  <a:schemeClr val="tx1"/>
                </a:solidFill>
              </a:rPr>
              <a:t>1. </a:t>
            </a:r>
            <a:r>
              <a:rPr lang="en-US" sz="800" b="1" dirty="0">
                <a:solidFill>
                  <a:schemeClr val="tx1"/>
                </a:solidFill>
              </a:rPr>
              <a:t>Review and Approve by Operations team</a:t>
            </a:r>
          </a:p>
          <a:p>
            <a:pPr algn="ctr"/>
            <a:r>
              <a:rPr lang="en-US" sz="800" b="1" dirty="0">
                <a:solidFill>
                  <a:schemeClr val="tx1"/>
                </a:solidFill>
              </a:rPr>
              <a:t>2. Track DPC implementation in EMS/MMS systems across multiple models </a:t>
            </a:r>
          </a:p>
        </p:txBody>
      </p:sp>
      <p:sp>
        <p:nvSpPr>
          <p:cNvPr id="10" name="Rectangle 9">
            <a:extLst>
              <a:ext uri="{FF2B5EF4-FFF2-40B4-BE49-F238E27FC236}">
                <a16:creationId xmlns:a16="http://schemas.microsoft.com/office/drawing/2014/main" id="{E82FD9DB-716B-712C-8551-9FF36A161F3C}"/>
              </a:ext>
            </a:extLst>
          </p:cNvPr>
          <p:cNvSpPr/>
          <p:nvPr/>
        </p:nvSpPr>
        <p:spPr>
          <a:xfrm>
            <a:off x="8489260" y="2667000"/>
            <a:ext cx="1416741" cy="838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EMS/MMS</a:t>
            </a:r>
          </a:p>
        </p:txBody>
      </p:sp>
      <p:sp>
        <p:nvSpPr>
          <p:cNvPr id="11" name="Arrow: Right 10">
            <a:extLst>
              <a:ext uri="{FF2B5EF4-FFF2-40B4-BE49-F238E27FC236}">
                <a16:creationId xmlns:a16="http://schemas.microsoft.com/office/drawing/2014/main" id="{F8F65596-42BF-8957-D576-D1EEDF2ED0AC}"/>
              </a:ext>
            </a:extLst>
          </p:cNvPr>
          <p:cNvSpPr/>
          <p:nvPr/>
        </p:nvSpPr>
        <p:spPr>
          <a:xfrm>
            <a:off x="3053167" y="3059625"/>
            <a:ext cx="283486"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697395B5-C89B-2F6E-1646-CC706A7E2591}"/>
              </a:ext>
            </a:extLst>
          </p:cNvPr>
          <p:cNvSpPr/>
          <p:nvPr/>
        </p:nvSpPr>
        <p:spPr>
          <a:xfrm>
            <a:off x="4272368" y="3082484"/>
            <a:ext cx="357104"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DF89FC8-434A-0776-7D2D-4094815F55C0}"/>
              </a:ext>
            </a:extLst>
          </p:cNvPr>
          <p:cNvSpPr/>
          <p:nvPr/>
        </p:nvSpPr>
        <p:spPr>
          <a:xfrm>
            <a:off x="4653368" y="2743200"/>
            <a:ext cx="1061635"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Review Model and Create DPC</a:t>
            </a:r>
          </a:p>
        </p:txBody>
      </p:sp>
      <p:sp>
        <p:nvSpPr>
          <p:cNvPr id="15" name="Arrow: Right 14">
            <a:extLst>
              <a:ext uri="{FF2B5EF4-FFF2-40B4-BE49-F238E27FC236}">
                <a16:creationId xmlns:a16="http://schemas.microsoft.com/office/drawing/2014/main" id="{2EC72866-53C5-3900-C6B1-28A1E5F99DC7}"/>
              </a:ext>
            </a:extLst>
          </p:cNvPr>
          <p:cNvSpPr/>
          <p:nvPr/>
        </p:nvSpPr>
        <p:spPr>
          <a:xfrm>
            <a:off x="8158567" y="3050583"/>
            <a:ext cx="307382"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9132B7C4-1971-1A0F-939F-225B07800C6F}"/>
              </a:ext>
            </a:extLst>
          </p:cNvPr>
          <p:cNvSpPr/>
          <p:nvPr/>
        </p:nvSpPr>
        <p:spPr>
          <a:xfrm>
            <a:off x="5720168" y="3059625"/>
            <a:ext cx="289948"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1656425" y="2798786"/>
            <a:ext cx="8686800" cy="270315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sz="2000" dirty="0">
              <a:solidFill>
                <a:srgbClr val="172B4D"/>
              </a:solidFill>
              <a:latin typeface="-apple-system"/>
            </a:endParaRPr>
          </a:p>
          <a:p>
            <a:pPr marL="914400" lvl="2" indent="0">
              <a:buNone/>
            </a:pPr>
            <a:endParaRPr lang="en-US" sz="1200" dirty="0">
              <a:solidFill>
                <a:srgbClr val="172B4D"/>
              </a:solidFill>
            </a:endParaRPr>
          </a:p>
          <a:p>
            <a:pPr lvl="2">
              <a:buFont typeface="Wingdings" panose="05000000000000000000" pitchFamily="2" charset="2"/>
              <a:buChar char="Ø"/>
            </a:pPr>
            <a:endParaRPr lang="en-US" sz="1200" dirty="0">
              <a:solidFill>
                <a:srgbClr val="172B4D"/>
              </a:solidFill>
            </a:endParaRPr>
          </a:p>
          <a:p>
            <a:pPr marL="0" indent="0">
              <a:buNone/>
            </a:pPr>
            <a:endParaRPr lang="en-US" sz="2000" dirty="0">
              <a:solidFill>
                <a:srgbClr val="172B4D"/>
              </a:solidFill>
              <a:latin typeface="-apple-system"/>
            </a:endParaRPr>
          </a:p>
        </p:txBody>
      </p:sp>
      <p:sp>
        <p:nvSpPr>
          <p:cNvPr id="30" name="TextBox 29">
            <a:extLst>
              <a:ext uri="{FF2B5EF4-FFF2-40B4-BE49-F238E27FC236}">
                <a16:creationId xmlns:a16="http://schemas.microsoft.com/office/drawing/2014/main" id="{A43CF9AF-DE16-2851-C611-8C30EA7BF2E9}"/>
              </a:ext>
            </a:extLst>
          </p:cNvPr>
          <p:cNvSpPr txBox="1"/>
          <p:nvPr/>
        </p:nvSpPr>
        <p:spPr>
          <a:xfrm>
            <a:off x="406400" y="3429000"/>
            <a:ext cx="10119187" cy="2585323"/>
          </a:xfrm>
          <a:prstGeom prst="rect">
            <a:avLst/>
          </a:prstGeom>
          <a:noFill/>
        </p:spPr>
        <p:txBody>
          <a:bodyPr wrap="square">
            <a:spAutoFit/>
          </a:bodyPr>
          <a:lstStyle/>
          <a:p>
            <a:endParaRPr lang="en-US" dirty="0">
              <a:solidFill>
                <a:srgbClr val="172B4D"/>
              </a:solidFill>
            </a:endParaRPr>
          </a:p>
          <a:p>
            <a:pPr marL="285750" indent="-285750">
              <a:buFont typeface="Arial" panose="020B0604020202020204" pitchFamily="34" charset="0"/>
              <a:buChar char="•"/>
            </a:pPr>
            <a:r>
              <a:rPr lang="en-US" dirty="0">
                <a:solidFill>
                  <a:srgbClr val="172B4D"/>
                </a:solidFill>
              </a:rPr>
              <a:t>DPC process demands significant collaboration efforts between several departments within ERCOT and market participants. It requires </a:t>
            </a:r>
            <a:r>
              <a:rPr lang="en-US" b="1" u="sng" dirty="0">
                <a:solidFill>
                  <a:srgbClr val="172B4D"/>
                </a:solidFill>
              </a:rPr>
              <a:t>significant amount of manual effort </a:t>
            </a:r>
            <a:r>
              <a:rPr lang="en-US" dirty="0">
                <a:solidFill>
                  <a:srgbClr val="172B4D"/>
                </a:solidFill>
              </a:rPr>
              <a:t>to create, validate, track and implement DPCs in multiple environments across multiple weekly model loads.</a:t>
            </a:r>
          </a:p>
          <a:p>
            <a:endParaRPr lang="en-US" dirty="0">
              <a:solidFill>
                <a:srgbClr val="172B4D"/>
              </a:solidFill>
            </a:endParaRPr>
          </a:p>
          <a:p>
            <a:pPr marL="285750" indent="-285750">
              <a:buFont typeface="Arial" panose="020B0604020202020204" pitchFamily="34" charset="0"/>
              <a:buChar char="•"/>
            </a:pPr>
            <a:r>
              <a:rPr lang="en-US" dirty="0">
                <a:solidFill>
                  <a:srgbClr val="172B4D"/>
                </a:solidFill>
              </a:rPr>
              <a:t>The manual nature of DPC tasks often leads to inefficiencies, delays, and increased resource loading across several departments within ERCOT. This multifaceted process demands extensive time and resources to ensure accuracy and efficiency. </a:t>
            </a:r>
          </a:p>
        </p:txBody>
      </p:sp>
    </p:spTree>
    <p:extLst>
      <p:ext uri="{BB962C8B-B14F-4D97-AF65-F5344CB8AC3E}">
        <p14:creationId xmlns:p14="http://schemas.microsoft.com/office/powerpoint/2010/main" val="269582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Summary of feedback received from TOs</a:t>
            </a:r>
            <a:endParaRPr lang="en-US"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5</a:t>
            </a:fld>
            <a:endParaRPr lang="en-US">
              <a:solidFill>
                <a:prstClr val="black">
                  <a:tint val="75000"/>
                </a:prstClr>
              </a:solidFill>
              <a:latin typeface="Arial" panose="020B0604020202020204"/>
            </a:endParaRPr>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188007" y="625267"/>
            <a:ext cx="11380550" cy="539097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TSP initiates new DPC submission </a:t>
            </a:r>
          </a:p>
          <a:p>
            <a:pPr lvl="2"/>
            <a:r>
              <a:rPr lang="en-US" sz="1200" dirty="0">
                <a:solidFill>
                  <a:srgbClr val="172B4D"/>
                </a:solidFill>
                <a:latin typeface="Arial" panose="020B0604020202020204"/>
              </a:rPr>
              <a:t>when an operational line or transformer ratings / Impedances that gets published from their engineering team, is different from ERCOT Model ratings / Impedances. </a:t>
            </a:r>
          </a:p>
          <a:p>
            <a:pPr lvl="2"/>
            <a:r>
              <a:rPr lang="en-US" sz="1200" dirty="0">
                <a:solidFill>
                  <a:srgbClr val="172B4D"/>
                </a:solidFill>
                <a:latin typeface="Arial" panose="020B0604020202020204"/>
              </a:rPr>
              <a:t>Based on rating comparisons done every month at TSP side &amp; if they see discrepancy with ERCOT Model ratings.</a:t>
            </a:r>
            <a:endParaRPr lang="en-US" sz="1400" dirty="0">
              <a:solidFill>
                <a:srgbClr val="172B4D"/>
              </a:solidFill>
              <a:latin typeface="Arial" panose="020B0604020202020204"/>
            </a:endParaRPr>
          </a:p>
          <a:p>
            <a:pPr lvl="1">
              <a:buFont typeface="Arial" panose="020B0604020202020204" pitchFamily="34" charset="0"/>
              <a:buChar char="•"/>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Current DPC NOMCR submission process involves</a:t>
            </a:r>
          </a:p>
          <a:p>
            <a:pPr lvl="2"/>
            <a:r>
              <a:rPr lang="en-US" sz="1200" dirty="0">
                <a:solidFill>
                  <a:srgbClr val="172B4D"/>
                </a:solidFill>
                <a:latin typeface="Arial" panose="020B0604020202020204"/>
              </a:rPr>
              <a:t>Submitting DPC NOMCRs into ERCOT modeling system</a:t>
            </a:r>
          </a:p>
          <a:p>
            <a:pPr lvl="2"/>
            <a:r>
              <a:rPr lang="en-US" sz="1200" dirty="0">
                <a:solidFill>
                  <a:srgbClr val="172B4D"/>
                </a:solidFill>
                <a:latin typeface="Arial" panose="020B0604020202020204"/>
              </a:rPr>
              <a:t>Send out email to notify ERCOT network modeling group</a:t>
            </a:r>
          </a:p>
          <a:p>
            <a:pPr lvl="2"/>
            <a:r>
              <a:rPr lang="en-US" sz="1200" dirty="0">
                <a:solidFill>
                  <a:srgbClr val="172B4D"/>
                </a:solidFill>
                <a:latin typeface="Arial" panose="020B0604020202020204"/>
              </a:rPr>
              <a:t>Attach a DPC request form and reason for DPC with NOMCR </a:t>
            </a:r>
          </a:p>
          <a:p>
            <a:pPr lvl="2"/>
            <a:r>
              <a:rPr lang="en-US" sz="1200" dirty="0">
                <a:solidFill>
                  <a:srgbClr val="172B4D"/>
                </a:solidFill>
                <a:latin typeface="Arial" panose="020B0604020202020204"/>
              </a:rPr>
              <a:t>After DPC is processed into ERCOT system, update TSPs EMS model to reflect the change.</a:t>
            </a:r>
          </a:p>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Current DPC CAMR submission process involves</a:t>
            </a:r>
          </a:p>
          <a:p>
            <a:pPr lvl="2"/>
            <a:r>
              <a:rPr lang="en-US" sz="1200" dirty="0">
                <a:solidFill>
                  <a:srgbClr val="172B4D"/>
                </a:solidFill>
                <a:latin typeface="Arial" panose="020B0604020202020204"/>
              </a:rPr>
              <a:t>For equipment outages / reclosures, submit a DPC CAMR to enable Manual contingencies within 3 business days of effective date.</a:t>
            </a:r>
          </a:p>
          <a:p>
            <a:pPr lvl="2"/>
            <a:r>
              <a:rPr lang="en-US" sz="1200" dirty="0">
                <a:solidFill>
                  <a:srgbClr val="172B4D"/>
                </a:solidFill>
                <a:latin typeface="Arial" panose="020B0604020202020204"/>
              </a:rPr>
              <a:t>If a new CTG is needed to reflect new configuration, attach an excel sheet with proposed CTG definition in CAMR.</a:t>
            </a:r>
          </a:p>
          <a:p>
            <a:pPr lvl="2"/>
            <a:r>
              <a:rPr lang="en-US" sz="1200" dirty="0">
                <a:solidFill>
                  <a:srgbClr val="172B4D"/>
                </a:solidFill>
                <a:latin typeface="Arial" panose="020B0604020202020204"/>
              </a:rPr>
              <a:t>Submit a separate DPC CAMR within 3 business days of configuration returning to Normal. </a:t>
            </a:r>
          </a:p>
          <a:p>
            <a:pPr lvl="2"/>
            <a:r>
              <a:rPr lang="en-US" sz="1200" dirty="0">
                <a:solidFill>
                  <a:srgbClr val="172B4D"/>
                </a:solidFill>
                <a:latin typeface="Arial" panose="020B0604020202020204"/>
              </a:rPr>
              <a:t>When active CTGs are found to be incorrect, CAMR DPC submitted to disable or edit incorrect CTGs.</a:t>
            </a:r>
          </a:p>
          <a:p>
            <a:pPr marL="914400" lvl="2" indent="0">
              <a:buNone/>
            </a:pPr>
            <a:endParaRPr lang="en-US" sz="1400" dirty="0">
              <a:solidFill>
                <a:srgbClr val="172B4D"/>
              </a:solidFill>
              <a:latin typeface="Arial" panose="020B0604020202020204"/>
            </a:endParaRPr>
          </a:p>
          <a:p>
            <a:pPr marL="457200" lvl="1" indent="0">
              <a:buNone/>
            </a:pPr>
            <a:r>
              <a:rPr lang="en-US" sz="1400" dirty="0">
                <a:solidFill>
                  <a:srgbClr val="172B4D"/>
                </a:solidFill>
                <a:latin typeface="Arial" panose="020B0604020202020204"/>
              </a:rPr>
              <a:t> </a:t>
            </a:r>
          </a:p>
          <a:p>
            <a:pPr lvl="1">
              <a:buFont typeface="Arial" panose="020B0604020202020204" pitchFamily="34" charset="0"/>
              <a:buChar char="•"/>
            </a:pPr>
            <a:endParaRPr lang="en-US" sz="1400" dirty="0">
              <a:solidFill>
                <a:srgbClr val="172B4D"/>
              </a:solidFill>
              <a:latin typeface="Arial" panose="020B0604020202020204"/>
            </a:endParaRPr>
          </a:p>
          <a:p>
            <a:pPr marL="457200" lvl="1" indent="0">
              <a:buNone/>
            </a:pPr>
            <a:endParaRPr lang="en-US" sz="1400" dirty="0">
              <a:solidFill>
                <a:srgbClr val="172B4D"/>
              </a:solidFill>
              <a:latin typeface="Arial" panose="020B0604020202020204"/>
            </a:endParaRPr>
          </a:p>
        </p:txBody>
      </p:sp>
    </p:spTree>
    <p:extLst>
      <p:ext uri="{BB962C8B-B14F-4D97-AF65-F5344CB8AC3E}">
        <p14:creationId xmlns:p14="http://schemas.microsoft.com/office/powerpoint/2010/main" val="3734040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C13462-367A-64E3-0CCE-C822E1C18C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B70600-9E8A-0291-8E83-8A17A5897DE7}"/>
              </a:ext>
            </a:extLst>
          </p:cNvPr>
          <p:cNvSpPr>
            <a:spLocks noGrp="1"/>
          </p:cNvSpPr>
          <p:nvPr>
            <p:ph type="title"/>
          </p:nvPr>
        </p:nvSpPr>
        <p:spPr/>
        <p:txBody>
          <a:bodyPr/>
          <a:lstStyle/>
          <a:p>
            <a:r>
              <a:rPr lang="en-US" sz="2400" dirty="0"/>
              <a:t>Distinction between Permanent and Temporary DPC type updates</a:t>
            </a:r>
            <a:endParaRPr lang="en-US" dirty="0"/>
          </a:p>
        </p:txBody>
      </p:sp>
      <p:sp>
        <p:nvSpPr>
          <p:cNvPr id="4" name="Slide Number Placeholder 3">
            <a:extLst>
              <a:ext uri="{FF2B5EF4-FFF2-40B4-BE49-F238E27FC236}">
                <a16:creationId xmlns:a16="http://schemas.microsoft.com/office/drawing/2014/main" id="{F9D79B1E-F9B0-4A03-FCBF-38B688AB1526}"/>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6</a:t>
            </a:fld>
            <a:endParaRPr lang="en-US">
              <a:solidFill>
                <a:prstClr val="black">
                  <a:tint val="75000"/>
                </a:prstClr>
              </a:solidFill>
              <a:latin typeface="Arial" panose="020B0604020202020204"/>
            </a:endParaRPr>
          </a:p>
        </p:txBody>
      </p:sp>
      <p:sp>
        <p:nvSpPr>
          <p:cNvPr id="17" name="Content Placeholder 2">
            <a:extLst>
              <a:ext uri="{FF2B5EF4-FFF2-40B4-BE49-F238E27FC236}">
                <a16:creationId xmlns:a16="http://schemas.microsoft.com/office/drawing/2014/main" id="{69D42E13-080C-71CF-CAF9-42FFC3F6F0F2}"/>
              </a:ext>
            </a:extLst>
          </p:cNvPr>
          <p:cNvSpPr txBox="1">
            <a:spLocks/>
          </p:cNvSpPr>
          <p:nvPr/>
        </p:nvSpPr>
        <p:spPr>
          <a:xfrm>
            <a:off x="188007" y="625267"/>
            <a:ext cx="11380550" cy="539097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Permanent DPC types</a:t>
            </a:r>
          </a:p>
          <a:p>
            <a:pPr lvl="2"/>
            <a:r>
              <a:rPr lang="en-US" sz="1400" dirty="0">
                <a:solidFill>
                  <a:srgbClr val="172B4D"/>
                </a:solidFill>
                <a:latin typeface="Arial" panose="020B0604020202020204"/>
              </a:rPr>
              <a:t>DPC updates that will be done in Production , but they also will need to go into Network Model </a:t>
            </a:r>
          </a:p>
          <a:p>
            <a:pPr lvl="2"/>
            <a:r>
              <a:rPr lang="en-US" sz="1400" dirty="0">
                <a:solidFill>
                  <a:srgbClr val="172B4D"/>
                </a:solidFill>
                <a:latin typeface="Arial" panose="020B0604020202020204"/>
              </a:rPr>
              <a:t>These DPC updates will continue to be applied in Production for few more model loads, before they are included within NMMS CIM XML file.</a:t>
            </a:r>
          </a:p>
          <a:p>
            <a:pPr lvl="2"/>
            <a:r>
              <a:rPr lang="en-US" sz="1400" dirty="0">
                <a:solidFill>
                  <a:srgbClr val="172B4D"/>
                </a:solidFill>
                <a:latin typeface="Arial" panose="020B0604020202020204"/>
              </a:rPr>
              <a:t>All DPC types are eligible for Permanent DPCs.</a:t>
            </a:r>
          </a:p>
          <a:p>
            <a:pPr lvl="2"/>
            <a:r>
              <a:rPr lang="en-US" sz="1400" dirty="0">
                <a:solidFill>
                  <a:srgbClr val="172B4D"/>
                </a:solidFill>
                <a:latin typeface="Arial" panose="020B0604020202020204"/>
              </a:rPr>
              <a:t>Continue to follow the current process of submitting Permanent DPC NOMCRs into ERCOT modeling system.</a:t>
            </a:r>
          </a:p>
          <a:p>
            <a:pPr marL="914400" lvl="2"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rPr>
              <a:t>Temporary DPC types</a:t>
            </a:r>
          </a:p>
          <a:p>
            <a:pPr lvl="2"/>
            <a:r>
              <a:rPr lang="en-US" sz="1400" dirty="0">
                <a:solidFill>
                  <a:srgbClr val="172B4D"/>
                </a:solidFill>
              </a:rPr>
              <a:t>DPC updates that does not need to go into Network Model. </a:t>
            </a:r>
          </a:p>
          <a:p>
            <a:pPr lvl="2"/>
            <a:r>
              <a:rPr lang="en-US" sz="1400" dirty="0">
                <a:solidFill>
                  <a:srgbClr val="172B4D"/>
                </a:solidFill>
              </a:rPr>
              <a:t>DPC updates that requests ERCOT control room to make a temporary update to model data due to a field outage / field work, that can last for up to 2 weeks.</a:t>
            </a:r>
          </a:p>
          <a:p>
            <a:pPr lvl="2"/>
            <a:r>
              <a:rPr lang="en-US" sz="1400" dirty="0">
                <a:solidFill>
                  <a:srgbClr val="172B4D"/>
                </a:solidFill>
              </a:rPr>
              <a:t>Below are the 2 major Temporary DPC types that ERCOT receives from MPs</a:t>
            </a:r>
          </a:p>
          <a:p>
            <a:pPr lvl="3"/>
            <a:r>
              <a:rPr lang="en-US" sz="1400" dirty="0">
                <a:solidFill>
                  <a:srgbClr val="172B4D"/>
                </a:solidFill>
              </a:rPr>
              <a:t>Static Line / Transformers Ratings</a:t>
            </a:r>
          </a:p>
          <a:p>
            <a:pPr lvl="3"/>
            <a:r>
              <a:rPr lang="en-US" sz="1400" dirty="0">
                <a:solidFill>
                  <a:srgbClr val="172B4D"/>
                </a:solidFill>
              </a:rPr>
              <a:t>Enabling and Disabling of Contingencies</a:t>
            </a:r>
          </a:p>
          <a:p>
            <a:pPr lvl="2"/>
            <a:r>
              <a:rPr lang="en-US" sz="1400" dirty="0">
                <a:solidFill>
                  <a:srgbClr val="172B4D"/>
                </a:solidFill>
              </a:rPr>
              <a:t>New DPC UI Tool is developed to provide ability for MPs to quickly submit temporary DPCs, with effective dates to ERCOT production system.</a:t>
            </a:r>
          </a:p>
          <a:p>
            <a:pPr marL="914400" lvl="2"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A new DPC Dashboard will be </a:t>
            </a:r>
            <a:r>
              <a:rPr lang="en-US" sz="1400">
                <a:solidFill>
                  <a:srgbClr val="172B4D"/>
                </a:solidFill>
                <a:latin typeface="Arial" panose="020B0604020202020204"/>
              </a:rPr>
              <a:t>developed that provides </a:t>
            </a:r>
            <a:r>
              <a:rPr lang="en-US" sz="1400" dirty="0">
                <a:solidFill>
                  <a:srgbClr val="172B4D"/>
                </a:solidFill>
                <a:latin typeface="Arial" panose="020B0604020202020204"/>
              </a:rPr>
              <a:t>full list of DPCs (both permanent and temporary DPCs) with their status (planned / Implemented) with a historian for past DPCs implemented.</a:t>
            </a:r>
          </a:p>
          <a:p>
            <a:pPr marL="457200" lvl="1" indent="0">
              <a:buNone/>
            </a:pPr>
            <a:r>
              <a:rPr lang="en-US" sz="1400" dirty="0">
                <a:solidFill>
                  <a:srgbClr val="172B4D"/>
                </a:solidFill>
                <a:latin typeface="Arial" panose="020B0604020202020204"/>
              </a:rPr>
              <a:t> </a:t>
            </a:r>
          </a:p>
          <a:p>
            <a:pPr lvl="1">
              <a:buFont typeface="Arial" panose="020B0604020202020204" pitchFamily="34" charset="0"/>
              <a:buChar char="•"/>
            </a:pPr>
            <a:endParaRPr lang="en-US" sz="1400" dirty="0">
              <a:solidFill>
                <a:srgbClr val="172B4D"/>
              </a:solidFill>
              <a:latin typeface="Arial" panose="020B0604020202020204"/>
            </a:endParaRPr>
          </a:p>
          <a:p>
            <a:pPr marL="457200" lvl="1" indent="0">
              <a:buNone/>
            </a:pPr>
            <a:endParaRPr lang="en-US" sz="1400" dirty="0">
              <a:solidFill>
                <a:srgbClr val="172B4D"/>
              </a:solidFill>
              <a:latin typeface="Arial" panose="020B0604020202020204"/>
            </a:endParaRPr>
          </a:p>
        </p:txBody>
      </p:sp>
    </p:spTree>
    <p:extLst>
      <p:ext uri="{BB962C8B-B14F-4D97-AF65-F5344CB8AC3E}">
        <p14:creationId xmlns:p14="http://schemas.microsoft.com/office/powerpoint/2010/main" val="3841283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New DPC Tool – High Level Implementation Details</a:t>
            </a:r>
            <a:br>
              <a:rPr lang="en-US" dirty="0">
                <a:solidFill>
                  <a:srgbClr val="172B4D"/>
                </a:solidFill>
              </a:rPr>
            </a:br>
            <a:r>
              <a:rPr lang="en-US" dirty="0"/>
              <a:t> </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7</a:t>
            </a:fld>
            <a:endParaRPr lang="en-US">
              <a:solidFill>
                <a:prstClr val="black">
                  <a:tint val="75000"/>
                </a:prstClr>
              </a:solidFill>
              <a:latin typeface="Arial" panose="020B0604020202020204"/>
            </a:endParaRPr>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89745" y="762000"/>
            <a:ext cx="10895888" cy="395477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New displays and dash boards will be added in </a:t>
            </a:r>
            <a:r>
              <a:rPr lang="en-US" sz="1600" b="1" u="sng" dirty="0">
                <a:solidFill>
                  <a:srgbClr val="172B4D"/>
                </a:solidFill>
                <a:latin typeface="Arial" panose="020B0604020202020204"/>
              </a:rPr>
              <a:t>current Outage Scheduler UI (OS UI) </a:t>
            </a:r>
            <a:r>
              <a:rPr lang="en-US" sz="1600" dirty="0">
                <a:solidFill>
                  <a:srgbClr val="172B4D"/>
                </a:solidFill>
                <a:latin typeface="Arial" panose="020B0604020202020204"/>
              </a:rPr>
              <a:t>to allow Market Participants to submit Temporary DPCs with start and end times.</a:t>
            </a:r>
          </a:p>
          <a:p>
            <a:pPr marL="457200" lvl="1" indent="0">
              <a:buNone/>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Currently QSEs with resources and TOs have the access to OS UI through ERCOT MIS website</a:t>
            </a:r>
          </a:p>
          <a:p>
            <a:pPr lvl="1">
              <a:buFont typeface="Arial" panose="020B0604020202020204" pitchFamily="34" charset="0"/>
              <a:buChar char="•"/>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A new role will be created to TOs to access these displays using OS UI.</a:t>
            </a:r>
          </a:p>
          <a:p>
            <a:pPr marL="457200" lvl="1" indent="0">
              <a:buNone/>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ERCOT Operations will review and approve </a:t>
            </a:r>
            <a:r>
              <a:rPr lang="en-US" sz="1600" dirty="0">
                <a:solidFill>
                  <a:srgbClr val="172B4D"/>
                </a:solidFill>
              </a:rPr>
              <a:t>Temporary </a:t>
            </a:r>
            <a:r>
              <a:rPr lang="en-US" sz="1600" dirty="0">
                <a:solidFill>
                  <a:srgbClr val="172B4D"/>
                </a:solidFill>
                <a:latin typeface="Arial" panose="020B0604020202020204"/>
              </a:rPr>
              <a:t>DPCs.</a:t>
            </a:r>
          </a:p>
          <a:p>
            <a:pPr marL="457200" lvl="1" indent="0">
              <a:buNone/>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Upon approval, </a:t>
            </a:r>
            <a:r>
              <a:rPr lang="en-US" sz="1600" dirty="0">
                <a:solidFill>
                  <a:srgbClr val="172B4D"/>
                </a:solidFill>
              </a:rPr>
              <a:t>Temporary </a:t>
            </a:r>
            <a:r>
              <a:rPr lang="en-US" sz="1600" dirty="0">
                <a:solidFill>
                  <a:srgbClr val="172B4D"/>
                </a:solidFill>
                <a:latin typeface="Arial" panose="020B0604020202020204"/>
              </a:rPr>
              <a:t>DPCs get implemented in ERCOT real-time systems (EMS/MMS) automatically and provides status back to DPC tool.</a:t>
            </a:r>
          </a:p>
          <a:p>
            <a:pPr lvl="1">
              <a:buFont typeface="Arial" panose="020B0604020202020204" pitchFamily="34" charset="0"/>
              <a:buChar char="•"/>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Thereafter, DPCs get implemented automatically in EMS/MMS systems during every week model load until end time of DPCs.</a:t>
            </a:r>
          </a:p>
          <a:p>
            <a:pPr lvl="1">
              <a:buFont typeface="Arial" panose="020B0604020202020204" pitchFamily="34" charset="0"/>
              <a:buChar char="•"/>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This new DPC tool will provide visibility to Market Participants on DPC implementation status in ERCOT EMS/MMS systems. Dashboards will be developed to meet this requirement along with ability to sorting and filtering capabilities</a:t>
            </a:r>
          </a:p>
          <a:p>
            <a:pPr lvl="1">
              <a:buFont typeface="Arial" panose="020B0604020202020204" pitchFamily="34" charset="0"/>
              <a:buChar char="•"/>
            </a:pPr>
            <a:endParaRPr lang="en-US" sz="1600" dirty="0">
              <a:solidFill>
                <a:srgbClr val="172B4D"/>
              </a:solidFill>
              <a:latin typeface="Arial" panose="020B0604020202020204"/>
            </a:endParaRPr>
          </a:p>
          <a:p>
            <a:pPr marL="457200" lvl="1" indent="0">
              <a:buNone/>
            </a:pPr>
            <a:endParaRPr lang="en-US" sz="1600" dirty="0">
              <a:solidFill>
                <a:srgbClr val="172B4D"/>
              </a:solidFill>
              <a:latin typeface="Arial" panose="020B0604020202020204"/>
            </a:endParaRPr>
          </a:p>
          <a:p>
            <a:pPr marL="457200" lvl="1" indent="0">
              <a:buNone/>
            </a:pPr>
            <a:r>
              <a:rPr lang="en-US" sz="1400" dirty="0">
                <a:solidFill>
                  <a:srgbClr val="172B4D"/>
                </a:solidFill>
                <a:latin typeface="Arial" panose="020B0604020202020204"/>
              </a:rPr>
              <a:t> </a:t>
            </a:r>
          </a:p>
          <a:p>
            <a:pPr lvl="1">
              <a:buFont typeface="Arial" panose="020B0604020202020204" pitchFamily="34" charset="0"/>
              <a:buChar char="•"/>
            </a:pPr>
            <a:endParaRPr lang="en-US" sz="1400" dirty="0">
              <a:solidFill>
                <a:srgbClr val="172B4D"/>
              </a:solidFill>
              <a:latin typeface="Arial" panose="020B0604020202020204"/>
            </a:endParaRPr>
          </a:p>
          <a:p>
            <a:pPr marL="457200" lvl="1" indent="0">
              <a:buNone/>
            </a:pPr>
            <a:endParaRPr lang="en-US" sz="1400" dirty="0">
              <a:solidFill>
                <a:srgbClr val="172B4D"/>
              </a:solidFill>
              <a:latin typeface="Arial" panose="020B0604020202020204"/>
            </a:endParaRPr>
          </a:p>
        </p:txBody>
      </p:sp>
    </p:spTree>
    <p:extLst>
      <p:ext uri="{BB962C8B-B14F-4D97-AF65-F5344CB8AC3E}">
        <p14:creationId xmlns:p14="http://schemas.microsoft.com/office/powerpoint/2010/main" val="850453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A432A-A91B-0F01-2FD1-A25A4691C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F68A7F-DF61-1907-B418-41159C1D9009}"/>
              </a:ext>
            </a:extLst>
          </p:cNvPr>
          <p:cNvSpPr>
            <a:spLocks noGrp="1"/>
          </p:cNvSpPr>
          <p:nvPr>
            <p:ph type="title"/>
          </p:nvPr>
        </p:nvSpPr>
        <p:spPr/>
        <p:txBody>
          <a:bodyPr/>
          <a:lstStyle/>
          <a:p>
            <a:r>
              <a:rPr lang="en-US" sz="2400" dirty="0"/>
              <a:t>New DPC Tool – High Level Implementation Details</a:t>
            </a:r>
            <a:br>
              <a:rPr lang="en-US" dirty="0">
                <a:solidFill>
                  <a:srgbClr val="172B4D"/>
                </a:solidFill>
              </a:rPr>
            </a:br>
            <a:r>
              <a:rPr lang="en-US" dirty="0"/>
              <a:t> </a:t>
            </a:r>
          </a:p>
        </p:txBody>
      </p:sp>
      <p:sp>
        <p:nvSpPr>
          <p:cNvPr id="4" name="Slide Number Placeholder 3">
            <a:extLst>
              <a:ext uri="{FF2B5EF4-FFF2-40B4-BE49-F238E27FC236}">
                <a16:creationId xmlns:a16="http://schemas.microsoft.com/office/drawing/2014/main" id="{4CF63886-8EEB-1619-2679-0583A41BB095}"/>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8</a:t>
            </a:fld>
            <a:endParaRPr lang="en-US">
              <a:solidFill>
                <a:prstClr val="black">
                  <a:tint val="75000"/>
                </a:prstClr>
              </a:solidFill>
              <a:latin typeface="Arial" panose="020B0604020202020204"/>
            </a:endParaRPr>
          </a:p>
        </p:txBody>
      </p:sp>
      <p:sp>
        <p:nvSpPr>
          <p:cNvPr id="17" name="Content Placeholder 2">
            <a:extLst>
              <a:ext uri="{FF2B5EF4-FFF2-40B4-BE49-F238E27FC236}">
                <a16:creationId xmlns:a16="http://schemas.microsoft.com/office/drawing/2014/main" id="{CDC9C434-0B4F-4CC1-BD8C-B678F6937816}"/>
              </a:ext>
            </a:extLst>
          </p:cNvPr>
          <p:cNvSpPr txBox="1">
            <a:spLocks/>
          </p:cNvSpPr>
          <p:nvPr/>
        </p:nvSpPr>
        <p:spPr>
          <a:xfrm>
            <a:off x="-89745" y="885912"/>
            <a:ext cx="10895888" cy="395477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DPC Tool support following DPC Types</a:t>
            </a:r>
          </a:p>
          <a:p>
            <a:pPr lvl="2">
              <a:buFont typeface="Courier New" panose="02070309020205020404" pitchFamily="49" charset="0"/>
              <a:buChar char="o"/>
            </a:pPr>
            <a:r>
              <a:rPr lang="en-US" sz="1400" dirty="0">
                <a:solidFill>
                  <a:srgbClr val="172B4D"/>
                </a:solidFill>
              </a:rPr>
              <a:t>Update Static Line / Transformers Ratings</a:t>
            </a:r>
          </a:p>
          <a:p>
            <a:pPr lvl="2">
              <a:buFont typeface="Courier New" panose="02070309020205020404" pitchFamily="49" charset="0"/>
              <a:buChar char="o"/>
            </a:pPr>
            <a:r>
              <a:rPr lang="en-US" sz="1400" dirty="0">
                <a:solidFill>
                  <a:srgbClr val="172B4D"/>
                </a:solidFill>
              </a:rPr>
              <a:t>Enabling and Disabling of Contingencies</a:t>
            </a:r>
          </a:p>
          <a:p>
            <a:pPr lvl="2">
              <a:buFont typeface="Courier New" panose="02070309020205020404" pitchFamily="49" charset="0"/>
              <a:buChar char="o"/>
            </a:pPr>
            <a:endParaRPr lang="en-US" sz="1400" dirty="0">
              <a:solidFill>
                <a:srgbClr val="172B4D"/>
              </a:solidFill>
            </a:endParaRPr>
          </a:p>
          <a:p>
            <a:pPr lvl="1">
              <a:buFont typeface="Arial" panose="020B0604020202020204" pitchFamily="34" charset="0"/>
              <a:buChar char="•"/>
            </a:pPr>
            <a:r>
              <a:rPr lang="en-US" sz="1600" dirty="0">
                <a:solidFill>
                  <a:srgbClr val="172B4D"/>
                </a:solidFill>
              </a:rPr>
              <a:t>DPC Tool Data Flows:</a:t>
            </a:r>
          </a:p>
          <a:p>
            <a:pPr lvl="1">
              <a:buFont typeface="Arial" panose="020B0604020202020204" pitchFamily="34" charset="0"/>
              <a:buChar char="•"/>
            </a:pPr>
            <a:endParaRPr lang="en-US" sz="1400" dirty="0">
              <a:solidFill>
                <a:srgbClr val="172B4D"/>
              </a:solidFill>
              <a:latin typeface="Arial" panose="020B0604020202020204"/>
            </a:endParaRPr>
          </a:p>
          <a:p>
            <a:pPr marL="457200" lvl="1" indent="0">
              <a:buNone/>
            </a:pPr>
            <a:r>
              <a:rPr lang="en-US" sz="1400" dirty="0">
                <a:solidFill>
                  <a:srgbClr val="172B4D"/>
                </a:solidFill>
                <a:latin typeface="Arial" panose="020B0604020202020204"/>
              </a:rPr>
              <a:t> </a:t>
            </a:r>
          </a:p>
          <a:p>
            <a:pPr marL="457200" lvl="1" indent="0">
              <a:buNone/>
            </a:pPr>
            <a:endParaRPr lang="en-US" sz="1400" dirty="0">
              <a:solidFill>
                <a:srgbClr val="172B4D"/>
              </a:solidFill>
              <a:latin typeface="Arial" panose="020B0604020202020204"/>
            </a:endParaRPr>
          </a:p>
        </p:txBody>
      </p:sp>
      <p:sp>
        <p:nvSpPr>
          <p:cNvPr id="13" name="Rectangle 12">
            <a:extLst>
              <a:ext uri="{FF2B5EF4-FFF2-40B4-BE49-F238E27FC236}">
                <a16:creationId xmlns:a16="http://schemas.microsoft.com/office/drawing/2014/main" id="{9F9D5D1F-9D88-F445-B213-8A3779A9D588}"/>
              </a:ext>
            </a:extLst>
          </p:cNvPr>
          <p:cNvSpPr/>
          <p:nvPr/>
        </p:nvSpPr>
        <p:spPr>
          <a:xfrm>
            <a:off x="1761168" y="4244567"/>
            <a:ext cx="990600"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prstClr val="black"/>
                </a:solidFill>
                <a:latin typeface="Arial" panose="020B0604020202020204"/>
              </a:rPr>
              <a:t>MPs</a:t>
            </a:r>
          </a:p>
          <a:p>
            <a:pPr algn="ctr"/>
            <a:endParaRPr lang="en-US" sz="800" dirty="0">
              <a:solidFill>
                <a:prstClr val="black"/>
              </a:solidFill>
              <a:latin typeface="Arial" panose="020B0604020202020204"/>
            </a:endParaRPr>
          </a:p>
        </p:txBody>
      </p:sp>
      <p:sp>
        <p:nvSpPr>
          <p:cNvPr id="14" name="Rectangle 13">
            <a:extLst>
              <a:ext uri="{FF2B5EF4-FFF2-40B4-BE49-F238E27FC236}">
                <a16:creationId xmlns:a16="http://schemas.microsoft.com/office/drawing/2014/main" id="{FE451B94-6489-7E5E-25C5-08E5C313571E}"/>
              </a:ext>
            </a:extLst>
          </p:cNvPr>
          <p:cNvSpPr/>
          <p:nvPr/>
        </p:nvSpPr>
        <p:spPr>
          <a:xfrm>
            <a:off x="4321264" y="4266541"/>
            <a:ext cx="1269809" cy="1012358"/>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black"/>
                </a:solidFill>
                <a:latin typeface="Arial" panose="020B0604020202020204"/>
              </a:rPr>
              <a:t>DPC Tool</a:t>
            </a:r>
            <a:br>
              <a:rPr lang="en-US" sz="1200" b="1" dirty="0">
                <a:solidFill>
                  <a:prstClr val="black"/>
                </a:solidFill>
                <a:latin typeface="Arial" panose="020B0604020202020204"/>
              </a:rPr>
            </a:br>
            <a:endParaRPr lang="en-US" sz="1200" b="1" dirty="0">
              <a:solidFill>
                <a:prstClr val="black"/>
              </a:solidFill>
              <a:latin typeface="Arial" panose="020B0604020202020204"/>
            </a:endParaRPr>
          </a:p>
        </p:txBody>
      </p:sp>
      <p:sp>
        <p:nvSpPr>
          <p:cNvPr id="15" name="Rectangle 14">
            <a:extLst>
              <a:ext uri="{FF2B5EF4-FFF2-40B4-BE49-F238E27FC236}">
                <a16:creationId xmlns:a16="http://schemas.microsoft.com/office/drawing/2014/main" id="{F5292FF3-07F4-189D-6A08-118563930ACB}"/>
              </a:ext>
            </a:extLst>
          </p:cNvPr>
          <p:cNvSpPr/>
          <p:nvPr/>
        </p:nvSpPr>
        <p:spPr>
          <a:xfrm>
            <a:off x="7341090" y="4254917"/>
            <a:ext cx="1214035"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prstClr val="black"/>
                </a:solidFill>
                <a:latin typeface="Arial" panose="020B0604020202020204"/>
              </a:rPr>
              <a:t>EMS/MMS</a:t>
            </a:r>
          </a:p>
        </p:txBody>
      </p:sp>
      <p:sp>
        <p:nvSpPr>
          <p:cNvPr id="16" name="Arrow: Right 15">
            <a:extLst>
              <a:ext uri="{FF2B5EF4-FFF2-40B4-BE49-F238E27FC236}">
                <a16:creationId xmlns:a16="http://schemas.microsoft.com/office/drawing/2014/main" id="{8FE0CCE0-7290-66CA-98B5-390A379C664C}"/>
              </a:ext>
            </a:extLst>
          </p:cNvPr>
          <p:cNvSpPr/>
          <p:nvPr/>
        </p:nvSpPr>
        <p:spPr>
          <a:xfrm flipV="1">
            <a:off x="2751769" y="4525623"/>
            <a:ext cx="1554644"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8" name="Arrow: Right 17">
            <a:extLst>
              <a:ext uri="{FF2B5EF4-FFF2-40B4-BE49-F238E27FC236}">
                <a16:creationId xmlns:a16="http://schemas.microsoft.com/office/drawing/2014/main" id="{9C205B02-2641-1262-F815-0220626A2980}"/>
              </a:ext>
            </a:extLst>
          </p:cNvPr>
          <p:cNvSpPr/>
          <p:nvPr/>
        </p:nvSpPr>
        <p:spPr>
          <a:xfrm>
            <a:off x="5588490" y="4594201"/>
            <a:ext cx="357104"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9" name="Rectangle 18">
            <a:extLst>
              <a:ext uri="{FF2B5EF4-FFF2-40B4-BE49-F238E27FC236}">
                <a16:creationId xmlns:a16="http://schemas.microsoft.com/office/drawing/2014/main" id="{D718DA38-3F54-DDD6-319F-2AA36F4D7B67}"/>
              </a:ext>
            </a:extLst>
          </p:cNvPr>
          <p:cNvSpPr/>
          <p:nvPr/>
        </p:nvSpPr>
        <p:spPr>
          <a:xfrm>
            <a:off x="5935264" y="4244567"/>
            <a:ext cx="1061635" cy="1012358"/>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black"/>
                </a:solidFill>
                <a:latin typeface="Arial" panose="020B0604020202020204"/>
              </a:rPr>
              <a:t>ERCOT Review &amp; Approval (DPC Dashboard)</a:t>
            </a:r>
          </a:p>
        </p:txBody>
      </p:sp>
      <p:sp>
        <p:nvSpPr>
          <p:cNvPr id="20" name="Arrow: Right 19">
            <a:extLst>
              <a:ext uri="{FF2B5EF4-FFF2-40B4-BE49-F238E27FC236}">
                <a16:creationId xmlns:a16="http://schemas.microsoft.com/office/drawing/2014/main" id="{6E021172-7801-F96B-7DC6-67FCB5DB5FFF}"/>
              </a:ext>
            </a:extLst>
          </p:cNvPr>
          <p:cNvSpPr/>
          <p:nvPr/>
        </p:nvSpPr>
        <p:spPr>
          <a:xfrm>
            <a:off x="7036290" y="4571342"/>
            <a:ext cx="289948"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3" name="Arrow: Right 2">
            <a:extLst>
              <a:ext uri="{FF2B5EF4-FFF2-40B4-BE49-F238E27FC236}">
                <a16:creationId xmlns:a16="http://schemas.microsoft.com/office/drawing/2014/main" id="{F636D112-23B5-836B-F8EF-C1C711F3FB73}"/>
              </a:ext>
            </a:extLst>
          </p:cNvPr>
          <p:cNvSpPr/>
          <p:nvPr/>
        </p:nvSpPr>
        <p:spPr>
          <a:xfrm flipV="1">
            <a:off x="2223654" y="3492938"/>
            <a:ext cx="2082758"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5" name="TextBox 4">
            <a:extLst>
              <a:ext uri="{FF2B5EF4-FFF2-40B4-BE49-F238E27FC236}">
                <a16:creationId xmlns:a16="http://schemas.microsoft.com/office/drawing/2014/main" id="{EF39E70D-1194-9D03-07E0-092D9CBD232C}"/>
              </a:ext>
            </a:extLst>
          </p:cNvPr>
          <p:cNvSpPr txBox="1"/>
          <p:nvPr/>
        </p:nvSpPr>
        <p:spPr>
          <a:xfrm>
            <a:off x="2932021" y="4594202"/>
            <a:ext cx="1374391" cy="276999"/>
          </a:xfrm>
          <a:prstGeom prst="rect">
            <a:avLst/>
          </a:prstGeom>
          <a:noFill/>
        </p:spPr>
        <p:txBody>
          <a:bodyPr wrap="square" rtlCol="0">
            <a:spAutoFit/>
          </a:bodyPr>
          <a:lstStyle/>
          <a:p>
            <a:r>
              <a:rPr lang="en-US" sz="1200" dirty="0"/>
              <a:t>Temporary DPCs</a:t>
            </a:r>
          </a:p>
        </p:txBody>
      </p:sp>
      <p:sp>
        <p:nvSpPr>
          <p:cNvPr id="6" name="Rectangle 5">
            <a:extLst>
              <a:ext uri="{FF2B5EF4-FFF2-40B4-BE49-F238E27FC236}">
                <a16:creationId xmlns:a16="http://schemas.microsoft.com/office/drawing/2014/main" id="{BAC2AC3D-920F-3379-ED46-7CF9A3DE47D8}"/>
              </a:ext>
            </a:extLst>
          </p:cNvPr>
          <p:cNvSpPr/>
          <p:nvPr/>
        </p:nvSpPr>
        <p:spPr>
          <a:xfrm>
            <a:off x="4341402" y="3008721"/>
            <a:ext cx="1120061" cy="840558"/>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black"/>
                </a:solidFill>
                <a:latin typeface="Arial" panose="020B0604020202020204"/>
              </a:rPr>
              <a:t>NMMS Mage</a:t>
            </a:r>
            <a:br>
              <a:rPr lang="en-US" sz="1200" b="1" dirty="0">
                <a:solidFill>
                  <a:prstClr val="black"/>
                </a:solidFill>
                <a:latin typeface="Arial" panose="020B0604020202020204"/>
              </a:rPr>
            </a:br>
            <a:r>
              <a:rPr lang="en-US" sz="1200" b="1" dirty="0">
                <a:solidFill>
                  <a:prstClr val="black"/>
                </a:solidFill>
                <a:latin typeface="Arial" panose="020B0604020202020204"/>
              </a:rPr>
              <a:t>(Network Model)</a:t>
            </a:r>
          </a:p>
        </p:txBody>
      </p:sp>
      <p:sp>
        <p:nvSpPr>
          <p:cNvPr id="21" name="TextBox 20">
            <a:extLst>
              <a:ext uri="{FF2B5EF4-FFF2-40B4-BE49-F238E27FC236}">
                <a16:creationId xmlns:a16="http://schemas.microsoft.com/office/drawing/2014/main" id="{DF1A1E76-39A1-BD0C-A036-30BB3E0567D9}"/>
              </a:ext>
            </a:extLst>
          </p:cNvPr>
          <p:cNvSpPr txBox="1"/>
          <p:nvPr/>
        </p:nvSpPr>
        <p:spPr>
          <a:xfrm>
            <a:off x="2623552" y="3587007"/>
            <a:ext cx="1523352" cy="276999"/>
          </a:xfrm>
          <a:prstGeom prst="rect">
            <a:avLst/>
          </a:prstGeom>
          <a:noFill/>
        </p:spPr>
        <p:txBody>
          <a:bodyPr wrap="square" rtlCol="0">
            <a:spAutoFit/>
          </a:bodyPr>
          <a:lstStyle/>
          <a:p>
            <a:r>
              <a:rPr lang="en-US" sz="1200" dirty="0"/>
              <a:t>Permanent DPCs</a:t>
            </a:r>
          </a:p>
        </p:txBody>
      </p:sp>
      <p:cxnSp>
        <p:nvCxnSpPr>
          <p:cNvPr id="28" name="Connector: Elbow 27">
            <a:extLst>
              <a:ext uri="{FF2B5EF4-FFF2-40B4-BE49-F238E27FC236}">
                <a16:creationId xmlns:a16="http://schemas.microsoft.com/office/drawing/2014/main" id="{18CCAABD-9695-7C65-9C60-F834FBB96A87}"/>
              </a:ext>
            </a:extLst>
          </p:cNvPr>
          <p:cNvCxnSpPr>
            <a:cxnSpLocks/>
            <a:stCxn id="35" idx="3"/>
          </p:cNvCxnSpPr>
          <p:nvPr/>
        </p:nvCxnSpPr>
        <p:spPr>
          <a:xfrm flipV="1">
            <a:off x="5630055" y="5029929"/>
            <a:ext cx="2384919" cy="801765"/>
          </a:xfrm>
          <a:prstGeom prst="bentConnector3">
            <a:avLst>
              <a:gd name="adj1" fmla="val 98798"/>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Arrow: Right 28">
            <a:extLst>
              <a:ext uri="{FF2B5EF4-FFF2-40B4-BE49-F238E27FC236}">
                <a16:creationId xmlns:a16="http://schemas.microsoft.com/office/drawing/2014/main" id="{2EDD25E3-0A11-770A-4F53-318FA6D5F38C}"/>
              </a:ext>
            </a:extLst>
          </p:cNvPr>
          <p:cNvSpPr/>
          <p:nvPr/>
        </p:nvSpPr>
        <p:spPr>
          <a:xfrm>
            <a:off x="5484322" y="3477871"/>
            <a:ext cx="887382"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30" name="Arrow: Down 29">
            <a:extLst>
              <a:ext uri="{FF2B5EF4-FFF2-40B4-BE49-F238E27FC236}">
                <a16:creationId xmlns:a16="http://schemas.microsoft.com/office/drawing/2014/main" id="{13984772-D38C-8478-DEC5-6AEA25AE322E}"/>
              </a:ext>
            </a:extLst>
          </p:cNvPr>
          <p:cNvSpPr/>
          <p:nvPr/>
        </p:nvSpPr>
        <p:spPr>
          <a:xfrm>
            <a:off x="6323288" y="3477871"/>
            <a:ext cx="45719" cy="75712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01E4E2F-DCB7-DDF3-3A34-6BB2FCFBCABA}"/>
              </a:ext>
            </a:extLst>
          </p:cNvPr>
          <p:cNvSpPr txBox="1"/>
          <p:nvPr/>
        </p:nvSpPr>
        <p:spPr>
          <a:xfrm>
            <a:off x="6394564" y="3462804"/>
            <a:ext cx="1489097" cy="461665"/>
          </a:xfrm>
          <a:prstGeom prst="rect">
            <a:avLst/>
          </a:prstGeom>
          <a:noFill/>
        </p:spPr>
        <p:txBody>
          <a:bodyPr wrap="square">
            <a:spAutoFit/>
          </a:bodyPr>
          <a:lstStyle/>
          <a:p>
            <a:r>
              <a:rPr lang="en-US" sz="1200" dirty="0"/>
              <a:t>DPC </a:t>
            </a:r>
          </a:p>
          <a:p>
            <a:r>
              <a:rPr lang="en-US" sz="1200" dirty="0"/>
              <a:t>Importer</a:t>
            </a:r>
          </a:p>
        </p:txBody>
      </p:sp>
      <p:sp>
        <p:nvSpPr>
          <p:cNvPr id="34" name="Arrow: Bent 33">
            <a:extLst>
              <a:ext uri="{FF2B5EF4-FFF2-40B4-BE49-F238E27FC236}">
                <a16:creationId xmlns:a16="http://schemas.microsoft.com/office/drawing/2014/main" id="{6E28F494-0431-E1DF-C1BB-2AC93BFF75AB}"/>
              </a:ext>
            </a:extLst>
          </p:cNvPr>
          <p:cNvSpPr/>
          <p:nvPr/>
        </p:nvSpPr>
        <p:spPr>
          <a:xfrm>
            <a:off x="2223654" y="3492938"/>
            <a:ext cx="45719" cy="726992"/>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Rectangle 34">
            <a:extLst>
              <a:ext uri="{FF2B5EF4-FFF2-40B4-BE49-F238E27FC236}">
                <a16:creationId xmlns:a16="http://schemas.microsoft.com/office/drawing/2014/main" id="{EC8DC815-5974-9678-7BC2-E7BD4B328B2B}"/>
              </a:ext>
            </a:extLst>
          </p:cNvPr>
          <p:cNvSpPr/>
          <p:nvPr/>
        </p:nvSpPr>
        <p:spPr>
          <a:xfrm>
            <a:off x="4306413" y="5401641"/>
            <a:ext cx="1323642" cy="860106"/>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prstClr val="black"/>
                </a:solidFill>
                <a:latin typeface="Arial" panose="020B0604020202020204"/>
              </a:rPr>
              <a:t>MPs DPC dashboard (All DPCs)</a:t>
            </a:r>
          </a:p>
        </p:txBody>
      </p:sp>
      <p:sp>
        <p:nvSpPr>
          <p:cNvPr id="7" name="Rectangle 6">
            <a:extLst>
              <a:ext uri="{FF2B5EF4-FFF2-40B4-BE49-F238E27FC236}">
                <a16:creationId xmlns:a16="http://schemas.microsoft.com/office/drawing/2014/main" id="{20BF5865-A9DA-D257-569E-D6259612FFB2}"/>
              </a:ext>
            </a:extLst>
          </p:cNvPr>
          <p:cNvSpPr/>
          <p:nvPr/>
        </p:nvSpPr>
        <p:spPr>
          <a:xfrm>
            <a:off x="4146905" y="3986463"/>
            <a:ext cx="1674998" cy="2374232"/>
          </a:xfrm>
          <a:prstGeom prst="rect">
            <a:avLst/>
          </a:prstGeom>
          <a:noFill/>
          <a:ln>
            <a:solidFill>
              <a:schemeClr val="accent6"/>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3FDF6C3-D115-81D7-BD3F-20E603214445}"/>
              </a:ext>
            </a:extLst>
          </p:cNvPr>
          <p:cNvSpPr txBox="1"/>
          <p:nvPr/>
        </p:nvSpPr>
        <p:spPr>
          <a:xfrm>
            <a:off x="4491355" y="3941836"/>
            <a:ext cx="1384630" cy="338554"/>
          </a:xfrm>
          <a:prstGeom prst="rect">
            <a:avLst/>
          </a:prstGeom>
          <a:noFill/>
        </p:spPr>
        <p:txBody>
          <a:bodyPr wrap="square" rtlCol="0">
            <a:spAutoFit/>
          </a:bodyPr>
          <a:lstStyle/>
          <a:p>
            <a:r>
              <a:rPr lang="en-US" sz="1600" b="1" dirty="0"/>
              <a:t>OS UI</a:t>
            </a:r>
          </a:p>
        </p:txBody>
      </p:sp>
    </p:spTree>
    <p:extLst>
      <p:ext uri="{BB962C8B-B14F-4D97-AF65-F5344CB8AC3E}">
        <p14:creationId xmlns:p14="http://schemas.microsoft.com/office/powerpoint/2010/main" val="672130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Implementation</a:t>
            </a:r>
            <a:r>
              <a:rPr lang="en-US" sz="2000" dirty="0"/>
              <a:t> Timelines</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508000" y="902889"/>
            <a:ext cx="10205006" cy="5052221"/>
          </a:xfrm>
        </p:spPr>
        <p:txBody>
          <a:bodyPr/>
          <a:lstStyle/>
          <a:p>
            <a:pPr algn="l"/>
            <a:r>
              <a:rPr lang="en-US" sz="2000" b="1" u="sng" dirty="0">
                <a:solidFill>
                  <a:srgbClr val="172B4D"/>
                </a:solidFill>
              </a:rPr>
              <a:t>Development and Testing Timelines</a:t>
            </a:r>
            <a:endParaRPr lang="en-US" sz="1800" dirty="0">
              <a:solidFill>
                <a:srgbClr val="172B4D"/>
              </a:solidFill>
            </a:endParaRPr>
          </a:p>
          <a:p>
            <a:pPr lvl="1">
              <a:buFont typeface="Courier New" panose="02070309020205020404" pitchFamily="49" charset="0"/>
              <a:buChar char="o"/>
            </a:pPr>
            <a:r>
              <a:rPr lang="en-US" sz="1800" dirty="0">
                <a:solidFill>
                  <a:srgbClr val="172B4D"/>
                </a:solidFill>
              </a:rPr>
              <a:t>Project is in Planning Phase </a:t>
            </a:r>
          </a:p>
          <a:p>
            <a:pPr lvl="1">
              <a:buFont typeface="Courier New" panose="02070309020205020404" pitchFamily="49" charset="0"/>
              <a:buChar char="o"/>
            </a:pPr>
            <a:r>
              <a:rPr lang="en-US" sz="1800" dirty="0">
                <a:solidFill>
                  <a:srgbClr val="172B4D"/>
                </a:solidFill>
              </a:rPr>
              <a:t>New DPC Tool changes Development and Testing– Q4 2025, Q1 2026</a:t>
            </a:r>
          </a:p>
          <a:p>
            <a:pPr lvl="1">
              <a:buFont typeface="Courier New" panose="02070309020205020404" pitchFamily="49" charset="0"/>
              <a:buChar char="o"/>
            </a:pPr>
            <a:r>
              <a:rPr lang="en-US" sz="1800" dirty="0">
                <a:solidFill>
                  <a:srgbClr val="172B4D"/>
                </a:solidFill>
              </a:rPr>
              <a:t>TOs Testing – Late Q1 2026</a:t>
            </a:r>
          </a:p>
          <a:p>
            <a:pPr lvl="1">
              <a:buFont typeface="Courier New" panose="02070309020205020404" pitchFamily="49" charset="0"/>
              <a:buChar char="o"/>
            </a:pPr>
            <a:r>
              <a:rPr lang="en-US" sz="1800" dirty="0">
                <a:solidFill>
                  <a:srgbClr val="172B4D"/>
                </a:solidFill>
              </a:rPr>
              <a:t>Tentative Go Live – Q2 2026</a:t>
            </a:r>
          </a:p>
          <a:p>
            <a:pPr marL="457200" lvl="1" indent="0">
              <a:buNone/>
            </a:pPr>
            <a:endParaRPr lang="en-US" sz="1800" dirty="0">
              <a:solidFill>
                <a:srgbClr val="172B4D"/>
              </a:solidFill>
            </a:endParaRPr>
          </a:p>
          <a:p>
            <a:r>
              <a:rPr lang="en-US" sz="1800" b="1" u="sng" dirty="0">
                <a:solidFill>
                  <a:srgbClr val="172B4D"/>
                </a:solidFill>
              </a:rPr>
              <a:t>Next Steps</a:t>
            </a:r>
            <a:r>
              <a:rPr lang="en-US" sz="1800" dirty="0">
                <a:solidFill>
                  <a:srgbClr val="172B4D"/>
                </a:solidFill>
              </a:rPr>
              <a:t>.</a:t>
            </a:r>
          </a:p>
          <a:p>
            <a:pPr lvl="1"/>
            <a:r>
              <a:rPr lang="en-US" sz="1800" dirty="0">
                <a:solidFill>
                  <a:srgbClr val="172B4D"/>
                </a:solidFill>
              </a:rPr>
              <a:t>New DPC Tool development and testing</a:t>
            </a:r>
          </a:p>
          <a:p>
            <a:pPr lvl="1"/>
            <a:r>
              <a:rPr lang="en-US" sz="1800" dirty="0">
                <a:solidFill>
                  <a:srgbClr val="172B4D"/>
                </a:solidFill>
              </a:rPr>
              <a:t>Provide periodic updates on implementation progress through TWG and NDSWG</a:t>
            </a:r>
          </a:p>
          <a:p>
            <a:pPr lvl="1"/>
            <a:r>
              <a:rPr lang="en-US" sz="1800" dirty="0">
                <a:solidFill>
                  <a:srgbClr val="172B4D"/>
                </a:solidFill>
              </a:rPr>
              <a:t>Tuning implementation approach and details based on Market Participant feedback</a:t>
            </a:r>
          </a:p>
          <a:p>
            <a:endParaRPr lang="en-US" sz="2000" dirty="0">
              <a:solidFill>
                <a:srgbClr val="172B4D"/>
              </a:solidFill>
            </a:endParaRPr>
          </a:p>
          <a:p>
            <a:pPr marL="457200" lvl="1" indent="0">
              <a:buNone/>
            </a:pPr>
            <a:endParaRPr lang="en-US" sz="1800" dirty="0">
              <a:solidFill>
                <a:srgbClr val="172B4D"/>
              </a:solidFill>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2155871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7deaf5a-01d9-4834-89d2-802f43df07d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15" ma:contentTypeDescription="Create a new document." ma:contentTypeScope="" ma:versionID="a76f5d0bb76fe113a30985841074c8a5">
  <xsd:schema xmlns:xsd="http://www.w3.org/2001/XMLSchema" xmlns:xs="http://www.w3.org/2001/XMLSchema" xmlns:p="http://schemas.microsoft.com/office/2006/metadata/properties" xmlns:ns3="ded7f6be-006e-48d8-8435-0405bc84a9a7" xmlns:ns4="97deaf5a-01d9-4834-89d2-802f43df07d1" targetNamespace="http://schemas.microsoft.com/office/2006/metadata/properties" ma:root="true" ma:fieldsID="7b7c49f95176630641c88db2302abb46" ns3:_="" ns4:_="">
    <xsd:import namespace="ded7f6be-006e-48d8-8435-0405bc84a9a7"/>
    <xsd:import namespace="97deaf5a-01d9-4834-89d2-802f43df07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_activity" minOccurs="0"/>
                <xsd:element ref="ns4:MediaServiceDateTaken" minOccurs="0"/>
                <xsd:element ref="ns4:MediaServiceObjectDetectorVersions" minOccurs="0"/>
                <xsd:element ref="ns4:MediaLengthInSecond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03739F-D2C4-42A3-A4EA-6DB5BD1241E0}">
  <ds:schemaRefs>
    <ds:schemaRef ds:uri="http://purl.org/dc/dcmitype/"/>
    <ds:schemaRef ds:uri="97deaf5a-01d9-4834-89d2-802f43df07d1"/>
    <ds:schemaRef ds:uri="http://www.w3.org/XML/1998/namespac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ded7f6be-006e-48d8-8435-0405bc84a9a7"/>
    <ds:schemaRef ds:uri="http://purl.org/dc/terms/"/>
  </ds:schemaRefs>
</ds:datastoreItem>
</file>

<file path=customXml/itemProps2.xml><?xml version="1.0" encoding="utf-8"?>
<ds:datastoreItem xmlns:ds="http://schemas.openxmlformats.org/officeDocument/2006/customXml" ds:itemID="{85CAEF0B-3B7B-4B90-A890-3CD15079629E}">
  <ds:schemaRefs>
    <ds:schemaRef ds:uri="http://schemas.microsoft.com/sharepoint/v3/contenttype/forms"/>
  </ds:schemaRefs>
</ds:datastoreItem>
</file>

<file path=customXml/itemProps3.xml><?xml version="1.0" encoding="utf-8"?>
<ds:datastoreItem xmlns:ds="http://schemas.openxmlformats.org/officeDocument/2006/customXml" ds:itemID="{E9F3CD00-BE77-4070-81EC-9AFEFC3291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7f6be-006e-48d8-8435-0405bc84a9a7"/>
    <ds:schemaRef ds:uri="97deaf5a-01d9-4834-89d2-802f43df0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904</TotalTime>
  <Words>1110</Words>
  <Application>Microsoft Office PowerPoint</Application>
  <PresentationFormat>Widescreen</PresentationFormat>
  <Paragraphs>143</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-apple-system</vt:lpstr>
      <vt:lpstr>Arial</vt:lpstr>
      <vt:lpstr>Courier New</vt:lpstr>
      <vt:lpstr>Wingdings</vt:lpstr>
      <vt:lpstr>1_Custom Design</vt:lpstr>
      <vt:lpstr>1_Office Theme</vt:lpstr>
      <vt:lpstr>PowerPoint Presentation</vt:lpstr>
      <vt:lpstr>Down Stream Production Changes (DPC) – Process Automation</vt:lpstr>
      <vt:lpstr>Down Stream Production Changes (DPC) </vt:lpstr>
      <vt:lpstr>Down Stream Production Changes (DPC) </vt:lpstr>
      <vt:lpstr>Summary of feedback received from TOs</vt:lpstr>
      <vt:lpstr>Distinction between Permanent and Temporary DPC type updates</vt:lpstr>
      <vt:lpstr>New DPC Tool – High Level Implementation Details  </vt:lpstr>
      <vt:lpstr>New DPC Tool – High Level Implementation Details  </vt:lpstr>
      <vt:lpstr>Implementation Timelines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DPC Application Architecture</dc:title>
  <dc:creator>Xu, Xiangjun</dc:creator>
  <cp:lastModifiedBy>Badri, Sreenivas</cp:lastModifiedBy>
  <cp:revision>24</cp:revision>
  <dcterms:created xsi:type="dcterms:W3CDTF">2024-12-10T21:49:43Z</dcterms:created>
  <dcterms:modified xsi:type="dcterms:W3CDTF">2025-07-30T11:13:21Z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2024-12-10T22:01:28Z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60c87414-7c98-4751-8006-bf2030c60110</vt:lpwstr>
  </property>
  <property fmtid="{D5CDD505-2E9C-101B-9397-08002B2CF9AE}" pid="8" name="MSIP_Label_7084cbda-52b8-46fb-a7b7-cb5bd465ed85_ContentBits">
    <vt:lpwstr>0</vt:lpwstr>
  </property>
  <property fmtid="{D5CDD505-2E9C-101B-9397-08002B2CF9AE}" pid="9" name="ContentTypeId">
    <vt:lpwstr>0x010100E238A853E2A21D478864F317E572DCF9</vt:lpwstr>
  </property>
</Properties>
</file>