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9"/>
  </p:notesMasterIdLst>
  <p:handoutMasterIdLst>
    <p:handoutMasterId r:id="rId20"/>
  </p:handoutMasterIdLst>
  <p:sldIdLst>
    <p:sldId id="300" r:id="rId6"/>
    <p:sldId id="265" r:id="rId7"/>
    <p:sldId id="301" r:id="rId8"/>
    <p:sldId id="302" r:id="rId9"/>
    <p:sldId id="266" r:id="rId10"/>
    <p:sldId id="263" r:id="rId11"/>
    <p:sldId id="261" r:id="rId12"/>
    <p:sldId id="262" r:id="rId13"/>
    <p:sldId id="269" r:id="rId14"/>
    <p:sldId id="268" r:id="rId15"/>
    <p:sldId id="259" r:id="rId16"/>
    <p:sldId id="260" r:id="rId17"/>
    <p:sldId id="299"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2" autoAdjust="0"/>
    <p:restoredTop sz="94660"/>
  </p:normalViewPr>
  <p:slideViewPr>
    <p:cSldViewPr showGuides="1">
      <p:cViewPr>
        <p:scale>
          <a:sx n="125" d="100"/>
          <a:sy n="125" d="100"/>
        </p:scale>
        <p:origin x="1260" y="-11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32960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4ACBC8-2E12-CC0E-318C-C915E40031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CC33DB-583F-4F75-7BAB-2CC045FA3CF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7A7C4F-7A03-80E2-16D9-384144A0A5D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CC79835-90D5-9A58-D969-4FB9CC43F7F0}"/>
              </a:ext>
            </a:extLst>
          </p:cNvPr>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957383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228452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17464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957260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www.ercot.com/services/comm/mkt_notices/M-A050625-06" TargetMode="External"/><Relationship Id="rId3" Type="http://schemas.openxmlformats.org/officeDocument/2006/relationships/hyperlink" Target="https://www.ercot.com/services/comm/mkt_notices/M-A050625-01" TargetMode="External"/><Relationship Id="rId7" Type="http://schemas.openxmlformats.org/officeDocument/2006/relationships/hyperlink" Target="https://www.ercot.com/services/comm/mkt_notices/M-A050625-05"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https://www.ercot.com/services/comm/mkt_notices/M-A050625-04" TargetMode="External"/><Relationship Id="rId5" Type="http://schemas.openxmlformats.org/officeDocument/2006/relationships/hyperlink" Target="https://www.ercot.com/services/comm/mkt_notices/M-A050625-03" TargetMode="External"/><Relationship Id="rId4" Type="http://schemas.openxmlformats.org/officeDocument/2006/relationships/hyperlink" Target="https://www.ercot.com/services/comm/mkt_notices/M-A050625-02" TargetMode="External"/><Relationship Id="rId9" Type="http://schemas.openxmlformats.org/officeDocument/2006/relationships/hyperlink" Target="https://www.ercot.com/services/comm/mkt_notices/M-A050625-07"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services/comm/mkt_notices/M-A050625-08" TargetMode="External"/><Relationship Id="rId7" Type="http://schemas.openxmlformats.org/officeDocument/2006/relationships/hyperlink" Target="https://www.ercot.com/services/comm/mkt_notices/M-A050625-12"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www.ercot.com/services/comm/mkt_notices/M-A050625-11" TargetMode="External"/><Relationship Id="rId5" Type="http://schemas.openxmlformats.org/officeDocument/2006/relationships/hyperlink" Target="https://www.ercot.com/services/comm/mkt_notices/M-A050625-10" TargetMode="External"/><Relationship Id="rId4" Type="http://schemas.openxmlformats.org/officeDocument/2006/relationships/hyperlink" Target="https://www.ercot.com/services/comm/mkt_notices/M-A050625-09"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36BFFDE4-5487-4B99-B5A9-DD2CC4A47BFC}"/>
              </a:ext>
            </a:extLst>
          </p:cNvPr>
          <p:cNvSpPr txBox="1"/>
          <p:nvPr/>
        </p:nvSpPr>
        <p:spPr>
          <a:xfrm>
            <a:off x="3657600" y="2438400"/>
            <a:ext cx="5486400"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a:ea typeface="+mn-ea"/>
                <a:cs typeface="+mn-cs"/>
              </a:rPr>
              <a:t>Settlement Stability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a:ea typeface="+mn-ea"/>
                <a:cs typeface="+mn-cs"/>
              </a:rPr>
              <a:t>2025 Q2 Update to WMS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Settlements Group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ERCOT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08/06/2025</a:t>
            </a:r>
          </a:p>
        </p:txBody>
      </p:sp>
    </p:spTree>
    <p:extLst>
      <p:ext uri="{BB962C8B-B14F-4D97-AF65-F5344CB8AC3E}">
        <p14:creationId xmlns:p14="http://schemas.microsoft.com/office/powerpoint/2010/main" val="1007389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10</a:t>
            </a:fld>
            <a:endParaRPr lang="en-US" dirty="0"/>
          </a:p>
        </p:txBody>
      </p:sp>
      <p:pic>
        <p:nvPicPr>
          <p:cNvPr id="5" name="Picture 4">
            <a:extLst>
              <a:ext uri="{FF2B5EF4-FFF2-40B4-BE49-F238E27FC236}">
                <a16:creationId xmlns:a16="http://schemas.microsoft.com/office/drawing/2014/main" id="{00D98EE2-EE6E-1BAB-6779-C4E18178F566}"/>
              </a:ext>
            </a:extLst>
          </p:cNvPr>
          <p:cNvPicPr>
            <a:picLocks noChangeAspect="1"/>
          </p:cNvPicPr>
          <p:nvPr/>
        </p:nvPicPr>
        <p:blipFill>
          <a:blip r:embed="rId3"/>
          <a:stretch>
            <a:fillRect/>
          </a:stretch>
        </p:blipFill>
        <p:spPr>
          <a:xfrm>
            <a:off x="914400" y="762000"/>
            <a:ext cx="7239000" cy="5444278"/>
          </a:xfrm>
          <a:prstGeom prst="rect">
            <a:avLst/>
          </a:prstGeom>
        </p:spPr>
      </p:pic>
    </p:spTree>
    <p:extLst>
      <p:ext uri="{BB962C8B-B14F-4D97-AF65-F5344CB8AC3E}">
        <p14:creationId xmlns:p14="http://schemas.microsoft.com/office/powerpoint/2010/main" val="937234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11</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7200"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0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7" name="Table 6"/>
          <p:cNvGraphicFramePr>
            <a:graphicFrameLocks noGrp="1"/>
          </p:cNvGraphicFramePr>
          <p:nvPr>
            <p:extLst>
              <p:ext uri="{D42A27DB-BD31-4B8C-83A1-F6EECF244321}">
                <p14:modId xmlns:p14="http://schemas.microsoft.com/office/powerpoint/2010/main" val="2300755663"/>
              </p:ext>
            </p:extLst>
          </p:nvPr>
        </p:nvGraphicFramePr>
        <p:xfrm>
          <a:off x="374904" y="1033272"/>
          <a:ext cx="8385048" cy="4425696"/>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solidFill>
                      <a:prstDash val="solid"/>
                      <a:round/>
                      <a:headEnd type="none" w="med" len="med"/>
                      <a:tailEnd type="none" w="med" len="med"/>
                    </a:lnB>
                    <a:solidFill>
                      <a:srgbClr val="B3B3B3">
                        <a:alpha val="100000"/>
                      </a:srgbClr>
                    </a:solidFill>
                  </a:tcPr>
                </a:tc>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Jun 2025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13.0</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36.6</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9.6</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15.3</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9.6</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15.0</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49.0</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14.7</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ERO Pass-Through Fee⁵</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Firm Fuel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RMR</a:t>
                      </a:r>
                      <a:r>
                        <a:rPr lang="en-US" sz="900" b="0" i="0" u="none" cap="none" dirty="0">
                          <a:solidFill>
                            <a:srgbClr val="000000">
                              <a:alpha val="100000"/>
                            </a:srgbClr>
                          </a:solidFill>
                          <a:latin typeface="Times New Roman"/>
                          <a:cs typeface="Times New Roman"/>
                          <a:sym typeface="Times New Roman"/>
                        </a:rPr>
                        <a:t>/Mobile Gen</a:t>
                      </a:r>
                      <a:r>
                        <a:rPr sz="900" b="0" i="0" u="none" cap="none" dirty="0">
                          <a:solidFill>
                            <a:srgbClr val="000000">
                              <a:alpha val="100000"/>
                            </a:srgbClr>
                          </a:solidFill>
                          <a:latin typeface="Times New Roman"/>
                          <a:cs typeface="Times New Roman"/>
                          <a:sym typeface="Times New Roman"/>
                        </a:rPr>
                        <a:t>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-103.4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-120.5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-119.8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-98.4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-95.6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-84.0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-96.5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-109.8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-117.7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-108.5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-116.2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-126.8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18"/>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Total Allocation to Load</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-102.0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-115.4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-88.3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-85.4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-87.0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-81.2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-94.7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-76.3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-100.4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-123.3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-105.6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-126.4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44.6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44.7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49.4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41.1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33.8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34.9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34.8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34.8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36.6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41.3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45.2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2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$/MWh³</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672263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12</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a:t>
            </a:r>
            <a:r>
              <a:rPr lang="en-US" sz="800" b="1" dirty="0" err="1">
                <a:solidFill>
                  <a:srgbClr val="3DB0CD">
                    <a:alpha val="100000"/>
                  </a:srgbClr>
                </a:solidFill>
                <a:latin typeface="Times New Roman"/>
                <a:ea typeface="Times New Roman"/>
                <a:cs typeface="Times New Roman"/>
              </a:rPr>
              <a:t>TWh</a:t>
            </a:r>
            <a:r>
              <a:rPr lang="en-US" sz="800" b="1" dirty="0">
                <a:solidFill>
                  <a:srgbClr val="3DB0CD">
                    <a:alpha val="100000"/>
                  </a:srgbClr>
                </a:solidFill>
                <a:latin typeface="Times New Roman"/>
                <a:ea typeface="Times New Roman"/>
                <a:cs typeface="Times New Roman"/>
              </a:rPr>
              <a:t>)</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8" name="Table 7"/>
          <p:cNvGraphicFramePr>
            <a:graphicFrameLocks noGrp="1"/>
          </p:cNvGraphicFramePr>
          <p:nvPr/>
        </p:nvGraphicFramePr>
        <p:xfrm>
          <a:off x="457200" y="10332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-47.7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-98.4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-95.6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-84.0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-96.5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-109.8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-108.5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-116.2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-126.8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59506549"/>
              </p:ext>
            </p:extLst>
          </p:nvPr>
        </p:nvGraphicFramePr>
        <p:xfrm>
          <a:off x="457200" y="24231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11.6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45.2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nvGraphicFramePr>
        <p:xfrm>
          <a:off x="457200"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-5.6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2" name="Table 11">
            <a:extLst>
              <a:ext uri="{FF2B5EF4-FFF2-40B4-BE49-F238E27FC236}">
                <a16:creationId xmlns:a16="http://schemas.microsoft.com/office/drawing/2014/main" id="{7F6E21B2-FF63-0023-C6B2-0657B5107D55}"/>
              </a:ext>
            </a:extLst>
          </p:cNvPr>
          <p:cNvGraphicFramePr>
            <a:graphicFrameLocks noGrp="1"/>
          </p:cNvGraphicFramePr>
          <p:nvPr>
            <p:extLst>
              <p:ext uri="{D42A27DB-BD31-4B8C-83A1-F6EECF244321}">
                <p14:modId xmlns:p14="http://schemas.microsoft.com/office/powerpoint/2010/main" val="2610239629"/>
              </p:ext>
            </p:extLst>
          </p:nvPr>
        </p:nvGraphicFramePr>
        <p:xfrm>
          <a:off x="457200" y="5122164"/>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08988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3110-00D6-457C-B513-43599C1E58CB}"/>
              </a:ext>
            </a:extLst>
          </p:cNvPr>
          <p:cNvSpPr>
            <a:spLocks noGrp="1"/>
          </p:cNvSpPr>
          <p:nvPr>
            <p:ph type="title"/>
          </p:nvPr>
        </p:nvSpPr>
        <p:spPr>
          <a:xfrm>
            <a:off x="381000" y="243682"/>
            <a:ext cx="8458200" cy="670718"/>
          </a:xfrm>
        </p:spPr>
        <p:txBody>
          <a:bodyPr/>
          <a:lstStyle/>
          <a:p>
            <a:r>
              <a:rPr lang="en-US" dirty="0"/>
              <a:t>26.2 Securitization Default Charge</a:t>
            </a:r>
            <a:br>
              <a:rPr lang="en-US" dirty="0"/>
            </a:br>
            <a:r>
              <a:rPr lang="en-US" dirty="0"/>
              <a:t>27.3 Securitization Uplift Charge</a:t>
            </a:r>
          </a:p>
        </p:txBody>
      </p:sp>
      <p:sp>
        <p:nvSpPr>
          <p:cNvPr id="3" name="Slide Number Placeholder 3">
            <a:extLst>
              <a:ext uri="{FF2B5EF4-FFF2-40B4-BE49-F238E27FC236}">
                <a16:creationId xmlns:a16="http://schemas.microsoft.com/office/drawing/2014/main" id="{E50D0AA4-9074-475F-9A01-F6376BF8E476}"/>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4" name="TextBox 7">
            <a:extLst>
              <a:ext uri="{FF2B5EF4-FFF2-40B4-BE49-F238E27FC236}">
                <a16:creationId xmlns:a16="http://schemas.microsoft.com/office/drawing/2014/main" id="{C2EC64D6-D670-4B37-A069-99419820F195}"/>
              </a:ext>
            </a:extLst>
          </p:cNvPr>
          <p:cNvSpPr txBox="1"/>
          <p:nvPr/>
        </p:nvSpPr>
        <p:spPr>
          <a:xfrm>
            <a:off x="4879650" y="6019800"/>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graphicFrame>
        <p:nvGraphicFramePr>
          <p:cNvPr id="5" name="Table 4">
            <a:extLst>
              <a:ext uri="{FF2B5EF4-FFF2-40B4-BE49-F238E27FC236}">
                <a16:creationId xmlns:a16="http://schemas.microsoft.com/office/drawing/2014/main" id="{F58B22BE-4E73-01DB-22FD-FA67F1FAE58A}"/>
              </a:ext>
            </a:extLst>
          </p:cNvPr>
          <p:cNvGraphicFramePr>
            <a:graphicFrameLocks noGrp="1"/>
          </p:cNvGraphicFramePr>
          <p:nvPr>
            <p:extLst>
              <p:ext uri="{D42A27DB-BD31-4B8C-83A1-F6EECF244321}">
                <p14:modId xmlns:p14="http://schemas.microsoft.com/office/powerpoint/2010/main" val="2690287916"/>
              </p:ext>
            </p:extLst>
          </p:nvPr>
        </p:nvGraphicFramePr>
        <p:xfrm>
          <a:off x="4677058" y="1066800"/>
          <a:ext cx="3962396" cy="4800604"/>
        </p:xfrm>
        <a:graphic>
          <a:graphicData uri="http://schemas.openxmlformats.org/drawingml/2006/table">
            <a:tbl>
              <a:tblPr/>
              <a:tblGrid>
                <a:gridCol w="1342523">
                  <a:extLst>
                    <a:ext uri="{9D8B030D-6E8A-4147-A177-3AD203B41FA5}">
                      <a16:colId xmlns:a16="http://schemas.microsoft.com/office/drawing/2014/main" val="3665758827"/>
                    </a:ext>
                  </a:extLst>
                </a:gridCol>
                <a:gridCol w="1016668">
                  <a:extLst>
                    <a:ext uri="{9D8B030D-6E8A-4147-A177-3AD203B41FA5}">
                      <a16:colId xmlns:a16="http://schemas.microsoft.com/office/drawing/2014/main" val="2822741041"/>
                    </a:ext>
                  </a:extLst>
                </a:gridCol>
                <a:gridCol w="977564">
                  <a:extLst>
                    <a:ext uri="{9D8B030D-6E8A-4147-A177-3AD203B41FA5}">
                      <a16:colId xmlns:a16="http://schemas.microsoft.com/office/drawing/2014/main" val="1145590561"/>
                    </a:ext>
                  </a:extLst>
                </a:gridCol>
                <a:gridCol w="625641">
                  <a:extLst>
                    <a:ext uri="{9D8B030D-6E8A-4147-A177-3AD203B41FA5}">
                      <a16:colId xmlns:a16="http://schemas.microsoft.com/office/drawing/2014/main" val="2306494115"/>
                    </a:ext>
                  </a:extLst>
                </a:gridCol>
              </a:tblGrid>
              <a:tr h="660546">
                <a:tc>
                  <a:txBody>
                    <a:bodyPr/>
                    <a:lstStyle/>
                    <a:p>
                      <a:pPr algn="ctr" rtl="0" fontAlgn="ctr"/>
                      <a:r>
                        <a:rPr lang="en-US" sz="900" b="1" i="0" u="none" strike="noStrike" dirty="0">
                          <a:solidFill>
                            <a:srgbClr val="000000"/>
                          </a:solidFill>
                          <a:effectLst/>
                          <a:latin typeface="Arial" panose="020B0604020202020204" pitchFamily="34" charset="0"/>
                        </a:rPr>
                        <a:t>Subchapter N</a:t>
                      </a:r>
                      <a:r>
                        <a:rPr lang="en-US" sz="900" b="1" i="0" u="none" strike="noStrike" baseline="30000" dirty="0">
                          <a:solidFill>
                            <a:srgbClr val="000000"/>
                          </a:solidFill>
                          <a:effectLst/>
                          <a:latin typeface="Arial" panose="020B0604020202020204" pitchFamily="34" charset="0"/>
                        </a:rPr>
                        <a:t>1</a:t>
                      </a:r>
                      <a:r>
                        <a:rPr lang="en-US" sz="900" b="1" i="0" u="none" strike="noStrike" dirty="0">
                          <a:solidFill>
                            <a:srgbClr val="000000"/>
                          </a:solidFill>
                          <a:effectLst/>
                          <a:latin typeface="Arial" panose="020B0604020202020204" pitchFamily="34" charset="0"/>
                        </a:rPr>
                        <a:t>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Monthly Uplift ($) (MTSUCDA)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Non-Optout RTAML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4270564177"/>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Jun-24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10,692,892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22,942,646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0.47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133633839"/>
                  </a:ext>
                </a:extLst>
              </a:tr>
              <a:tr h="318466">
                <a:tc>
                  <a:txBody>
                    <a:bodyPr/>
                    <a:lstStyle/>
                    <a:p>
                      <a:pPr algn="ctr" rtl="0" fontAlgn="ctr"/>
                      <a:r>
                        <a:rPr lang="en-US" sz="1000" b="0" i="0" u="none" strike="noStrike">
                          <a:solidFill>
                            <a:srgbClr val="000000"/>
                          </a:solidFill>
                          <a:effectLst/>
                          <a:latin typeface="Arial" panose="020B0604020202020204" pitchFamily="34" charset="0"/>
                        </a:rPr>
                        <a:t>Jul-24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12,602,337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28,219,082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387999044"/>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Aug-24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11,538,720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28,316,487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0.41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707452586"/>
                  </a:ext>
                </a:extLst>
              </a:tr>
              <a:tr h="318466">
                <a:tc>
                  <a:txBody>
                    <a:bodyPr/>
                    <a:lstStyle/>
                    <a:p>
                      <a:pPr algn="ctr" rtl="0" fontAlgn="ctr"/>
                      <a:r>
                        <a:rPr lang="en-US" sz="1000" b="0" i="0" u="none" strike="noStrike">
                          <a:solidFill>
                            <a:srgbClr val="000000"/>
                          </a:solidFill>
                          <a:effectLst/>
                          <a:latin typeface="Arial" panose="020B0604020202020204" pitchFamily="34" charset="0"/>
                        </a:rPr>
                        <a:t>Sep-24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11,923,344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25,097,865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0.48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82274738"/>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Oct-24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11,923,344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22,191,513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113303230"/>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Nov-24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10,430,100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17,570,047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45109851"/>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Dec-24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13,134,200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21,319,230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584153553"/>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Jan-25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11,975,300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22,875,302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54805498"/>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Feb-25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10,965,136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19,727,370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0.56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42372196"/>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Mar-25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12,139,972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19,101,078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712038788"/>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Apr-25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11,748,360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20,188,395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0.58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991872400"/>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May-25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11,780,760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22,701,165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73007019"/>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Jun-25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12,173,452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26,581,390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95096573"/>
                  </a:ext>
                </a:extLst>
              </a:tr>
            </a:tbl>
          </a:graphicData>
        </a:graphic>
      </p:graphicFrame>
      <p:graphicFrame>
        <p:nvGraphicFramePr>
          <p:cNvPr id="6" name="Table 5">
            <a:extLst>
              <a:ext uri="{FF2B5EF4-FFF2-40B4-BE49-F238E27FC236}">
                <a16:creationId xmlns:a16="http://schemas.microsoft.com/office/drawing/2014/main" id="{149B500D-70DC-9517-5E5C-6A5E28B5A6DC}"/>
              </a:ext>
            </a:extLst>
          </p:cNvPr>
          <p:cNvGraphicFramePr>
            <a:graphicFrameLocks noGrp="1"/>
          </p:cNvGraphicFramePr>
          <p:nvPr>
            <p:extLst>
              <p:ext uri="{D42A27DB-BD31-4B8C-83A1-F6EECF244321}">
                <p14:modId xmlns:p14="http://schemas.microsoft.com/office/powerpoint/2010/main" val="370095302"/>
              </p:ext>
            </p:extLst>
          </p:nvPr>
        </p:nvGraphicFramePr>
        <p:xfrm>
          <a:off x="381000" y="1066801"/>
          <a:ext cx="3886198" cy="4800603"/>
        </p:xfrm>
        <a:graphic>
          <a:graphicData uri="http://schemas.openxmlformats.org/drawingml/2006/table">
            <a:tbl>
              <a:tblPr/>
              <a:tblGrid>
                <a:gridCol w="1100515">
                  <a:extLst>
                    <a:ext uri="{9D8B030D-6E8A-4147-A177-3AD203B41FA5}">
                      <a16:colId xmlns:a16="http://schemas.microsoft.com/office/drawing/2014/main" val="3877628444"/>
                    </a:ext>
                  </a:extLst>
                </a:gridCol>
                <a:gridCol w="966079">
                  <a:extLst>
                    <a:ext uri="{9D8B030D-6E8A-4147-A177-3AD203B41FA5}">
                      <a16:colId xmlns:a16="http://schemas.microsoft.com/office/drawing/2014/main" val="1735079822"/>
                    </a:ext>
                  </a:extLst>
                </a:gridCol>
                <a:gridCol w="891043">
                  <a:extLst>
                    <a:ext uri="{9D8B030D-6E8A-4147-A177-3AD203B41FA5}">
                      <a16:colId xmlns:a16="http://schemas.microsoft.com/office/drawing/2014/main" val="2051531450"/>
                    </a:ext>
                  </a:extLst>
                </a:gridCol>
                <a:gridCol w="928561">
                  <a:extLst>
                    <a:ext uri="{9D8B030D-6E8A-4147-A177-3AD203B41FA5}">
                      <a16:colId xmlns:a16="http://schemas.microsoft.com/office/drawing/2014/main" val="1630269059"/>
                    </a:ext>
                  </a:extLst>
                </a:gridCol>
              </a:tblGrid>
              <a:tr h="660545">
                <a:tc>
                  <a:txBody>
                    <a:bodyPr/>
                    <a:lstStyle/>
                    <a:p>
                      <a:pPr algn="ctr" rtl="0" fontAlgn="ctr"/>
                      <a:r>
                        <a:rPr lang="en-US" sz="900" b="1" i="0" u="none" strike="noStrike" dirty="0">
                          <a:solidFill>
                            <a:srgbClr val="000000"/>
                          </a:solidFill>
                          <a:effectLst/>
                          <a:latin typeface="Arial" panose="020B0604020202020204" pitchFamily="34" charset="0"/>
                        </a:rPr>
                        <a:t>Subchapter M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Reference Month (RTM_FINAL data)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Monthly Uplift ($) (TSDCMA)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SDCMMATOT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2746559365"/>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Jun-24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Mar-24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239,187,399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87710244"/>
                  </a:ext>
                </a:extLst>
              </a:tr>
              <a:tr h="318466">
                <a:tc>
                  <a:txBody>
                    <a:bodyPr/>
                    <a:lstStyle/>
                    <a:p>
                      <a:pPr algn="ctr" rtl="0" fontAlgn="ctr"/>
                      <a:r>
                        <a:rPr lang="en-US" sz="1000" b="0" i="0" u="none" strike="noStrike">
                          <a:solidFill>
                            <a:srgbClr val="000000"/>
                          </a:solidFill>
                          <a:effectLst/>
                          <a:latin typeface="Arial" panose="020B0604020202020204" pitchFamily="34" charset="0"/>
                        </a:rPr>
                        <a:t>Jul-24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Apr-24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225,048,389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0090260"/>
                  </a:ext>
                </a:extLst>
              </a:tr>
              <a:tr h="318466">
                <a:tc>
                  <a:txBody>
                    <a:bodyPr/>
                    <a:lstStyle/>
                    <a:p>
                      <a:pPr algn="ctr" rtl="0" fontAlgn="ctr"/>
                      <a:r>
                        <a:rPr lang="en-US" sz="1000" b="0" i="0" u="none" strike="noStrike">
                          <a:solidFill>
                            <a:srgbClr val="000000"/>
                          </a:solidFill>
                          <a:effectLst/>
                          <a:latin typeface="Arial" panose="020B0604020202020204" pitchFamily="34" charset="0"/>
                        </a:rPr>
                        <a:t>Aug-24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May-24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241,905,226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52568208"/>
                  </a:ext>
                </a:extLst>
              </a:tr>
              <a:tr h="318466">
                <a:tc>
                  <a:txBody>
                    <a:bodyPr/>
                    <a:lstStyle/>
                    <a:p>
                      <a:pPr algn="ctr" rtl="0" fontAlgn="ctr"/>
                      <a:r>
                        <a:rPr lang="en-US" sz="1000" b="0" i="0" u="none" strike="noStrike">
                          <a:solidFill>
                            <a:srgbClr val="000000"/>
                          </a:solidFill>
                          <a:effectLst/>
                          <a:latin typeface="Arial" panose="020B0604020202020204" pitchFamily="34" charset="0"/>
                        </a:rPr>
                        <a:t>Sep-24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Jun-24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242,555,565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513327973"/>
                  </a:ext>
                </a:extLst>
              </a:tr>
              <a:tr h="318466">
                <a:tc>
                  <a:txBody>
                    <a:bodyPr/>
                    <a:lstStyle/>
                    <a:p>
                      <a:pPr algn="ctr" rtl="0" fontAlgn="ctr"/>
                      <a:r>
                        <a:rPr lang="en-US" sz="1000" b="0" i="0" u="none" strike="noStrike">
                          <a:solidFill>
                            <a:srgbClr val="000000"/>
                          </a:solidFill>
                          <a:effectLst/>
                          <a:latin typeface="Arial" panose="020B0604020202020204" pitchFamily="34" charset="0"/>
                        </a:rPr>
                        <a:t>Oct-24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Jul-24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265,253,998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53084073"/>
                  </a:ext>
                </a:extLst>
              </a:tr>
              <a:tr h="318466">
                <a:tc>
                  <a:txBody>
                    <a:bodyPr/>
                    <a:lstStyle/>
                    <a:p>
                      <a:pPr algn="ctr" rtl="0" fontAlgn="ctr"/>
                      <a:r>
                        <a:rPr lang="en-US" sz="1000" b="0" i="0" u="none" strike="noStrike">
                          <a:solidFill>
                            <a:srgbClr val="000000"/>
                          </a:solidFill>
                          <a:effectLst/>
                          <a:latin typeface="Arial" panose="020B0604020202020204" pitchFamily="34" charset="0"/>
                        </a:rPr>
                        <a:t>Nov-24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Aug-24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2,234,826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261,274,635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27312673"/>
                  </a:ext>
                </a:extLst>
              </a:tr>
              <a:tr h="318466">
                <a:tc>
                  <a:txBody>
                    <a:bodyPr/>
                    <a:lstStyle/>
                    <a:p>
                      <a:pPr algn="ctr" rtl="0" fontAlgn="ctr"/>
                      <a:r>
                        <a:rPr lang="en-US" sz="1000" b="0" i="0" u="none" strike="noStrike">
                          <a:solidFill>
                            <a:srgbClr val="000000"/>
                          </a:solidFill>
                          <a:effectLst/>
                          <a:latin typeface="Arial" panose="020B0604020202020204" pitchFamily="34" charset="0"/>
                        </a:rPr>
                        <a:t>Dec-24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Sep-24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2,234,826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254,909,036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48201971"/>
                  </a:ext>
                </a:extLst>
              </a:tr>
              <a:tr h="318466">
                <a:tc>
                  <a:txBody>
                    <a:bodyPr/>
                    <a:lstStyle/>
                    <a:p>
                      <a:pPr algn="ctr" rtl="0" fontAlgn="ctr"/>
                      <a:r>
                        <a:rPr lang="en-US" sz="1000" b="0" i="0" u="none" strike="noStrike">
                          <a:solidFill>
                            <a:srgbClr val="000000"/>
                          </a:solidFill>
                          <a:effectLst/>
                          <a:latin typeface="Arial" panose="020B0604020202020204" pitchFamily="34" charset="0"/>
                        </a:rPr>
                        <a:t>Jan-25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Oct-24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2,234,826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267,243,422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32747044"/>
                  </a:ext>
                </a:extLst>
              </a:tr>
              <a:tr h="318466">
                <a:tc>
                  <a:txBody>
                    <a:bodyPr/>
                    <a:lstStyle/>
                    <a:p>
                      <a:pPr algn="ctr" rtl="0" fontAlgn="ctr"/>
                      <a:r>
                        <a:rPr lang="en-US" sz="1000" b="0" i="0" u="none" strike="noStrike">
                          <a:solidFill>
                            <a:srgbClr val="000000"/>
                          </a:solidFill>
                          <a:effectLst/>
                          <a:latin typeface="Arial" panose="020B0604020202020204" pitchFamily="34" charset="0"/>
                        </a:rPr>
                        <a:t>Feb-25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Nov-24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2,234,826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259,296,832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26823464"/>
                  </a:ext>
                </a:extLst>
              </a:tr>
              <a:tr h="318466">
                <a:tc>
                  <a:txBody>
                    <a:bodyPr/>
                    <a:lstStyle/>
                    <a:p>
                      <a:pPr algn="ctr" rtl="0" fontAlgn="ctr"/>
                      <a:r>
                        <a:rPr lang="en-US" sz="1000" b="0" i="0" u="none" strike="noStrike">
                          <a:solidFill>
                            <a:srgbClr val="000000"/>
                          </a:solidFill>
                          <a:effectLst/>
                          <a:latin typeface="Arial" panose="020B0604020202020204" pitchFamily="34" charset="0"/>
                        </a:rPr>
                        <a:t>Mar-25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Dec-24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2,234,826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271,342,237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413346149"/>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Apr-25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Jan-25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2,234,826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269,652,704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430070345"/>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May-25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Feb-25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2,393,201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245,496,350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3135460"/>
                  </a:ext>
                </a:extLst>
              </a:tr>
              <a:tr h="318466">
                <a:tc>
                  <a:txBody>
                    <a:bodyPr/>
                    <a:lstStyle/>
                    <a:p>
                      <a:pPr algn="ctr" rtl="0" fontAlgn="ctr"/>
                      <a:r>
                        <a:rPr lang="en-US" sz="1000" b="0" i="0" u="none" strike="noStrike" dirty="0">
                          <a:solidFill>
                            <a:srgbClr val="000000"/>
                          </a:solidFill>
                          <a:effectLst/>
                          <a:latin typeface="Arial" panose="020B0604020202020204" pitchFamily="34" charset="0"/>
                        </a:rPr>
                        <a:t>Jun-25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Mar-25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2,393,201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266,900,167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340061880"/>
                  </a:ext>
                </a:extLst>
              </a:tr>
            </a:tbl>
          </a:graphicData>
        </a:graphic>
      </p:graphicFrame>
    </p:spTree>
    <p:extLst>
      <p:ext uri="{BB962C8B-B14F-4D97-AF65-F5344CB8AC3E}">
        <p14:creationId xmlns:p14="http://schemas.microsoft.com/office/powerpoint/2010/main" val="33677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4" name="TextBox 8">
            <a:extLst>
              <a:ext uri="{FF2B5EF4-FFF2-40B4-BE49-F238E27FC236}">
                <a16:creationId xmlns:a16="http://schemas.microsoft.com/office/drawing/2014/main" id="{624221D1-439F-4440-A650-31D787DC01D4}"/>
              </a:ext>
            </a:extLst>
          </p:cNvPr>
          <p:cNvSpPr txBox="1"/>
          <p:nvPr/>
        </p:nvSpPr>
        <p:spPr>
          <a:xfrm>
            <a:off x="304799" y="5251622"/>
            <a:ext cx="8651736"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a:p>
            <a:pPr defTabSz="457200"/>
            <a:r>
              <a:rPr lang="en-US" sz="1100" dirty="0">
                <a:solidFill>
                  <a:prstClr val="black"/>
                </a:solidFill>
              </a:rPr>
              <a:t>** Additional Operating Days listed on next slide.</a:t>
            </a:r>
          </a:p>
        </p:txBody>
      </p:sp>
      <p:graphicFrame>
        <p:nvGraphicFramePr>
          <p:cNvPr id="5" name="Table 5">
            <a:extLst>
              <a:ext uri="{FF2B5EF4-FFF2-40B4-BE49-F238E27FC236}">
                <a16:creationId xmlns:a16="http://schemas.microsoft.com/office/drawing/2014/main" id="{BD5497D0-8D99-D284-BD4B-B034543B50C3}"/>
              </a:ext>
            </a:extLst>
          </p:cNvPr>
          <p:cNvGraphicFramePr>
            <a:graphicFrameLocks noGrp="1"/>
          </p:cNvGraphicFramePr>
          <p:nvPr>
            <p:extLst>
              <p:ext uri="{D42A27DB-BD31-4B8C-83A1-F6EECF244321}">
                <p14:modId xmlns:p14="http://schemas.microsoft.com/office/powerpoint/2010/main" val="896194431"/>
              </p:ext>
            </p:extLst>
          </p:nvPr>
        </p:nvGraphicFramePr>
        <p:xfrm>
          <a:off x="304799" y="1049661"/>
          <a:ext cx="8651736" cy="4053508"/>
        </p:xfrm>
        <a:graphic>
          <a:graphicData uri="http://schemas.openxmlformats.org/drawingml/2006/table">
            <a:tbl>
              <a:tblPr firstRow="1" firstCol="1" bandRow="1"/>
              <a:tblGrid>
                <a:gridCol w="899970">
                  <a:extLst>
                    <a:ext uri="{9D8B030D-6E8A-4147-A177-3AD203B41FA5}">
                      <a16:colId xmlns:a16="http://schemas.microsoft.com/office/drawing/2014/main" val="743556611"/>
                    </a:ext>
                  </a:extLst>
                </a:gridCol>
                <a:gridCol w="615356">
                  <a:extLst>
                    <a:ext uri="{9D8B030D-6E8A-4147-A177-3AD203B41FA5}">
                      <a16:colId xmlns:a16="http://schemas.microsoft.com/office/drawing/2014/main" val="2174999820"/>
                    </a:ext>
                  </a:extLst>
                </a:gridCol>
                <a:gridCol w="546982">
                  <a:extLst>
                    <a:ext uri="{9D8B030D-6E8A-4147-A177-3AD203B41FA5}">
                      <a16:colId xmlns:a16="http://schemas.microsoft.com/office/drawing/2014/main" val="2568518723"/>
                    </a:ext>
                  </a:extLst>
                </a:gridCol>
                <a:gridCol w="546982">
                  <a:extLst>
                    <a:ext uri="{9D8B030D-6E8A-4147-A177-3AD203B41FA5}">
                      <a16:colId xmlns:a16="http://schemas.microsoft.com/office/drawing/2014/main" val="2651780801"/>
                    </a:ext>
                  </a:extLst>
                </a:gridCol>
                <a:gridCol w="546982">
                  <a:extLst>
                    <a:ext uri="{9D8B030D-6E8A-4147-A177-3AD203B41FA5}">
                      <a16:colId xmlns:a16="http://schemas.microsoft.com/office/drawing/2014/main" val="3126400827"/>
                    </a:ext>
                  </a:extLst>
                </a:gridCol>
                <a:gridCol w="615356">
                  <a:extLst>
                    <a:ext uri="{9D8B030D-6E8A-4147-A177-3AD203B41FA5}">
                      <a16:colId xmlns:a16="http://schemas.microsoft.com/office/drawing/2014/main" val="3446221053"/>
                    </a:ext>
                  </a:extLst>
                </a:gridCol>
                <a:gridCol w="615356">
                  <a:extLst>
                    <a:ext uri="{9D8B030D-6E8A-4147-A177-3AD203B41FA5}">
                      <a16:colId xmlns:a16="http://schemas.microsoft.com/office/drawing/2014/main" val="1056596297"/>
                    </a:ext>
                  </a:extLst>
                </a:gridCol>
                <a:gridCol w="546982">
                  <a:extLst>
                    <a:ext uri="{9D8B030D-6E8A-4147-A177-3AD203B41FA5}">
                      <a16:colId xmlns:a16="http://schemas.microsoft.com/office/drawing/2014/main" val="3811677340"/>
                    </a:ext>
                  </a:extLst>
                </a:gridCol>
                <a:gridCol w="546982">
                  <a:extLst>
                    <a:ext uri="{9D8B030D-6E8A-4147-A177-3AD203B41FA5}">
                      <a16:colId xmlns:a16="http://schemas.microsoft.com/office/drawing/2014/main" val="2856715350"/>
                    </a:ext>
                  </a:extLst>
                </a:gridCol>
                <a:gridCol w="546982">
                  <a:extLst>
                    <a:ext uri="{9D8B030D-6E8A-4147-A177-3AD203B41FA5}">
                      <a16:colId xmlns:a16="http://schemas.microsoft.com/office/drawing/2014/main" val="3862785974"/>
                    </a:ext>
                  </a:extLst>
                </a:gridCol>
                <a:gridCol w="546982">
                  <a:extLst>
                    <a:ext uri="{9D8B030D-6E8A-4147-A177-3AD203B41FA5}">
                      <a16:colId xmlns:a16="http://schemas.microsoft.com/office/drawing/2014/main" val="1248453091"/>
                    </a:ext>
                  </a:extLst>
                </a:gridCol>
                <a:gridCol w="581169">
                  <a:extLst>
                    <a:ext uri="{9D8B030D-6E8A-4147-A177-3AD203B41FA5}">
                      <a16:colId xmlns:a16="http://schemas.microsoft.com/office/drawing/2014/main" val="788975113"/>
                    </a:ext>
                  </a:extLst>
                </a:gridCol>
                <a:gridCol w="692520">
                  <a:extLst>
                    <a:ext uri="{9D8B030D-6E8A-4147-A177-3AD203B41FA5}">
                      <a16:colId xmlns:a16="http://schemas.microsoft.com/office/drawing/2014/main" val="1961763710"/>
                    </a:ext>
                  </a:extLst>
                </a:gridCol>
                <a:gridCol w="803135">
                  <a:extLst>
                    <a:ext uri="{9D8B030D-6E8A-4147-A177-3AD203B41FA5}">
                      <a16:colId xmlns:a16="http://schemas.microsoft.com/office/drawing/2014/main" val="3961968274"/>
                    </a:ext>
                  </a:extLst>
                </a:gridCol>
              </a:tblGrid>
              <a:tr h="230064">
                <a:tc gridSpan="14">
                  <a:txBody>
                    <a:bodyPr/>
                    <a:lstStyle/>
                    <a:p>
                      <a:pPr algn="l" rtl="0" fontAlgn="ctr"/>
                      <a:r>
                        <a:rPr lang="en-US" sz="1000" b="1" i="0" u="none" strike="noStrike" dirty="0">
                          <a:solidFill>
                            <a:srgbClr val="FFFFFF"/>
                          </a:solidFill>
                          <a:effectLst/>
                          <a:latin typeface="Arial" panose="020B0604020202020204" pitchFamily="34" charset="0"/>
                        </a:rPr>
                        <a:t>Reporting Period: 20</a:t>
                      </a:r>
                      <a:r>
                        <a:rPr lang="en-US" sz="1000" b="1" i="0" u="none" strike="noStrike" dirty="0">
                          <a:solidFill>
                            <a:schemeClr val="bg1"/>
                          </a:solidFill>
                          <a:effectLst/>
                          <a:latin typeface="Arial" panose="020B0604020202020204" pitchFamily="34" charset="0"/>
                        </a:rPr>
                        <a:t>25 </a:t>
                      </a:r>
                      <a:r>
                        <a:rPr lang="en-US" sz="1000" b="1" i="0" u="none" strike="noStrike" dirty="0">
                          <a:solidFill>
                            <a:srgbClr val="FFFFFF"/>
                          </a:solidFill>
                          <a:effectLst/>
                          <a:latin typeface="Arial" panose="020B0604020202020204" pitchFamily="34" charset="0"/>
                        </a:rPr>
                        <a:t>Q2</a:t>
                      </a:r>
                      <a:endParaRPr lang="en-US" sz="1000" b="1" i="0" u="none" strike="noStrike" dirty="0">
                        <a:solidFill>
                          <a:srgbClr val="FF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1903344"/>
                  </a:ext>
                </a:extLst>
              </a:tr>
              <a:tr h="241019">
                <a:tc rowSpan="2">
                  <a:txBody>
                    <a:bodyPr/>
                    <a:lstStyle/>
                    <a:p>
                      <a:pPr algn="ctr" rtl="0" fontAlgn="ctr"/>
                      <a:r>
                        <a:rPr lang="en-US" sz="1000" b="1" i="0" u="none" strike="noStrike" dirty="0">
                          <a:solidFill>
                            <a:srgbClr val="FFFFFF"/>
                          </a:solidFill>
                          <a:effectLst/>
                          <a:latin typeface="Arial" panose="020B0604020202020204" pitchFamily="34" charset="0"/>
                        </a:rPr>
                        <a:t>Operating Day</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gridSpan="6">
                  <a:txBody>
                    <a:bodyPr/>
                    <a:lstStyle/>
                    <a:p>
                      <a:pPr algn="ctr" rtl="0" fontAlgn="ctr"/>
                      <a:r>
                        <a:rPr lang="en-US" sz="1000" b="1" i="0" u="none" strike="noStrike" dirty="0">
                          <a:solidFill>
                            <a:srgbClr val="000000"/>
                          </a:solidFill>
                          <a:effectLst/>
                          <a:latin typeface="Arial" panose="020B0604020202020204" pitchFamily="34" charset="0"/>
                        </a:rPr>
                        <a:t># of Corrected Prices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rtl="0" fontAlgn="ctr"/>
                      <a:r>
                        <a:rPr lang="en-US" sz="1000" b="1" i="0" u="none" strike="noStrike" dirty="0">
                          <a:solidFill>
                            <a:srgbClr val="000000"/>
                          </a:solidFill>
                          <a:effectLst/>
                          <a:latin typeface="Arial" panose="020B0604020202020204" pitchFamily="34" charset="0"/>
                        </a:rPr>
                        <a:t># of Intervals Affected</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800" b="1" i="0" u="none" strike="noStrike" dirty="0">
                          <a:solidFill>
                            <a:srgbClr val="000000"/>
                          </a:solidFill>
                          <a:effectLst/>
                          <a:latin typeface="Arial" panose="020B0604020202020204" pitchFamily="34" charset="0"/>
                        </a:rPr>
                        <a:t>Market Notice</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extLst>
                  <a:ext uri="{0D108BD9-81ED-4DB2-BD59-A6C34878D82A}">
                    <a16:rowId xmlns:a16="http://schemas.microsoft.com/office/drawing/2014/main" val="3072518454"/>
                  </a:ext>
                </a:extLst>
              </a:tr>
              <a:tr h="361529">
                <a:tc vMerge="1">
                  <a:txBody>
                    <a:bodyPr/>
                    <a:lstStyle/>
                    <a:p>
                      <a:endParaRPr lang="en-US"/>
                    </a:p>
                  </a:txBody>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vMerge="1">
                  <a:txBody>
                    <a:bodyPr/>
                    <a:lstStyle/>
                    <a:p>
                      <a:endParaRPr lang="en-US"/>
                    </a:p>
                  </a:txBody>
                  <a:tcPr/>
                </a:tc>
                <a:extLst>
                  <a:ext uri="{0D108BD9-81ED-4DB2-BD59-A6C34878D82A}">
                    <a16:rowId xmlns:a16="http://schemas.microsoft.com/office/drawing/2014/main" val="2752432725"/>
                  </a:ext>
                </a:extLst>
              </a:tr>
              <a:tr h="230064">
                <a:tc>
                  <a:txBody>
                    <a:bodyPr/>
                    <a:lstStyle/>
                    <a:p>
                      <a:pPr algn="ctr" rtl="0" fontAlgn="b"/>
                      <a:r>
                        <a:rPr lang="en-US" sz="900" b="1" i="0" u="none" strike="noStrike">
                          <a:solidFill>
                            <a:srgbClr val="FFFFFF"/>
                          </a:solidFill>
                          <a:effectLst/>
                          <a:latin typeface="Arial" panose="020B0604020202020204" pitchFamily="34" charset="0"/>
                        </a:rPr>
                        <a:t>8/12/2024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72977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78384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32578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j-lt"/>
                          <a:hlinkClick r:id="rId3" tooltip="M-A050625-01 Board-Approved Price Correction (incorrect Resource telemetry) – Real-Time Market (RTM) Resettlement for Operating Days (ODs) August 12, 2024 and August 13, 2024"/>
                        </a:rPr>
                        <a:t>M-A050625-01</a:t>
                      </a:r>
                      <a:endParaRPr lang="en-US" sz="800" b="0" i="0" u="sng" strike="noStrike" dirty="0">
                        <a:solidFill>
                          <a:srgbClr val="0000FF"/>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26064492"/>
                  </a:ext>
                </a:extLst>
              </a:tr>
              <a:tr h="230064">
                <a:tc>
                  <a:txBody>
                    <a:bodyPr/>
                    <a:lstStyle/>
                    <a:p>
                      <a:pPr algn="ctr" rtl="0" fontAlgn="b"/>
                      <a:r>
                        <a:rPr lang="en-US" sz="900" b="1" i="0" u="none" strike="noStrike">
                          <a:solidFill>
                            <a:srgbClr val="FFFFFF"/>
                          </a:solidFill>
                          <a:effectLst/>
                          <a:latin typeface="Arial" panose="020B0604020202020204" pitchFamily="34" charset="0"/>
                        </a:rPr>
                        <a:t>8/13/2024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51972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55649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23388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dirty="0"/>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740261950"/>
                  </a:ext>
                </a:extLst>
              </a:tr>
              <a:tr h="230064">
                <a:tc>
                  <a:txBody>
                    <a:bodyPr/>
                    <a:lstStyle/>
                    <a:p>
                      <a:pPr algn="ctr" rtl="0" fontAlgn="b"/>
                      <a:r>
                        <a:rPr lang="en-US" sz="900" b="1" i="0" u="none" strike="noStrike">
                          <a:solidFill>
                            <a:srgbClr val="FFFFFF"/>
                          </a:solidFill>
                          <a:effectLst/>
                          <a:latin typeface="Arial" panose="020B0604020202020204" pitchFamily="34" charset="0"/>
                        </a:rPr>
                        <a:t>8/14/2024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70108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75134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31109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j-lt"/>
                          <a:hlinkClick r:id="rId4" tooltip="M-A050625-02 Board-Approved Price Correction (incorrect Resource telemetry) - Real-Time Market (RTM) Resettlement for Operating Days (ODs) August 14, 2024, and August 15, 2024"/>
                        </a:rPr>
                        <a:t>M-A050625-02</a:t>
                      </a:r>
                      <a:endParaRPr lang="en-US" sz="800" b="0" i="0" u="sng" strike="noStrike" dirty="0">
                        <a:solidFill>
                          <a:srgbClr val="0000FF"/>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76121566"/>
                  </a:ext>
                </a:extLst>
              </a:tr>
              <a:tr h="230064">
                <a:tc>
                  <a:txBody>
                    <a:bodyPr/>
                    <a:lstStyle/>
                    <a:p>
                      <a:pPr algn="ctr" rtl="0" fontAlgn="b"/>
                      <a:r>
                        <a:rPr lang="en-US" sz="900" b="1" i="0" u="none" strike="noStrike">
                          <a:solidFill>
                            <a:srgbClr val="FFFFFF"/>
                          </a:solidFill>
                          <a:effectLst/>
                          <a:latin typeface="Arial" panose="020B0604020202020204" pitchFamily="34" charset="0"/>
                        </a:rPr>
                        <a:t>8/15/2024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61382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65755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26894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586908206"/>
                  </a:ext>
                </a:extLst>
              </a:tr>
              <a:tr h="230064">
                <a:tc>
                  <a:txBody>
                    <a:bodyPr/>
                    <a:lstStyle/>
                    <a:p>
                      <a:pPr algn="ctr" rtl="0" fontAlgn="b"/>
                      <a:r>
                        <a:rPr lang="en-US" sz="900" b="1" i="0" u="none" strike="noStrike">
                          <a:solidFill>
                            <a:srgbClr val="FFFFFF"/>
                          </a:solidFill>
                          <a:effectLst/>
                          <a:latin typeface="Arial" panose="020B0604020202020204" pitchFamily="34" charset="0"/>
                        </a:rPr>
                        <a:t>8/16/2024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58627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62768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25649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87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j-lt"/>
                          <a:hlinkClick r:id="rId5" tooltip="M-A050625-03 Board-Approved Price Correction (incorrect Resource telemetry) - Real-Time Market (RTM) Resettlement for Operating Days (ODs) August 16, 2024, and August 17, 2024"/>
                        </a:rPr>
                        <a:t>M-A050625-03</a:t>
                      </a:r>
                      <a:endParaRPr lang="en-US" sz="800" b="0" i="0" u="sng" strike="noStrike" dirty="0">
                        <a:solidFill>
                          <a:srgbClr val="0000FF"/>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96600536"/>
                  </a:ext>
                </a:extLst>
              </a:tr>
              <a:tr h="230064">
                <a:tc>
                  <a:txBody>
                    <a:bodyPr/>
                    <a:lstStyle/>
                    <a:p>
                      <a:pPr algn="ctr" rtl="0" fontAlgn="b"/>
                      <a:r>
                        <a:rPr lang="en-US" sz="900" b="1" i="0" u="none" strike="noStrike">
                          <a:solidFill>
                            <a:srgbClr val="FFFFFF"/>
                          </a:solidFill>
                          <a:effectLst/>
                          <a:latin typeface="Arial" panose="020B0604020202020204" pitchFamily="34" charset="0"/>
                        </a:rPr>
                        <a:t>8/17/2024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75434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80771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32999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824786125"/>
                  </a:ext>
                </a:extLst>
              </a:tr>
              <a:tr h="230064">
                <a:tc>
                  <a:txBody>
                    <a:bodyPr/>
                    <a:lstStyle/>
                    <a:p>
                      <a:pPr algn="ctr" rtl="0" fontAlgn="b"/>
                      <a:r>
                        <a:rPr lang="en-US" sz="900" b="1" i="0" u="none" strike="noStrike">
                          <a:solidFill>
                            <a:srgbClr val="FFFFFF"/>
                          </a:solidFill>
                          <a:effectLst/>
                          <a:latin typeface="Arial" panose="020B0604020202020204" pitchFamily="34" charset="0"/>
                        </a:rPr>
                        <a:t>8/19/2024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75879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81449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33514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93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j-lt"/>
                          <a:hlinkClick r:id="rId6" tooltip="M-A050625-04 Board-Approved Price Correction (incorrect Resource telemetry) - Real-Time Market (RTM) Resettlement for Operating Days (ODs) August 19, 2024, and August 20, 2024"/>
                        </a:rPr>
                        <a:t>M-A050625-04</a:t>
                      </a:r>
                      <a:endParaRPr lang="en-US" sz="800" b="0" i="0" u="sng" strike="noStrike" dirty="0">
                        <a:solidFill>
                          <a:srgbClr val="0000FF"/>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966389618"/>
                  </a:ext>
                </a:extLst>
              </a:tr>
              <a:tr h="230064">
                <a:tc>
                  <a:txBody>
                    <a:bodyPr/>
                    <a:lstStyle/>
                    <a:p>
                      <a:pPr algn="ctr" rtl="0" fontAlgn="b"/>
                      <a:r>
                        <a:rPr lang="en-US" sz="900" b="1" i="0" u="none" strike="noStrike">
                          <a:solidFill>
                            <a:srgbClr val="FFFFFF"/>
                          </a:solidFill>
                          <a:effectLst/>
                          <a:latin typeface="Arial" panose="020B0604020202020204" pitchFamily="34" charset="0"/>
                        </a:rPr>
                        <a:t>8/20/2024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63777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68378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11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27963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697358851"/>
                  </a:ext>
                </a:extLst>
              </a:tr>
              <a:tr h="230064">
                <a:tc>
                  <a:txBody>
                    <a:bodyPr/>
                    <a:lstStyle/>
                    <a:p>
                      <a:pPr algn="ctr" rtl="0" fontAlgn="b"/>
                      <a:r>
                        <a:rPr lang="en-US" sz="900" b="1" i="0" u="none" strike="noStrike">
                          <a:solidFill>
                            <a:srgbClr val="FFFFFF"/>
                          </a:solidFill>
                          <a:effectLst/>
                          <a:latin typeface="Arial" panose="020B0604020202020204" pitchFamily="34" charset="0"/>
                        </a:rPr>
                        <a:t>8/21/2024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74491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79829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33068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j-lt"/>
                          <a:hlinkClick r:id="rId7" tooltip="M-A050625-05 Board-Approved Price Correction (incorrect Resource telemetry) - Real-Time Market (RTM) Resettlement for Operating Days (ODs) August 21, 2024, and August 22, 2024"/>
                        </a:rPr>
                        <a:t>M-A050625-05</a:t>
                      </a:r>
                      <a:endParaRPr lang="en-US" sz="800" b="0" i="0" u="sng" strike="noStrike" dirty="0">
                        <a:solidFill>
                          <a:srgbClr val="0000FF"/>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047167655"/>
                  </a:ext>
                </a:extLst>
              </a:tr>
              <a:tr h="230064">
                <a:tc>
                  <a:txBody>
                    <a:bodyPr/>
                    <a:lstStyle/>
                    <a:p>
                      <a:pPr algn="ctr" rtl="0" fontAlgn="b"/>
                      <a:r>
                        <a:rPr lang="en-US" sz="900" b="1" i="0" u="none" strike="noStrike">
                          <a:solidFill>
                            <a:srgbClr val="FFFFFF"/>
                          </a:solidFill>
                          <a:effectLst/>
                          <a:latin typeface="Arial" panose="020B0604020202020204" pitchFamily="34" charset="0"/>
                        </a:rPr>
                        <a:t>8/22/2024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58248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62529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25418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89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628086070"/>
                  </a:ext>
                </a:extLst>
              </a:tr>
              <a:tr h="230064">
                <a:tc>
                  <a:txBody>
                    <a:bodyPr/>
                    <a:lstStyle/>
                    <a:p>
                      <a:pPr algn="ctr" rtl="0" fontAlgn="b"/>
                      <a:r>
                        <a:rPr lang="en-US" sz="900" b="1" i="0" u="none" strike="noStrike">
                          <a:solidFill>
                            <a:srgbClr val="FFFFFF"/>
                          </a:solidFill>
                          <a:effectLst/>
                          <a:latin typeface="Arial" panose="020B0604020202020204" pitchFamily="34" charset="0"/>
                        </a:rPr>
                        <a:t>8/23/2024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55988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60471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24598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87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j-lt"/>
                          <a:hlinkClick r:id="rId8" tooltip="M-A050625-06 Board-Approved Price Correction (incorrect Resource telemetry) - Real-Time Market (RTM) Resettlement for Operating Days (ODs) August 23, 2024, and August 24, 2024"/>
                        </a:rPr>
                        <a:t>M-A050625-06</a:t>
                      </a:r>
                      <a:endParaRPr lang="en-US" sz="800" b="0" i="0" u="sng" strike="noStrike" dirty="0">
                        <a:solidFill>
                          <a:srgbClr val="0000FF"/>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453482898"/>
                  </a:ext>
                </a:extLst>
              </a:tr>
              <a:tr h="230064">
                <a:tc>
                  <a:txBody>
                    <a:bodyPr/>
                    <a:lstStyle/>
                    <a:p>
                      <a:pPr algn="ctr" rtl="0" fontAlgn="b"/>
                      <a:r>
                        <a:rPr lang="en-US" sz="900" b="1" i="0" u="none" strike="noStrike">
                          <a:solidFill>
                            <a:srgbClr val="FFFFFF"/>
                          </a:solidFill>
                          <a:effectLst/>
                          <a:latin typeface="Arial" panose="020B0604020202020204" pitchFamily="34" charset="0"/>
                        </a:rPr>
                        <a:t>8/24/2024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71521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76664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31444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12151695"/>
                  </a:ext>
                </a:extLst>
              </a:tr>
              <a:tr h="230064">
                <a:tc>
                  <a:txBody>
                    <a:bodyPr/>
                    <a:lstStyle/>
                    <a:p>
                      <a:pPr algn="ctr" rtl="0" fontAlgn="b"/>
                      <a:r>
                        <a:rPr lang="en-US" sz="900" b="1" i="0" u="none" strike="noStrike">
                          <a:solidFill>
                            <a:srgbClr val="FFFFFF"/>
                          </a:solidFill>
                          <a:effectLst/>
                          <a:latin typeface="Arial" panose="020B0604020202020204" pitchFamily="34" charset="0"/>
                        </a:rPr>
                        <a:t>8/25/2024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55983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59968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12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24618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j-lt"/>
                          <a:hlinkClick r:id="rId9" tooltip="M-A050625-07 Board-Approved Price Correction (defect with suspect telemetry) - Real-Time Market (RTM) Resettlement for Operating Days (ODs) August 25, 2024, and August 27, 2024"/>
                        </a:rPr>
                        <a:t>M-A050625-07</a:t>
                      </a:r>
                      <a:endParaRPr lang="en-US" sz="800" b="0" i="0" u="sng" strike="noStrike" dirty="0">
                        <a:solidFill>
                          <a:srgbClr val="0000FF"/>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4290728431"/>
                  </a:ext>
                </a:extLst>
              </a:tr>
              <a:tr h="230064">
                <a:tc>
                  <a:txBody>
                    <a:bodyPr/>
                    <a:lstStyle/>
                    <a:p>
                      <a:pPr algn="ctr" rtl="0" fontAlgn="b"/>
                      <a:r>
                        <a:rPr lang="en-US" sz="900" b="1" i="0" u="none" strike="noStrike" dirty="0">
                          <a:solidFill>
                            <a:srgbClr val="FFFFFF"/>
                          </a:solidFill>
                          <a:effectLst/>
                          <a:latin typeface="Arial" panose="020B0604020202020204" pitchFamily="34" charset="0"/>
                        </a:rPr>
                        <a:t>8/27/2024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65928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70054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28994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dirty="0"/>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373262313"/>
                  </a:ext>
                </a:extLst>
              </a:tr>
            </a:tbl>
          </a:graphicData>
        </a:graphic>
      </p:graphicFrame>
    </p:spTree>
    <p:extLst>
      <p:ext uri="{BB962C8B-B14F-4D97-AF65-F5344CB8AC3E}">
        <p14:creationId xmlns:p14="http://schemas.microsoft.com/office/powerpoint/2010/main" val="144401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842B14-A751-AFA2-2591-87A8E09543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0E2C2A-ACC7-F5E3-7E79-139B4FD6218F}"/>
              </a:ext>
            </a:extLst>
          </p:cNvPr>
          <p:cNvSpPr>
            <a:spLocks noGrp="1"/>
          </p:cNvSpPr>
          <p:nvPr>
            <p:ph type="title"/>
          </p:nvPr>
        </p:nvSpPr>
        <p:spPr>
          <a:xfrm>
            <a:off x="381000" y="243682"/>
            <a:ext cx="8458200" cy="11430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3" name="Slide Number Placeholder 5">
            <a:extLst>
              <a:ext uri="{FF2B5EF4-FFF2-40B4-BE49-F238E27FC236}">
                <a16:creationId xmlns:a16="http://schemas.microsoft.com/office/drawing/2014/main" id="{DE3F9304-0F28-E5FC-169E-60417F9425E0}"/>
              </a:ext>
            </a:extLst>
          </p:cNvPr>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4" name="TextBox 8">
            <a:extLst>
              <a:ext uri="{FF2B5EF4-FFF2-40B4-BE49-F238E27FC236}">
                <a16:creationId xmlns:a16="http://schemas.microsoft.com/office/drawing/2014/main" id="{0B2BCBDB-34D8-C883-2161-C40851544178}"/>
              </a:ext>
            </a:extLst>
          </p:cNvPr>
          <p:cNvSpPr txBox="1"/>
          <p:nvPr/>
        </p:nvSpPr>
        <p:spPr>
          <a:xfrm>
            <a:off x="304799" y="4800600"/>
            <a:ext cx="8651736"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endParaRPr lang="en-US" sz="1100" dirty="0">
              <a:solidFill>
                <a:prstClr val="black"/>
              </a:solidFill>
            </a:endParaRPr>
          </a:p>
          <a:p>
            <a:pPr defTabSz="457200"/>
            <a:r>
              <a:rPr lang="en-US" sz="1100" dirty="0">
                <a:solidFill>
                  <a:prstClr val="black"/>
                </a:solidFill>
              </a:rPr>
              <a:t>** Table is a continuation from previous slide.</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p:txBody>
      </p:sp>
      <p:graphicFrame>
        <p:nvGraphicFramePr>
          <p:cNvPr id="5" name="Table 5">
            <a:extLst>
              <a:ext uri="{FF2B5EF4-FFF2-40B4-BE49-F238E27FC236}">
                <a16:creationId xmlns:a16="http://schemas.microsoft.com/office/drawing/2014/main" id="{BAA0319B-8482-3A78-E17C-8BD4AF7CFE85}"/>
              </a:ext>
            </a:extLst>
          </p:cNvPr>
          <p:cNvGraphicFramePr>
            <a:graphicFrameLocks noGrp="1"/>
          </p:cNvGraphicFramePr>
          <p:nvPr>
            <p:extLst>
              <p:ext uri="{D42A27DB-BD31-4B8C-83A1-F6EECF244321}">
                <p14:modId xmlns:p14="http://schemas.microsoft.com/office/powerpoint/2010/main" val="3004103983"/>
              </p:ext>
            </p:extLst>
          </p:nvPr>
        </p:nvGraphicFramePr>
        <p:xfrm>
          <a:off x="304799" y="1049661"/>
          <a:ext cx="8651736" cy="3363316"/>
        </p:xfrm>
        <a:graphic>
          <a:graphicData uri="http://schemas.openxmlformats.org/drawingml/2006/table">
            <a:tbl>
              <a:tblPr firstRow="1" firstCol="1" bandRow="1"/>
              <a:tblGrid>
                <a:gridCol w="899970">
                  <a:extLst>
                    <a:ext uri="{9D8B030D-6E8A-4147-A177-3AD203B41FA5}">
                      <a16:colId xmlns:a16="http://schemas.microsoft.com/office/drawing/2014/main" val="743556611"/>
                    </a:ext>
                  </a:extLst>
                </a:gridCol>
                <a:gridCol w="615356">
                  <a:extLst>
                    <a:ext uri="{9D8B030D-6E8A-4147-A177-3AD203B41FA5}">
                      <a16:colId xmlns:a16="http://schemas.microsoft.com/office/drawing/2014/main" val="2174999820"/>
                    </a:ext>
                  </a:extLst>
                </a:gridCol>
                <a:gridCol w="546982">
                  <a:extLst>
                    <a:ext uri="{9D8B030D-6E8A-4147-A177-3AD203B41FA5}">
                      <a16:colId xmlns:a16="http://schemas.microsoft.com/office/drawing/2014/main" val="2568518723"/>
                    </a:ext>
                  </a:extLst>
                </a:gridCol>
                <a:gridCol w="546982">
                  <a:extLst>
                    <a:ext uri="{9D8B030D-6E8A-4147-A177-3AD203B41FA5}">
                      <a16:colId xmlns:a16="http://schemas.microsoft.com/office/drawing/2014/main" val="2651780801"/>
                    </a:ext>
                  </a:extLst>
                </a:gridCol>
                <a:gridCol w="546982">
                  <a:extLst>
                    <a:ext uri="{9D8B030D-6E8A-4147-A177-3AD203B41FA5}">
                      <a16:colId xmlns:a16="http://schemas.microsoft.com/office/drawing/2014/main" val="3126400827"/>
                    </a:ext>
                  </a:extLst>
                </a:gridCol>
                <a:gridCol w="615356">
                  <a:extLst>
                    <a:ext uri="{9D8B030D-6E8A-4147-A177-3AD203B41FA5}">
                      <a16:colId xmlns:a16="http://schemas.microsoft.com/office/drawing/2014/main" val="3446221053"/>
                    </a:ext>
                  </a:extLst>
                </a:gridCol>
                <a:gridCol w="615356">
                  <a:extLst>
                    <a:ext uri="{9D8B030D-6E8A-4147-A177-3AD203B41FA5}">
                      <a16:colId xmlns:a16="http://schemas.microsoft.com/office/drawing/2014/main" val="1056596297"/>
                    </a:ext>
                  </a:extLst>
                </a:gridCol>
                <a:gridCol w="546982">
                  <a:extLst>
                    <a:ext uri="{9D8B030D-6E8A-4147-A177-3AD203B41FA5}">
                      <a16:colId xmlns:a16="http://schemas.microsoft.com/office/drawing/2014/main" val="3811677340"/>
                    </a:ext>
                  </a:extLst>
                </a:gridCol>
                <a:gridCol w="546982">
                  <a:extLst>
                    <a:ext uri="{9D8B030D-6E8A-4147-A177-3AD203B41FA5}">
                      <a16:colId xmlns:a16="http://schemas.microsoft.com/office/drawing/2014/main" val="2856715350"/>
                    </a:ext>
                  </a:extLst>
                </a:gridCol>
                <a:gridCol w="546982">
                  <a:extLst>
                    <a:ext uri="{9D8B030D-6E8A-4147-A177-3AD203B41FA5}">
                      <a16:colId xmlns:a16="http://schemas.microsoft.com/office/drawing/2014/main" val="3862785974"/>
                    </a:ext>
                  </a:extLst>
                </a:gridCol>
                <a:gridCol w="546982">
                  <a:extLst>
                    <a:ext uri="{9D8B030D-6E8A-4147-A177-3AD203B41FA5}">
                      <a16:colId xmlns:a16="http://schemas.microsoft.com/office/drawing/2014/main" val="1248453091"/>
                    </a:ext>
                  </a:extLst>
                </a:gridCol>
                <a:gridCol w="581169">
                  <a:extLst>
                    <a:ext uri="{9D8B030D-6E8A-4147-A177-3AD203B41FA5}">
                      <a16:colId xmlns:a16="http://schemas.microsoft.com/office/drawing/2014/main" val="788975113"/>
                    </a:ext>
                  </a:extLst>
                </a:gridCol>
                <a:gridCol w="692520">
                  <a:extLst>
                    <a:ext uri="{9D8B030D-6E8A-4147-A177-3AD203B41FA5}">
                      <a16:colId xmlns:a16="http://schemas.microsoft.com/office/drawing/2014/main" val="1961763710"/>
                    </a:ext>
                  </a:extLst>
                </a:gridCol>
                <a:gridCol w="803135">
                  <a:extLst>
                    <a:ext uri="{9D8B030D-6E8A-4147-A177-3AD203B41FA5}">
                      <a16:colId xmlns:a16="http://schemas.microsoft.com/office/drawing/2014/main" val="3961968274"/>
                    </a:ext>
                  </a:extLst>
                </a:gridCol>
              </a:tblGrid>
              <a:tr h="230064">
                <a:tc gridSpan="14">
                  <a:txBody>
                    <a:bodyPr/>
                    <a:lstStyle/>
                    <a:p>
                      <a:pPr algn="l" rtl="0" fontAlgn="ctr"/>
                      <a:r>
                        <a:rPr lang="en-US" sz="1000" b="1" i="0" u="none" strike="noStrike" dirty="0">
                          <a:solidFill>
                            <a:srgbClr val="FFFFFF"/>
                          </a:solidFill>
                          <a:effectLst/>
                          <a:latin typeface="Arial" panose="020B0604020202020204" pitchFamily="34" charset="0"/>
                        </a:rPr>
                        <a:t>Reporting Period: 20</a:t>
                      </a:r>
                      <a:r>
                        <a:rPr lang="en-US" sz="1000" b="1" i="0" u="none" strike="noStrike" dirty="0">
                          <a:solidFill>
                            <a:schemeClr val="bg1"/>
                          </a:solidFill>
                          <a:effectLst/>
                          <a:latin typeface="Arial" panose="020B0604020202020204" pitchFamily="34" charset="0"/>
                        </a:rPr>
                        <a:t>25 </a:t>
                      </a:r>
                      <a:r>
                        <a:rPr lang="en-US" sz="1000" b="1" i="0" u="none" strike="noStrike" dirty="0">
                          <a:solidFill>
                            <a:srgbClr val="FFFFFF"/>
                          </a:solidFill>
                          <a:effectLst/>
                          <a:latin typeface="Arial" panose="020B0604020202020204" pitchFamily="34" charset="0"/>
                        </a:rPr>
                        <a:t>Q2</a:t>
                      </a:r>
                      <a:endParaRPr lang="en-US" sz="1000" b="1" i="0" u="none" strike="noStrike" dirty="0">
                        <a:solidFill>
                          <a:srgbClr val="FF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1903344"/>
                  </a:ext>
                </a:extLst>
              </a:tr>
              <a:tr h="241019">
                <a:tc rowSpan="2">
                  <a:txBody>
                    <a:bodyPr/>
                    <a:lstStyle/>
                    <a:p>
                      <a:pPr algn="ctr" rtl="0" fontAlgn="ctr"/>
                      <a:r>
                        <a:rPr lang="en-US" sz="1000" b="1" i="0" u="none" strike="noStrike" dirty="0">
                          <a:solidFill>
                            <a:srgbClr val="FFFFFF"/>
                          </a:solidFill>
                          <a:effectLst/>
                          <a:latin typeface="Arial" panose="020B0604020202020204" pitchFamily="34" charset="0"/>
                        </a:rPr>
                        <a:t>Operating Day</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gridSpan="6">
                  <a:txBody>
                    <a:bodyPr/>
                    <a:lstStyle/>
                    <a:p>
                      <a:pPr algn="ctr" rtl="0" fontAlgn="ctr"/>
                      <a:r>
                        <a:rPr lang="en-US" sz="1000" b="1" i="0" u="none" strike="noStrike" dirty="0">
                          <a:solidFill>
                            <a:srgbClr val="000000"/>
                          </a:solidFill>
                          <a:effectLst/>
                          <a:latin typeface="Arial" panose="020B0604020202020204" pitchFamily="34" charset="0"/>
                        </a:rPr>
                        <a:t># of Corrected Prices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rtl="0" fontAlgn="ctr"/>
                      <a:r>
                        <a:rPr lang="en-US" sz="1000" b="1" i="0" u="none" strike="noStrike" dirty="0">
                          <a:solidFill>
                            <a:srgbClr val="000000"/>
                          </a:solidFill>
                          <a:effectLst/>
                          <a:latin typeface="Arial" panose="020B0604020202020204" pitchFamily="34" charset="0"/>
                        </a:rPr>
                        <a:t># of Intervals Affected</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800" b="1" i="0" u="none" strike="noStrike" dirty="0">
                          <a:solidFill>
                            <a:srgbClr val="000000"/>
                          </a:solidFill>
                          <a:effectLst/>
                          <a:latin typeface="Arial" panose="020B0604020202020204" pitchFamily="34" charset="0"/>
                        </a:rPr>
                        <a:t>Market Notice</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extLst>
                  <a:ext uri="{0D108BD9-81ED-4DB2-BD59-A6C34878D82A}">
                    <a16:rowId xmlns:a16="http://schemas.microsoft.com/office/drawing/2014/main" val="3072518454"/>
                  </a:ext>
                </a:extLst>
              </a:tr>
              <a:tr h="361529">
                <a:tc vMerge="1">
                  <a:txBody>
                    <a:bodyPr/>
                    <a:lstStyle/>
                    <a:p>
                      <a:endParaRPr lang="en-US"/>
                    </a:p>
                  </a:txBody>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vMerge="1">
                  <a:txBody>
                    <a:bodyPr/>
                    <a:lstStyle/>
                    <a:p>
                      <a:endParaRPr lang="en-US"/>
                    </a:p>
                  </a:txBody>
                  <a:tcPr/>
                </a:tc>
                <a:extLst>
                  <a:ext uri="{0D108BD9-81ED-4DB2-BD59-A6C34878D82A}">
                    <a16:rowId xmlns:a16="http://schemas.microsoft.com/office/drawing/2014/main" val="2752432725"/>
                  </a:ext>
                </a:extLst>
              </a:tr>
              <a:tr h="230064">
                <a:tc>
                  <a:txBody>
                    <a:bodyPr/>
                    <a:lstStyle/>
                    <a:p>
                      <a:pPr algn="ctr" rtl="0" fontAlgn="b"/>
                      <a:r>
                        <a:rPr lang="en-US" sz="900" b="1" i="0" u="none" strike="noStrike">
                          <a:solidFill>
                            <a:srgbClr val="FFFFFF"/>
                          </a:solidFill>
                          <a:effectLst/>
                          <a:latin typeface="Arial" panose="020B0604020202020204" pitchFamily="34" charset="0"/>
                        </a:rPr>
                        <a:t>8/29/2024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28776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30523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12736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n-lt"/>
                          <a:hlinkClick r:id="rId3" tooltip="M-A050625-08 Board-Approved Price Correction (defect with suspect telemetry) - Real-Time Market (RTM) Resettlement for Operating Days (ODs) August 29, 2024, and August 30, 2024"/>
                        </a:rPr>
                        <a:t>M-A050625-08</a:t>
                      </a:r>
                      <a:endParaRPr lang="en-US" sz="800" b="0" i="0" u="sng" strike="noStrike" dirty="0">
                        <a:solidFill>
                          <a:srgbClr val="0000FF"/>
                        </a:solidFill>
                        <a:effectLst/>
                        <a:latin typeface="+mn-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26064492"/>
                  </a:ext>
                </a:extLst>
              </a:tr>
              <a:tr h="230064">
                <a:tc>
                  <a:txBody>
                    <a:bodyPr/>
                    <a:lstStyle/>
                    <a:p>
                      <a:pPr algn="ctr" rtl="0" fontAlgn="b"/>
                      <a:r>
                        <a:rPr lang="en-US" sz="900" b="1" i="0" u="none" strike="noStrike">
                          <a:solidFill>
                            <a:srgbClr val="FFFFFF"/>
                          </a:solidFill>
                          <a:effectLst/>
                          <a:latin typeface="Arial" panose="020B0604020202020204" pitchFamily="34" charset="0"/>
                        </a:rPr>
                        <a:t>8/30/2024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59318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63631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26119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740261950"/>
                  </a:ext>
                </a:extLst>
              </a:tr>
              <a:tr h="230064">
                <a:tc>
                  <a:txBody>
                    <a:bodyPr/>
                    <a:lstStyle/>
                    <a:p>
                      <a:pPr algn="ctr" rtl="0" fontAlgn="b"/>
                      <a:r>
                        <a:rPr lang="en-US" sz="900" b="1" i="0" u="none" strike="noStrike">
                          <a:solidFill>
                            <a:srgbClr val="FFFFFF"/>
                          </a:solidFill>
                          <a:effectLst/>
                          <a:latin typeface="Arial" panose="020B0604020202020204" pitchFamily="34" charset="0"/>
                        </a:rPr>
                        <a:t>8/31/2024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51314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55153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22544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n-lt"/>
                          <a:hlinkClick r:id="rId4" tooltip="M-A050625-09 Board-Approved Price Correction (defect with suspect telemetry) - Real-Time Market (RTM) Resettlement for Operating Days (ODs) August 31, 2024, and September 01, 2024"/>
                        </a:rPr>
                        <a:t>M-A050625-09</a:t>
                      </a:r>
                      <a:endParaRPr lang="en-US" sz="800" b="0" i="0" u="sng" strike="noStrike" dirty="0">
                        <a:solidFill>
                          <a:srgbClr val="0000FF"/>
                        </a:solidFill>
                        <a:effectLst/>
                        <a:latin typeface="+mn-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76121566"/>
                  </a:ext>
                </a:extLst>
              </a:tr>
              <a:tr h="230064">
                <a:tc>
                  <a:txBody>
                    <a:bodyPr/>
                    <a:lstStyle/>
                    <a:p>
                      <a:pPr algn="ctr" rtl="0" fontAlgn="b"/>
                      <a:r>
                        <a:rPr lang="en-US" sz="900" b="1" i="0" u="none" strike="noStrike">
                          <a:solidFill>
                            <a:srgbClr val="FFFFFF"/>
                          </a:solidFill>
                          <a:effectLst/>
                          <a:latin typeface="Arial" panose="020B0604020202020204" pitchFamily="34" charset="0"/>
                        </a:rPr>
                        <a:t>9/1/2024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45030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48307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19783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586908206"/>
                  </a:ext>
                </a:extLst>
              </a:tr>
              <a:tr h="230064">
                <a:tc>
                  <a:txBody>
                    <a:bodyPr/>
                    <a:lstStyle/>
                    <a:p>
                      <a:pPr algn="ctr" rtl="0" fontAlgn="b"/>
                      <a:r>
                        <a:rPr lang="en-US" sz="900" b="1" i="0" u="none" strike="noStrike">
                          <a:solidFill>
                            <a:srgbClr val="FFFFFF"/>
                          </a:solidFill>
                          <a:effectLst/>
                          <a:latin typeface="Arial" panose="020B0604020202020204" pitchFamily="34" charset="0"/>
                        </a:rPr>
                        <a:t>9/3/2024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30037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32117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13127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n-lt"/>
                          <a:hlinkClick r:id="rId5" tooltip="M-A050625-10 Board-Approved Price Correction (defect with suspect telemetry) - Real-Time Market (RTM) Resettlement for Operating Days (ODs) September 3, 2024, and September 5, 2024"/>
                        </a:rPr>
                        <a:t>M-A050625-10</a:t>
                      </a:r>
                      <a:endParaRPr lang="en-US" sz="800" b="0" i="0" u="sng" strike="noStrike" dirty="0">
                        <a:solidFill>
                          <a:srgbClr val="0000FF"/>
                        </a:solidFill>
                        <a:effectLst/>
                        <a:latin typeface="+mn-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96600536"/>
                  </a:ext>
                </a:extLst>
              </a:tr>
              <a:tr h="230064">
                <a:tc>
                  <a:txBody>
                    <a:bodyPr/>
                    <a:lstStyle/>
                    <a:p>
                      <a:pPr algn="ctr" rtl="0" fontAlgn="b"/>
                      <a:r>
                        <a:rPr lang="en-US" sz="900" b="1" i="0" u="none" strike="noStrike">
                          <a:solidFill>
                            <a:srgbClr val="FFFFFF"/>
                          </a:solidFill>
                          <a:effectLst/>
                          <a:latin typeface="Arial" panose="020B0604020202020204" pitchFamily="34" charset="0"/>
                        </a:rPr>
                        <a:t>9/5/2024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62220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67573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27065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824786125"/>
                  </a:ext>
                </a:extLst>
              </a:tr>
              <a:tr h="230064">
                <a:tc>
                  <a:txBody>
                    <a:bodyPr/>
                    <a:lstStyle/>
                    <a:p>
                      <a:pPr algn="ctr" rtl="0" fontAlgn="b"/>
                      <a:r>
                        <a:rPr lang="en-US" sz="900" b="1" i="0" u="none" strike="noStrike">
                          <a:solidFill>
                            <a:srgbClr val="FFFFFF"/>
                          </a:solidFill>
                          <a:effectLst/>
                          <a:latin typeface="Arial" panose="020B0604020202020204" pitchFamily="34" charset="0"/>
                        </a:rPr>
                        <a:t>9/6/2024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61050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66345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26566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800" b="0" i="0" u="sng" strike="noStrike" dirty="0">
                          <a:solidFill>
                            <a:srgbClr val="0000FF"/>
                          </a:solidFill>
                          <a:effectLst/>
                          <a:latin typeface="+mn-lt"/>
                          <a:hlinkClick r:id="rId6" tooltip="M-A050625-11 Board-Approved Price Correction (defect with suspect telemetry) - Real-Time Market (RTM) Resettlement for Operating Days (ODs) September 6, 2024, and September 7, 2024"/>
                        </a:rPr>
                        <a:t>M-A050625-11</a:t>
                      </a:r>
                      <a:endParaRPr lang="en-US" sz="800" b="0" i="0" u="sng" strike="noStrike" dirty="0">
                        <a:solidFill>
                          <a:srgbClr val="0000FF"/>
                        </a:solidFill>
                        <a:effectLst/>
                        <a:latin typeface="+mn-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966389618"/>
                  </a:ext>
                </a:extLst>
              </a:tr>
              <a:tr h="230064">
                <a:tc>
                  <a:txBody>
                    <a:bodyPr/>
                    <a:lstStyle/>
                    <a:p>
                      <a:pPr algn="ctr" rtl="0" fontAlgn="b"/>
                      <a:r>
                        <a:rPr lang="en-US" sz="900" b="1" i="0" u="none" strike="noStrike">
                          <a:solidFill>
                            <a:srgbClr val="FFFFFF"/>
                          </a:solidFill>
                          <a:effectLst/>
                          <a:latin typeface="Arial" panose="020B0604020202020204" pitchFamily="34" charset="0"/>
                        </a:rPr>
                        <a:t>9/7/2024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53370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58256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22812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697358851"/>
                  </a:ext>
                </a:extLst>
              </a:tr>
              <a:tr h="230064">
                <a:tc>
                  <a:txBody>
                    <a:bodyPr/>
                    <a:lstStyle/>
                    <a:p>
                      <a:pPr algn="ctr" rtl="0" fontAlgn="b"/>
                      <a:r>
                        <a:rPr lang="en-US" sz="900" b="1" i="0" u="none" strike="noStrike">
                          <a:solidFill>
                            <a:srgbClr val="FFFFFF"/>
                          </a:solidFill>
                          <a:effectLst/>
                          <a:latin typeface="Arial" panose="020B0604020202020204" pitchFamily="34" charset="0"/>
                        </a:rPr>
                        <a:t>9/8/2024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79382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86161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34631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3">
                  <a:txBody>
                    <a:bodyPr/>
                    <a:lstStyle/>
                    <a:p>
                      <a:pPr algn="ctr" rtl="0" fontAlgn="ctr"/>
                      <a:r>
                        <a:rPr lang="en-US" sz="800" b="0" i="0" u="sng" strike="noStrike" dirty="0">
                          <a:solidFill>
                            <a:srgbClr val="0000FF"/>
                          </a:solidFill>
                          <a:effectLst/>
                          <a:latin typeface="+mn-lt"/>
                          <a:hlinkClick r:id="rId7" tooltip="M-A050625-12 Board-Approved Price Correction (defect with suspect telemetry) - Real-Time Market (RTM) Resettlement for Operating Days (ODs) September 8, 2024, September 9, 2024 and September 10, 2024"/>
                        </a:rPr>
                        <a:t>M-A050625-12</a:t>
                      </a:r>
                      <a:endParaRPr lang="en-US" sz="800" b="0" i="0" u="sng" strike="noStrike" dirty="0">
                        <a:solidFill>
                          <a:srgbClr val="0000FF"/>
                        </a:solidFill>
                        <a:effectLst/>
                        <a:latin typeface="+mn-lt"/>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047167655"/>
                  </a:ext>
                </a:extLst>
              </a:tr>
              <a:tr h="230064">
                <a:tc>
                  <a:txBody>
                    <a:bodyPr/>
                    <a:lstStyle/>
                    <a:p>
                      <a:pPr algn="ctr" rtl="0" fontAlgn="b"/>
                      <a:r>
                        <a:rPr lang="en-US" sz="900" b="1" i="0" u="none" strike="noStrike">
                          <a:solidFill>
                            <a:srgbClr val="FFFFFF"/>
                          </a:solidFill>
                          <a:effectLst/>
                          <a:latin typeface="Arial" panose="020B0604020202020204" pitchFamily="34" charset="0"/>
                        </a:rPr>
                        <a:t>9/9/2024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75243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81862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32702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91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628086070"/>
                  </a:ext>
                </a:extLst>
              </a:tr>
              <a:tr h="230064">
                <a:tc>
                  <a:txBody>
                    <a:bodyPr/>
                    <a:lstStyle/>
                    <a:p>
                      <a:pPr algn="ctr" rtl="0" fontAlgn="b"/>
                      <a:r>
                        <a:rPr lang="en-US" sz="900" b="1" i="0" u="none" strike="noStrike" dirty="0">
                          <a:solidFill>
                            <a:srgbClr val="FFFFFF"/>
                          </a:solidFill>
                          <a:effectLst/>
                          <a:latin typeface="Arial" panose="020B0604020202020204" pitchFamily="34" charset="0"/>
                        </a:rPr>
                        <a:t>9/10/2024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57552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62978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24951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80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vMerge="1">
                  <a:txBody>
                    <a:bodyPr/>
                    <a:lstStyle/>
                    <a:p>
                      <a:endParaRPr lang="en-US"/>
                    </a:p>
                  </a:txBody>
                  <a:tcP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453482898"/>
                  </a:ext>
                </a:extLst>
              </a:tr>
            </a:tbl>
          </a:graphicData>
        </a:graphic>
      </p:graphicFrame>
    </p:spTree>
    <p:extLst>
      <p:ext uri="{BB962C8B-B14F-4D97-AF65-F5344CB8AC3E}">
        <p14:creationId xmlns:p14="http://schemas.microsoft.com/office/powerpoint/2010/main" val="2734651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graphicFrame>
        <p:nvGraphicFramePr>
          <p:cNvPr id="4" name="Table 6">
            <a:extLst>
              <a:ext uri="{FF2B5EF4-FFF2-40B4-BE49-F238E27FC236}">
                <a16:creationId xmlns:a16="http://schemas.microsoft.com/office/drawing/2014/main" id="{6B7D6A1A-7CE1-4ABA-8178-2396C79FBE5F}"/>
              </a:ext>
            </a:extLst>
          </p:cNvPr>
          <p:cNvGraphicFramePr>
            <a:graphicFrameLocks noGrp="1"/>
          </p:cNvGraphicFramePr>
          <p:nvPr>
            <p:extLst>
              <p:ext uri="{D42A27DB-BD31-4B8C-83A1-F6EECF244321}">
                <p14:modId xmlns:p14="http://schemas.microsoft.com/office/powerpoint/2010/main" val="2381725612"/>
              </p:ext>
            </p:extLst>
          </p:nvPr>
        </p:nvGraphicFramePr>
        <p:xfrm>
          <a:off x="609600" y="1143000"/>
          <a:ext cx="7924800" cy="1561693"/>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194518">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2025 Q2</a:t>
                      </a:r>
                      <a:endParaRPr lang="en-US" sz="1200" b="1" kern="1200" dirty="0">
                        <a:solidFill>
                          <a:srgbClr val="FF0000"/>
                        </a:solidFill>
                        <a:effectLst/>
                        <a:latin typeface="+mn-lt"/>
                        <a:ea typeface="+mn-ea"/>
                        <a:cs typeface="+mn-cs"/>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4599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4756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br>
                        <a:rPr lang="en-US" sz="1000" kern="1200" dirty="0">
                          <a:solidFill>
                            <a:schemeClr val="tx1"/>
                          </a:solidFill>
                          <a:effectLst/>
                          <a:latin typeface="Arial" panose="020B0604020202020204" pitchFamily="34" charset="0"/>
                          <a:ea typeface="Calibri" panose="020F0502020204030204" pitchFamily="34" charset="0"/>
                          <a:cs typeface="+mn-cs"/>
                        </a:rPr>
                      </a:b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
        <p:nvSpPr>
          <p:cNvPr id="5" name="TextBox 9">
            <a:extLst>
              <a:ext uri="{FF2B5EF4-FFF2-40B4-BE49-F238E27FC236}">
                <a16:creationId xmlns:a16="http://schemas.microsoft.com/office/drawing/2014/main" id="{294814AC-57A0-4160-884E-BB4A642E98DB}"/>
              </a:ext>
            </a:extLst>
          </p:cNvPr>
          <p:cNvSpPr txBox="1"/>
          <p:nvPr/>
        </p:nvSpPr>
        <p:spPr>
          <a:xfrm>
            <a:off x="609600" y="2819400"/>
            <a:ext cx="7924800"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There were no resettlements due to non-price errors in </a:t>
            </a:r>
            <a:r>
              <a:rPr lang="en-US" sz="1100" dirty="0"/>
              <a:t>Q2 2025</a:t>
            </a:r>
            <a:r>
              <a:rPr lang="en-US" sz="1100" dirty="0">
                <a:solidFill>
                  <a:prstClr val="black"/>
                </a:solidFill>
              </a:rPr>
              <a:t>.</a:t>
            </a: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365412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4">
            <a:extLst>
              <a:ext uri="{FF2B5EF4-FFF2-40B4-BE49-F238E27FC236}">
                <a16:creationId xmlns:a16="http://schemas.microsoft.com/office/drawing/2014/main" id="{EBAB549E-B828-452B-99E5-63357B486A21}"/>
              </a:ext>
            </a:extLst>
          </p:cNvPr>
          <p:cNvSpPr txBox="1"/>
          <p:nvPr/>
        </p:nvSpPr>
        <p:spPr>
          <a:xfrm>
            <a:off x="381000" y="54102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graphicFrame>
        <p:nvGraphicFramePr>
          <p:cNvPr id="6" name="Table 5">
            <a:extLst>
              <a:ext uri="{FF2B5EF4-FFF2-40B4-BE49-F238E27FC236}">
                <a16:creationId xmlns:a16="http://schemas.microsoft.com/office/drawing/2014/main" id="{C8F3849B-653C-9A60-7DAD-8D9E458505EC}"/>
              </a:ext>
            </a:extLst>
          </p:cNvPr>
          <p:cNvGraphicFramePr>
            <a:graphicFrameLocks noGrp="1"/>
          </p:cNvGraphicFramePr>
          <p:nvPr>
            <p:extLst>
              <p:ext uri="{D42A27DB-BD31-4B8C-83A1-F6EECF244321}">
                <p14:modId xmlns:p14="http://schemas.microsoft.com/office/powerpoint/2010/main" val="2466298911"/>
              </p:ext>
            </p:extLst>
          </p:nvPr>
        </p:nvGraphicFramePr>
        <p:xfrm>
          <a:off x="381000" y="1295400"/>
          <a:ext cx="8305800" cy="3922956"/>
        </p:xfrm>
        <a:graphic>
          <a:graphicData uri="http://schemas.openxmlformats.org/drawingml/2006/table">
            <a:tbl>
              <a:tblPr/>
              <a:tblGrid>
                <a:gridCol w="3053145">
                  <a:extLst>
                    <a:ext uri="{9D8B030D-6E8A-4147-A177-3AD203B41FA5}">
                      <a16:colId xmlns:a16="http://schemas.microsoft.com/office/drawing/2014/main" val="4029438729"/>
                    </a:ext>
                  </a:extLst>
                </a:gridCol>
                <a:gridCol w="1137673">
                  <a:extLst>
                    <a:ext uri="{9D8B030D-6E8A-4147-A177-3AD203B41FA5}">
                      <a16:colId xmlns:a16="http://schemas.microsoft.com/office/drawing/2014/main" val="4161190052"/>
                    </a:ext>
                  </a:extLst>
                </a:gridCol>
                <a:gridCol w="1137673">
                  <a:extLst>
                    <a:ext uri="{9D8B030D-6E8A-4147-A177-3AD203B41FA5}">
                      <a16:colId xmlns:a16="http://schemas.microsoft.com/office/drawing/2014/main" val="3795159088"/>
                    </a:ext>
                  </a:extLst>
                </a:gridCol>
                <a:gridCol w="1137673">
                  <a:extLst>
                    <a:ext uri="{9D8B030D-6E8A-4147-A177-3AD203B41FA5}">
                      <a16:colId xmlns:a16="http://schemas.microsoft.com/office/drawing/2014/main" val="1290086734"/>
                    </a:ext>
                  </a:extLst>
                </a:gridCol>
                <a:gridCol w="1137673">
                  <a:extLst>
                    <a:ext uri="{9D8B030D-6E8A-4147-A177-3AD203B41FA5}">
                      <a16:colId xmlns:a16="http://schemas.microsoft.com/office/drawing/2014/main" val="1314988540"/>
                    </a:ext>
                  </a:extLst>
                </a:gridCol>
                <a:gridCol w="701963">
                  <a:extLst>
                    <a:ext uri="{9D8B030D-6E8A-4147-A177-3AD203B41FA5}">
                      <a16:colId xmlns:a16="http://schemas.microsoft.com/office/drawing/2014/main" val="4119646687"/>
                    </a:ext>
                  </a:extLst>
                </a:gridCol>
              </a:tblGrid>
              <a:tr h="319648">
                <a:tc>
                  <a:txBody>
                    <a:bodyPr/>
                    <a:lstStyle/>
                    <a:p>
                      <a:pPr algn="ctr" rtl="0" fontAlgn="ctr"/>
                      <a:r>
                        <a:rPr lang="en-US" sz="1200" b="0" i="0" u="none" strike="noStrike">
                          <a:solidFill>
                            <a:srgbClr val="000000"/>
                          </a:solidFill>
                          <a:effectLst/>
                          <a:latin typeface="Calibri" panose="020F0502020204030204" pitchFamily="34" charset="0"/>
                        </a:rPr>
                        <a:t>YEAR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gridSpan="2">
                  <a:txBody>
                    <a:bodyPr/>
                    <a:lstStyle/>
                    <a:p>
                      <a:pPr algn="ctr" rtl="0" fontAlgn="ctr"/>
                      <a:r>
                        <a:rPr lang="en-US" sz="1200" b="0" i="0" u="none" strike="noStrike" dirty="0">
                          <a:solidFill>
                            <a:srgbClr val="000000"/>
                          </a:solidFill>
                          <a:effectLst/>
                          <a:latin typeface="Calibri" panose="020F0502020204030204" pitchFamily="34" charset="0"/>
                        </a:rPr>
                        <a:t>2025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rowSpan="2" gridSpan="3">
                  <a:txBody>
                    <a:bodyPr/>
                    <a:lstStyle/>
                    <a:p>
                      <a:pPr algn="ctr" rtl="0" fontAlgn="ctr"/>
                      <a:r>
                        <a:rPr lang="en-US" sz="1200" b="0" i="0" u="none" strike="noStrike">
                          <a:solidFill>
                            <a:srgbClr val="000000"/>
                          </a:solidFill>
                          <a:effectLst/>
                          <a:latin typeface="Calibri" panose="020F0502020204030204" pitchFamily="34" charset="0"/>
                        </a:rPr>
                        <a:t>100% of dispute resolutions were timely.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214781991"/>
                  </a:ext>
                </a:extLst>
              </a:tr>
              <a:tr h="319648">
                <a:tc>
                  <a:txBody>
                    <a:bodyPr/>
                    <a:lstStyle/>
                    <a:p>
                      <a:pPr algn="ctr" rtl="0" fontAlgn="ctr"/>
                      <a:r>
                        <a:rPr lang="en-US" sz="1200" b="0" i="0" u="none" strike="noStrike" dirty="0">
                          <a:solidFill>
                            <a:srgbClr val="000000"/>
                          </a:solidFill>
                          <a:effectLst/>
                          <a:latin typeface="Calibri" panose="020F0502020204030204" pitchFamily="34" charset="0"/>
                        </a:rPr>
                        <a:t>CALENDAR QUARTER REPORTED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gridSpan="2">
                  <a:txBody>
                    <a:bodyPr/>
                    <a:lstStyle/>
                    <a:p>
                      <a:pPr algn="ctr" rtl="0" fontAlgn="ctr"/>
                      <a:r>
                        <a:rPr lang="en-US" sz="1200" b="0" i="0" u="none" strike="noStrike">
                          <a:solidFill>
                            <a:srgbClr val="000000"/>
                          </a:solidFill>
                          <a:effectLst/>
                          <a:latin typeface="Calibri" panose="020F0502020204030204" pitchFamily="34" charset="0"/>
                        </a:rPr>
                        <a:t>Q1-Q2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296018465"/>
                  </a:ext>
                </a:extLst>
              </a:tr>
              <a:tr h="1118769">
                <a:tc>
                  <a:txBody>
                    <a:bodyPr/>
                    <a:lstStyle/>
                    <a:p>
                      <a:pPr algn="ctr" rtl="0" fontAlgn="ctr"/>
                      <a:r>
                        <a:rPr lang="en-US" sz="1200" b="0" i="0" u="none" strike="noStrike">
                          <a:solidFill>
                            <a:srgbClr val="000000"/>
                          </a:solidFill>
                          <a:effectLst/>
                          <a:latin typeface="Calibri" panose="020F0502020204030204" pitchFamily="34" charset="0"/>
                        </a:rPr>
                        <a:t>Disputed Charge Sub-Type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200" b="0" i="0" u="none" strike="noStrike" dirty="0">
                          <a:solidFill>
                            <a:srgbClr val="000000"/>
                          </a:solidFill>
                          <a:effectLst/>
                          <a:latin typeface="Calibri" panose="020F0502020204030204" pitchFamily="34" charset="0"/>
                        </a:rPr>
                        <a:t>Submitted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200" b="0" i="0" u="none" strike="noStrike">
                          <a:solidFill>
                            <a:srgbClr val="000000"/>
                          </a:solidFill>
                          <a:effectLst/>
                          <a:latin typeface="Calibri" panose="020F0502020204030204" pitchFamily="34" charset="0"/>
                        </a:rPr>
                        <a:t>Resolved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200" b="0" i="0" u="none" strike="noStrike">
                          <a:solidFill>
                            <a:srgbClr val="000000"/>
                          </a:solidFill>
                          <a:effectLst/>
                          <a:latin typeface="Calibri" panose="020F0502020204030204" pitchFamily="34" charset="0"/>
                        </a:rPr>
                        <a:t>Denied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200" b="0" i="0" u="none" strike="noStrike">
                          <a:solidFill>
                            <a:srgbClr val="000000"/>
                          </a:solidFill>
                          <a:effectLst/>
                          <a:latin typeface="Calibri" panose="020F0502020204030204" pitchFamily="34" charset="0"/>
                        </a:rPr>
                        <a:t>Granted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rtl="0" fontAlgn="ctr"/>
                      <a:r>
                        <a:rPr lang="en-US" sz="1200" b="0" i="0" u="none" strike="noStrike">
                          <a:solidFill>
                            <a:srgbClr val="000000"/>
                          </a:solidFill>
                          <a:effectLst/>
                          <a:latin typeface="Calibri" panose="020F0502020204030204" pitchFamily="34" charset="0"/>
                        </a:rPr>
                        <a:t>Granted with Exceptions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3841859992"/>
                  </a:ext>
                </a:extLst>
              </a:tr>
              <a:tr h="305119">
                <a:tc>
                  <a:txBody>
                    <a:bodyPr/>
                    <a:lstStyle/>
                    <a:p>
                      <a:pPr algn="ctr" rtl="0" fontAlgn="ctr"/>
                      <a:r>
                        <a:rPr lang="en-US" sz="1200" b="0" i="0" u="none" strike="noStrike">
                          <a:solidFill>
                            <a:srgbClr val="000000"/>
                          </a:solidFill>
                          <a:effectLst/>
                          <a:latin typeface="Calibri" panose="020F0502020204030204" pitchFamily="34" charset="0"/>
                        </a:rPr>
                        <a:t>Ancillary Services-RTM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4155359"/>
                  </a:ext>
                </a:extLst>
              </a:tr>
              <a:tr h="305119">
                <a:tc>
                  <a:txBody>
                    <a:bodyPr/>
                    <a:lstStyle/>
                    <a:p>
                      <a:pPr algn="ctr" rtl="0" fontAlgn="ctr"/>
                      <a:r>
                        <a:rPr lang="en-US" sz="1200" b="0" i="0" u="none" strike="noStrike">
                          <a:solidFill>
                            <a:srgbClr val="000000"/>
                          </a:solidFill>
                          <a:effectLst/>
                          <a:latin typeface="Calibri" panose="020F0502020204030204" pitchFamily="34" charset="0"/>
                        </a:rPr>
                        <a:t>Emergency Operations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26919006"/>
                  </a:ext>
                </a:extLst>
              </a:tr>
              <a:tr h="305119">
                <a:tc>
                  <a:txBody>
                    <a:bodyPr/>
                    <a:lstStyle/>
                    <a:p>
                      <a:pPr algn="ctr" rtl="0" fontAlgn="ctr"/>
                      <a:r>
                        <a:rPr lang="en-US" sz="1200" b="0" i="0" u="none" strike="noStrike">
                          <a:solidFill>
                            <a:srgbClr val="000000"/>
                          </a:solidFill>
                          <a:effectLst/>
                          <a:latin typeface="Calibri" panose="020F0502020204030204" pitchFamily="34" charset="0"/>
                        </a:rPr>
                        <a:t>Energy-RTM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909164"/>
                  </a:ext>
                </a:extLst>
              </a:tr>
              <a:tr h="305119">
                <a:tc>
                  <a:txBody>
                    <a:bodyPr/>
                    <a:lstStyle/>
                    <a:p>
                      <a:pPr algn="ctr" rtl="0" fontAlgn="ctr"/>
                      <a:r>
                        <a:rPr lang="en-US" sz="1200" b="0" i="0" u="none" strike="noStrike">
                          <a:solidFill>
                            <a:srgbClr val="000000"/>
                          </a:solidFill>
                          <a:effectLst/>
                          <a:latin typeface="Calibri" panose="020F0502020204030204" pitchFamily="34" charset="0"/>
                        </a:rPr>
                        <a:t>Firm Fuel Supply Service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44480998"/>
                  </a:ext>
                </a:extLst>
              </a:tr>
              <a:tr h="305119">
                <a:tc>
                  <a:txBody>
                    <a:bodyPr/>
                    <a:lstStyle/>
                    <a:p>
                      <a:pPr algn="ctr" rtl="0" fontAlgn="ctr"/>
                      <a:r>
                        <a:rPr lang="fr-FR" sz="1200" b="0" i="0" u="none" strike="noStrike">
                          <a:solidFill>
                            <a:srgbClr val="000000"/>
                          </a:solidFill>
                          <a:effectLst/>
                          <a:latin typeface="Calibri" panose="020F0502020204030204" pitchFamily="34" charset="0"/>
                        </a:rPr>
                        <a:t>Gene. Res. Base Pt Deviation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75112435"/>
                  </a:ext>
                </a:extLst>
              </a:tr>
              <a:tr h="319648">
                <a:tc>
                  <a:txBody>
                    <a:bodyPr/>
                    <a:lstStyle/>
                    <a:p>
                      <a:pPr algn="ctr" rtl="0" fontAlgn="ctr"/>
                      <a:r>
                        <a:rPr lang="en-US" sz="1200" b="0" i="0" u="none" strike="noStrike">
                          <a:solidFill>
                            <a:srgbClr val="000000"/>
                          </a:solidFill>
                          <a:effectLst/>
                          <a:latin typeface="Calibri" panose="020F0502020204030204" pitchFamily="34" charset="0"/>
                        </a:rPr>
                        <a:t>Reliability Unit Commitment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55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7606413"/>
                  </a:ext>
                </a:extLst>
              </a:tr>
              <a:tr h="319648">
                <a:tc>
                  <a:txBody>
                    <a:bodyPr/>
                    <a:lstStyle/>
                    <a:p>
                      <a:pPr algn="ctr" rtl="0" fontAlgn="ctr"/>
                      <a:r>
                        <a:rPr lang="en-US" sz="1200" b="0" i="0" u="none" strike="noStrike">
                          <a:solidFill>
                            <a:srgbClr val="000000"/>
                          </a:solidFill>
                          <a:effectLst/>
                          <a:latin typeface="Calibri" panose="020F0502020204030204" pitchFamily="34" charset="0"/>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Calibri" panose="020F0502020204030204" pitchFamily="34" charset="0"/>
                        </a:rPr>
                        <a:t>17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a:solidFill>
                            <a:srgbClr val="000000"/>
                          </a:solidFill>
                          <a:effectLst/>
                          <a:latin typeface="Calibri" panose="020F0502020204030204" pitchFamily="34" charset="0"/>
                        </a:rPr>
                        <a:t>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US" sz="12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1179231"/>
                  </a:ext>
                </a:extLst>
              </a:tr>
            </a:tbl>
          </a:graphicData>
        </a:graphic>
      </p:graphicFrame>
    </p:spTree>
    <p:extLst>
      <p:ext uri="{BB962C8B-B14F-4D97-AF65-F5344CB8AC3E}">
        <p14:creationId xmlns:p14="http://schemas.microsoft.com/office/powerpoint/2010/main" val="2231758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4" name="TextBox 7">
            <a:extLst>
              <a:ext uri="{FF2B5EF4-FFF2-40B4-BE49-F238E27FC236}">
                <a16:creationId xmlns:a16="http://schemas.microsoft.com/office/drawing/2014/main" id="{738B510A-57D6-4EC7-9485-2DBDD80FD154}"/>
              </a:ext>
            </a:extLst>
          </p:cNvPr>
          <p:cNvSpPr txBox="1">
            <a:spLocks noGrp="1" noRot="1" noMove="1" noResize="1" noEditPoints="1" noAdjustHandles="1" noChangeArrowheads="1" noChangeShapeType="1"/>
          </p:cNvSpPr>
          <p:nvPr/>
        </p:nvSpPr>
        <p:spPr>
          <a:xfrm>
            <a:off x="228600" y="4155091"/>
            <a:ext cx="2286000" cy="276999"/>
          </a:xfrm>
          <a:prstGeom prst="rect">
            <a:avLst/>
          </a:prstGeom>
          <a:noFill/>
        </p:spPr>
        <p:txBody>
          <a:bodyPr wrap="square" rtlCol="0">
            <a:spAutoFit/>
          </a:bodyPr>
          <a:lstStyle/>
          <a:p>
            <a:pPr algn="ctr"/>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411480" y="340052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pic>
        <p:nvPicPr>
          <p:cNvPr id="6" name="Content Placeholder 5"/>
          <p:cNvPicPr>
            <a:picLocks noGrp="1"/>
          </p:cNvPicPr>
          <p:nvPr>
            <p:ph/>
          </p:nvPr>
        </p:nvPicPr>
        <p:blipFill>
          <a:blip r:embed="rId3"/>
          <a:stretch>
            <a:fillRect/>
          </a:stretch>
        </p:blipFill>
        <p:spPr>
          <a:xfrm>
            <a:off x="91440" y="868680"/>
            <a:ext cx="8778240" cy="256032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019396308"/>
              </p:ext>
            </p:extLst>
          </p:nvPr>
        </p:nvGraphicFramePr>
        <p:xfrm>
          <a:off x="457200" y="4480560"/>
          <a:ext cx="8305799" cy="883920"/>
        </p:xfrm>
        <a:graphic>
          <a:graphicData uri="http://schemas.openxmlformats.org/drawingml/2006/table">
            <a:tbl>
              <a:tblPr/>
              <a:tblGrid>
                <a:gridCol w="800559">
                  <a:extLst>
                    <a:ext uri="{9D8B030D-6E8A-4147-A177-3AD203B41FA5}">
                      <a16:colId xmlns:a16="http://schemas.microsoft.com/office/drawing/2014/main" val="20000"/>
                    </a:ext>
                  </a:extLst>
                </a:gridCol>
                <a:gridCol w="750524">
                  <a:extLst>
                    <a:ext uri="{9D8B030D-6E8A-4147-A177-3AD203B41FA5}">
                      <a16:colId xmlns:a16="http://schemas.microsoft.com/office/drawing/2014/main" val="20001"/>
                    </a:ext>
                  </a:extLst>
                </a:gridCol>
                <a:gridCol w="750524">
                  <a:extLst>
                    <a:ext uri="{9D8B030D-6E8A-4147-A177-3AD203B41FA5}">
                      <a16:colId xmlns:a16="http://schemas.microsoft.com/office/drawing/2014/main" val="20002"/>
                    </a:ext>
                  </a:extLst>
                </a:gridCol>
                <a:gridCol w="750524">
                  <a:extLst>
                    <a:ext uri="{9D8B030D-6E8A-4147-A177-3AD203B41FA5}">
                      <a16:colId xmlns:a16="http://schemas.microsoft.com/office/drawing/2014/main" val="20003"/>
                    </a:ext>
                  </a:extLst>
                </a:gridCol>
                <a:gridCol w="750524">
                  <a:extLst>
                    <a:ext uri="{9D8B030D-6E8A-4147-A177-3AD203B41FA5}">
                      <a16:colId xmlns:a16="http://schemas.microsoft.com/office/drawing/2014/main" val="20004"/>
                    </a:ext>
                  </a:extLst>
                </a:gridCol>
                <a:gridCol w="750524">
                  <a:extLst>
                    <a:ext uri="{9D8B030D-6E8A-4147-A177-3AD203B41FA5}">
                      <a16:colId xmlns:a16="http://schemas.microsoft.com/office/drawing/2014/main" val="20005"/>
                    </a:ext>
                  </a:extLst>
                </a:gridCol>
                <a:gridCol w="750524">
                  <a:extLst>
                    <a:ext uri="{9D8B030D-6E8A-4147-A177-3AD203B41FA5}">
                      <a16:colId xmlns:a16="http://schemas.microsoft.com/office/drawing/2014/main" val="20006"/>
                    </a:ext>
                  </a:extLst>
                </a:gridCol>
                <a:gridCol w="750524">
                  <a:extLst>
                    <a:ext uri="{9D8B030D-6E8A-4147-A177-3AD203B41FA5}">
                      <a16:colId xmlns:a16="http://schemas.microsoft.com/office/drawing/2014/main" val="20007"/>
                    </a:ext>
                  </a:extLst>
                </a:gridCol>
                <a:gridCol w="750524">
                  <a:extLst>
                    <a:ext uri="{9D8B030D-6E8A-4147-A177-3AD203B41FA5}">
                      <a16:colId xmlns:a16="http://schemas.microsoft.com/office/drawing/2014/main" val="20008"/>
                    </a:ext>
                  </a:extLst>
                </a:gridCol>
                <a:gridCol w="750524">
                  <a:extLst>
                    <a:ext uri="{9D8B030D-6E8A-4147-A177-3AD203B41FA5}">
                      <a16:colId xmlns:a16="http://schemas.microsoft.com/office/drawing/2014/main" val="20009"/>
                    </a:ext>
                  </a:extLst>
                </a:gridCol>
                <a:gridCol w="750524">
                  <a:extLst>
                    <a:ext uri="{9D8B030D-6E8A-4147-A177-3AD203B41FA5}">
                      <a16:colId xmlns:a16="http://schemas.microsoft.com/office/drawing/2014/main" val="20010"/>
                    </a:ext>
                  </a:extLst>
                </a:gridCol>
              </a:tblGrid>
              <a:tr h="228600">
                <a:tc>
                  <a:txBody>
                    <a:bodyPr/>
                    <a:lstStyle/>
                    <a:p>
                      <a:pPr marL="63500" marR="63500" algn="ctr">
                        <a:lnSpc>
                          <a:spcPct val="100000"/>
                        </a:lnSpc>
                        <a:spcBef>
                          <a:spcPts val="500"/>
                        </a:spcBef>
                        <a:spcAft>
                          <a:spcPts val="500"/>
                        </a:spcAft>
                        <a:buNone/>
                      </a:pPr>
                      <a:endParaRPr sz="1100" b="1" i="0" u="none" cap="none">
                        <a:solidFill>
                          <a:srgbClr val="000000">
                            <a:alpha val="100000"/>
                          </a:srgbClr>
                        </a:solidFill>
                        <a:latin typeface="Arial"/>
                        <a:cs typeface="Arial"/>
                        <a:sym typeface="Arial"/>
                      </a:endParaRP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2016</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2017</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2018</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2019</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2020</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2023</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2024</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tc>
                  <a:txBody>
                    <a:bodyPr/>
                    <a:lstStyle/>
                    <a:p>
                      <a:pPr marL="63500" marR="63500" algn="ctr">
                        <a:lnSpc>
                          <a:spcPct val="100000"/>
                        </a:lnSpc>
                        <a:spcBef>
                          <a:spcPts val="500"/>
                        </a:spcBef>
                        <a:spcAft>
                          <a:spcPts val="500"/>
                        </a:spcAft>
                        <a:buNone/>
                      </a:pPr>
                      <a:r>
                        <a:rPr sz="1100" b="1" i="0" u="none" cap="none">
                          <a:solidFill>
                            <a:srgbClr val="000000">
                              <a:alpha val="100000"/>
                            </a:srgbClr>
                          </a:solidFill>
                          <a:latin typeface="Arial"/>
                          <a:cs typeface="Arial"/>
                          <a:sym typeface="Arial"/>
                        </a:rPr>
                        <a:t>2025</a:t>
                      </a:r>
                    </a:p>
                  </a:txBody>
                  <a:tcPr marL="0" marR="0" marT="63500" marB="63500" anchor="ctr">
                    <a:lnL w="0" cap="flat" cmpd="sng" algn="ctr">
                      <a:noFill/>
                      <a:prstDash val="solid"/>
                    </a:lnL>
                    <a:lnR w="0" cap="flat" cmpd="sng" algn="ctr">
                      <a:noFill/>
                      <a:prstDash val="solid"/>
                    </a:lnR>
                    <a:lnT w="19050" cap="flat" cmpd="sng" algn="ctr">
                      <a:solidFill>
                        <a:srgbClr val="666666">
                          <a:alpha val="100000"/>
                        </a:srgbClr>
                      </a:solidFill>
                      <a:prstDash val="solid"/>
                    </a:lnT>
                    <a:lnB w="19050" cap="flat" cmpd="sng" algn="ctr">
                      <a:solidFill>
                        <a:srgbClr val="666666">
                          <a:alpha val="100000"/>
                        </a:srgbClr>
                      </a:solidFill>
                      <a:prstDash val="solid"/>
                    </a:lnB>
                    <a:solidFill>
                      <a:srgbClr val="BCBCBC">
                        <a:alpha val="100000"/>
                      </a:srgbClr>
                    </a:solidFill>
                  </a:tcPr>
                </a:tc>
                <a:extLst>
                  <a:ext uri="{0D108BD9-81ED-4DB2-BD59-A6C34878D82A}">
                    <a16:rowId xmlns:a16="http://schemas.microsoft.com/office/drawing/2014/main" val="10000"/>
                  </a:ext>
                </a:extLst>
              </a:tr>
              <a:tr h="228600">
                <a:tc>
                  <a:txBody>
                    <a:bodyPr/>
                    <a:lstStyle/>
                    <a:p>
                      <a:pPr marL="63500" marR="63500" algn="ctr">
                        <a:lnSpc>
                          <a:spcPct val="100000"/>
                        </a:lnSpc>
                        <a:spcBef>
                          <a:spcPts val="500"/>
                        </a:spcBef>
                        <a:spcAft>
                          <a:spcPts val="500"/>
                        </a:spcAft>
                        <a:buNone/>
                      </a:pPr>
                      <a:r>
                        <a:rPr sz="1100" b="0" i="0" u="none" cap="none" dirty="0">
                          <a:solidFill>
                            <a:srgbClr val="000000">
                              <a:alpha val="100000"/>
                            </a:srgbClr>
                          </a:solidFill>
                          <a:latin typeface="Arial"/>
                          <a:cs typeface="Arial"/>
                          <a:sym typeface="Arial"/>
                        </a:rPr>
                        <a:t>FINAL</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dirty="0">
                          <a:solidFill>
                            <a:srgbClr val="000000">
                              <a:alpha val="100000"/>
                            </a:srgbClr>
                          </a:solidFill>
                          <a:latin typeface="Arial"/>
                          <a:cs typeface="Arial"/>
                          <a:sym typeface="Arial"/>
                        </a:rPr>
                        <a:t>2.57</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dirty="0">
                          <a:solidFill>
                            <a:srgbClr val="000000">
                              <a:alpha val="100000"/>
                            </a:srgbClr>
                          </a:solidFill>
                          <a:latin typeface="Arial"/>
                          <a:cs typeface="Arial"/>
                          <a:sym typeface="Arial"/>
                        </a:rPr>
                        <a:t>3.01</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2.93</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2.66</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3.09</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3.53</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3.36</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2.90</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2.32</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tc>
                  <a:txBody>
                    <a:bodyPr/>
                    <a:lstStyle/>
                    <a:p>
                      <a:pPr marL="63500" marR="63500" algn="ctr">
                        <a:lnSpc>
                          <a:spcPct val="100000"/>
                        </a:lnSpc>
                        <a:spcBef>
                          <a:spcPts val="500"/>
                        </a:spcBef>
                        <a:spcAft>
                          <a:spcPts val="500"/>
                        </a:spcAft>
                        <a:buNone/>
                      </a:pPr>
                      <a:r>
                        <a:rPr sz="1100" b="0" i="0" u="none" cap="none" dirty="0">
                          <a:solidFill>
                            <a:srgbClr val="000000">
                              <a:alpha val="100000"/>
                            </a:srgbClr>
                          </a:solidFill>
                          <a:latin typeface="Arial"/>
                          <a:cs typeface="Arial"/>
                          <a:sym typeface="Arial"/>
                        </a:rPr>
                        <a:t>1.98</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9050" cap="flat" cmpd="sng" algn="ctr">
                      <a:solidFill>
                        <a:srgbClr val="666666"/>
                      </a:solidFill>
                      <a:prstDash val="solid"/>
                      <a:round/>
                      <a:headEnd type="none" w="med" len="med"/>
                      <a:tailEnd type="none" w="med" len="med"/>
                    </a:lnT>
                    <a:lnB w="12700" cap="flat" cmpd="sng" algn="ctr">
                      <a:solidFill>
                        <a:srgbClr val="FFFFFF">
                          <a:alpha val="100000"/>
                        </a:srgbClr>
                      </a:solidFill>
                      <a:prstDash val="solid"/>
                    </a:lnB>
                    <a:solidFill>
                      <a:srgbClr val="F3F6F4">
                        <a:alpha val="100000"/>
                      </a:srgbClr>
                    </a:solidFill>
                  </a:tcPr>
                </a:tc>
                <a:extLst>
                  <a:ext uri="{0D108BD9-81ED-4DB2-BD59-A6C34878D82A}">
                    <a16:rowId xmlns:a16="http://schemas.microsoft.com/office/drawing/2014/main" val="10001"/>
                  </a:ext>
                </a:extLst>
              </a:tr>
              <a:tr h="228600">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TRUEUP</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0.28</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dirty="0">
                          <a:solidFill>
                            <a:srgbClr val="000000">
                              <a:alpha val="100000"/>
                            </a:srgbClr>
                          </a:solidFill>
                          <a:latin typeface="Arial"/>
                          <a:cs typeface="Arial"/>
                          <a:sym typeface="Arial"/>
                        </a:rPr>
                        <a:t>0.27</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0.26</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0.20</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dirty="0">
                          <a:solidFill>
                            <a:srgbClr val="000000">
                              <a:alpha val="100000"/>
                            </a:srgbClr>
                          </a:solidFill>
                          <a:latin typeface="Arial"/>
                          <a:cs typeface="Arial"/>
                          <a:sym typeface="Arial"/>
                        </a:rPr>
                        <a:t>0.26</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dirty="0">
                          <a:solidFill>
                            <a:srgbClr val="000000">
                              <a:alpha val="100000"/>
                            </a:srgbClr>
                          </a:solidFill>
                          <a:latin typeface="Arial"/>
                          <a:cs typeface="Arial"/>
                          <a:sym typeface="Arial"/>
                        </a:rPr>
                        <a:t>0.46</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0.99</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0.83</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a:solidFill>
                            <a:srgbClr val="000000">
                              <a:alpha val="100000"/>
                            </a:srgbClr>
                          </a:solidFill>
                          <a:latin typeface="Arial"/>
                          <a:cs typeface="Arial"/>
                          <a:sym typeface="Arial"/>
                        </a:rPr>
                        <a:t>0.41</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tc>
                  <a:txBody>
                    <a:bodyPr/>
                    <a:lstStyle/>
                    <a:p>
                      <a:pPr marL="63500" marR="63500" algn="ctr">
                        <a:lnSpc>
                          <a:spcPct val="100000"/>
                        </a:lnSpc>
                        <a:spcBef>
                          <a:spcPts val="500"/>
                        </a:spcBef>
                        <a:spcAft>
                          <a:spcPts val="500"/>
                        </a:spcAft>
                        <a:buNone/>
                      </a:pPr>
                      <a:r>
                        <a:rPr sz="1100" b="0" i="0" u="none" cap="none" dirty="0">
                          <a:solidFill>
                            <a:srgbClr val="000000">
                              <a:alpha val="100000"/>
                            </a:srgbClr>
                          </a:solidFill>
                          <a:latin typeface="Arial"/>
                          <a:cs typeface="Arial"/>
                          <a:sym typeface="Arial"/>
                        </a:rPr>
                        <a:t>0.60</a:t>
                      </a:r>
                    </a:p>
                  </a:txBody>
                  <a:tcPr marL="0" marR="0" marT="63500" marB="63500" anchor="ctr">
                    <a:lnL w="12700" cap="flat" cmpd="sng" algn="ctr">
                      <a:solidFill>
                        <a:srgbClr val="FFFFFF">
                          <a:alpha val="100000"/>
                        </a:srgbClr>
                      </a:solidFill>
                      <a:prstDash val="solid"/>
                    </a:lnL>
                    <a:lnR w="12700" cap="flat" cmpd="sng" algn="ctr">
                      <a:solidFill>
                        <a:srgbClr val="FFFFFF">
                          <a:alpha val="100000"/>
                        </a:srgbClr>
                      </a:solidFill>
                      <a:prstDash val="solid"/>
                    </a:lnR>
                    <a:lnT w="12700" cap="flat" cmpd="sng" algn="ctr">
                      <a:solidFill>
                        <a:srgbClr val="FFFFFF">
                          <a:alpha val="100000"/>
                        </a:srgbClr>
                      </a:solidFill>
                      <a:prstDash val="solid"/>
                    </a:lnT>
                    <a:lnB w="12700" cap="flat" cmpd="sng" algn="ctr">
                      <a:solidFill>
                        <a:srgbClr val="FFFFFF">
                          <a:alpha val="100000"/>
                        </a:srgbClr>
                      </a:solidFill>
                      <a:prstDash val="solid"/>
                    </a:lnB>
                    <a:solidFill>
                      <a:srgbClr val="EEEEEE">
                        <a:alpha val="100000"/>
                      </a:srgb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59534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p:cNvPicPr>
            <a:picLocks noGrp="1"/>
          </p:cNvPicPr>
          <p:nvPr>
            <p:ph/>
          </p:nvPr>
        </p:nvPicPr>
        <p:blipFill>
          <a:blip r:embed="rId3"/>
          <a:stretch>
            <a:fillRect/>
          </a:stretch>
        </p:blipFill>
        <p:spPr>
          <a:xfrm>
            <a:off x="512064" y="813816"/>
            <a:ext cx="3931920" cy="2724912"/>
          </a:xfrm>
          <a:prstGeom prst="rect">
            <a:avLst/>
          </a:prstGeom>
        </p:spPr>
      </p:pic>
      <p:pic>
        <p:nvPicPr>
          <p:cNvPr id="5" name="Content Placeholder 4"/>
          <p:cNvPicPr>
            <a:picLocks noGrp="1"/>
          </p:cNvPicPr>
          <p:nvPr>
            <p:ph/>
          </p:nvPr>
        </p:nvPicPr>
        <p:blipFill>
          <a:blip r:embed="rId4"/>
          <a:stretch>
            <a:fillRect/>
          </a:stretch>
        </p:blipFill>
        <p:spPr>
          <a:xfrm>
            <a:off x="4608576" y="813816"/>
            <a:ext cx="3931920" cy="2724912"/>
          </a:xfrm>
          <a:prstGeom prst="rect">
            <a:avLst/>
          </a:prstGeom>
        </p:spPr>
      </p:pic>
      <p:pic>
        <p:nvPicPr>
          <p:cNvPr id="6" name="Content Placeholder 5"/>
          <p:cNvPicPr>
            <a:picLocks noGrp="1"/>
          </p:cNvPicPr>
          <p:nvPr>
            <p:ph/>
          </p:nvPr>
        </p:nvPicPr>
        <p:blipFill>
          <a:blip r:embed="rId5"/>
          <a:stretch>
            <a:fillRect/>
          </a:stretch>
        </p:blipFill>
        <p:spPr>
          <a:xfrm>
            <a:off x="512064" y="3456432"/>
            <a:ext cx="3931920" cy="2724912"/>
          </a:xfrm>
          <a:prstGeom prst="rect">
            <a:avLst/>
          </a:prstGeom>
        </p:spPr>
      </p:pic>
      <p:pic>
        <p:nvPicPr>
          <p:cNvPr id="7" name="Content Placeholder 6"/>
          <p:cNvPicPr>
            <a:picLocks noGrp="1"/>
          </p:cNvPicPr>
          <p:nvPr>
            <p:ph/>
          </p:nvPr>
        </p:nvPicPr>
        <p:blipFill>
          <a:blip r:embed="rId6"/>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3042759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4" name="Content Placeholder 3"/>
          <p:cNvPicPr>
            <a:picLocks noGrp="1"/>
          </p:cNvPicPr>
          <p:nvPr>
            <p:ph/>
          </p:nvPr>
        </p:nvPicPr>
        <p:blipFill>
          <a:blip r:embed="rId3"/>
          <a:stretch>
            <a:fillRect/>
          </a:stretch>
        </p:blipFill>
        <p:spPr>
          <a:xfrm>
            <a:off x="512064" y="813816"/>
            <a:ext cx="3931920" cy="2724912"/>
          </a:xfrm>
          <a:prstGeom prst="rect">
            <a:avLst/>
          </a:prstGeom>
        </p:spPr>
      </p:pic>
      <p:pic>
        <p:nvPicPr>
          <p:cNvPr id="5" name="Content Placeholder 4"/>
          <p:cNvPicPr>
            <a:picLocks noGrp="1"/>
          </p:cNvPicPr>
          <p:nvPr>
            <p:ph/>
          </p:nvPr>
        </p:nvPicPr>
        <p:blipFill>
          <a:blip r:embed="rId4"/>
          <a:stretch>
            <a:fillRect/>
          </a:stretch>
        </p:blipFill>
        <p:spPr>
          <a:xfrm>
            <a:off x="4608576" y="813816"/>
            <a:ext cx="3931920" cy="2724912"/>
          </a:xfrm>
          <a:prstGeom prst="rect">
            <a:avLst/>
          </a:prstGeom>
        </p:spPr>
      </p:pic>
      <p:pic>
        <p:nvPicPr>
          <p:cNvPr id="6" name="Content Placeholder 5"/>
          <p:cNvPicPr>
            <a:picLocks noGrp="1"/>
          </p:cNvPicPr>
          <p:nvPr>
            <p:ph/>
          </p:nvPr>
        </p:nvPicPr>
        <p:blipFill>
          <a:blip r:embed="rId5"/>
          <a:stretch>
            <a:fillRect/>
          </a:stretch>
        </p:blipFill>
        <p:spPr>
          <a:xfrm>
            <a:off x="512064" y="3456432"/>
            <a:ext cx="3931920" cy="2724912"/>
          </a:xfrm>
          <a:prstGeom prst="rect">
            <a:avLst/>
          </a:prstGeom>
        </p:spPr>
      </p:pic>
      <p:pic>
        <p:nvPicPr>
          <p:cNvPr id="7" name="Content Placeholder 6"/>
          <p:cNvPicPr>
            <a:picLocks noGrp="1"/>
          </p:cNvPicPr>
          <p:nvPr>
            <p:ph/>
          </p:nvPr>
        </p:nvPicPr>
        <p:blipFill>
          <a:blip r:embed="rId6"/>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2336318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pic>
        <p:nvPicPr>
          <p:cNvPr id="5" name="Picture 4">
            <a:extLst>
              <a:ext uri="{FF2B5EF4-FFF2-40B4-BE49-F238E27FC236}">
                <a16:creationId xmlns:a16="http://schemas.microsoft.com/office/drawing/2014/main" id="{32200D8D-55EE-F4E7-C703-26F7F6C131E5}"/>
              </a:ext>
            </a:extLst>
          </p:cNvPr>
          <p:cNvPicPr>
            <a:picLocks noChangeAspect="1"/>
          </p:cNvPicPr>
          <p:nvPr/>
        </p:nvPicPr>
        <p:blipFill>
          <a:blip r:embed="rId3"/>
          <a:stretch>
            <a:fillRect/>
          </a:stretch>
        </p:blipFill>
        <p:spPr>
          <a:xfrm>
            <a:off x="762000" y="685800"/>
            <a:ext cx="7391400" cy="5558894"/>
          </a:xfrm>
          <a:prstGeom prst="rect">
            <a:avLst/>
          </a:prstGeom>
        </p:spPr>
      </p:pic>
    </p:spTree>
    <p:extLst>
      <p:ext uri="{BB962C8B-B14F-4D97-AF65-F5344CB8AC3E}">
        <p14:creationId xmlns:p14="http://schemas.microsoft.com/office/powerpoint/2010/main" val="91273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4094</TotalTime>
  <Words>2514</Words>
  <Application>Microsoft Office PowerPoint</Application>
  <PresentationFormat>On-screen Show (4:3)</PresentationFormat>
  <Paragraphs>1293</Paragraphs>
  <Slides>13</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times</vt:lpstr>
      <vt:lpstr>Times New Roman</vt:lpstr>
      <vt:lpstr>1_Custom Design</vt:lpstr>
      <vt:lpstr>Office Theme</vt:lpstr>
      <vt:lpstr>PowerPoint Presentation</vt:lpstr>
      <vt:lpstr>8.2(2)(c)(i) Track number of price changes</vt:lpstr>
      <vt:lpstr>8.2(2)(c)(i) Track number of price changes</vt:lpstr>
      <vt:lpstr>8.2(2)(c)(iv) Track number of resettlements due to non-price errors</vt:lpstr>
      <vt:lpstr>8.2(2)(c)(ii) Track number and types of disputes submitted 8.2(2)(c)(iii) Compliance with timeliness of response to disputes </vt:lpstr>
      <vt:lpstr>8.2(2)(c)(v) Other Settlement metrics</vt:lpstr>
      <vt:lpstr>8.2(2)(c)(v) Other Settlement metrics</vt:lpstr>
      <vt:lpstr>8.2(2)(c)(v) Other Settlement metrics</vt:lpstr>
      <vt:lpstr>8.2(2)(c)(vi) Availability of ESIID consumption data</vt:lpstr>
      <vt:lpstr>8.2(2)(c)(vi)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Simien, Teresa</cp:lastModifiedBy>
  <cp:revision>102</cp:revision>
  <cp:lastPrinted>2016-01-21T20:53:15Z</cp:lastPrinted>
  <dcterms:created xsi:type="dcterms:W3CDTF">2016-01-21T15:20:31Z</dcterms:created>
  <dcterms:modified xsi:type="dcterms:W3CDTF">2025-07-28T16:00:32Z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2024-01-09T19:56:30Z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e29067ef-28ea-44e6-b77d-32af8f944210</vt:lpwstr>
  </property>
  <property fmtid="{D5CDD505-2E9C-101B-9397-08002B2CF9AE}" pid="9" name="MSIP_Label_7084cbda-52b8-46fb-a7b7-cb5bd465ed85_ContentBits">
    <vt:lpwstr>0</vt:lpwstr>
  </property>
</Properties>
</file>