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74" r:id="rId7"/>
    <p:sldId id="266" r:id="rId8"/>
    <p:sldId id="271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054" autoAdjust="0"/>
  </p:normalViewPr>
  <p:slideViewPr>
    <p:cSldViewPr showGuides="1">
      <p:cViewPr varScale="1">
        <p:scale>
          <a:sx n="79" d="100"/>
          <a:sy n="79" d="100"/>
        </p:scale>
        <p:origin x="54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and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1,696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1,237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>
              <a:solidFill>
                <a:srgbClr val="FFFFFF"/>
              </a:solidFill>
              <a:effectLst/>
              <a:latin typeface="Segoe UI" panose="020B0502040204020203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="0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For the quarterly report, NOIE capacity below 50 kW only includes information from NOIEs that have more than two MW of aggregate capacity from those sites.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508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059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839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Unregistered Distributed Generation Report:</a:t>
            </a:r>
          </a:p>
          <a:p>
            <a:r>
              <a:rPr lang="en-US" sz="2800" b="1" dirty="0"/>
              <a:t>2025 Q2 Update</a:t>
            </a:r>
          </a:p>
          <a:p>
            <a:endParaRPr lang="en-US" dirty="0"/>
          </a:p>
          <a:p>
            <a:r>
              <a:rPr lang="en-US" dirty="0"/>
              <a:t>Resource Adequacy</a:t>
            </a:r>
          </a:p>
          <a:p>
            <a:endParaRPr lang="en-US" dirty="0"/>
          </a:p>
          <a:p>
            <a:r>
              <a:rPr lang="en-US" dirty="0"/>
              <a:t>8/6/2025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1192266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2025 Q2 Unregistered Distributed Generation Report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56FF5B-E7EC-6CAF-9E25-140184123F9C}"/>
              </a:ext>
            </a:extLst>
          </p:cNvPr>
          <p:cNvSpPr txBox="1"/>
          <p:nvPr/>
        </p:nvSpPr>
        <p:spPr>
          <a:xfrm>
            <a:off x="2541608" y="5389548"/>
            <a:ext cx="66294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aseline="0" dirty="0"/>
              <a:t>DG Battery </a:t>
            </a:r>
            <a:r>
              <a:rPr lang="en-US" sz="1600" dirty="0"/>
              <a:t>E</a:t>
            </a:r>
            <a:r>
              <a:rPr lang="en-US" sz="1600" baseline="0" dirty="0"/>
              <a:t>nergy </a:t>
            </a:r>
            <a:r>
              <a:rPr lang="en-US" sz="1600" dirty="0"/>
              <a:t>S</a:t>
            </a:r>
            <a:r>
              <a:rPr lang="en-US" sz="1600" baseline="0" dirty="0"/>
              <a:t>torage not included in the table above</a:t>
            </a:r>
            <a:br>
              <a:rPr lang="en-US" sz="1600" baseline="0" dirty="0"/>
            </a:br>
            <a:r>
              <a:rPr lang="en-US" sz="1600" baseline="0" dirty="0"/>
              <a:t>(64.44</a:t>
            </a:r>
            <a:r>
              <a:rPr lang="en-US" sz="1600" dirty="0"/>
              <a:t> MW Competitive, 18.87 MW NOIEs, 83.31 MW Total)</a:t>
            </a:r>
          </a:p>
          <a:p>
            <a:endParaRPr lang="en-US" sz="1600" dirty="0"/>
          </a:p>
          <a:p>
            <a:r>
              <a:rPr lang="en-US" sz="1600" dirty="0"/>
              <a:t>Totals may not match the sum of their columns/rows due to rounding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A6D849-4E06-6C7C-0F07-45380E0BDF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039" y="1371600"/>
            <a:ext cx="8674417" cy="3733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3B8ED3A-F0D0-7047-9314-B9A902BC6F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940" y="1371600"/>
            <a:ext cx="8674417" cy="396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466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2025 </a:t>
            </a:r>
            <a:r>
              <a:rPr lang="en-US" dirty="0"/>
              <a:t>Q1 → 2025 Q2 </a:t>
            </a:r>
            <a:r>
              <a:rPr lang="en-US" b="1" dirty="0">
                <a:solidFill>
                  <a:schemeClr val="accent1"/>
                </a:solidFill>
              </a:rPr>
              <a:t>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C8E057-9AE6-4BFE-8714-688BAD7414DD}"/>
              </a:ext>
            </a:extLst>
          </p:cNvPr>
          <p:cNvSpPr txBox="1"/>
          <p:nvPr/>
        </p:nvSpPr>
        <p:spPr>
          <a:xfrm>
            <a:off x="2362200" y="5274990"/>
            <a:ext cx="66929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Decreases in “LZ_West, Wind” due to the removal of City of Lubbock from NOIE totals to avoid counting after moving it to competitive category. Totals may not match the sum of their columns/rows due to rounding.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25D821C-947D-9F54-9CF4-A8C5D06865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97" y="1149350"/>
            <a:ext cx="8979103" cy="3967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997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Unregistered DG Growth: 2016-Q2* to 2025-Q2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5867400"/>
            <a:ext cx="7391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* 2016-Q2 was the first report published after implementation of report changes per NPRR794/COPMGR044</a:t>
            </a:r>
          </a:p>
          <a:p>
            <a:r>
              <a:rPr lang="en-US" sz="1100" b="1" dirty="0"/>
              <a:t>** 2019-Q3 was the first report published after implementation of report changes per NPRR891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3E0E76-4FE6-57E8-4AE2-BAA2FB97C2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962785"/>
            <a:ext cx="6748463" cy="4877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61247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2774</TotalTime>
  <Words>191</Words>
  <Application>Microsoft Office PowerPoint</Application>
  <PresentationFormat>On-screen Show (4:3)</PresentationFormat>
  <Paragraphs>26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Segoe UI</vt:lpstr>
      <vt:lpstr>1_Custom Design</vt:lpstr>
      <vt:lpstr>Office Theme</vt:lpstr>
      <vt:lpstr>PowerPoint Presentation</vt:lpstr>
      <vt:lpstr>2025 Q2 Unregistered Distributed Generation Report</vt:lpstr>
      <vt:lpstr>2025 Q1 → 2025 Q2 Change</vt:lpstr>
      <vt:lpstr>Unregistered DG Growth: 2016-Q2* to 2025-Q2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Connor</dc:creator>
  <cp:lastModifiedBy>Mantena, Dan</cp:lastModifiedBy>
  <cp:revision>181</cp:revision>
  <cp:lastPrinted>2016-01-21T20:53:15Z</cp:lastPrinted>
  <dcterms:created xsi:type="dcterms:W3CDTF">2016-01-21T15:20:31Z</dcterms:created>
  <dcterms:modified xsi:type="dcterms:W3CDTF">2025-07-29T17:50:50Z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2024-04-24T12:03:07Z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596d532d-d438-484a-84c2-ae66a325ea94</vt:lpwstr>
  </property>
  <property fmtid="{D5CDD505-2E9C-101B-9397-08002B2CF9AE}" pid="9" name="MSIP_Label_7084cbda-52b8-46fb-a7b7-cb5bd465ed85_ContentBits">
    <vt:lpwstr>0</vt:lpwstr>
  </property>
</Properties>
</file>