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</p:sldMasterIdLst>
  <p:notesMasterIdLst>
    <p:notesMasterId r:id="rId10"/>
  </p:notesMasterIdLst>
  <p:handoutMasterIdLst>
    <p:handoutMasterId r:id="rId11"/>
  </p:handoutMasterIdLst>
  <p:sldIdLst>
    <p:sldId id="260" r:id="rId4"/>
    <p:sldId id="2596" r:id="rId5"/>
    <p:sldId id="2599" r:id="rId6"/>
    <p:sldId id="2600" r:id="rId7"/>
    <p:sldId id="2601" r:id="rId8"/>
    <p:sldId id="375" r:id="rId9"/>
  </p:sldIdLst>
  <p:sldSz cx="9144000" cy="6858000" type="screen4x3"/>
  <p:notesSz cx="7023100" cy="93091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82" autoAdjust="0"/>
    <p:restoredTop sz="93784" autoAdjust="0"/>
  </p:normalViewPr>
  <p:slideViewPr>
    <p:cSldViewPr snapToGrid="0" snapToObjects="1">
      <p:cViewPr varScale="1">
        <p:scale>
          <a:sx n="62" d="100"/>
          <a:sy n="62" d="100"/>
        </p:scale>
        <p:origin x="1300" y="5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7/29/2025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7/29/2025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946" y="4422459"/>
            <a:ext cx="5617208" cy="4188778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40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089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6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  <p:sldLayoutId id="2147494277" r:id="rId4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399" y="1968797"/>
            <a:ext cx="7718425" cy="2246769"/>
            <a:chOff x="787399" y="1397398"/>
            <a:chExt cx="7718425" cy="2246352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399" y="1397398"/>
              <a:ext cx="7718425" cy="2246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RMS Update to TAC 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July 30, 2025</a:t>
              </a:r>
            </a:p>
            <a:p>
              <a:pPr eaLnBrk="1" hangingPunct="1"/>
              <a:endParaRPr lang="en-US" altLang="en-US" dirty="0"/>
            </a:p>
            <a:p>
              <a:pPr eaLnBrk="1" hangingPunct="1"/>
              <a:r>
                <a:rPr lang="en-US" altLang="en-US" dirty="0"/>
                <a:t>Debbie McKeever							John Schatz</a:t>
              </a:r>
            </a:p>
            <a:p>
              <a:pPr eaLnBrk="1" hangingPunct="1"/>
              <a:r>
                <a:rPr lang="en-US" altLang="en-US" dirty="0"/>
                <a:t>Oncor Electric Delivery					Vistra Operations Company</a:t>
              </a:r>
            </a:p>
            <a:p>
              <a:pPr eaLnBrk="1" hangingPunct="1"/>
              <a:r>
                <a:rPr lang="en-US" altLang="en-US" dirty="0"/>
                <a:t>RMS Chair								RMS Vice Chair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76922" y="606603"/>
            <a:ext cx="8610227" cy="5609261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RMS Motion: 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To recommend approval of RMGRR183 as amended by the 6/5/25 ERCOT comments as revised by RMS; and to forward to TAC RMGRR183 and the 6/11/25 Preliminary Impact Analysis		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		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RMGRR183, Competitive Retailer Information Portal (CRIP) and Weather Moratorium Updates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Primary Benefits:</a:t>
            </a:r>
          </a:p>
          <a:p>
            <a:pPr>
              <a:spcAft>
                <a:spcPts val="600"/>
              </a:spcAft>
            </a:pPr>
            <a:r>
              <a:rPr lang="en-US" b="0" dirty="0"/>
              <a:t>Identifies primary method of submission of Safety Net and Emergency Reconnect files to TDSPs	</a:t>
            </a:r>
          </a:p>
          <a:p>
            <a:pPr>
              <a:spcAft>
                <a:spcPts val="600"/>
              </a:spcAft>
            </a:pPr>
            <a:r>
              <a:rPr lang="en-US" b="0" dirty="0"/>
              <a:t>Minimizes risk for inaccurate county code for Weather Moratoriums – This change was included in TX SET 5.0 </a:t>
            </a:r>
          </a:p>
          <a:p>
            <a:pPr>
              <a:spcAft>
                <a:spcPts val="600"/>
              </a:spcAft>
            </a:pPr>
            <a:r>
              <a:rPr lang="en-US" b="0" dirty="0"/>
              <a:t>National Weather Service’s IDSS Forecast Points is included. Market Participants should monitor for weather events. 	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	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	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	 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	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2" y="237792"/>
            <a:ext cx="8531225" cy="535232"/>
          </a:xfrm>
        </p:spPr>
        <p:txBody>
          <a:bodyPr/>
          <a:lstStyle/>
          <a:p>
            <a:r>
              <a:rPr lang="en-US" dirty="0"/>
              <a:t>RMS Requests TAC Approval  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907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5608C-31B1-44C9-B8BB-02D1ACC02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3" y="138047"/>
            <a:ext cx="8458200" cy="461665"/>
          </a:xfrm>
        </p:spPr>
        <p:txBody>
          <a:bodyPr/>
          <a:lstStyle/>
          <a:p>
            <a:r>
              <a:rPr lang="en-US" dirty="0"/>
              <a:t>RMS WG and TF Primary Activities in Progress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E70801-BC50-4B82-91FC-9A1106D8C545}"/>
              </a:ext>
            </a:extLst>
          </p:cNvPr>
          <p:cNvSpPr txBox="1"/>
          <p:nvPr/>
        </p:nvSpPr>
        <p:spPr>
          <a:xfrm>
            <a:off x="267128" y="634430"/>
            <a:ext cx="874330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Profiling Working Group (PWG)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Continuing the facilitation of 2025 Annual Validation processing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Exploring methods to enhance assignment of Load Profile segments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In-depth review of Load Profiling Guide Appendix D, Profile Decision Tree</a:t>
            </a:r>
          </a:p>
          <a:p>
            <a:endParaRPr lang="en-US" dirty="0"/>
          </a:p>
          <a:p>
            <a:r>
              <a:rPr lang="en-US" dirty="0"/>
              <a:t>Retail Market Training Task Force (RMTTF) – Instructor Led Sessions held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Retail 101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TX SET 5.0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MarkeTrak Part 1 - Overview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MarkeTrak Part 2 - Inadvertent Gain, Switch Holds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>
                <a:solidFill>
                  <a:srgbClr val="2D3338"/>
                </a:solidFill>
                <a:latin typeface="Roboto" panose="02000000000000000000" pitchFamily="2" charset="0"/>
              </a:rPr>
              <a:t>Texas Data Transport and MarkeTrak System (TDTMS)</a:t>
            </a:r>
          </a:p>
          <a:p>
            <a:r>
              <a:rPr lang="en-US" dirty="0">
                <a:solidFill>
                  <a:srgbClr val="2D3338"/>
                </a:solidFill>
                <a:latin typeface="Roboto" panose="02000000000000000000" pitchFamily="2" charset="0"/>
              </a:rPr>
              <a:t>•    MarkeTrak Subtype Analysis – Subtype Volume - indicator of market issues </a:t>
            </a:r>
          </a:p>
          <a:p>
            <a:r>
              <a:rPr lang="en-US" dirty="0">
                <a:solidFill>
                  <a:srgbClr val="2D3338"/>
                </a:solidFill>
                <a:latin typeface="Roboto" panose="02000000000000000000" pitchFamily="2" charset="0"/>
              </a:rPr>
              <a:t>•    Deep Dive on MarkeTrak Subtypes – anonymized REP activity - identifying     			possible process improvement opportunities</a:t>
            </a:r>
          </a:p>
          <a:p>
            <a:r>
              <a:rPr lang="en-US" dirty="0">
                <a:solidFill>
                  <a:srgbClr val="2D3338"/>
                </a:solidFill>
                <a:latin typeface="Roboto" panose="02000000000000000000" pitchFamily="2" charset="0"/>
              </a:rPr>
              <a:t>•    MarkeTrak availability and licensing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D3338"/>
                </a:solidFill>
                <a:latin typeface="Roboto" panose="02000000000000000000" pitchFamily="2" charset="0"/>
              </a:rPr>
              <a:t> Collectively with ERCOT – documenting detail on Retail Market Projects</a:t>
            </a:r>
          </a:p>
          <a:p>
            <a:endParaRPr lang="en-US" dirty="0">
              <a:solidFill>
                <a:srgbClr val="2D3338"/>
              </a:solidFill>
              <a:latin typeface="Roboto" panose="02000000000000000000" pitchFamily="2" charset="0"/>
            </a:endParaRPr>
          </a:p>
          <a:p>
            <a:r>
              <a:rPr lang="en-US" dirty="0">
                <a:solidFill>
                  <a:srgbClr val="2D3338"/>
                </a:solidFill>
                <a:latin typeface="Roboto" panose="02000000000000000000" pitchFamily="2" charset="0"/>
              </a:rPr>
              <a:t>Texas Standardized Electronic Transactions (TX SET)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D3338"/>
                </a:solidFill>
                <a:latin typeface="Roboto" panose="02000000000000000000" pitchFamily="2" charset="0"/>
              </a:rPr>
              <a:t>Texas Market Test Plan (TMTP) – Benefits to REPs, ERCOT and TDSP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D3338"/>
                </a:solidFill>
                <a:latin typeface="Roboto" panose="02000000000000000000" pitchFamily="2" charset="0"/>
              </a:rPr>
              <a:t>2026 Retail Flight Testing Schedule </a:t>
            </a:r>
          </a:p>
        </p:txBody>
      </p:sp>
    </p:spTree>
    <p:extLst>
      <p:ext uri="{BB962C8B-B14F-4D97-AF65-F5344CB8AC3E}">
        <p14:creationId xmlns:p14="http://schemas.microsoft.com/office/powerpoint/2010/main" val="1636883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377F6-7142-48D6-B105-43C7390C4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</p:spPr>
        <p:txBody>
          <a:bodyPr/>
          <a:lstStyle/>
          <a:p>
            <a:r>
              <a:rPr lang="en-US" sz="2000" dirty="0"/>
              <a:t>Biennial TAC/TAC Subcommittee Structural and Procedural Review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AD90ED-5F43-4647-90F5-DF8879664450}"/>
              </a:ext>
            </a:extLst>
          </p:cNvPr>
          <p:cNvSpPr txBox="1"/>
          <p:nvPr/>
        </p:nvSpPr>
        <p:spPr>
          <a:xfrm>
            <a:off x="246581" y="801391"/>
            <a:ext cx="859128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RMS Working Groups and Task Forces reviewed and found sufficient reasons for</a:t>
            </a:r>
          </a:p>
          <a:p>
            <a:r>
              <a:rPr lang="en-US" dirty="0"/>
              <a:t>continuing work as is.</a:t>
            </a:r>
          </a:p>
          <a:p>
            <a:endParaRPr lang="en-US" dirty="0"/>
          </a:p>
          <a:p>
            <a:r>
              <a:rPr lang="en-US" dirty="0"/>
              <a:t>RMS Leadership reviewed findings and determined the possibility of merging two RMS Working Groups. </a:t>
            </a:r>
          </a:p>
          <a:p>
            <a:endParaRPr lang="en-US" dirty="0"/>
          </a:p>
          <a:p>
            <a:r>
              <a:rPr lang="en-US" dirty="0"/>
              <a:t>Discussions are continuing.  </a:t>
            </a:r>
          </a:p>
          <a:p>
            <a:endParaRPr lang="en-US" dirty="0"/>
          </a:p>
          <a:p>
            <a:r>
              <a:rPr lang="en-US" dirty="0"/>
              <a:t>RMS Leadership expects to provide a recommendation at the meeting currently scheduled for August 12</a:t>
            </a:r>
            <a:r>
              <a:rPr lang="en-US" baseline="30000" dirty="0"/>
              <a:t>th</a:t>
            </a:r>
            <a:endParaRPr lang="en-US" dirty="0"/>
          </a:p>
          <a:p>
            <a:endParaRPr lang="en-US" dirty="0"/>
          </a:p>
          <a:p>
            <a:r>
              <a:rPr lang="en-US" dirty="0"/>
              <a:t>It is expected that merging the two Working Grou0s will not impact the work or deliverables by the two Groups</a:t>
            </a:r>
          </a:p>
          <a:p>
            <a:endParaRPr lang="en-US" dirty="0"/>
          </a:p>
          <a:p>
            <a:r>
              <a:rPr lang="en-US" dirty="0"/>
              <a:t>One benefit…</a:t>
            </a:r>
          </a:p>
          <a:p>
            <a:r>
              <a:rPr lang="en-US" dirty="0"/>
              <a:t>Minimizes hours for some ERCOT Market Rules or Technical Resources which support both Working Groups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394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AC180-85B8-4511-A3B4-17BEB6AE5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854" y="205483"/>
            <a:ext cx="8581009" cy="620258"/>
          </a:xfrm>
        </p:spPr>
        <p:txBody>
          <a:bodyPr/>
          <a:lstStyle/>
          <a:p>
            <a:r>
              <a:rPr lang="en-US" dirty="0"/>
              <a:t>Smart Meter Texas FTPS and API Security Upgrade  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5E235B-ADB2-4134-A242-144D66F75536}"/>
              </a:ext>
            </a:extLst>
          </p:cNvPr>
          <p:cNvSpPr txBox="1"/>
          <p:nvPr/>
        </p:nvSpPr>
        <p:spPr>
          <a:xfrm>
            <a:off x="256854" y="791115"/>
            <a:ext cx="858100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Smart Meter Texas is undergoing system changes to upgrade SMT from FTP to SFTP.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APIs are included in the project. Any Market Participant relying on SMT data through APIs will be impacted.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Market notices are being sent informing Market Participants.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Market WebEx meetings are being held – These are well attended!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Project updates are being provided at RMS meetings.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SMT SMEs are available for questions – please access the SMT site and attend Market WebEx meetings.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The Implémentation Date - August 23rd.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Project documentation is available on the SMT home page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052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457" y="156280"/>
            <a:ext cx="8214102" cy="669782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8930" y="731461"/>
            <a:ext cx="6534364" cy="4667250"/>
          </a:xfrm>
        </p:spPr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dirty="0"/>
              <a:t>RMS Meeting 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Tuesday, August 5</a:t>
            </a:r>
            <a:r>
              <a:rPr lang="en-US" baseline="30000" dirty="0"/>
              <a:t>th</a:t>
            </a:r>
            <a:r>
              <a:rPr lang="en-US" dirty="0"/>
              <a:t>, 9:30 AM 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Please join us!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Thank You!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01208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AD6A9D-E05D-44AF-B5F9-103C86E8102F}">
  <ds:schemaRefs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16400</TotalTime>
  <Words>542</Words>
  <Application>Microsoft Office PowerPoint</Application>
  <PresentationFormat>On-screen Show (4:3)</PresentationFormat>
  <Paragraphs>83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Roboto</vt:lpstr>
      <vt:lpstr>Times New Roman</vt:lpstr>
      <vt:lpstr>Custom Design</vt:lpstr>
      <vt:lpstr>PowerPoint Presentation</vt:lpstr>
      <vt:lpstr>RMS Requests TAC Approval    </vt:lpstr>
      <vt:lpstr>RMS WG and TF Primary Activities in Progress </vt:lpstr>
      <vt:lpstr>Biennial TAC/TAC Subcommittee Structural and Procedural Review</vt:lpstr>
      <vt:lpstr>Smart Meter Texas FTPS and API Security Upgrade  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Mckeever, Deborah</cp:lastModifiedBy>
  <cp:revision>974</cp:revision>
  <cp:lastPrinted>2023-09-19T20:21:51Z</cp:lastPrinted>
  <dcterms:created xsi:type="dcterms:W3CDTF">2010-04-12T23:12:02Z</dcterms:created>
  <dcterms:modified xsi:type="dcterms:W3CDTF">2025-07-29T19:23:13Z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2023-07-14T17:21:52Z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d8e5c145-1c97-4dfa-ac29-6cd666e16cb8</vt:lpwstr>
  </property>
  <property fmtid="{D5CDD505-2E9C-101B-9397-08002B2CF9AE}" pid="9" name="MSIP_Label_7084cbda-52b8-46fb-a7b7-cb5bd465ed85_ContentBits">
    <vt:lpwstr>0</vt:lpwstr>
  </property>
</Properties>
</file>