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4.xml" ContentType="application/vnd.openxmlformats-officedocument.theme+xml"/>
  <Override PartName="/ppt/theme/theme5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  <p:sldMasterId id="2147483756" r:id="rId6"/>
  </p:sldMasterIdLst>
  <p:notesMasterIdLst>
    <p:notesMasterId r:id="rId43"/>
  </p:notesMasterIdLst>
  <p:handoutMasterIdLst>
    <p:handoutMasterId r:id="rId44"/>
  </p:handoutMasterIdLst>
  <p:sldIdLst>
    <p:sldId id="542" r:id="rId7"/>
    <p:sldId id="563" r:id="rId8"/>
    <p:sldId id="2787" r:id="rId9"/>
    <p:sldId id="593" r:id="rId10"/>
    <p:sldId id="2791" r:id="rId11"/>
    <p:sldId id="595" r:id="rId12"/>
    <p:sldId id="2939" r:id="rId13"/>
    <p:sldId id="2977" r:id="rId14"/>
    <p:sldId id="2978" r:id="rId15"/>
    <p:sldId id="588" r:id="rId16"/>
    <p:sldId id="2979" r:id="rId17"/>
    <p:sldId id="589" r:id="rId18"/>
    <p:sldId id="600" r:id="rId19"/>
    <p:sldId id="599" r:id="rId20"/>
    <p:sldId id="2980" r:id="rId21"/>
    <p:sldId id="604" r:id="rId22"/>
    <p:sldId id="2984" r:id="rId23"/>
    <p:sldId id="2985" r:id="rId24"/>
    <p:sldId id="2986" r:id="rId25"/>
    <p:sldId id="2987" r:id="rId26"/>
    <p:sldId id="3002" r:id="rId27"/>
    <p:sldId id="2992" r:id="rId28"/>
    <p:sldId id="2993" r:id="rId29"/>
    <p:sldId id="2994" r:id="rId30"/>
    <p:sldId id="2995" r:id="rId31"/>
    <p:sldId id="3000" r:id="rId32"/>
    <p:sldId id="3003" r:id="rId33"/>
    <p:sldId id="3004" r:id="rId34"/>
    <p:sldId id="3005" r:id="rId35"/>
    <p:sldId id="3006" r:id="rId36"/>
    <p:sldId id="3007" r:id="rId37"/>
    <p:sldId id="2988" r:id="rId38"/>
    <p:sldId id="597" r:id="rId39"/>
    <p:sldId id="3009" r:id="rId40"/>
    <p:sldId id="3010" r:id="rId41"/>
    <p:sldId id="591" r:id="rId4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E6EBF0"/>
    <a:srgbClr val="0076C6"/>
    <a:srgbClr val="00AEC7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810" y="2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739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635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31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44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6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98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61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182880" rIns="274320" bIns="182880"/>
          <a:lstStyle>
            <a:lvl1pPr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rgbClr val="5B6770"/>
                </a:solidFill>
              </a:defRPr>
            </a:lvl2pPr>
            <a:lvl3pPr>
              <a:defRPr sz="1200">
                <a:solidFill>
                  <a:srgbClr val="5B6770"/>
                </a:solidFill>
              </a:defRPr>
            </a:lvl3pPr>
            <a:lvl4pPr>
              <a:defRPr sz="1050">
                <a:solidFill>
                  <a:srgbClr val="5B6770"/>
                </a:solidFill>
              </a:defRPr>
            </a:lvl4pPr>
            <a:lvl5pPr>
              <a:defRPr sz="9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598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  <a:latin typeface="+mj-lt"/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464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  <a:latin typeface="+mj-lt"/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1500" b="0">
                <a:solidFill>
                  <a:schemeClr val="accent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362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2"/>
                </a:solidFill>
              </a:defRPr>
            </a:lvl2pPr>
            <a:lvl3pPr>
              <a:defRPr sz="13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337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2"/>
                </a:solidFill>
              </a:defRPr>
            </a:lvl2pPr>
            <a:lvl3pPr>
              <a:defRPr sz="13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200" b="0">
                <a:solidFill>
                  <a:schemeClr val="accent1"/>
                </a:solidFill>
              </a:defRPr>
            </a:lvl1pPr>
            <a:lvl2pPr>
              <a:defRPr sz="1050">
                <a:solidFill>
                  <a:schemeClr val="tx2"/>
                </a:solidFill>
              </a:defRPr>
            </a:lvl2pPr>
            <a:lvl3pPr>
              <a:defRPr sz="9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0116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2"/>
                </a:solidFill>
              </a:defRPr>
            </a:lvl2pPr>
            <a:lvl3pPr>
              <a:defRPr sz="13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5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35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12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2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35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05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3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931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050">
                <a:solidFill>
                  <a:schemeClr val="tx2"/>
                </a:solidFill>
              </a:defRPr>
            </a:lvl2pPr>
            <a:lvl3pPr>
              <a:defRPr sz="9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362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1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200" b="0">
                <a:solidFill>
                  <a:schemeClr val="accent1"/>
                </a:solidFill>
              </a:defRPr>
            </a:lvl1pPr>
            <a:lvl2pPr>
              <a:defRPr sz="1050">
                <a:solidFill>
                  <a:schemeClr val="tx2"/>
                </a:solidFill>
              </a:defRPr>
            </a:lvl2pPr>
            <a:lvl3pPr>
              <a:defRPr sz="9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485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1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201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35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05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681148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1"/>
            <a:ext cx="8534400" cy="1625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accent2"/>
                </a:solidFill>
              </a:defRPr>
            </a:lvl2pPr>
            <a:lvl3pPr>
              <a:defRPr sz="12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6"/>
            <a:ext cx="8534400" cy="185589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 marL="6858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53357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2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2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75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2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2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2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26215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598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070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6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38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image" Target="../media/image4.svg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/>
        </p:nvSpPr>
        <p:spPr>
          <a:xfrm>
            <a:off x="8534403" y="6477006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/>
        </p:nvSpPr>
        <p:spPr>
          <a:xfrm>
            <a:off x="9019631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94560" y="6477006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677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927BBE96-0B6E-DC6F-634C-1066027ADE9F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987179" y="6296044"/>
            <a:ext cx="936358" cy="51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85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committees/tac/rtcbtf" TargetMode="Externa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hyperlink" Target="https://www.ercot.com/files/docs/2025/04/07/RTCB_Market_Trials_Handbook_3_OpenLoop_RTC_SCED.docx" TargetMode="Externa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ercot.com/files/docs/2025/04/07/RTCB_Market_Trials_Handbook_4_QSE-Telemetry-Tests_Rev_06132025_FINAL.docx" TargetMode="Externa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RTCB@ERCOT.com" TargetMode="Externa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change.puc.texas.gov/search/documents/?controlNumber=55999&amp;itemNumber=150" TargetMode="Externa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4953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RTC+B Task Force</a:t>
            </a:r>
          </a:p>
          <a:p>
            <a:r>
              <a:rPr lang="en-US" sz="2400" b="1" dirty="0"/>
              <a:t>Update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July 30, 2025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7F686-03C1-A234-9589-65F09DE77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Market Trials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96B72-A6AF-5FC4-5DD1-EE5C59D35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562600"/>
          </a:xfrm>
        </p:spPr>
        <p:txBody>
          <a:bodyPr/>
          <a:lstStyle/>
          <a:p>
            <a:r>
              <a:rPr lang="en-US" sz="2400" u="sng" dirty="0">
                <a:solidFill>
                  <a:schemeClr val="tx2"/>
                </a:solidFill>
              </a:rPr>
              <a:t>Trials meeting every Monday 10-10:30am until December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Standalone calendar page each week with </a:t>
            </a:r>
            <a:r>
              <a:rPr lang="en-US" sz="2000" dirty="0" err="1">
                <a:solidFill>
                  <a:schemeClr val="tx2"/>
                </a:solidFill>
              </a:rPr>
              <a:t>WebEx</a:t>
            </a:r>
            <a:endParaRPr lang="en-US" sz="2000" dirty="0">
              <a:solidFill>
                <a:schemeClr val="tx2"/>
              </a:solidFill>
            </a:endParaRPr>
          </a:p>
          <a:p>
            <a:pPr lvl="2"/>
            <a:r>
              <a:rPr lang="en-US" sz="1800" dirty="0">
                <a:solidFill>
                  <a:schemeClr val="tx2"/>
                </a:solidFill>
                <a:hlinkClick r:id="rId2"/>
              </a:rPr>
              <a:t>RTCBTF Home Page </a:t>
            </a:r>
            <a:r>
              <a:rPr lang="en-US" sz="1800" dirty="0">
                <a:solidFill>
                  <a:schemeClr val="tx2"/>
                </a:solidFill>
              </a:rPr>
              <a:t>houses all market trials documentation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Averaging 150-175 participants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Weekly presentation walk-through with Q&amp;A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Highlights of weekly Market Trials on following slides</a:t>
            </a:r>
          </a:p>
          <a:p>
            <a:pPr lvl="1">
              <a:buFontTx/>
              <a:buChar char="-"/>
            </a:pPr>
            <a:r>
              <a:rPr lang="en-US" sz="1600" dirty="0">
                <a:solidFill>
                  <a:srgbClr val="FF0000"/>
                </a:solidFill>
              </a:rPr>
              <a:t>Phase 1 May/June Scorecards  (next 3 slides)</a:t>
            </a:r>
          </a:p>
          <a:p>
            <a:pPr lvl="1">
              <a:buFontTx/>
              <a:buChar char="-"/>
            </a:pPr>
            <a:r>
              <a:rPr lang="en-US" sz="1600" dirty="0">
                <a:solidFill>
                  <a:srgbClr val="FF0000"/>
                </a:solidFill>
              </a:rPr>
              <a:t>Phase 2 July/Aug began 7/7/25  (next 18 slides in 10-minute flyover)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847A7-58C2-789D-0A96-8057855B15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4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1D515-7487-5895-5A68-E2B2F38926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3810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MAY AND JUNE TRIALS WERE COMPLETED SUCCESSFULLY</a:t>
            </a:r>
          </a:p>
          <a:p>
            <a:r>
              <a:rPr lang="en-US" dirty="0">
                <a:solidFill>
                  <a:schemeClr val="tx2"/>
                </a:solidFill>
              </a:rPr>
              <a:t>Thank you!  (next 3 slides)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F15E8C-6449-850A-44C5-4E5BE29C96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20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A8FE-95AF-188F-A032-8A720E651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82" y="243681"/>
            <a:ext cx="8458200" cy="1155293"/>
          </a:xfrm>
        </p:spPr>
        <p:txBody>
          <a:bodyPr lIns="91440" tIns="45720" rIns="91440" bIns="45720" anchor="t"/>
          <a:lstStyle/>
          <a:p>
            <a:r>
              <a:rPr lang="en-US" sz="2000"/>
              <a:t>Scorecard 1 for </a:t>
            </a:r>
            <a:br>
              <a:rPr lang="en-US" sz="2000"/>
            </a:br>
            <a:r>
              <a:rPr lang="en-US" sz="2000"/>
              <a:t>Handbook 1-</a:t>
            </a:r>
            <a:br>
              <a:rPr lang="en-US" sz="2000"/>
            </a:br>
            <a:r>
              <a:rPr lang="en-US" sz="2000"/>
              <a:t>Market submissions</a:t>
            </a:r>
            <a:r>
              <a:rPr lang="en-US"/>
              <a:t>: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B970C-F5B5-5970-D012-575455E0F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8832D1-A608-C9B2-FCBA-8365AD9F37D2}"/>
              </a:ext>
            </a:extLst>
          </p:cNvPr>
          <p:cNvSpPr txBox="1"/>
          <p:nvPr/>
        </p:nvSpPr>
        <p:spPr>
          <a:xfrm>
            <a:off x="282889" y="1295400"/>
            <a:ext cx="2734652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dirty="0"/>
          </a:p>
          <a:p>
            <a:r>
              <a:rPr lang="en-US" dirty="0"/>
              <a:t>7/3 Scores for QSEs with Resources – successful submissions for resource types specified in Handbook 1</a:t>
            </a:r>
            <a:endParaRPr lang="en-US" dirty="0">
              <a:cs typeface="Arial"/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/>
              <a:t>Scoring: 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Complete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cs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10E433E-D90D-3EF8-BCF6-5BEC632F6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89" y="4114800"/>
            <a:ext cx="2531692" cy="964454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D64417-A3D5-4968-BB21-ED273DD5DF60}"/>
              </a:ext>
            </a:extLst>
          </p:cNvPr>
          <p:cNvGraphicFramePr>
            <a:graphicFrameLocks noGrp="1"/>
          </p:cNvGraphicFramePr>
          <p:nvPr/>
        </p:nvGraphicFramePr>
        <p:xfrm>
          <a:off x="4229100" y="3291840"/>
          <a:ext cx="685800" cy="27432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617346868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9718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F8C6BF0-8287-6403-687F-EBEBFF602EE3}"/>
              </a:ext>
            </a:extLst>
          </p:cNvPr>
          <p:cNvGraphicFramePr>
            <a:graphicFrameLocks noGrp="1"/>
          </p:cNvGraphicFramePr>
          <p:nvPr/>
        </p:nvGraphicFramePr>
        <p:xfrm>
          <a:off x="4229100" y="3291840"/>
          <a:ext cx="685800" cy="27432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127954324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310192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03D792E-C894-9BE8-E66E-6B04AAE2C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4770" y="0"/>
            <a:ext cx="2484410" cy="6324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E930B6-4B9B-F2C5-604E-91A9B3D315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5329" y="0"/>
            <a:ext cx="2445978" cy="63246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387FB5E-5E45-91B4-4F4F-3E7F3E1BDF31}"/>
              </a:ext>
            </a:extLst>
          </p:cNvPr>
          <p:cNvSpPr/>
          <p:nvPr/>
        </p:nvSpPr>
        <p:spPr>
          <a:xfrm rot="19999750">
            <a:off x="2693423" y="2830175"/>
            <a:ext cx="3339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Complete</a:t>
            </a:r>
          </a:p>
        </p:txBody>
      </p:sp>
    </p:spTree>
    <p:extLst>
      <p:ext uri="{BB962C8B-B14F-4D97-AF65-F5344CB8AC3E}">
        <p14:creationId xmlns:p14="http://schemas.microsoft.com/office/powerpoint/2010/main" val="1924432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A8FE-95AF-188F-A032-8A720E651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sz="1800"/>
              <a:t>Scorecard 2A for </a:t>
            </a:r>
            <a:br>
              <a:rPr lang="en-US" sz="1800">
                <a:cs typeface="Arial"/>
              </a:rPr>
            </a:br>
            <a:r>
              <a:rPr lang="en-US" sz="1800"/>
              <a:t>Handbook 2- </a:t>
            </a:r>
            <a:br>
              <a:rPr lang="en-US" sz="1800"/>
            </a:br>
            <a:r>
              <a:rPr lang="en-US" sz="1800">
                <a:solidFill>
                  <a:srgbClr val="C00000"/>
                </a:solidFill>
              </a:rPr>
              <a:t>100% of ICCP Telemetry </a:t>
            </a:r>
            <a:br>
              <a:rPr lang="en-US" sz="1800">
                <a:solidFill>
                  <a:srgbClr val="C00000"/>
                </a:solidFill>
              </a:rPr>
            </a:br>
            <a:r>
              <a:rPr lang="en-US" sz="1800">
                <a:solidFill>
                  <a:srgbClr val="C00000"/>
                </a:solidFill>
              </a:rPr>
              <a:t>points added by QSE</a:t>
            </a:r>
            <a:r>
              <a:rPr lang="en-US" sz="2000">
                <a:solidFill>
                  <a:srgbClr val="C00000"/>
                </a:solidFill>
              </a:rPr>
              <a:t>:</a:t>
            </a:r>
            <a:br>
              <a:rPr lang="en-US"/>
            </a:br>
            <a:endParaRPr lang="en-US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B970C-F5B5-5970-D012-575455E0F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8832D1-A608-C9B2-FCBA-8365AD9F37D2}"/>
              </a:ext>
            </a:extLst>
          </p:cNvPr>
          <p:cNvSpPr txBox="1"/>
          <p:nvPr/>
        </p:nvSpPr>
        <p:spPr>
          <a:xfrm>
            <a:off x="381000" y="1600200"/>
            <a:ext cx="2920932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7/21 Scores for QSE with Resources - ICCP Telemetry points added in current model. </a:t>
            </a:r>
          </a:p>
          <a:p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>
                <a:solidFill>
                  <a:srgbClr val="C00000"/>
                </a:solidFill>
                <a:cs typeface="Arial"/>
              </a:rPr>
              <a:t>99.5% of 26k points complete</a:t>
            </a:r>
          </a:p>
          <a:p>
            <a:r>
              <a:rPr lang="en-US" sz="1600" dirty="0">
                <a:solidFill>
                  <a:srgbClr val="C00000"/>
                </a:solidFill>
                <a:cs typeface="Arial"/>
              </a:rPr>
              <a:t> Last points are identified and are being worked on.</a:t>
            </a:r>
          </a:p>
          <a:p>
            <a:endParaRPr lang="en-US" dirty="0"/>
          </a:p>
          <a:p>
            <a:r>
              <a:rPr lang="en-US" dirty="0"/>
              <a:t>Scoring:</a:t>
            </a:r>
            <a:endParaRPr lang="en-US" dirty="0">
              <a:cs typeface="Arial"/>
            </a:endParaRPr>
          </a:p>
          <a:p>
            <a:endParaRPr lang="en-US" dirty="0"/>
          </a:p>
          <a:p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CC0760-19EB-B1BC-867D-0C4CF8DBA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53" y="4329642"/>
            <a:ext cx="3019425" cy="1181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47426F-52F8-665C-8327-B55DCDB21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339" y="47264"/>
            <a:ext cx="2619067" cy="62773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546B33-E2A4-A877-6015-7A86D97E19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8022" y="0"/>
            <a:ext cx="2698402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345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A8FE-95AF-188F-A032-8A720E651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sz="2000" dirty="0"/>
              <a:t>Scorecard 2B for</a:t>
            </a:r>
            <a:br>
              <a:rPr lang="en-US" sz="2000" dirty="0">
                <a:cs typeface="Arial"/>
              </a:rPr>
            </a:br>
            <a:r>
              <a:rPr lang="en-US" sz="2000" dirty="0"/>
              <a:t> Handbook 2-</a:t>
            </a:r>
            <a:br>
              <a:rPr lang="en-US" sz="2000" dirty="0"/>
            </a:br>
            <a:r>
              <a:rPr lang="en-US" sz="2000" dirty="0">
                <a:solidFill>
                  <a:srgbClr val="C00000"/>
                </a:solidFill>
              </a:rPr>
              <a:t>Telemetry checkout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meetings completed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with ERCOT staff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for sample of live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data transfer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capability</a:t>
            </a:r>
            <a:br>
              <a:rPr lang="en-US" dirty="0"/>
            </a:br>
            <a:endParaRPr lang="en-US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B970C-F5B5-5970-D012-575455E0F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8832D1-A608-C9B2-FCBA-8365AD9F37D2}"/>
              </a:ext>
            </a:extLst>
          </p:cNvPr>
          <p:cNvSpPr txBox="1"/>
          <p:nvPr/>
        </p:nvSpPr>
        <p:spPr>
          <a:xfrm>
            <a:off x="302918" y="3143926"/>
            <a:ext cx="3078457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7/3 Scores for QSEs with Resources – Scheduling Check-out and Check-out complete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cs typeface="Arial"/>
              </a:rPr>
              <a:t>Scoring: 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Complete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13B00C-4E97-2FE7-D505-4C7350051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900613"/>
            <a:ext cx="2635704" cy="6830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550751-8F80-7717-B55C-0279BFB58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329" y="0"/>
            <a:ext cx="2834248" cy="63234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994AAB-CA69-DC64-DEB4-E88FB3D27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593" y="-33334"/>
            <a:ext cx="2443359" cy="63567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C7E4B6D-8AAD-A3F6-82B6-6F9889A9F4B3}"/>
              </a:ext>
            </a:extLst>
          </p:cNvPr>
          <p:cNvSpPr/>
          <p:nvPr/>
        </p:nvSpPr>
        <p:spPr>
          <a:xfrm rot="19999750">
            <a:off x="2693423" y="2830175"/>
            <a:ext cx="3339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Complete</a:t>
            </a:r>
          </a:p>
        </p:txBody>
      </p:sp>
    </p:spTree>
    <p:extLst>
      <p:ext uri="{BB962C8B-B14F-4D97-AF65-F5344CB8AC3E}">
        <p14:creationId xmlns:p14="http://schemas.microsoft.com/office/powerpoint/2010/main" val="212463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D6021-B3CD-27C3-E1FE-F3FAAE18A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668B0D-397B-5F2F-8D05-1C61C9BFC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3810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JULY/AUGUST TRIALS ARE SUCCESSFULLY UNDERWAY</a:t>
            </a:r>
          </a:p>
          <a:p>
            <a:r>
              <a:rPr lang="en-US" dirty="0">
                <a:solidFill>
                  <a:schemeClr val="tx2"/>
                </a:solidFill>
              </a:rPr>
              <a:t>10-minute flyover of next 18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06B26-A26D-192F-B1E2-00C498AADD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989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016E0-4BE9-7730-5DBB-6B8B3A7CE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July/August Market Trials 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CE1EF-4509-93B5-1017-B3C92DE98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24128"/>
            <a:ext cx="8665464" cy="4334256"/>
          </a:xfrm>
        </p:spPr>
        <p:txBody>
          <a:bodyPr lIns="91440" tIns="45720" rIns="91440" bIns="45720" anchor="t"/>
          <a:lstStyle/>
          <a:p>
            <a:r>
              <a:rPr lang="en-US" sz="1800" dirty="0">
                <a:solidFill>
                  <a:schemeClr val="tx2"/>
                </a:solidFill>
                <a:cs typeface="Arial"/>
                <a:hlinkClick r:id="rId2"/>
              </a:rPr>
              <a:t>Handbook #3</a:t>
            </a:r>
            <a:r>
              <a:rPr lang="en-US" sz="1800" dirty="0">
                <a:solidFill>
                  <a:schemeClr val="tx2"/>
                </a:solidFill>
                <a:cs typeface="Arial"/>
              </a:rPr>
              <a:t> - </a:t>
            </a:r>
            <a:r>
              <a:rPr lang="en-US" sz="1800" dirty="0">
                <a:solidFill>
                  <a:srgbClr val="C00000"/>
                </a:solidFill>
                <a:cs typeface="Arial"/>
              </a:rPr>
              <a:t>Dual “production-like” data Tue/Thu 9am-5pm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cs typeface="Arial"/>
              </a:rPr>
              <a:t>Market Trials ERCOT/QSE support required for: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cs typeface="Arial"/>
              </a:rPr>
              <a:t>Submissions (TPO/COP/</a:t>
            </a:r>
            <a:r>
              <a:rPr lang="en-US" sz="1600" dirty="0" err="1">
                <a:solidFill>
                  <a:schemeClr val="tx2"/>
                </a:solidFill>
                <a:cs typeface="Arial"/>
              </a:rPr>
              <a:t>ASOffer</a:t>
            </a:r>
            <a:r>
              <a:rPr lang="en-US" sz="1600" dirty="0">
                <a:solidFill>
                  <a:schemeClr val="tx2"/>
                </a:solidFill>
                <a:cs typeface="Arial"/>
              </a:rPr>
              <a:t> etc.) – No outage submissions required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cs typeface="Arial"/>
              </a:rPr>
              <a:t>Telemetry (current and new telemetry points)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cs typeface="Arial"/>
              </a:rPr>
              <a:t>To assist RUC studies, please submit COP, 3PSO, </a:t>
            </a:r>
            <a:r>
              <a:rPr lang="en-US" sz="1400" dirty="0" err="1">
                <a:solidFill>
                  <a:schemeClr val="tx2"/>
                </a:solidFill>
                <a:cs typeface="Arial"/>
              </a:rPr>
              <a:t>ASOffer</a:t>
            </a:r>
            <a:r>
              <a:rPr lang="en-US" sz="1400" dirty="0">
                <a:solidFill>
                  <a:schemeClr val="tx2"/>
                </a:solidFill>
                <a:cs typeface="Arial"/>
              </a:rPr>
              <a:t> through end of OD (midnight)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cs typeface="Arial"/>
              </a:rPr>
              <a:t>Systems will be running 7x24, so submissions encouraged but not required on all days.</a:t>
            </a:r>
          </a:p>
          <a:p>
            <a:endParaRPr lang="en-US" sz="1800" dirty="0">
              <a:solidFill>
                <a:schemeClr val="tx2"/>
              </a:solidFill>
              <a:cs typeface="Arial"/>
            </a:endParaRPr>
          </a:p>
          <a:p>
            <a:r>
              <a:rPr lang="en-US" sz="1800" dirty="0">
                <a:solidFill>
                  <a:schemeClr val="tx2"/>
                </a:solidFill>
                <a:cs typeface="Arial"/>
              </a:rPr>
              <a:t>Scoring for QSE submissions &amp; telemetry as 2 scorecards for Handbook #3</a:t>
            </a:r>
          </a:p>
          <a:p>
            <a:pPr marL="457200" lvl="1" indent="0">
              <a:buNone/>
            </a:pPr>
            <a:r>
              <a:rPr lang="en-US" sz="1400" b="1" u="sng" dirty="0">
                <a:solidFill>
                  <a:schemeClr val="tx2"/>
                </a:solidFill>
                <a:cs typeface="Arial"/>
              </a:rPr>
              <a:t>All QSEs</a:t>
            </a:r>
            <a:r>
              <a:rPr lang="en-US" sz="1400" b="1" dirty="0">
                <a:solidFill>
                  <a:schemeClr val="tx2"/>
                </a:solidFill>
                <a:cs typeface="Arial"/>
              </a:rPr>
              <a:t> for </a:t>
            </a:r>
            <a:r>
              <a:rPr lang="en-US" sz="1400" b="1" u="sng" dirty="0">
                <a:solidFill>
                  <a:schemeClr val="tx2"/>
                </a:solidFill>
                <a:cs typeface="Arial"/>
              </a:rPr>
              <a:t>all Resources</a:t>
            </a:r>
            <a:r>
              <a:rPr lang="en-US" sz="1400" b="1" dirty="0">
                <a:solidFill>
                  <a:schemeClr val="tx2"/>
                </a:solidFill>
                <a:cs typeface="Arial"/>
              </a:rPr>
              <a:t> on Monitored Operating Days July 22– Aug 28 every Tue/Thu 9-5 </a:t>
            </a:r>
          </a:p>
          <a:p>
            <a:pPr lvl="1"/>
            <a:r>
              <a:rPr lang="en-US" sz="1600" dirty="0">
                <a:solidFill>
                  <a:schemeClr val="tx2"/>
                </a:solidFill>
                <a:cs typeface="Arial"/>
              </a:rPr>
              <a:t>Green is &gt; 95%</a:t>
            </a:r>
          </a:p>
          <a:p>
            <a:pPr lvl="1"/>
            <a:r>
              <a:rPr lang="en-US" sz="1600" dirty="0">
                <a:solidFill>
                  <a:schemeClr val="tx2"/>
                </a:solidFill>
                <a:cs typeface="Arial"/>
              </a:rPr>
              <a:t>Yellow is 85% - 95%</a:t>
            </a:r>
          </a:p>
          <a:p>
            <a:pPr lvl="1"/>
            <a:r>
              <a:rPr lang="en-US" sz="1600" dirty="0">
                <a:solidFill>
                  <a:schemeClr val="tx2"/>
                </a:solidFill>
                <a:cs typeface="Arial"/>
              </a:rPr>
              <a:t>Red is &lt; 85%</a:t>
            </a:r>
          </a:p>
          <a:p>
            <a:pPr lvl="1"/>
            <a:r>
              <a:rPr lang="en-US" sz="1600" dirty="0">
                <a:solidFill>
                  <a:schemeClr val="tx2"/>
                </a:solidFill>
                <a:cs typeface="Arial"/>
              </a:rPr>
              <a:t>Also an “ERCOT-wide score”</a:t>
            </a:r>
          </a:p>
          <a:p>
            <a:endParaRPr lang="en-US" sz="1000" dirty="0">
              <a:solidFill>
                <a:schemeClr val="tx2"/>
              </a:solidFill>
              <a:cs typeface="Arial"/>
            </a:endParaRPr>
          </a:p>
          <a:p>
            <a:endParaRPr lang="en-US" sz="2400" dirty="0">
              <a:solidFill>
                <a:srgbClr val="5B6770"/>
              </a:solidFill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4F44B-2DCC-AA75-C288-27CF04C22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FAE2B8-17BB-8AEF-00B7-584DC624E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0358" y="4270574"/>
            <a:ext cx="4286250" cy="7810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60FDCE7-6209-8B2F-F14D-0CA4B99AF7C6}"/>
              </a:ext>
            </a:extLst>
          </p:cNvPr>
          <p:cNvSpPr/>
          <p:nvPr/>
        </p:nvSpPr>
        <p:spPr>
          <a:xfrm>
            <a:off x="5247850" y="4441869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 </a:t>
            </a:r>
            <a:r>
              <a:rPr lang="en-US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OpDays</a:t>
            </a:r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cored in 3a</a:t>
            </a:r>
          </a:p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market submissions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B6E480-9DAF-7D06-8E0F-AF24E8EEC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454" y="5282510"/>
            <a:ext cx="4286250" cy="7810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DB57AD0-2487-B6B7-6D55-307FE1F34C5D}"/>
              </a:ext>
            </a:extLst>
          </p:cNvPr>
          <p:cNvSpPr/>
          <p:nvPr/>
        </p:nvSpPr>
        <p:spPr>
          <a:xfrm>
            <a:off x="5253946" y="5453805"/>
            <a:ext cx="26597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 </a:t>
            </a:r>
            <a:r>
              <a:rPr lang="en-US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OpDays</a:t>
            </a:r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cored in 3b</a:t>
            </a:r>
          </a:p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accurate telemetry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6221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AC01F-3D72-F099-1821-0C79E04F7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B983-29D3-2E27-8C56-A9B58D0EC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July/August Market Trials 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6BED9-1B9F-D8A5-C28E-FB3A5AB1C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18457"/>
            <a:ext cx="8534400" cy="4283311"/>
          </a:xfrm>
        </p:spPr>
        <p:txBody>
          <a:bodyPr lIns="91440" tIns="45720" rIns="91440" bIns="45720" anchor="t"/>
          <a:lstStyle/>
          <a:p>
            <a:endParaRPr lang="en-US" sz="1000" dirty="0">
              <a:solidFill>
                <a:schemeClr val="tx2"/>
              </a:solidFill>
              <a:cs typeface="Arial"/>
            </a:endParaRPr>
          </a:p>
          <a:p>
            <a:r>
              <a:rPr lang="en-US" sz="1800" dirty="0">
                <a:solidFill>
                  <a:schemeClr val="tx2"/>
                </a:solidFill>
                <a:cs typeface="Arial"/>
                <a:hlinkClick r:id="rId2"/>
              </a:rPr>
              <a:t>Handbook #4</a:t>
            </a:r>
            <a:r>
              <a:rPr lang="en-US" sz="1800" dirty="0">
                <a:solidFill>
                  <a:schemeClr val="tx2"/>
                </a:solidFill>
                <a:cs typeface="Arial"/>
              </a:rPr>
              <a:t> - Coordinated Individual QSE Tests to follow UDSP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cs typeface="Arial"/>
              </a:rPr>
              <a:t>ERCOT will schedule meetings with QSEs </a:t>
            </a:r>
          </a:p>
          <a:p>
            <a:pPr lvl="2"/>
            <a:r>
              <a:rPr lang="en-US" sz="1400" dirty="0">
                <a:solidFill>
                  <a:srgbClr val="C00000"/>
                </a:solidFill>
                <a:cs typeface="Arial"/>
              </a:rPr>
              <a:t>Meeting and test not required for “NCLR-only” QSEs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cs typeface="Arial"/>
              </a:rPr>
              <a:t>Please contact ERCOT if you are ready to test in the trials window</a:t>
            </a:r>
          </a:p>
          <a:p>
            <a:pPr lvl="1"/>
            <a:endParaRPr lang="en-US" sz="1800" dirty="0">
              <a:solidFill>
                <a:schemeClr val="tx2"/>
              </a:solidFill>
              <a:cs typeface="Arial"/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  <a:cs typeface="Arial"/>
              </a:rPr>
              <a:t>Single successful test for QSE to complete.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cs typeface="Arial"/>
              </a:rPr>
              <a:t>Green is successfully tested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cs typeface="Arial"/>
              </a:rPr>
              <a:t>Yellow is scheduled but not complete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cs typeface="Arial"/>
              </a:rPr>
              <a:t>Red is not scheduled for test</a:t>
            </a:r>
          </a:p>
          <a:p>
            <a:pPr lvl="1"/>
            <a:endParaRPr lang="en-US" sz="2000" dirty="0">
              <a:solidFill>
                <a:schemeClr val="tx2"/>
              </a:solidFill>
              <a:cs typeface="Arial"/>
            </a:endParaRPr>
          </a:p>
          <a:p>
            <a:pPr lvl="1"/>
            <a:endParaRPr lang="en-US" sz="2000" dirty="0">
              <a:solidFill>
                <a:schemeClr val="tx2"/>
              </a:solidFill>
              <a:cs typeface="Arial"/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  <a:cs typeface="Arial"/>
              </a:rPr>
              <a:t>Also tracking an “ERCOT-wide score” to achieve 98% testing completed by end of August</a:t>
            </a:r>
          </a:p>
          <a:p>
            <a:endParaRPr lang="en-US" sz="2400" dirty="0">
              <a:solidFill>
                <a:srgbClr val="5B6770"/>
              </a:solidFill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532464-7BB1-8F31-C1B0-2302C4F26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C71648-66F0-FA2A-8821-D7740AB55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387" y="2937768"/>
            <a:ext cx="3475021" cy="137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432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9B368-2F88-3909-9A41-40469A3D3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BAED3-CC3A-4F29-73AF-7B596D73A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82" y="243681"/>
            <a:ext cx="8458200" cy="1155293"/>
          </a:xfrm>
        </p:spPr>
        <p:txBody>
          <a:bodyPr lIns="91440" tIns="45720" rIns="91440" bIns="45720" anchor="t"/>
          <a:lstStyle/>
          <a:p>
            <a:r>
              <a:rPr lang="en-US" sz="2000" dirty="0"/>
              <a:t>Scorecard 3A for </a:t>
            </a:r>
            <a:br>
              <a:rPr lang="en-US" sz="2000" dirty="0"/>
            </a:br>
            <a:r>
              <a:rPr lang="en-US" sz="2000" dirty="0"/>
              <a:t>Handbook 3-</a:t>
            </a:r>
            <a:br>
              <a:rPr lang="en-US" sz="2000" dirty="0"/>
            </a:br>
            <a:r>
              <a:rPr lang="en-US" sz="2000" dirty="0"/>
              <a:t>Market submissions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A2AAF-4E8D-76E5-C097-F7BBFAE2D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83395A-D59B-3C32-DFB6-67A47CDBD502}"/>
              </a:ext>
            </a:extLst>
          </p:cNvPr>
          <p:cNvSpPr txBox="1"/>
          <p:nvPr/>
        </p:nvSpPr>
        <p:spPr>
          <a:xfrm>
            <a:off x="282888" y="1295400"/>
            <a:ext cx="3271085" cy="31393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Scores for QSEs with Resources – Appropriate submissions made for each owned resources.</a:t>
            </a:r>
          </a:p>
          <a:p>
            <a:endParaRPr lang="en-US" dirty="0"/>
          </a:p>
          <a:p>
            <a:r>
              <a:rPr lang="en-US" dirty="0">
                <a:cs typeface="Arial"/>
              </a:rPr>
              <a:t>COP – </a:t>
            </a:r>
            <a:r>
              <a:rPr lang="en-US" sz="1600" dirty="0">
                <a:cs typeface="Arial"/>
              </a:rPr>
              <a:t>ALL</a:t>
            </a:r>
          </a:p>
          <a:p>
            <a:r>
              <a:rPr lang="en-US" dirty="0">
                <a:cs typeface="Arial"/>
              </a:rPr>
              <a:t>TPO – </a:t>
            </a:r>
            <a:r>
              <a:rPr lang="en-US" sz="1600" dirty="0">
                <a:cs typeface="Arial"/>
              </a:rPr>
              <a:t>Gen, ESR, CLR</a:t>
            </a:r>
          </a:p>
          <a:p>
            <a:r>
              <a:rPr lang="en-US" dirty="0">
                <a:cs typeface="Arial"/>
              </a:rPr>
              <a:t>ASO – </a:t>
            </a:r>
            <a:r>
              <a:rPr lang="en-US" sz="1600" dirty="0">
                <a:cs typeface="Arial"/>
              </a:rPr>
              <a:t>AS Qualified Resources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/>
              <a:t>Scoring: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cs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3E61F56-C33C-C165-FD95-8C0469C673D5}"/>
              </a:ext>
            </a:extLst>
          </p:cNvPr>
          <p:cNvGraphicFramePr>
            <a:graphicFrameLocks noGrp="1"/>
          </p:cNvGraphicFramePr>
          <p:nvPr/>
        </p:nvGraphicFramePr>
        <p:xfrm>
          <a:off x="4229100" y="3291840"/>
          <a:ext cx="685800" cy="27432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617346868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9718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23E89F4-CE5B-AE2A-6222-9A74E63A2779}"/>
              </a:ext>
            </a:extLst>
          </p:cNvPr>
          <p:cNvGraphicFramePr>
            <a:graphicFrameLocks noGrp="1"/>
          </p:cNvGraphicFramePr>
          <p:nvPr/>
        </p:nvGraphicFramePr>
        <p:xfrm>
          <a:off x="4229100" y="3291840"/>
          <a:ext cx="685800" cy="27432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127954324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endParaRPr lang="en-US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310192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86A84653-2115-9350-22F6-50417EB12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708" y="0"/>
            <a:ext cx="2636753" cy="62388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5CEAE7-ADEF-4734-20B2-CFD9B79DB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267" y="0"/>
            <a:ext cx="2787258" cy="62388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884FF71-05EA-C7FC-54AA-C629D7A854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34721"/>
            <a:ext cx="34290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20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00894-50D3-ECB4-F886-85F3296FFE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E8245-082C-B85B-DC8E-71E82A6CE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sz="1800" dirty="0"/>
              <a:t>Scorecard 3B for </a:t>
            </a:r>
            <a:br>
              <a:rPr lang="en-US" sz="1800" dirty="0">
                <a:cs typeface="Arial"/>
              </a:rPr>
            </a:br>
            <a:r>
              <a:rPr lang="en-US" sz="1800" dirty="0"/>
              <a:t>Handbook 3- </a:t>
            </a:r>
            <a:br>
              <a:rPr lang="en-US" sz="1800" dirty="0"/>
            </a:br>
            <a:r>
              <a:rPr lang="en-US" sz="1800" dirty="0">
                <a:solidFill>
                  <a:srgbClr val="C00000"/>
                </a:solidFill>
              </a:rPr>
              <a:t>Acceptable Telemetry point </a:t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>values received by ERCOT </a:t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>for active resources.</a:t>
            </a:r>
            <a:br>
              <a:rPr lang="en-US" dirty="0"/>
            </a:br>
            <a:endParaRPr lang="en-US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D08E9B-BA2D-E2B5-405E-CA2E399C0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21D96A-5F24-C26A-B5AE-307247CA0470}"/>
              </a:ext>
            </a:extLst>
          </p:cNvPr>
          <p:cNvSpPr txBox="1"/>
          <p:nvPr/>
        </p:nvSpPr>
        <p:spPr>
          <a:xfrm>
            <a:off x="381000" y="1751204"/>
            <a:ext cx="2920932" cy="36625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7/28 Scores for QSE with Resources – Accurate telemetry data sent to ERCOT </a:t>
            </a:r>
          </a:p>
          <a:p>
            <a:endParaRPr lang="en-US" sz="1600" dirty="0">
              <a:solidFill>
                <a:srgbClr val="C0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Scoring:</a:t>
            </a:r>
            <a:endParaRPr lang="en-US" dirty="0">
              <a:cs typeface="Arial"/>
            </a:endParaRPr>
          </a:p>
          <a:p>
            <a:endParaRPr lang="en-US" dirty="0"/>
          </a:p>
          <a:p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2911083-B2DB-BDD0-E702-9D219C370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05" y="0"/>
            <a:ext cx="2466260" cy="63407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9261EB-3B0F-EFF5-4368-4442C9C0B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294" y="0"/>
            <a:ext cx="2470906" cy="63407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33BF55D-C2EC-F0AD-F04F-B57E48A44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26" y="4832322"/>
            <a:ext cx="3371850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64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Update on RTCBTF Issues List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Update on RTC NPRRs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Market Trials Update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Phase 1 Scorecards  (3 slides)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Phase 2 began 7/7/25  (18 slides in 10-minute flyover)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Next Steps</a:t>
            </a:r>
          </a:p>
          <a:p>
            <a:pPr>
              <a:buFontTx/>
              <a:buChar char="-"/>
            </a:pPr>
            <a:endParaRPr lang="en-US" sz="20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93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644B7-7EB0-9B30-30F6-0722E0994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E89BC-3AF9-EF3C-ADE7-D3A8F0931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sz="2000" dirty="0"/>
              <a:t>Scorecard 4 for</a:t>
            </a:r>
            <a:br>
              <a:rPr lang="en-US" sz="2000" dirty="0">
                <a:cs typeface="Arial"/>
              </a:rPr>
            </a:br>
            <a:r>
              <a:rPr lang="en-US" sz="2000" dirty="0"/>
              <a:t> Handbook 4-</a:t>
            </a:r>
            <a:br>
              <a:rPr lang="en-US" sz="2000" dirty="0"/>
            </a:br>
            <a:r>
              <a:rPr lang="en-US" sz="2000" dirty="0">
                <a:solidFill>
                  <a:srgbClr val="C00000"/>
                </a:solidFill>
              </a:rPr>
              <a:t>QSEs demonstrate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ability to follow UDSP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in coordinated test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with ERCOT</a:t>
            </a:r>
            <a:br>
              <a:rPr lang="en-US" dirty="0"/>
            </a:br>
            <a:endParaRPr lang="en-US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4A4443-8BEE-B6E3-6F18-2E977E383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8A1596-0271-09D6-68C6-850084C1100E}"/>
              </a:ext>
            </a:extLst>
          </p:cNvPr>
          <p:cNvSpPr txBox="1"/>
          <p:nvPr/>
        </p:nvSpPr>
        <p:spPr>
          <a:xfrm>
            <a:off x="206965" y="2334301"/>
            <a:ext cx="3078457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7/28 UDSP following tests 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cs typeface="Arial"/>
              </a:rPr>
              <a:t>Scoring: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7962BB-DB74-02DA-93EF-E6772E84F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5022" y="0"/>
            <a:ext cx="223472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8C360A-189D-AC57-7080-7B48DD0F7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518" y="0"/>
            <a:ext cx="2331882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1AE74F3-DDD6-DBA9-8DC4-914AFE65B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965" y="4710112"/>
            <a:ext cx="347662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082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A3FEC-CB4C-FDD2-C00D-049C726520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1F1130-080E-5447-21E6-F18E250FDA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0" dirty="0"/>
              <a:t>Market Trials OD Summary</a:t>
            </a:r>
            <a:br>
              <a:rPr lang="en-US" sz="3600" b="0" dirty="0"/>
            </a:br>
            <a:r>
              <a:rPr lang="en-US" sz="3600" b="0" dirty="0"/>
              <a:t>07-22-2025 (9am – 5pm)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52F04E-2903-82D7-F303-CD0D0D21D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D93BD3E-1E9A-4970-A6F7-E7AC52762E0C}" type="slidenum">
              <a:rPr lang="en-US" sz="900" smtClean="0"/>
              <a:pPr>
                <a:lnSpc>
                  <a:spcPct val="90000"/>
                </a:lnSpc>
                <a:spcAft>
                  <a:spcPts val="600"/>
                </a:spcAft>
              </a:pPr>
              <a:t>21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886967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030B7-C7BB-63DD-4F1F-BDBEF4998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BDBF4-C852-0538-CF69-B94C3E35A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kern="0" dirty="0">
                <a:effectLst/>
              </a:rPr>
              <a:t>System Lambda (plus Adders)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03B7F7-D942-FC65-B95C-7E3B4AED24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E4FA75-1724-F80F-32AC-6AA67CE0D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772477"/>
            <a:ext cx="8595360" cy="531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129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A953E-8847-BD4D-3B3A-649A383A0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2B2F0-F2AF-1B82-27E5-0474775B6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350045" cy="570951"/>
          </a:xfrm>
        </p:spPr>
        <p:txBody>
          <a:bodyPr lIns="91440" tIns="45720" rIns="91440" bIns="45720" anchor="t"/>
          <a:lstStyle/>
          <a:p>
            <a:r>
              <a:rPr lang="en-US" sz="2400" kern="0" dirty="0">
                <a:effectLst/>
              </a:rPr>
              <a:t>Ancillary Service Prices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D6F6E-FDAF-6A9D-3D2B-FD44CAB419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8B0B2B-E889-7AF7-D33B-216A93028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" y="733435"/>
            <a:ext cx="8595360" cy="598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88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FDBD0-F008-8D0C-8954-5E8853A1D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5DC6C-DC5B-32AB-C794-2116C823C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66355" cy="570951"/>
          </a:xfrm>
        </p:spPr>
        <p:txBody>
          <a:bodyPr lIns="91440" tIns="45720" rIns="91440" bIns="45720" anchor="t"/>
          <a:lstStyle/>
          <a:p>
            <a:r>
              <a:rPr lang="en-US" sz="2400" kern="0" dirty="0">
                <a:effectLst/>
              </a:rPr>
              <a:t>AS Awards* Summary by Resource Typ</a:t>
            </a:r>
            <a:r>
              <a:rPr lang="en-US" sz="2400" kern="0" dirty="0">
                <a:effectLst/>
                <a:cs typeface="Arial"/>
              </a:rPr>
              <a:t>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5CDA26-F542-B7B9-4FB2-56421ECC7D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4953AA-4927-93F6-9940-60DB7049F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669290"/>
            <a:ext cx="8595360" cy="55194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5A5200-71CF-0E62-DDD3-8AFA381B0564}"/>
              </a:ext>
            </a:extLst>
          </p:cNvPr>
          <p:cNvSpPr txBox="1"/>
          <p:nvPr/>
        </p:nvSpPr>
        <p:spPr>
          <a:xfrm>
            <a:off x="5958348" y="6324600"/>
            <a:ext cx="2389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Pre-RTC (RTM AS Schedule)</a:t>
            </a:r>
          </a:p>
        </p:txBody>
      </p:sp>
    </p:spTree>
    <p:extLst>
      <p:ext uri="{BB962C8B-B14F-4D97-AF65-F5344CB8AC3E}">
        <p14:creationId xmlns:p14="http://schemas.microsoft.com/office/powerpoint/2010/main" val="623194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887E1-4FE1-42A4-D2DA-9AA4CFC73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CBE52-F218-5ECB-25DF-28A5B39C7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66355" cy="570951"/>
          </a:xfrm>
        </p:spPr>
        <p:txBody>
          <a:bodyPr lIns="91440" tIns="45720" rIns="91440" bIns="45720" anchor="t"/>
          <a:lstStyle/>
          <a:p>
            <a:r>
              <a:rPr lang="en-US" sz="2400" kern="0" dirty="0">
                <a:effectLst/>
              </a:rPr>
              <a:t>AS Awards* Summary by Resource Typ</a:t>
            </a:r>
            <a:r>
              <a:rPr lang="en-US" sz="2400" kern="0" dirty="0">
                <a:effectLst/>
                <a:cs typeface="Arial"/>
              </a:rPr>
              <a:t>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D105-E051-5B94-79AC-40A84460E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F1E970-FA83-F01D-E5AA-BBF9B54B1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669290"/>
            <a:ext cx="8595360" cy="55194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9932F5-4941-4D54-49CA-983D1BB6EAF2}"/>
              </a:ext>
            </a:extLst>
          </p:cNvPr>
          <p:cNvSpPr txBox="1"/>
          <p:nvPr/>
        </p:nvSpPr>
        <p:spPr>
          <a:xfrm>
            <a:off x="5958348" y="6324600"/>
            <a:ext cx="2389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Pre-RTC (RTM AS Schedule)</a:t>
            </a:r>
          </a:p>
        </p:txBody>
      </p:sp>
    </p:spTree>
    <p:extLst>
      <p:ext uri="{BB962C8B-B14F-4D97-AF65-F5344CB8AC3E}">
        <p14:creationId xmlns:p14="http://schemas.microsoft.com/office/powerpoint/2010/main" val="24011424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E28C4-B237-9228-3FE3-1675ED474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F226B-1956-1870-ED47-F5CCBE6E2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SPP by Hub and Competitive Load Zone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503581-1BC4-D4BB-06F3-C67F6CBA8F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6054C9-F7B3-BB0C-B247-A834CAE6B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772477"/>
            <a:ext cx="8595360" cy="531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4149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C2F47D-E431-5C25-D05E-2D89A62DA5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0" dirty="0"/>
              <a:t>Market Trials OD Summary</a:t>
            </a:r>
            <a:br>
              <a:rPr lang="en-US" sz="3600" b="0" dirty="0"/>
            </a:br>
            <a:r>
              <a:rPr lang="en-US" sz="3600" b="0" dirty="0"/>
              <a:t>07-24-2025 (9am – 5pm)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B899B9-A39A-9A2F-D6BE-191408F313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D93BD3E-1E9A-4970-A6F7-E7AC52762E0C}" type="slidenum">
              <a:rPr lang="en-US" sz="900" smtClean="0"/>
              <a:pPr>
                <a:lnSpc>
                  <a:spcPct val="90000"/>
                </a:lnSpc>
                <a:spcAft>
                  <a:spcPts val="600"/>
                </a:spcAft>
              </a:pPr>
              <a:t>27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885759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A609E-A3ED-5C11-9DC7-30CA6C25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kern="0" dirty="0">
                <a:effectLst/>
              </a:rPr>
              <a:t>System Lambda (plus Adders)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14FBB-B577-DA40-C34F-EB61E902C1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CA4FA0-E2F2-27F8-660D-B50B26FBC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84" y="989368"/>
            <a:ext cx="8348570" cy="516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386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1ECCD-8AC1-8814-2EAE-A19F92C686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26676-2F7F-133D-FD01-B2C338D8A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350045" cy="570951"/>
          </a:xfrm>
        </p:spPr>
        <p:txBody>
          <a:bodyPr lIns="91440" tIns="45720" rIns="91440" bIns="45720" anchor="t"/>
          <a:lstStyle/>
          <a:p>
            <a:r>
              <a:rPr lang="en-US" sz="2400" kern="0" dirty="0">
                <a:effectLst/>
              </a:rPr>
              <a:t>Ancillary Service Prices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16B912-4FA7-E95B-2657-DCBB4994D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1A3EBC-7A71-E508-9F2F-C36C97E92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953" y="814633"/>
            <a:ext cx="7660312" cy="53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46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D288E-6415-8D43-81C5-97D4FBFDF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EE4389-DC4A-E085-4B96-80E1FDF56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96" y="1600200"/>
            <a:ext cx="8891070" cy="46989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FA0F74-D70A-9BE5-2983-B29DB63DE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RTCBTF Issues List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3D358A0-40FB-C32B-07BD-E13D4EBE1156}"/>
              </a:ext>
            </a:extLst>
          </p:cNvPr>
          <p:cNvSpPr txBox="1">
            <a:spLocks/>
          </p:cNvSpPr>
          <p:nvPr/>
        </p:nvSpPr>
        <p:spPr>
          <a:xfrm>
            <a:off x="226760" y="768337"/>
            <a:ext cx="8763000" cy="5709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>
                <a:solidFill>
                  <a:schemeClr val="tx2"/>
                </a:solidFill>
              </a:rPr>
              <a:t>Revisions</a:t>
            </a:r>
            <a:r>
              <a:rPr lang="en-US" sz="1600" dirty="0">
                <a:solidFill>
                  <a:schemeClr val="tx2"/>
                </a:solidFill>
              </a:rPr>
              <a:t>- Final Clean-Up NPRR1290 &amp; NOGRR278 (September)</a:t>
            </a:r>
          </a:p>
          <a:p>
            <a:r>
              <a:rPr lang="en-US" sz="1600" u="sng" dirty="0">
                <a:solidFill>
                  <a:schemeClr val="tx2"/>
                </a:solidFill>
              </a:rPr>
              <a:t>Implementation </a:t>
            </a:r>
            <a:r>
              <a:rPr lang="en-US" sz="1600" dirty="0">
                <a:solidFill>
                  <a:schemeClr val="tx2"/>
                </a:solidFill>
              </a:rPr>
              <a:t>- Handbooks complete and initiating transition plan details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B8295989-A1CC-1E35-FF99-5C82FD72D2E2}"/>
              </a:ext>
            </a:extLst>
          </p:cNvPr>
          <p:cNvSpPr/>
          <p:nvPr/>
        </p:nvSpPr>
        <p:spPr>
          <a:xfrm>
            <a:off x="7467600" y="1295400"/>
            <a:ext cx="457200" cy="381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C2EB01-ACB2-EF6A-E328-97509AD98498}"/>
              </a:ext>
            </a:extLst>
          </p:cNvPr>
          <p:cNvSpPr/>
          <p:nvPr/>
        </p:nvSpPr>
        <p:spPr>
          <a:xfrm>
            <a:off x="113696" y="2244630"/>
            <a:ext cx="8876064" cy="33059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78BA03-0FE8-0743-58C1-BAA403160ED0}"/>
              </a:ext>
            </a:extLst>
          </p:cNvPr>
          <p:cNvSpPr/>
          <p:nvPr/>
        </p:nvSpPr>
        <p:spPr>
          <a:xfrm>
            <a:off x="6520768" y="2598081"/>
            <a:ext cx="2512404" cy="2116868"/>
          </a:xfrm>
          <a:prstGeom prst="rect">
            <a:avLst/>
          </a:prstGeom>
          <a:solidFill>
            <a:schemeClr val="tx1">
              <a:lumMod val="25000"/>
              <a:lumOff val="7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06C092-A88D-BB68-42DD-477CCEEA2D3D}"/>
              </a:ext>
            </a:extLst>
          </p:cNvPr>
          <p:cNvSpPr/>
          <p:nvPr/>
        </p:nvSpPr>
        <p:spPr>
          <a:xfrm>
            <a:off x="100530" y="5410199"/>
            <a:ext cx="8891070" cy="8889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58492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4D9AA-A99D-CE59-7A27-294CDFDC7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EA317-65C7-8FAF-1CB4-31BD10F0C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66355" cy="570951"/>
          </a:xfrm>
        </p:spPr>
        <p:txBody>
          <a:bodyPr lIns="91440" tIns="45720" rIns="91440" bIns="45720" anchor="t"/>
          <a:lstStyle/>
          <a:p>
            <a:r>
              <a:rPr lang="en-US" sz="2400" kern="0" dirty="0">
                <a:effectLst/>
              </a:rPr>
              <a:t>AS Awards* by Resource Typ</a:t>
            </a:r>
            <a:r>
              <a:rPr lang="en-US" sz="2400" kern="0" dirty="0">
                <a:effectLst/>
                <a:cs typeface="Arial"/>
              </a:rPr>
              <a:t>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FD2EEA-AA66-3896-41A1-3492F97C1F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D9314C-6772-E770-15E6-3410D9EAD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669290"/>
            <a:ext cx="8595360" cy="55194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D52A80-134E-2FBC-6778-52A77FEAF4BB}"/>
              </a:ext>
            </a:extLst>
          </p:cNvPr>
          <p:cNvSpPr txBox="1"/>
          <p:nvPr/>
        </p:nvSpPr>
        <p:spPr>
          <a:xfrm>
            <a:off x="5958348" y="6324600"/>
            <a:ext cx="2389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Pre-RTC (RTM AS Schedule)</a:t>
            </a:r>
          </a:p>
        </p:txBody>
      </p:sp>
    </p:spTree>
    <p:extLst>
      <p:ext uri="{BB962C8B-B14F-4D97-AF65-F5344CB8AC3E}">
        <p14:creationId xmlns:p14="http://schemas.microsoft.com/office/powerpoint/2010/main" val="23546696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D5E39-7EAB-C868-1357-1F1ACA4E4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BA386-FBF2-2485-6205-3AA633EC6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66355" cy="570951"/>
          </a:xfrm>
        </p:spPr>
        <p:txBody>
          <a:bodyPr lIns="91440" tIns="45720" rIns="91440" bIns="45720" anchor="t"/>
          <a:lstStyle/>
          <a:p>
            <a:r>
              <a:rPr lang="en-US" sz="2400" kern="0" dirty="0">
                <a:effectLst/>
              </a:rPr>
              <a:t>AS Awards* by Resource Typ</a:t>
            </a:r>
            <a:r>
              <a:rPr lang="en-US" sz="2400" kern="0" dirty="0">
                <a:effectLst/>
                <a:cs typeface="Arial"/>
              </a:rPr>
              <a:t>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8B312-CCD3-819A-96AE-8D9DC3F9A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7E34B7-A671-64D4-2CA4-B5CAEA779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669290"/>
            <a:ext cx="8595360" cy="55194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B2C1-C83E-F394-6A6B-E15DD35744B4}"/>
              </a:ext>
            </a:extLst>
          </p:cNvPr>
          <p:cNvSpPr txBox="1"/>
          <p:nvPr/>
        </p:nvSpPr>
        <p:spPr>
          <a:xfrm>
            <a:off x="5958348" y="6324600"/>
            <a:ext cx="2389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Pre-RTC (RTM AS Schedule)</a:t>
            </a:r>
          </a:p>
        </p:txBody>
      </p:sp>
    </p:spTree>
    <p:extLst>
      <p:ext uri="{BB962C8B-B14F-4D97-AF65-F5344CB8AC3E}">
        <p14:creationId xmlns:p14="http://schemas.microsoft.com/office/powerpoint/2010/main" val="40206187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5E46C-8A84-3E58-4713-B22FD9381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15F8C-066F-4C7D-5B00-B970B4337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SPP by Hub and Competitive Load Zone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5AF09-C143-9AA8-F941-00341C0B0B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E02CD9-4313-B6FF-E8F5-86DC0F568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772477"/>
            <a:ext cx="8595360" cy="531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3844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14902-58A6-F32B-2045-3952E8206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3AA3F-C7A4-AFFC-0DBD-441A412B3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Market Trials known issues/updates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89675-8CE0-605E-FB3F-3264FCF03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604" y="899432"/>
            <a:ext cx="8534400" cy="5177082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  <a:cs typeface="Arial"/>
              </a:rPr>
              <a:t>First week Open Loop issues/updates:</a:t>
            </a:r>
          </a:p>
          <a:p>
            <a:r>
              <a:rPr lang="en-US" sz="1800" dirty="0">
                <a:solidFill>
                  <a:schemeClr val="tx2"/>
                </a:solidFill>
                <a:cs typeface="Arial"/>
              </a:rPr>
              <a:t>SCED sometimes crashing on ESR proxy curve being created by ERCOT </a:t>
            </a:r>
          </a:p>
          <a:p>
            <a:pPr lvl="1"/>
            <a:r>
              <a:rPr lang="en-US" sz="1400" dirty="0">
                <a:solidFill>
                  <a:schemeClr val="tx2"/>
                </a:solidFill>
                <a:cs typeface="Arial"/>
              </a:rPr>
              <a:t>Fix identified- 7/31 migration this week</a:t>
            </a:r>
          </a:p>
          <a:p>
            <a:pPr lvl="1"/>
            <a:r>
              <a:rPr lang="en-US" sz="1400" dirty="0">
                <a:solidFill>
                  <a:schemeClr val="tx2"/>
                </a:solidFill>
                <a:cs typeface="Arial"/>
              </a:rPr>
              <a:t>Impact of UDSP becomes stale</a:t>
            </a:r>
          </a:p>
          <a:p>
            <a:r>
              <a:rPr lang="en-US" sz="1800" dirty="0">
                <a:solidFill>
                  <a:schemeClr val="tx2"/>
                </a:solidFill>
                <a:cs typeface="Arial"/>
              </a:rPr>
              <a:t>COP issue due to IRR forecast synchronization </a:t>
            </a:r>
          </a:p>
          <a:p>
            <a:pPr lvl="1"/>
            <a:r>
              <a:rPr lang="en-US" sz="1400" dirty="0">
                <a:solidFill>
                  <a:schemeClr val="tx2"/>
                </a:solidFill>
                <a:cs typeface="Arial"/>
              </a:rPr>
              <a:t>Different load forecast than production rejecting COP </a:t>
            </a:r>
          </a:p>
          <a:p>
            <a:pPr lvl="1"/>
            <a:r>
              <a:rPr lang="en-US" sz="1400" dirty="0">
                <a:solidFill>
                  <a:schemeClr val="tx2"/>
                </a:solidFill>
                <a:cs typeface="Arial"/>
              </a:rPr>
              <a:t>ERCOT manually fixing Tues/Thursday, and will still occur until fix in place for other ODs</a:t>
            </a:r>
          </a:p>
          <a:p>
            <a:r>
              <a:rPr lang="en-US" sz="1800" dirty="0">
                <a:solidFill>
                  <a:schemeClr val="tx2"/>
                </a:solidFill>
              </a:rPr>
              <a:t>COP issue for OFFQS status </a:t>
            </a:r>
          </a:p>
          <a:p>
            <a:pPr lvl="1"/>
            <a:r>
              <a:rPr lang="en-US" sz="1400" dirty="0">
                <a:solidFill>
                  <a:schemeClr val="tx2"/>
                </a:solidFill>
              </a:rPr>
              <a:t>Occurs where ECRS+NSPIN capability is being checked against HSL.</a:t>
            </a:r>
          </a:p>
          <a:p>
            <a:pPr lvl="1"/>
            <a:r>
              <a:rPr lang="en-US" sz="1400" dirty="0">
                <a:solidFill>
                  <a:schemeClr val="tx2"/>
                </a:solidFill>
                <a:cs typeface="Arial"/>
              </a:rPr>
              <a:t>Removing this validation rule for AS responsibility. Planned release date (7/31).</a:t>
            </a:r>
          </a:p>
          <a:p>
            <a:r>
              <a:rPr lang="en-US" sz="1800" strike="sngStrike" dirty="0">
                <a:solidFill>
                  <a:schemeClr val="accent3"/>
                </a:solidFill>
              </a:rPr>
              <a:t>Several NCLRs and CLRs that don’t have the updated NSPIN qualification </a:t>
            </a:r>
          </a:p>
          <a:p>
            <a:pPr lvl="1"/>
            <a:r>
              <a:rPr lang="en-US" sz="1400" strike="sngStrike" dirty="0">
                <a:solidFill>
                  <a:schemeClr val="accent3"/>
                </a:solidFill>
                <a:cs typeface="Arial"/>
              </a:rPr>
              <a:t>Load Resource Qualification fixed</a:t>
            </a:r>
          </a:p>
          <a:p>
            <a:r>
              <a:rPr lang="en-US" sz="1800" dirty="0">
                <a:solidFill>
                  <a:schemeClr val="accent3"/>
                </a:solidFill>
                <a:cs typeface="Arial"/>
              </a:rPr>
              <a:t>Enhancement - MMS UI Banner to differentiate from Production</a:t>
            </a:r>
          </a:p>
          <a:p>
            <a:pPr lvl="1"/>
            <a:r>
              <a:rPr lang="en-US" sz="1400" dirty="0">
                <a:solidFill>
                  <a:schemeClr val="accent3"/>
                </a:solidFill>
              </a:rPr>
              <a:t>Target next Thursday release (7/31)</a:t>
            </a:r>
          </a:p>
          <a:p>
            <a:r>
              <a:rPr lang="en-US" sz="1800" dirty="0">
                <a:solidFill>
                  <a:schemeClr val="accent3"/>
                </a:solidFill>
                <a:ea typeface="+mn-lt"/>
                <a:cs typeface="+mn-lt"/>
              </a:rPr>
              <a:t>Day-Ahead submission for Monitored Op Day window</a:t>
            </a:r>
          </a:p>
          <a:p>
            <a:pPr lvl="1"/>
            <a:r>
              <a:rPr lang="en-US" sz="1400" dirty="0">
                <a:solidFill>
                  <a:schemeClr val="accent3"/>
                </a:solidFill>
                <a:ea typeface="+mn-lt"/>
                <a:cs typeface="+mn-lt"/>
              </a:rPr>
              <a:t>Submissions will be closed from 10AM-11AM on the day prior to OD test windows.</a:t>
            </a:r>
          </a:p>
          <a:p>
            <a:pPr lvl="1"/>
            <a:r>
              <a:rPr lang="en-US" sz="1400" dirty="0">
                <a:solidFill>
                  <a:schemeClr val="accent3"/>
                </a:solidFill>
                <a:ea typeface="+mn-lt"/>
                <a:cs typeface="+mn-lt"/>
              </a:rPr>
              <a:t>Day-ahead Submissions window (normally 7AM-10AM) for OD 7/23 will remain open on 7/22 until 6pm for those wanting to test their Day Ahead submissions validation. </a:t>
            </a:r>
            <a:r>
              <a:rPr lang="en-US" sz="1400" b="1" dirty="0">
                <a:solidFill>
                  <a:schemeClr val="accent3"/>
                </a:solidFill>
                <a:ea typeface="+mn-lt"/>
                <a:cs typeface="+mn-lt"/>
              </a:rPr>
              <a:t>Not required.</a:t>
            </a:r>
          </a:p>
          <a:p>
            <a:pPr lvl="1"/>
            <a:endParaRPr lang="en-US" sz="1800" dirty="0">
              <a:solidFill>
                <a:schemeClr val="tx2"/>
              </a:solidFill>
              <a:cs typeface="Arial"/>
            </a:endParaRPr>
          </a:p>
          <a:p>
            <a:pPr lvl="1"/>
            <a:endParaRPr lang="en-US" sz="1400" b="1" dirty="0">
              <a:solidFill>
                <a:schemeClr val="tx2"/>
              </a:solidFill>
              <a:ea typeface="+mn-lt"/>
              <a:cs typeface="+mn-lt"/>
            </a:endParaRPr>
          </a:p>
          <a:p>
            <a:pPr lvl="1"/>
            <a:endParaRPr lang="en-US" sz="1600" dirty="0">
              <a:solidFill>
                <a:schemeClr val="tx2"/>
              </a:solidFill>
              <a:ea typeface="+mn-lt"/>
              <a:cs typeface="+mn-lt"/>
            </a:endParaRPr>
          </a:p>
          <a:p>
            <a:pPr lvl="1"/>
            <a:endParaRPr lang="en-US" sz="1600" dirty="0">
              <a:solidFill>
                <a:srgbClr val="C00000"/>
              </a:solidFill>
              <a:ea typeface="+mn-lt"/>
              <a:cs typeface="+mn-lt"/>
            </a:endParaRPr>
          </a:p>
          <a:p>
            <a:endParaRPr lang="en-US" sz="2000" dirty="0">
              <a:solidFill>
                <a:schemeClr val="tx2"/>
              </a:solidFill>
              <a:highlight>
                <a:srgbClr val="FFFF00"/>
              </a:highlight>
              <a:ea typeface="+mn-lt"/>
              <a:cs typeface="+mn-lt"/>
            </a:endParaRP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  <a:cs typeface="Arial"/>
            </a:endParaRPr>
          </a:p>
          <a:p>
            <a:pPr>
              <a:buFont typeface="Calibri"/>
              <a:buChar char="-"/>
            </a:pPr>
            <a:endParaRPr lang="en-US" sz="2000" dirty="0">
              <a:solidFill>
                <a:schemeClr val="tx2"/>
              </a:solidFill>
              <a:cs typeface="Arial"/>
            </a:endParaRPr>
          </a:p>
          <a:p>
            <a:pPr lvl="2">
              <a:buFont typeface="Arial"/>
              <a:buChar char="-"/>
            </a:pPr>
            <a:endParaRPr lang="en-US" sz="1600" dirty="0">
              <a:solidFill>
                <a:schemeClr val="tx2"/>
              </a:solidFill>
              <a:cs typeface="Arial"/>
            </a:endParaRPr>
          </a:p>
          <a:p>
            <a:pPr lvl="1">
              <a:buFontTx/>
              <a:buChar char="-"/>
            </a:pPr>
            <a:endParaRPr lang="en-US" sz="1800" dirty="0">
              <a:solidFill>
                <a:schemeClr val="tx2"/>
              </a:solidFill>
              <a:cs typeface="Arial"/>
            </a:endParaRPr>
          </a:p>
          <a:p>
            <a:pPr>
              <a:buFontTx/>
              <a:buChar char="-"/>
            </a:pPr>
            <a:endParaRPr lang="en-US" sz="20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D7DD92-77EB-6699-04B8-0CC8B5731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12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4CCDD-8717-C2FC-A818-3F6F6AD4E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F2F20-E2BE-A09E-E2A7-4F086375D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3810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WRAP-UP OF RTCBTF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7AAC6D-575D-F315-B799-B9C2E5795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8333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RTCBTF Discussions: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838200"/>
            <a:ext cx="8648700" cy="4900367"/>
          </a:xfrm>
        </p:spPr>
        <p:txBody>
          <a:bodyPr/>
          <a:lstStyle/>
          <a:p>
            <a:r>
              <a:rPr lang="en-US" sz="1800" dirty="0">
                <a:solidFill>
                  <a:schemeClr val="tx2"/>
                </a:solidFill>
              </a:rPr>
              <a:t>NPRR1290 and NOGRR278 discussion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ESR Droop Settings and RFI Follow-up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AS Deployment Factors Discussion (more discussion to come)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Fast Frequency Response Follow-up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Market Readiness </a:t>
            </a:r>
          </a:p>
          <a:p>
            <a:pPr lvl="1"/>
            <a:r>
              <a:rPr lang="en-US" sz="1400" dirty="0">
                <a:solidFill>
                  <a:schemeClr val="tx2"/>
                </a:solidFill>
              </a:rPr>
              <a:t>Settlement Artifacts- RT Statement (including RUC) and Extracts and Settlement Matrix </a:t>
            </a:r>
          </a:p>
          <a:p>
            <a:pPr lvl="1"/>
            <a:r>
              <a:rPr lang="en-US" sz="1400" dirty="0">
                <a:solidFill>
                  <a:schemeClr val="tx2"/>
                </a:solidFill>
              </a:rPr>
              <a:t>Transition/Cutover Handbook:  Initial Draft and Discussion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Closed Loop LFC Workshop (2-4pm) 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220 Participants and will have follow-up meeting in August</a:t>
            </a:r>
          </a:p>
          <a:p>
            <a:pPr>
              <a:buFontTx/>
              <a:buChar char="-"/>
            </a:pPr>
            <a:endParaRPr lang="en-US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423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E097C-6057-7D82-9682-1D8126651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B7BAF-982D-0C24-AB0E-0784306B5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What is coming to TAC in August: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DC7FB4-E95A-85B4-C730-C7068C0F2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937967"/>
            <a:ext cx="8534400" cy="4929433"/>
          </a:xfrm>
        </p:spPr>
        <p:txBody>
          <a:bodyPr/>
          <a:lstStyle/>
          <a:p>
            <a:pPr marL="0" indent="0">
              <a:buNone/>
            </a:pPr>
            <a:r>
              <a:rPr lang="en-US" sz="1800">
                <a:solidFill>
                  <a:schemeClr val="tx2"/>
                </a:solidFill>
              </a:rPr>
              <a:t>At the August </a:t>
            </a:r>
            <a:r>
              <a:rPr lang="en-US" sz="1800" dirty="0">
                <a:solidFill>
                  <a:schemeClr val="tx2"/>
                </a:solidFill>
              </a:rPr>
              <a:t>TAC:</a:t>
            </a:r>
          </a:p>
          <a:p>
            <a:r>
              <a:rPr lang="en-US" sz="1800" dirty="0">
                <a:solidFill>
                  <a:schemeClr val="tx2"/>
                </a:solidFill>
              </a:rPr>
              <a:t>Consideration of NPRR1290 and NOGRR278</a:t>
            </a:r>
          </a:p>
          <a:p>
            <a:r>
              <a:rPr lang="en-US" sz="1800" dirty="0">
                <a:solidFill>
                  <a:schemeClr val="tx2"/>
                </a:solidFill>
              </a:rPr>
              <a:t>Status of market trials and 15 days prior to Closed-Loop LFC Test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	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Any Questions on RTCBTF activities?  </a:t>
            </a:r>
          </a:p>
          <a:p>
            <a:r>
              <a:rPr lang="en-US" sz="1800" dirty="0">
                <a:solidFill>
                  <a:schemeClr val="tx2"/>
                </a:solidFill>
              </a:rPr>
              <a:t>Question here or later can always be directed to </a:t>
            </a:r>
            <a:r>
              <a:rPr lang="en-US" sz="1800" dirty="0">
                <a:solidFill>
                  <a:schemeClr val="tx2"/>
                </a:solidFill>
                <a:hlinkClick r:id="rId2"/>
              </a:rPr>
              <a:t>RTCB@ERCOT.com</a:t>
            </a: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16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2F34-5CD7-77FF-26AB-733089DA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Timeline of NPRRs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8AC7-184E-73E6-9FDA-8EAA07FA1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pPr>
              <a:defRPr/>
            </a:pPr>
            <a:r>
              <a:rPr lang="en-US" sz="1800" strike="sngStrike" dirty="0">
                <a:solidFill>
                  <a:srgbClr val="00B050"/>
                </a:solidFill>
              </a:rPr>
              <a:t>NPRRs approved at PUCT May 15 Open Meeting</a:t>
            </a:r>
          </a:p>
          <a:p>
            <a:pPr lvl="1">
              <a:defRPr/>
            </a:pPr>
            <a:r>
              <a:rPr lang="en-US" sz="1400" strike="sngStrike" dirty="0">
                <a:solidFill>
                  <a:srgbClr val="00B050"/>
                </a:solidFill>
              </a:rPr>
              <a:t>NPRR1268 for ASDC Modifications (IMM sponsor)</a:t>
            </a:r>
          </a:p>
          <a:p>
            <a:pPr lvl="1">
              <a:defRPr/>
            </a:pPr>
            <a:r>
              <a:rPr lang="en-US" sz="1400" strike="sngStrike" dirty="0">
                <a:solidFill>
                  <a:srgbClr val="00B050"/>
                </a:solidFill>
                <a:latin typeface="Arial"/>
              </a:rPr>
              <a:t>NPRR1269 for 3 Parameter/Policy Changes (ERCOT sponsor)</a:t>
            </a:r>
          </a:p>
          <a:p>
            <a:pPr lvl="1">
              <a:defRPr/>
            </a:pPr>
            <a:r>
              <a:rPr kumimoji="0" lang="en-US" sz="14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NPRR1270 for AS Qualification details (ERCOT sponsor)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Duration / State of Charge (NPRR1282 / NOGRR277)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Began discussion </a:t>
            </a:r>
            <a:r>
              <a:rPr lang="en-US" sz="1400" dirty="0">
                <a:solidFill>
                  <a:srgbClr val="2D3338"/>
                </a:solidFill>
                <a:latin typeface="Arial"/>
              </a:rPr>
              <a:t>March 25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June Board approval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PUCT July 31 consideration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Final Clarifying Revisions – NPRR1290/NOGRR278 (Sept Board)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NPRR1290 included Hunt Energy revisions for post go-live and approved at PRS (unanimous)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Sept Board meeting consideration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1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Remaining Stakeholder path to Board Meetings before Go-Live:</a:t>
            </a:r>
            <a:endParaRPr lang="en-US" sz="1600" dirty="0">
              <a:solidFill>
                <a:srgbClr val="C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C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PRS Aug 13 &gt; TAC Aug 27 &gt; Board Sep 23 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Note that ERCOT filed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Good Cause Exception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PUCT for Closed-Loop LFC Test(s)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rgbClr val="2D3338"/>
                </a:solidFill>
                <a:latin typeface="Arial"/>
              </a:rPr>
              <a:t>Exception for ERCOT to not charge for Base Point Deviation Charges during RTC+B LFC test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8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59D52-8733-1E36-EBC3-3069EC3C5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13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EC0AD-B427-538B-996C-E49914B94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1A379-8995-F633-596E-3D8224F71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RTC+B Scope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32E16709-A97F-14BC-2BF7-90BE53C94D06}"/>
              </a:ext>
            </a:extLst>
          </p:cNvPr>
          <p:cNvSpPr/>
          <p:nvPr/>
        </p:nvSpPr>
        <p:spPr>
          <a:xfrm>
            <a:off x="2365650" y="2902720"/>
            <a:ext cx="533400" cy="96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D25DE5-CFFF-C29B-C10B-9C5F8601503D}"/>
              </a:ext>
            </a:extLst>
          </p:cNvPr>
          <p:cNvSpPr txBox="1"/>
          <p:nvPr/>
        </p:nvSpPr>
        <p:spPr>
          <a:xfrm>
            <a:off x="936171" y="3036522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Final 2025 Refinements for Go-Live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A2543C6D-124D-EEA4-B6E5-38131229F100}"/>
              </a:ext>
            </a:extLst>
          </p:cNvPr>
          <p:cNvSpPr/>
          <p:nvPr/>
        </p:nvSpPr>
        <p:spPr>
          <a:xfrm>
            <a:off x="2469167" y="3867520"/>
            <a:ext cx="389791" cy="214563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6C3F37-7980-3242-A947-9D8736B9CA16}"/>
              </a:ext>
            </a:extLst>
          </p:cNvPr>
          <p:cNvSpPr txBox="1"/>
          <p:nvPr/>
        </p:nvSpPr>
        <p:spPr>
          <a:xfrm>
            <a:off x="914400" y="4401730"/>
            <a:ext cx="1447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Related NPRRs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within Program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812D96-E178-2545-1278-4FC0E44A8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155" y="380812"/>
            <a:ext cx="5818846" cy="563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19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E1E05E3-4B7B-AEE0-856E-A594EC516AA4}"/>
              </a:ext>
            </a:extLst>
          </p:cNvPr>
          <p:cNvCxnSpPr>
            <a:cxnSpLocks/>
          </p:cNvCxnSpPr>
          <p:nvPr/>
        </p:nvCxnSpPr>
        <p:spPr>
          <a:xfrm flipH="1">
            <a:off x="762000" y="1713556"/>
            <a:ext cx="31619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CBEDC4-DD5C-FBF7-F95E-F01476871118}"/>
              </a:ext>
            </a:extLst>
          </p:cNvPr>
          <p:cNvCxnSpPr>
            <a:cxnSpLocks/>
          </p:cNvCxnSpPr>
          <p:nvPr/>
        </p:nvCxnSpPr>
        <p:spPr>
          <a:xfrm>
            <a:off x="8256447" y="1766211"/>
            <a:ext cx="2113" cy="1712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B040F72-109E-1A7E-29AB-ED2E8665DF38}"/>
              </a:ext>
            </a:extLst>
          </p:cNvPr>
          <p:cNvCxnSpPr>
            <a:cxnSpLocks/>
          </p:cNvCxnSpPr>
          <p:nvPr/>
        </p:nvCxnSpPr>
        <p:spPr>
          <a:xfrm>
            <a:off x="7190469" y="1602142"/>
            <a:ext cx="0" cy="1987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CF38D88-58F7-5323-6857-8F7052CD7E38}"/>
              </a:ext>
            </a:extLst>
          </p:cNvPr>
          <p:cNvCxnSpPr>
            <a:cxnSpLocks/>
          </p:cNvCxnSpPr>
          <p:nvPr/>
        </p:nvCxnSpPr>
        <p:spPr>
          <a:xfrm flipH="1">
            <a:off x="5045440" y="1782732"/>
            <a:ext cx="6405" cy="40367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74B7F0-8252-961E-075D-594F83CC1D32}"/>
              </a:ext>
            </a:extLst>
          </p:cNvPr>
          <p:cNvCxnSpPr>
            <a:cxnSpLocks/>
          </p:cNvCxnSpPr>
          <p:nvPr/>
        </p:nvCxnSpPr>
        <p:spPr>
          <a:xfrm flipH="1">
            <a:off x="2991995" y="1782732"/>
            <a:ext cx="2572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EA97032A-B3FD-6C23-37C5-0CBE23E63CB1}"/>
              </a:ext>
            </a:extLst>
          </p:cNvPr>
          <p:cNvSpPr txBox="1">
            <a:spLocks/>
          </p:cNvSpPr>
          <p:nvPr/>
        </p:nvSpPr>
        <p:spPr>
          <a:xfrm>
            <a:off x="395202" y="233765"/>
            <a:ext cx="8487633" cy="5709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Sequence and Dates for Market Trials to Go-Live </a:t>
            </a:r>
            <a:br>
              <a:rPr lang="en-US" sz="2000" dirty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2D907A-7C61-779A-5A91-6DB38D796CC0}"/>
              </a:ext>
            </a:extLst>
          </p:cNvPr>
          <p:cNvSpPr/>
          <p:nvPr/>
        </p:nvSpPr>
        <p:spPr>
          <a:xfrm>
            <a:off x="762001" y="3440574"/>
            <a:ext cx="2229994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#1 RTC QSE Submission Testing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(Submit COP, RT AS Offers,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DAM Virtual AS, Outages for ESRs)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7C9F43-D1CD-5F82-6143-0F5ED6118E96}"/>
              </a:ext>
            </a:extLst>
          </p:cNvPr>
          <p:cNvSpPr/>
          <p:nvPr/>
        </p:nvSpPr>
        <p:spPr>
          <a:xfrm>
            <a:off x="3000727" y="3440574"/>
            <a:ext cx="2042141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#3 Open-loop RTC SCED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(QSE offers, SCED non-binding award/dispatch)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026E3E-4BBC-2CDE-660F-6E7C39CFCED7}"/>
              </a:ext>
            </a:extLst>
          </p:cNvPr>
          <p:cNvSpPr/>
          <p:nvPr/>
        </p:nvSpPr>
        <p:spPr>
          <a:xfrm>
            <a:off x="5057104" y="3440574"/>
            <a:ext cx="2139898" cy="1806724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#5 Ongoing Open-Loop</a:t>
            </a:r>
          </a:p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&amp; Periodic Closed-loop SCED/LFC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RTC offers and telemetry to support closed-loop frequency control test 2-3 tests of 2-4 hour durations)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38D4D-9AF0-66C4-0D8E-0A4D26D70D3D}"/>
              </a:ext>
            </a:extLst>
          </p:cNvPr>
          <p:cNvSpPr/>
          <p:nvPr/>
        </p:nvSpPr>
        <p:spPr>
          <a:xfrm>
            <a:off x="756015" y="4508864"/>
            <a:ext cx="2238552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#2 RTC QSE Telemetry Checkout </a:t>
            </a:r>
            <a:r>
              <a:rPr lang="en-US" sz="1100" dirty="0">
                <a:solidFill>
                  <a:schemeClr val="tx1"/>
                </a:solidFill>
              </a:rPr>
              <a:t>(QSEs add/verify new telemetry points for UDSP, New ramp rates, ESR telemetry)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716E97-B79F-8D46-15FD-EF530D7CEE6F}"/>
              </a:ext>
            </a:extLst>
          </p:cNvPr>
          <p:cNvSpPr/>
          <p:nvPr/>
        </p:nvSpPr>
        <p:spPr>
          <a:xfrm>
            <a:off x="5043328" y="5433765"/>
            <a:ext cx="2139899" cy="738435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#6 Day-Ahead Market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(Non-binding DAM using QSE offers for at least 2 tests)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A243BC-6D29-109B-91A6-4029970CE6A7}"/>
              </a:ext>
            </a:extLst>
          </p:cNvPr>
          <p:cNvSpPr/>
          <p:nvPr/>
        </p:nvSpPr>
        <p:spPr>
          <a:xfrm>
            <a:off x="7188486" y="3437333"/>
            <a:ext cx="1086131" cy="2734867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Transition to Go-Live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Upon completion of testing, confirmation of ERCOT and market readiness for Go-Live.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C06B-C52B-F389-AC5E-A225AA27F943}"/>
              </a:ext>
            </a:extLst>
          </p:cNvPr>
          <p:cNvSpPr/>
          <p:nvPr/>
        </p:nvSpPr>
        <p:spPr>
          <a:xfrm>
            <a:off x="709698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May 2025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A5A9EE-CEF8-7774-1B9B-556FBB9408BF}"/>
              </a:ext>
            </a:extLst>
          </p:cNvPr>
          <p:cNvSpPr/>
          <p:nvPr/>
        </p:nvSpPr>
        <p:spPr>
          <a:xfrm>
            <a:off x="1777692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June 2025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462826-8396-1072-6270-9CEF9E396EC3}"/>
              </a:ext>
            </a:extLst>
          </p:cNvPr>
          <p:cNvSpPr/>
          <p:nvPr/>
        </p:nvSpPr>
        <p:spPr>
          <a:xfrm>
            <a:off x="2855490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July 2025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2F09F3-7FED-D165-CAC6-5872696DC5B8}"/>
              </a:ext>
            </a:extLst>
          </p:cNvPr>
          <p:cNvSpPr/>
          <p:nvPr/>
        </p:nvSpPr>
        <p:spPr>
          <a:xfrm>
            <a:off x="3933075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Aug 2025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5B9E6F-084C-A3B5-BD31-9FF09D8E34C1}"/>
              </a:ext>
            </a:extLst>
          </p:cNvPr>
          <p:cNvSpPr/>
          <p:nvPr/>
        </p:nvSpPr>
        <p:spPr>
          <a:xfrm>
            <a:off x="5002525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Sep 2025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1105A9-C787-2703-CAF0-7909C9525862}"/>
              </a:ext>
            </a:extLst>
          </p:cNvPr>
          <p:cNvSpPr/>
          <p:nvPr/>
        </p:nvSpPr>
        <p:spPr>
          <a:xfrm>
            <a:off x="6057822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Oct 2025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69C7E7-6AD6-66EE-9476-0F679F08C46C}"/>
              </a:ext>
            </a:extLst>
          </p:cNvPr>
          <p:cNvSpPr/>
          <p:nvPr/>
        </p:nvSpPr>
        <p:spPr>
          <a:xfrm>
            <a:off x="7124700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Nov 2025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2395EE-33E2-A0BC-9F5A-829AF4E65FA6}"/>
              </a:ext>
            </a:extLst>
          </p:cNvPr>
          <p:cNvSpPr/>
          <p:nvPr/>
        </p:nvSpPr>
        <p:spPr>
          <a:xfrm>
            <a:off x="8191500" y="2231056"/>
            <a:ext cx="805633" cy="38099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Dec 2025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465D1A-060B-F121-F06A-AF0A5EF59DD0}"/>
              </a:ext>
            </a:extLst>
          </p:cNvPr>
          <p:cNvSpPr/>
          <p:nvPr/>
        </p:nvSpPr>
        <p:spPr>
          <a:xfrm>
            <a:off x="2989882" y="4507110"/>
            <a:ext cx="2049398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#4 QSE Telemetry Tests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(Individual QSE to follow UDSP and support new ramp rate and ESR telemetry)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F2F16B1F-63A9-8500-B166-F4A8E6E29F12}"/>
              </a:ext>
            </a:extLst>
          </p:cNvPr>
          <p:cNvSpPr/>
          <p:nvPr/>
        </p:nvSpPr>
        <p:spPr>
          <a:xfrm>
            <a:off x="776202" y="2612056"/>
            <a:ext cx="6394459" cy="570951"/>
          </a:xfrm>
          <a:prstGeom prst="homePlate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QSE Scorecards &amp; Exit Criteria for each Trial Phase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0519A9-0C02-DC6F-1AA2-E48EFB265269}"/>
              </a:ext>
            </a:extLst>
          </p:cNvPr>
          <p:cNvSpPr txBox="1"/>
          <p:nvPr/>
        </p:nvSpPr>
        <p:spPr>
          <a:xfrm>
            <a:off x="780551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5/5/25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68978B-C93E-362D-C8FE-5A79048E3FD1}"/>
              </a:ext>
            </a:extLst>
          </p:cNvPr>
          <p:cNvSpPr txBox="1"/>
          <p:nvPr/>
        </p:nvSpPr>
        <p:spPr>
          <a:xfrm>
            <a:off x="29718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7/7/25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53E6AA-13E4-0F7F-7E32-D052173B0325}"/>
              </a:ext>
            </a:extLst>
          </p:cNvPr>
          <p:cNvSpPr txBox="1"/>
          <p:nvPr/>
        </p:nvSpPr>
        <p:spPr>
          <a:xfrm>
            <a:off x="7135664" y="1581545"/>
            <a:ext cx="11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30-day Market Notice</a:t>
            </a:r>
          </a:p>
          <a:p>
            <a:r>
              <a:rPr lang="en-US" sz="1200" dirty="0"/>
              <a:t>11/5/25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F84B4E5-3DF5-E3A3-87C1-CC46E09B68AC}"/>
              </a:ext>
            </a:extLst>
          </p:cNvPr>
          <p:cNvSpPr txBox="1"/>
          <p:nvPr/>
        </p:nvSpPr>
        <p:spPr>
          <a:xfrm>
            <a:off x="50292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9/2/25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B836F-23AE-B9EC-777B-494ED303ACD7}"/>
              </a:ext>
            </a:extLst>
          </p:cNvPr>
          <p:cNvSpPr txBox="1"/>
          <p:nvPr/>
        </p:nvSpPr>
        <p:spPr>
          <a:xfrm>
            <a:off x="81915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Go-Live</a:t>
            </a:r>
          </a:p>
          <a:p>
            <a:r>
              <a:rPr lang="en-US" sz="1200" dirty="0"/>
              <a:t>12/5/25*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495A0-643F-DA75-9F60-DDC5FA1F2722}"/>
              </a:ext>
            </a:extLst>
          </p:cNvPr>
          <p:cNvSpPr txBox="1"/>
          <p:nvPr/>
        </p:nvSpPr>
        <p:spPr>
          <a:xfrm>
            <a:off x="756015" y="5642587"/>
            <a:ext cx="420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Go-Live date reflects 12/5/2025 as first Operating Day</a:t>
            </a:r>
          </a:p>
          <a:p>
            <a:r>
              <a:rPr lang="en-US" sz="1200" i="1" dirty="0"/>
              <a:t>  where 12/4/2025 is planned software migration.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C1EB6B-BBD9-A444-50F6-48256210236A}"/>
              </a:ext>
            </a:extLst>
          </p:cNvPr>
          <p:cNvSpPr/>
          <p:nvPr/>
        </p:nvSpPr>
        <p:spPr>
          <a:xfrm rot="16200000">
            <a:off x="-133552" y="1791752"/>
            <a:ext cx="1164255" cy="47634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March/April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FCB413-2C20-351A-55A5-D0EA988CAA30}"/>
              </a:ext>
            </a:extLst>
          </p:cNvPr>
          <p:cNvSpPr/>
          <p:nvPr/>
        </p:nvSpPr>
        <p:spPr>
          <a:xfrm rot="16200000">
            <a:off x="-1072551" y="3895007"/>
            <a:ext cx="3030533" cy="4646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QSE/Vendor Submission Sandbox and Telemetry Points added Prod EMS model.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1EAFC5-4E29-3D2C-7301-4F57A049C413}"/>
              </a:ext>
            </a:extLst>
          </p:cNvPr>
          <p:cNvSpPr txBox="1"/>
          <p:nvPr/>
        </p:nvSpPr>
        <p:spPr>
          <a:xfrm>
            <a:off x="395202" y="766526"/>
            <a:ext cx="8621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Market trials are a progression of activities to mitigate the risk for Go-Live on new systems and processes for both the Market Participants &amp; ERCOT.</a:t>
            </a:r>
          </a:p>
        </p:txBody>
      </p:sp>
    </p:spTree>
    <p:extLst>
      <p:ext uri="{BB962C8B-B14F-4D97-AF65-F5344CB8AC3E}">
        <p14:creationId xmlns:p14="http://schemas.microsoft.com/office/powerpoint/2010/main" val="3762133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86863-989D-8381-FF30-8ADF3D5C3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C03D9-F864-DCF3-137A-E3336CE3F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BF7DFD0-37D3-436C-FA19-3D1CD997E663}"/>
              </a:ext>
            </a:extLst>
          </p:cNvPr>
          <p:cNvGrpSpPr/>
          <p:nvPr/>
        </p:nvGrpSpPr>
        <p:grpSpPr>
          <a:xfrm>
            <a:off x="304800" y="228600"/>
            <a:ext cx="5562600" cy="3015792"/>
            <a:chOff x="381000" y="304800"/>
            <a:chExt cx="5562600" cy="301579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06E7453-92F5-8E30-E971-2432BCFD8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" y="304800"/>
              <a:ext cx="5562600" cy="3015792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79AFB2B-F3E1-FEA5-CAF9-478572487F99}"/>
                </a:ext>
              </a:extLst>
            </p:cNvPr>
            <p:cNvSpPr/>
            <p:nvPr/>
          </p:nvSpPr>
          <p:spPr>
            <a:xfrm>
              <a:off x="533400" y="2863392"/>
              <a:ext cx="2438400" cy="413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81B70D0-0B9F-0825-86C3-4AA5061C256D}"/>
              </a:ext>
            </a:extLst>
          </p:cNvPr>
          <p:cNvSpPr txBox="1"/>
          <p:nvPr/>
        </p:nvSpPr>
        <p:spPr>
          <a:xfrm>
            <a:off x="1703717" y="3881735"/>
            <a:ext cx="6553200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QSE will test their market submissions for defined subset transactions that are new or modified by RTC+B.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Scorecard goal is for 95% of QSEs to demonstrate successful submissions and have mitigation plans in place for remaining 5% to address in next trial phase.</a:t>
            </a:r>
          </a:p>
        </p:txBody>
      </p:sp>
      <p:sp>
        <p:nvSpPr>
          <p:cNvPr id="2" name="Arrow: Bent-Up 1">
            <a:extLst>
              <a:ext uri="{FF2B5EF4-FFF2-40B4-BE49-F238E27FC236}">
                <a16:creationId xmlns:a16="http://schemas.microsoft.com/office/drawing/2014/main" id="{CD4EDD27-788B-6D31-EE9E-B93826869133}"/>
              </a:ext>
            </a:extLst>
          </p:cNvPr>
          <p:cNvSpPr/>
          <p:nvPr/>
        </p:nvSpPr>
        <p:spPr>
          <a:xfrm rot="5400000">
            <a:off x="10261" y="3439261"/>
            <a:ext cx="2875077" cy="1219200"/>
          </a:xfrm>
          <a:prstGeom prst="bentUp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280E42-4C1F-D354-1EC2-5E8A66F565C1}"/>
              </a:ext>
            </a:extLst>
          </p:cNvPr>
          <p:cNvSpPr txBox="1"/>
          <p:nvPr/>
        </p:nvSpPr>
        <p:spPr>
          <a:xfrm>
            <a:off x="2106283" y="4927937"/>
            <a:ext cx="6553200" cy="1200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QSE will add telemetry points for Energy Management System (EMS) system interface with ERCOT (such as Updated Desired Set Points (UDSP), New Ramp Rates, and ESR Telemetry)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Scorecard goal is for 98% of QSEs to demonstrate successful telemetry additions, and mitigation plans in place for remaining 2% to address in next trial phase.  (Note 3-week lag in telemetry migrating through network model validation and into trials environment).</a:t>
            </a:r>
          </a:p>
        </p:txBody>
      </p:sp>
      <p:sp>
        <p:nvSpPr>
          <p:cNvPr id="6" name="Arrow: Bent-Up 5">
            <a:extLst>
              <a:ext uri="{FF2B5EF4-FFF2-40B4-BE49-F238E27FC236}">
                <a16:creationId xmlns:a16="http://schemas.microsoft.com/office/drawing/2014/main" id="{C755A88C-CCE8-3199-35C2-2403C8064DE4}"/>
              </a:ext>
            </a:extLst>
          </p:cNvPr>
          <p:cNvSpPr/>
          <p:nvPr/>
        </p:nvSpPr>
        <p:spPr>
          <a:xfrm rot="5400000">
            <a:off x="238861" y="2905861"/>
            <a:ext cx="1732078" cy="1143000"/>
          </a:xfrm>
          <a:prstGeom prst="bent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B92791-1CA2-25B5-7A43-442D4AD7F949}"/>
              </a:ext>
            </a:extLst>
          </p:cNvPr>
          <p:cNvSpPr txBox="1"/>
          <p:nvPr/>
        </p:nvSpPr>
        <p:spPr>
          <a:xfrm>
            <a:off x="1600200" y="3239898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May &amp; June:</a:t>
            </a:r>
          </a:p>
          <a:p>
            <a:r>
              <a:rPr lang="en-US" dirty="0">
                <a:solidFill>
                  <a:schemeClr val="tx2"/>
                </a:solidFill>
              </a:rPr>
              <a:t>Establishing Connectivity </a:t>
            </a:r>
          </a:p>
        </p:txBody>
      </p:sp>
    </p:spTree>
    <p:extLst>
      <p:ext uri="{BB962C8B-B14F-4D97-AF65-F5344CB8AC3E}">
        <p14:creationId xmlns:p14="http://schemas.microsoft.com/office/powerpoint/2010/main" val="1071322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63B33-6011-A57B-111C-FE335CCE9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4C52F-76D0-E747-44AE-A1B931470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C4EC33-3E4E-F271-255C-D3EFDE5D9967}"/>
              </a:ext>
            </a:extLst>
          </p:cNvPr>
          <p:cNvGrpSpPr/>
          <p:nvPr/>
        </p:nvGrpSpPr>
        <p:grpSpPr>
          <a:xfrm>
            <a:off x="304800" y="228600"/>
            <a:ext cx="5562600" cy="3015792"/>
            <a:chOff x="381000" y="304800"/>
            <a:chExt cx="5562600" cy="301579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BD893AF-CA67-DC59-6FC9-32A7B3D9B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" y="304800"/>
              <a:ext cx="5562600" cy="3015792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6386F13-8922-826C-47E8-ED7B6CCB0355}"/>
                </a:ext>
              </a:extLst>
            </p:cNvPr>
            <p:cNvSpPr/>
            <p:nvPr/>
          </p:nvSpPr>
          <p:spPr>
            <a:xfrm>
              <a:off x="533400" y="2863392"/>
              <a:ext cx="2438400" cy="413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0A990D3-D309-AD28-8F25-DC9F5BFFA396}"/>
              </a:ext>
            </a:extLst>
          </p:cNvPr>
          <p:cNvSpPr txBox="1"/>
          <p:nvPr/>
        </p:nvSpPr>
        <p:spPr>
          <a:xfrm>
            <a:off x="3102634" y="4122003"/>
            <a:ext cx="5965166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QSE will support “parallel production” 2days/week by entering $bids/offers for non-binding RTC energy and A/S awards and dispatch (Open-loop test)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Scorecard goal for 100% of QSEs to demonstrate successful submissions and telemetry reflective of production, and mitigation plans in place for any outliers. </a:t>
            </a:r>
          </a:p>
        </p:txBody>
      </p:sp>
      <p:sp>
        <p:nvSpPr>
          <p:cNvPr id="2" name="Arrow: Bent-Up 1">
            <a:extLst>
              <a:ext uri="{FF2B5EF4-FFF2-40B4-BE49-F238E27FC236}">
                <a16:creationId xmlns:a16="http://schemas.microsoft.com/office/drawing/2014/main" id="{B73F768D-6365-FCDD-AD90-AD4FBC33735B}"/>
              </a:ext>
            </a:extLst>
          </p:cNvPr>
          <p:cNvSpPr/>
          <p:nvPr/>
        </p:nvSpPr>
        <p:spPr>
          <a:xfrm rot="5400000">
            <a:off x="1142478" y="3705964"/>
            <a:ext cx="3408478" cy="1219200"/>
          </a:xfrm>
          <a:prstGeom prst="bentUp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E8400-98AD-E697-5E3C-774A8910C4C5}"/>
              </a:ext>
            </a:extLst>
          </p:cNvPr>
          <p:cNvSpPr txBox="1"/>
          <p:nvPr/>
        </p:nvSpPr>
        <p:spPr>
          <a:xfrm>
            <a:off x="3456318" y="5188803"/>
            <a:ext cx="5611482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Coordination of individual QSE tests on subset of resources to ensure resources can follow new UDSP telemetry point from ERCOT.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Scorecard goal is for 98% of QSEs to successfully demonstrate, and mitigation plans in place for remaining 2% to address in next trial phase.</a:t>
            </a:r>
          </a:p>
        </p:txBody>
      </p:sp>
      <p:sp>
        <p:nvSpPr>
          <p:cNvPr id="6" name="Arrow: Bent-Up 5">
            <a:extLst>
              <a:ext uri="{FF2B5EF4-FFF2-40B4-BE49-F238E27FC236}">
                <a16:creationId xmlns:a16="http://schemas.microsoft.com/office/drawing/2014/main" id="{81BB4FFB-50B5-A2BC-F789-D79A4D708F54}"/>
              </a:ext>
            </a:extLst>
          </p:cNvPr>
          <p:cNvSpPr/>
          <p:nvPr/>
        </p:nvSpPr>
        <p:spPr>
          <a:xfrm rot="5400000">
            <a:off x="1409178" y="3134461"/>
            <a:ext cx="2189278" cy="1143000"/>
          </a:xfrm>
          <a:prstGeom prst="bent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CF4DF9-B105-9945-74F6-FEBA6054D5EC}"/>
              </a:ext>
            </a:extLst>
          </p:cNvPr>
          <p:cNvSpPr txBox="1"/>
          <p:nvPr/>
        </p:nvSpPr>
        <p:spPr>
          <a:xfrm>
            <a:off x="2999117" y="3191470"/>
            <a:ext cx="5840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July &amp; August:</a:t>
            </a:r>
          </a:p>
          <a:p>
            <a:r>
              <a:rPr lang="en-US" dirty="0">
                <a:solidFill>
                  <a:schemeClr val="tx2"/>
                </a:solidFill>
              </a:rPr>
              <a:t>Initial Real-Time Market execution and verify QSE ability to follow ERCOT frequency signals</a:t>
            </a:r>
          </a:p>
        </p:txBody>
      </p:sp>
    </p:spTree>
    <p:extLst>
      <p:ext uri="{BB962C8B-B14F-4D97-AF65-F5344CB8AC3E}">
        <p14:creationId xmlns:p14="http://schemas.microsoft.com/office/powerpoint/2010/main" val="3128828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9B765-C74B-6EA6-9040-9D810B76E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58BCAC2-808D-9186-2868-7D125A9F302D}"/>
              </a:ext>
            </a:extLst>
          </p:cNvPr>
          <p:cNvSpPr txBox="1"/>
          <p:nvPr/>
        </p:nvSpPr>
        <p:spPr>
          <a:xfrm>
            <a:off x="40260" y="3429000"/>
            <a:ext cx="2871162" cy="267765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Voluntary Day-Ahead Market for all QSEs will be conducted at least 2 times.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QSE can test their market submissions for Day-Ahead AS Self-Arrangement, AS Only Offers, Trades and normal submissions.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DAM participation is strongly encouraged but not required in Readiness metrics since RTC procures AS in Real-Time.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Participation includes much broader QSE population (marketers and load-only QSEs).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2671FE-D8A2-DE47-7459-81936B0B0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5784A8-168F-E8CF-B5BA-7525EA2FC6AB}"/>
              </a:ext>
            </a:extLst>
          </p:cNvPr>
          <p:cNvGrpSpPr/>
          <p:nvPr/>
        </p:nvGrpSpPr>
        <p:grpSpPr>
          <a:xfrm>
            <a:off x="304800" y="228600"/>
            <a:ext cx="5562600" cy="3015792"/>
            <a:chOff x="381000" y="304800"/>
            <a:chExt cx="5562600" cy="301579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5C307B8-04D5-7BDC-23A6-801CBF677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" y="304800"/>
              <a:ext cx="5562600" cy="3015792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349951C-1D57-69B9-AFF1-6A8F5E013AA1}"/>
                </a:ext>
              </a:extLst>
            </p:cNvPr>
            <p:cNvSpPr/>
            <p:nvPr/>
          </p:nvSpPr>
          <p:spPr>
            <a:xfrm>
              <a:off x="533400" y="2863392"/>
              <a:ext cx="2438400" cy="413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1D70217-D294-981E-D2F4-40DD0E9B51F1}"/>
              </a:ext>
            </a:extLst>
          </p:cNvPr>
          <p:cNvSpPr txBox="1"/>
          <p:nvPr/>
        </p:nvSpPr>
        <p:spPr>
          <a:xfrm>
            <a:off x="4876800" y="3462278"/>
            <a:ext cx="3942354" cy="23083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ERCOT and QSEs will conduct </a:t>
            </a:r>
            <a:r>
              <a:rPr lang="en-US" sz="1200" b="1" u="sng" dirty="0">
                <a:solidFill>
                  <a:schemeClr val="tx2"/>
                </a:solidFill>
              </a:rPr>
              <a:t>live-production tests</a:t>
            </a:r>
            <a:r>
              <a:rPr lang="en-US" sz="1200" dirty="0">
                <a:solidFill>
                  <a:schemeClr val="tx2"/>
                </a:solidFill>
              </a:rPr>
              <a:t> of RTC-SCED and Load Frequency Control (LFC) prior to go-live.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RTC-SCED and frequency control dispatch during the tests will be binding to manage the reliable operations of the grid for2-4 hours.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ERCOT will coordinate with QSEs on how to submit RTC offers and telemetry for Energy and AS for the two systems (current and RTC system).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ERCOT will provide a summary of the test and use analysis and engineering judgement to assess if the test was successful in controlling frequency.</a:t>
            </a:r>
          </a:p>
        </p:txBody>
      </p:sp>
      <p:sp>
        <p:nvSpPr>
          <p:cNvPr id="2" name="Arrow: Bent-Up 1">
            <a:extLst>
              <a:ext uri="{FF2B5EF4-FFF2-40B4-BE49-F238E27FC236}">
                <a16:creationId xmlns:a16="http://schemas.microsoft.com/office/drawing/2014/main" id="{C6A9E558-5B24-8693-B399-2F7C234AD037}"/>
              </a:ext>
            </a:extLst>
          </p:cNvPr>
          <p:cNvSpPr/>
          <p:nvPr/>
        </p:nvSpPr>
        <p:spPr>
          <a:xfrm rot="5400000" flipV="1">
            <a:off x="2427693" y="3614539"/>
            <a:ext cx="1811402" cy="1017917"/>
          </a:xfrm>
          <a:prstGeom prst="bentUp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Bent-Up 5">
            <a:extLst>
              <a:ext uri="{FF2B5EF4-FFF2-40B4-BE49-F238E27FC236}">
                <a16:creationId xmlns:a16="http://schemas.microsoft.com/office/drawing/2014/main" id="{4612791D-4624-2866-3660-5E91BF592424}"/>
              </a:ext>
            </a:extLst>
          </p:cNvPr>
          <p:cNvSpPr/>
          <p:nvPr/>
        </p:nvSpPr>
        <p:spPr>
          <a:xfrm rot="5400000">
            <a:off x="3473933" y="3584060"/>
            <a:ext cx="1830956" cy="1094117"/>
          </a:xfrm>
          <a:prstGeom prst="bentUpArrow">
            <a:avLst/>
          </a:prstGeom>
          <a:solidFill>
            <a:srgbClr val="F894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03D89C-DA69-81FB-1656-2FC180651DEC}"/>
              </a:ext>
            </a:extLst>
          </p:cNvPr>
          <p:cNvSpPr txBox="1"/>
          <p:nvPr/>
        </p:nvSpPr>
        <p:spPr>
          <a:xfrm>
            <a:off x="5387167" y="2228671"/>
            <a:ext cx="3267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Sep &amp; Oct:</a:t>
            </a:r>
          </a:p>
          <a:p>
            <a:r>
              <a:rPr lang="en-US" dirty="0">
                <a:solidFill>
                  <a:schemeClr val="tx2"/>
                </a:solidFill>
              </a:rPr>
              <a:t>Required live-production test to ensure effective frequency dispatch and control.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142D4B-18CE-C072-3076-A0ACAA4B1442}"/>
              </a:ext>
            </a:extLst>
          </p:cNvPr>
          <p:cNvSpPr txBox="1"/>
          <p:nvPr/>
        </p:nvSpPr>
        <p:spPr>
          <a:xfrm>
            <a:off x="51073" y="2813624"/>
            <a:ext cx="3055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Sep &amp; Oct:</a:t>
            </a:r>
          </a:p>
          <a:p>
            <a:r>
              <a:rPr lang="en-US" dirty="0">
                <a:solidFill>
                  <a:schemeClr val="tx2"/>
                </a:solidFill>
              </a:rPr>
              <a:t>Optional Day-Ahead Market</a:t>
            </a:r>
          </a:p>
        </p:txBody>
      </p:sp>
    </p:spTree>
    <p:extLst>
      <p:ext uri="{BB962C8B-B14F-4D97-AF65-F5344CB8AC3E}">
        <p14:creationId xmlns:p14="http://schemas.microsoft.com/office/powerpoint/2010/main" val="72820278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customXml/itemProps2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23355</TotalTime>
  <Words>1934</Words>
  <Application>Microsoft Office PowerPoint</Application>
  <PresentationFormat>On-screen Show (4:3)</PresentationFormat>
  <Paragraphs>310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Aptos</vt:lpstr>
      <vt:lpstr>Arial</vt:lpstr>
      <vt:lpstr>Calibri</vt:lpstr>
      <vt:lpstr>Cover Slide</vt:lpstr>
      <vt:lpstr>Horizontal Theme</vt:lpstr>
      <vt:lpstr>1_Horizontal Theme</vt:lpstr>
      <vt:lpstr>PowerPoint Presentation</vt:lpstr>
      <vt:lpstr>Outline</vt:lpstr>
      <vt:lpstr>RTCBTF Issues List</vt:lpstr>
      <vt:lpstr>Summary and Timeline of NPRRs</vt:lpstr>
      <vt:lpstr>RTC+B Scope</vt:lpstr>
      <vt:lpstr>PowerPoint Presentation</vt:lpstr>
      <vt:lpstr>PowerPoint Presentation</vt:lpstr>
      <vt:lpstr>PowerPoint Presentation</vt:lpstr>
      <vt:lpstr>PowerPoint Presentation</vt:lpstr>
      <vt:lpstr>Weekly Market Trials update</vt:lpstr>
      <vt:lpstr>PowerPoint Presentation</vt:lpstr>
      <vt:lpstr>Scorecard 1 for  Handbook 1- Market submissions: </vt:lpstr>
      <vt:lpstr>Scorecard 2A for  Handbook 2-  100% of ICCP Telemetry  points added by QSE: </vt:lpstr>
      <vt:lpstr>Scorecard 2B for  Handbook 2- Telemetry checkout  meetings completed  with ERCOT staff  for sample of live  data transfer  capability </vt:lpstr>
      <vt:lpstr>PowerPoint Presentation</vt:lpstr>
      <vt:lpstr>July/August Market Trials Summary</vt:lpstr>
      <vt:lpstr>July/August Market Trials Summary</vt:lpstr>
      <vt:lpstr>Scorecard 3A for  Handbook 3- Market submissions: </vt:lpstr>
      <vt:lpstr>Scorecard 3B for  Handbook 3-  Acceptable Telemetry point  values received by ERCOT  for active resources. </vt:lpstr>
      <vt:lpstr>Scorecard 4 for  Handbook 4- QSEs demonstrate  ability to follow UDSP  in coordinated test with ERCOT </vt:lpstr>
      <vt:lpstr>Market Trials OD Summary 07-22-2025 (9am – 5pm)</vt:lpstr>
      <vt:lpstr>System Lambda (plus Adders)</vt:lpstr>
      <vt:lpstr>Ancillary Service Prices</vt:lpstr>
      <vt:lpstr>AS Awards* Summary by Resource Type</vt:lpstr>
      <vt:lpstr>AS Awards* Summary by Resource Type</vt:lpstr>
      <vt:lpstr>SPP by Hub and Competitive Load Zone</vt:lpstr>
      <vt:lpstr>Market Trials OD Summary 07-24-2025 (9am – 5pm)</vt:lpstr>
      <vt:lpstr>System Lambda (plus Adders)</vt:lpstr>
      <vt:lpstr>Ancillary Service Prices</vt:lpstr>
      <vt:lpstr>AS Awards* by Resource Type</vt:lpstr>
      <vt:lpstr>AS Awards* by Resource Type</vt:lpstr>
      <vt:lpstr>SPP by Hub and Competitive Load Zone</vt:lpstr>
      <vt:lpstr>Market Trials known issues/updates</vt:lpstr>
      <vt:lpstr>PowerPoint Presentation</vt:lpstr>
      <vt:lpstr>RTCBTF Discussions:</vt:lpstr>
      <vt:lpstr>What is coming to TAC in August: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644</cp:revision>
  <cp:lastPrinted>2017-10-10T21:31:05Z</cp:lastPrinted>
  <dcterms:created xsi:type="dcterms:W3CDTF">2016-01-21T15:20:31Z</dcterms:created>
  <dcterms:modified xsi:type="dcterms:W3CDTF">2025-07-29T20:49:08Z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