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366" r:id="rId3"/>
    <p:sldId id="364" r:id="rId4"/>
    <p:sldId id="277" r:id="rId5"/>
    <p:sldId id="362" r:id="rId6"/>
    <p:sldId id="3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9DB6E9-3C14-4D00-AB34-FE4DFF77B91C}" v="1" dt="2025-07-29T20:48:08.6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6" y="9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b Wittmeyer" userId="45c59adbb13fed66" providerId="LiveId" clId="{079DB6E9-3C14-4D00-AB34-FE4DFF77B91C}"/>
    <pc:docChg chg="modSld">
      <pc:chgData name="Bob Wittmeyer" userId="45c59adbb13fed66" providerId="LiveId" clId="{079DB6E9-3C14-4D00-AB34-FE4DFF77B91C}" dt="2025-07-29T20:48:12.248" v="29" actId="20577"/>
      <pc:docMkLst>
        <pc:docMk/>
      </pc:docMkLst>
      <pc:sldChg chg="modSp mod">
        <pc:chgData name="Bob Wittmeyer" userId="45c59adbb13fed66" providerId="LiveId" clId="{079DB6E9-3C14-4D00-AB34-FE4DFF77B91C}" dt="2025-07-29T20:48:12.248" v="29" actId="20577"/>
        <pc:sldMkLst>
          <pc:docMk/>
          <pc:sldMk cId="171728075" sldId="256"/>
        </pc:sldMkLst>
        <pc:spChg chg="mod">
          <ac:chgData name="Bob Wittmeyer" userId="45c59adbb13fed66" providerId="LiveId" clId="{079DB6E9-3C14-4D00-AB34-FE4DFF77B91C}" dt="2025-07-29T20:48:00.800" v="16" actId="255"/>
          <ac:spMkLst>
            <pc:docMk/>
            <pc:sldMk cId="171728075" sldId="256"/>
            <ac:spMk id="2" creationId="{FCA9EE54-BD29-8E81-246C-013004CF0493}"/>
          </ac:spMkLst>
        </pc:spChg>
        <pc:spChg chg="mod">
          <ac:chgData name="Bob Wittmeyer" userId="45c59adbb13fed66" providerId="LiveId" clId="{079DB6E9-3C14-4D00-AB34-FE4DFF77B91C}" dt="2025-07-29T20:48:12.248" v="29" actId="20577"/>
          <ac:spMkLst>
            <pc:docMk/>
            <pc:sldMk cId="171728075" sldId="256"/>
            <ac:spMk id="3" creationId="{7198D0A0-C101-2E9B-506C-B8BFF46F7AE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A8BD0-2A2E-4C33-844C-C791584F58A3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54CD2-11D7-456A-8D1B-C1A7809D3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16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0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A4186F9-3BBA-4919-AD14-40728E3DBDD0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4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BDFDC-8AE2-443F-8E75-BD0821ECA22A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08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A3E7A7D-9050-4FFB-8B9F-BEDAD22AF30E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9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69B5C-1375-4AF1-A1C6-239E02BA310F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8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A0FB2B-9296-426A-8772-240207736B32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45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7C33-1D58-4CC8-9223-0DC852DD7F2A}" type="datetime1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79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0BC9-9F48-4992-8CBB-C4CB7E38C26F}" type="datetime1">
              <a:rPr lang="en-US" smtClean="0"/>
              <a:t>7/29/2025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0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0C2A-BFED-46A5-A7B7-3074EDE72AB4}" type="datetime1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879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D5E6-800A-4110-8F03-8D5465D469CB}" type="datetime1">
              <a:rPr lang="en-US" smtClean="0"/>
              <a:t>7/29/2025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0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2B44FE0-FC54-49A8-B998-F13A50A8A5D1}" type="datetime1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D65B7-49BF-4B06-BA16-2BDFDE6E8BA3}" type="datetime1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50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719F662-4CCB-4F3E-BE83-D188F64B784E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234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ob@longhornpwr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Patrick.Gravois@ercot.com" TargetMode="External"/><Relationship Id="rId2" Type="http://schemas.openxmlformats.org/officeDocument/2006/relationships/hyperlink" Target="mailto:bob@longhornpwr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28C565D-A991-4381-AC37-76A58A4A1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A9EE54-BD29-8E81-246C-013004CF0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9960" y="1507414"/>
            <a:ext cx="7295507" cy="3703320"/>
          </a:xfrm>
        </p:spPr>
        <p:txBody>
          <a:bodyPr anchor="ctr">
            <a:normAutofit/>
          </a:bodyPr>
          <a:lstStyle/>
          <a:p>
            <a:r>
              <a:rPr lang="en-US" sz="3800" dirty="0"/>
              <a:t>Large Load Working Group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98D0A0-C101-2E9B-506C-B8BFF46F7A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342" y="1507414"/>
            <a:ext cx="3330781" cy="3703320"/>
          </a:xfrm>
          <a:ln w="57150">
            <a:noFill/>
          </a:ln>
        </p:spPr>
        <p:txBody>
          <a:bodyPr anchor="ctr">
            <a:normAutofit/>
          </a:bodyPr>
          <a:lstStyle/>
          <a:p>
            <a:pPr algn="r"/>
            <a:r>
              <a:rPr lang="en-US" sz="2000" dirty="0"/>
              <a:t>Bob Wittmeyer</a:t>
            </a:r>
          </a:p>
          <a:p>
            <a:pPr algn="r"/>
            <a:r>
              <a:rPr lang="en-US" sz="2000" dirty="0"/>
              <a:t>Chair LLWG</a:t>
            </a:r>
          </a:p>
          <a:p>
            <a:pPr algn="r"/>
            <a:r>
              <a:rPr lang="en-US" sz="1200" dirty="0">
                <a:hlinkClick r:id="rId2"/>
              </a:rPr>
              <a:t>bob@longhornpwr.com</a:t>
            </a:r>
            <a:endParaRPr lang="en-US" sz="1200" dirty="0"/>
          </a:p>
          <a:p>
            <a:pPr algn="r"/>
            <a:r>
              <a:rPr lang="en-US" sz="1200"/>
              <a:t>512 762 8895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180431-F4DE-415D-BCBB-9316423C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ABD997-5EF9-4E9B-AFBB-F6DFAAF3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2209064" y="3329711"/>
            <a:ext cx="3703320" cy="5872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AB5EE6-A047-4B18-B998-D46DF3C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FD379-9766-6C1C-CB5E-C9A2394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5953974"/>
            <a:ext cx="101644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75FBA03-115A-4570-991D-2C682A0A64F1}" type="slidenum"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28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8F39A-BD1D-762B-BD72-FBD415D8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June Workshop &amp; July LLWG Meeting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FA8AE-028E-39D6-5850-FD3BB902A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June workshop focused on problem statement related to large electronic loads (LEL) riding through momentary low voltage events</a:t>
            </a:r>
          </a:p>
          <a:p>
            <a:r>
              <a:rPr lang="en-US" sz="2400" dirty="0"/>
              <a:t>July meeting focused on possible solutions for LEL with UPS systems</a:t>
            </a:r>
          </a:p>
          <a:p>
            <a:pPr lvl="1"/>
            <a:r>
              <a:rPr lang="en-US" sz="2000" dirty="0"/>
              <a:t>AI Data Centers and </a:t>
            </a:r>
            <a:r>
              <a:rPr lang="en-US" sz="2000" dirty="0" err="1"/>
              <a:t>Hyperscalers</a:t>
            </a:r>
            <a:r>
              <a:rPr lang="en-US" sz="2000" dirty="0"/>
              <a:t> typically have UPS system to protect the load from loss of system power.</a:t>
            </a:r>
          </a:p>
          <a:p>
            <a:pPr lvl="2"/>
            <a:r>
              <a:rPr lang="en-US" sz="1800" dirty="0"/>
              <a:t>These systems have historically been designed to protect the Load from loss of Grid power.</a:t>
            </a:r>
          </a:p>
          <a:p>
            <a:pPr lvl="2"/>
            <a:r>
              <a:rPr lang="en-US" sz="1800" dirty="0"/>
              <a:t>ERCOT needs these system to now protect the grid from loss of load when there is a momentary voltage loss. </a:t>
            </a:r>
          </a:p>
          <a:p>
            <a:pPr lvl="1"/>
            <a:r>
              <a:rPr lang="en-US" sz="2000" dirty="0"/>
              <a:t>Crypto Data Centers typically do NOT have a UPS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278C66-62BA-B7A6-52A0-74648E771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72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DAF98-BC00-3A38-BC86-FFDF06A27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72969-1A6D-24E8-46C2-7873E2E30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7839" y="2132189"/>
            <a:ext cx="8611985" cy="4130066"/>
          </a:xfrm>
        </p:spPr>
        <p:txBody>
          <a:bodyPr>
            <a:normAutofit/>
          </a:bodyPr>
          <a:lstStyle/>
          <a:p>
            <a:r>
              <a:rPr lang="en-US" sz="2000" dirty="0"/>
              <a:t>ERCOT has proposed Voltage Ride Through Requirements intended to initiate discussions with LEL owners/operators and Original Equipment Manufacturers and help define what ERCOT considers acceptable ride-through of LELs. 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ERCOT </a:t>
            </a:r>
            <a:r>
              <a:rPr lang="en-US" sz="2400" u="sng" dirty="0">
                <a:solidFill>
                  <a:schemeClr val="accent2"/>
                </a:solidFill>
              </a:rPr>
              <a:t>is not</a:t>
            </a:r>
            <a:r>
              <a:rPr lang="en-US" sz="2400" dirty="0">
                <a:solidFill>
                  <a:schemeClr val="accent2"/>
                </a:solidFill>
              </a:rPr>
              <a:t> requiring</a:t>
            </a:r>
            <a:r>
              <a:rPr lang="en-US" sz="2400" dirty="0"/>
              <a:t> existing Large Loads to meet </a:t>
            </a:r>
            <a:r>
              <a:rPr lang="en-US" sz="2400" dirty="0">
                <a:solidFill>
                  <a:schemeClr val="accent2"/>
                </a:solidFill>
              </a:rPr>
              <a:t>proposed voltage </a:t>
            </a:r>
            <a:r>
              <a:rPr lang="en-US" sz="2400" dirty="0"/>
              <a:t>ride-through requirements to remain operational or receive Approval to Energize.</a:t>
            </a:r>
          </a:p>
          <a:p>
            <a:pPr lvl="1"/>
            <a:r>
              <a:rPr lang="en-US" sz="2000" dirty="0"/>
              <a:t>Final requirements will be used to determine if LELs can ride-through common system disturbances and if they will be included in mitigation plans to maintain potential System Operating Limits for grid reliability. </a:t>
            </a:r>
          </a:p>
          <a:p>
            <a:r>
              <a:rPr lang="en-US" sz="2400" dirty="0"/>
              <a:t>Future LELs </a:t>
            </a:r>
            <a:r>
              <a:rPr lang="en-US" sz="2400" u="sng" dirty="0"/>
              <a:t>will</a:t>
            </a:r>
            <a:r>
              <a:rPr lang="en-US" sz="2400" dirty="0"/>
              <a:t> need to meet voltage ride-through requirements.</a:t>
            </a:r>
            <a:endParaRPr lang="en-US" sz="2400" u="sng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4B1F4C-84C0-E708-4078-E0ACA52E6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45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1CF80-113E-D21A-0F4A-06F56A85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129" y="427223"/>
            <a:ext cx="10515600" cy="857534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Draft - Proposed LEL Voltage Ride-Through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6D86880-1606-B50C-A4F4-A4CAFFAD0A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6952" y="2160789"/>
            <a:ext cx="6262705" cy="4632178"/>
          </a:xfr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1E1BCA-8D45-EFEF-E329-954BBA3B0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5BAD99-3C7E-C63D-8711-E45F135C6F87}"/>
              </a:ext>
            </a:extLst>
          </p:cNvPr>
          <p:cNvSpPr txBox="1"/>
          <p:nvPr/>
        </p:nvSpPr>
        <p:spPr>
          <a:xfrm>
            <a:off x="7560051" y="2548336"/>
            <a:ext cx="4293897" cy="1384995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Fault ride through (9 cycles, 0.15 sec, similar to IBRs)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Reduced voltage ride through (e.g. delayed clearing events)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Sustained power breakpoint (some electronic loads can do 0.7 pu or lower, but might hinder grid voltage recovery)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129B62-3323-8026-6B6B-7BA579645590}"/>
              </a:ext>
            </a:extLst>
          </p:cNvPr>
          <p:cNvSpPr txBox="1"/>
          <p:nvPr/>
        </p:nvSpPr>
        <p:spPr>
          <a:xfrm rot="16200000">
            <a:off x="-263340" y="3471083"/>
            <a:ext cx="292836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Percent of Nominal Voltage at POI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B6E685-2623-4FDF-5A2D-B1EF703A090D}"/>
              </a:ext>
            </a:extLst>
          </p:cNvPr>
          <p:cNvSpPr/>
          <p:nvPr/>
        </p:nvSpPr>
        <p:spPr>
          <a:xfrm>
            <a:off x="7560051" y="2600990"/>
            <a:ext cx="238048" cy="229499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C1A408-7452-DD15-C2CB-A2AEB6486DAF}"/>
              </a:ext>
            </a:extLst>
          </p:cNvPr>
          <p:cNvSpPr/>
          <p:nvPr/>
        </p:nvSpPr>
        <p:spPr>
          <a:xfrm>
            <a:off x="7560051" y="2830489"/>
            <a:ext cx="238048" cy="229499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78F4F18-8F95-622C-1813-44494940F7DB}"/>
              </a:ext>
            </a:extLst>
          </p:cNvPr>
          <p:cNvSpPr/>
          <p:nvPr/>
        </p:nvSpPr>
        <p:spPr>
          <a:xfrm>
            <a:off x="7560051" y="3240833"/>
            <a:ext cx="238048" cy="229499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05615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EDBD1-A665-9F44-7208-0D5F63AFD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24408"/>
            <a:ext cx="11029616" cy="766582"/>
          </a:xfrm>
        </p:spPr>
        <p:txBody>
          <a:bodyPr/>
          <a:lstStyle/>
          <a:p>
            <a:r>
              <a:rPr lang="en-US" dirty="0"/>
              <a:t>LL LVRT RTO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FC048-2D54-3B2B-95EB-586CFC8FE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DFC6672-678B-DB99-2D9B-87F86A386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658" y="1813848"/>
            <a:ext cx="7905898" cy="493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73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B040C-D72A-4291-4BDD-E57FE1555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8ECC2-E85A-8CBE-A91A-2337FC03B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Developing process flow for Large Load Interconnections</a:t>
            </a:r>
          </a:p>
          <a:p>
            <a:r>
              <a:rPr lang="en-US" sz="2800" dirty="0"/>
              <a:t>Next Meeting – Aug 14 – Webex and in person</a:t>
            </a:r>
          </a:p>
          <a:p>
            <a:pPr lvl="1"/>
            <a:r>
              <a:rPr lang="en-US" sz="2600" dirty="0"/>
              <a:t>Seeking additional solutions to VRT issues</a:t>
            </a:r>
          </a:p>
          <a:p>
            <a:r>
              <a:rPr lang="en-US" sz="2800" dirty="0"/>
              <a:t>Stakeholder list of FAQ</a:t>
            </a:r>
          </a:p>
          <a:p>
            <a:pPr lvl="1"/>
            <a:r>
              <a:rPr lang="en-US" sz="2400" dirty="0"/>
              <a:t>Posted under Key Documents of LLWG page</a:t>
            </a:r>
          </a:p>
          <a:p>
            <a:pPr lvl="1"/>
            <a:r>
              <a:rPr lang="en-US" sz="2400" dirty="0"/>
              <a:t>Please review – if you have additional questions, please email </a:t>
            </a:r>
            <a:r>
              <a:rPr lang="en-US" sz="2400" dirty="0">
                <a:hlinkClick r:id="rId2"/>
              </a:rPr>
              <a:t>bob@longhornpwr.com</a:t>
            </a:r>
            <a:r>
              <a:rPr lang="en-US" sz="2400" dirty="0"/>
              <a:t> and </a:t>
            </a:r>
            <a:r>
              <a:rPr lang="fr-FR" sz="2400" dirty="0">
                <a:hlinkClick r:id="rId3"/>
              </a:rPr>
              <a:t>Patrick.Gravois@ercot.com</a:t>
            </a:r>
            <a:r>
              <a:rPr lang="fr-FR" sz="2400" dirty="0"/>
              <a:t> 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48A49-DCF1-73AF-4C6E-24F431D7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13062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61</TotalTime>
  <Words>352</Words>
  <Application>Microsoft Office PowerPoint</Application>
  <PresentationFormat>Widescreen</PresentationFormat>
  <Paragraphs>40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Gill Sans MT</vt:lpstr>
      <vt:lpstr>Wingdings 2</vt:lpstr>
      <vt:lpstr>Dividend</vt:lpstr>
      <vt:lpstr>Large Load Working Group Update</vt:lpstr>
      <vt:lpstr>June Workshop &amp; July LLWG Meeting </vt:lpstr>
      <vt:lpstr>Disclaimer</vt:lpstr>
      <vt:lpstr>Draft - Proposed LEL Voltage Ride-Through</vt:lpstr>
      <vt:lpstr>LL LVRT RTO Comparison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Bob Wittmeyer</dc:creator>
  <cp:lastModifiedBy>Bob Wittmeyer</cp:lastModifiedBy>
  <cp:revision>1</cp:revision>
  <dcterms:created xsi:type="dcterms:W3CDTF">2025-07-29T19:47:02Z</dcterms:created>
  <dcterms:modified xsi:type="dcterms:W3CDTF">2025-07-29T20:48:15Z</dcterms:modified>
</cp:coreProperties>
</file>