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63" r:id="rId3"/>
  </p:sldMasterIdLst>
  <p:notesMasterIdLst>
    <p:notesMasterId r:id="rId15"/>
  </p:notesMasterIdLst>
  <p:sldIdLst>
    <p:sldId id="1135" r:id="rId4"/>
    <p:sldId id="1134" r:id="rId5"/>
    <p:sldId id="1136" r:id="rId6"/>
    <p:sldId id="509" r:id="rId7"/>
    <p:sldId id="515" r:id="rId8"/>
    <p:sldId id="517" r:id="rId9"/>
    <p:sldId id="256" r:id="rId10"/>
    <p:sldId id="1132" r:id="rId11"/>
    <p:sldId id="1133" r:id="rId12"/>
    <p:sldId id="1172" r:id="rId13"/>
    <p:sldId id="1141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553D0CB-0C68-46F9-8897-A04B64A6F39D}" v="9" dt="2025-07-24T12:34:59.06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microsoft.com/office/2015/10/relationships/revisionInfo" Target="revisionInfo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tin, Loretto" userId="68dfab32-c708-438b-8156-3af45edf2714" providerId="ADAL" clId="{3553D0CB-0C68-46F9-8897-A04B64A6F39D}"/>
    <pc:docChg chg="undo custSel addSld delSld modSld sldOrd delMainMaster">
      <pc:chgData name="Martin, Loretto" userId="68dfab32-c708-438b-8156-3af45edf2714" providerId="ADAL" clId="{3553D0CB-0C68-46F9-8897-A04B64A6F39D}" dt="2025-07-28T21:05:46.843" v="1103" actId="20577"/>
      <pc:docMkLst>
        <pc:docMk/>
      </pc:docMkLst>
      <pc:sldChg chg="modSp mod ord">
        <pc:chgData name="Martin, Loretto" userId="68dfab32-c708-438b-8156-3af45edf2714" providerId="ADAL" clId="{3553D0CB-0C68-46F9-8897-A04B64A6F39D}" dt="2025-07-24T12:40:52.217" v="1047" actId="20577"/>
        <pc:sldMkLst>
          <pc:docMk/>
          <pc:sldMk cId="473303827" sldId="256"/>
        </pc:sldMkLst>
        <pc:spChg chg="mod">
          <ac:chgData name="Martin, Loretto" userId="68dfab32-c708-438b-8156-3af45edf2714" providerId="ADAL" clId="{3553D0CB-0C68-46F9-8897-A04B64A6F39D}" dt="2025-07-24T12:40:52.217" v="1047" actId="20577"/>
          <ac:spMkLst>
            <pc:docMk/>
            <pc:sldMk cId="473303827" sldId="256"/>
            <ac:spMk id="2" creationId="{11ED38AC-05D9-4176-BBDB-E15B79F14695}"/>
          </ac:spMkLst>
        </pc:spChg>
        <pc:spChg chg="mod">
          <ac:chgData name="Martin, Loretto" userId="68dfab32-c708-438b-8156-3af45edf2714" providerId="ADAL" clId="{3553D0CB-0C68-46F9-8897-A04B64A6F39D}" dt="2025-07-24T12:40:27.467" v="1033" actId="20577"/>
          <ac:spMkLst>
            <pc:docMk/>
            <pc:sldMk cId="473303827" sldId="256"/>
            <ac:spMk id="5" creationId="{CDCFF607-9103-4ED4-B8CA-ADCE0DAAEF4F}"/>
          </ac:spMkLst>
        </pc:spChg>
      </pc:sldChg>
      <pc:sldChg chg="add del ord">
        <pc:chgData name="Martin, Loretto" userId="68dfab32-c708-438b-8156-3af45edf2714" providerId="ADAL" clId="{3553D0CB-0C68-46F9-8897-A04B64A6F39D}" dt="2025-07-24T12:37:26.784" v="1025" actId="2696"/>
        <pc:sldMkLst>
          <pc:docMk/>
          <pc:sldMk cId="730603795" sldId="260"/>
        </pc:sldMkLst>
      </pc:sldChg>
      <pc:sldChg chg="del">
        <pc:chgData name="Martin, Loretto" userId="68dfab32-c708-438b-8156-3af45edf2714" providerId="ADAL" clId="{3553D0CB-0C68-46F9-8897-A04B64A6F39D}" dt="2025-07-24T12:23:32.304" v="708" actId="2696"/>
        <pc:sldMkLst>
          <pc:docMk/>
          <pc:sldMk cId="3778441762" sldId="493"/>
        </pc:sldMkLst>
      </pc:sldChg>
      <pc:sldChg chg="del">
        <pc:chgData name="Martin, Loretto" userId="68dfab32-c708-438b-8156-3af45edf2714" providerId="ADAL" clId="{3553D0CB-0C68-46F9-8897-A04B64A6F39D}" dt="2025-07-24T12:23:28.768" v="707" actId="2696"/>
        <pc:sldMkLst>
          <pc:docMk/>
          <pc:sldMk cId="354858751" sldId="504"/>
        </pc:sldMkLst>
      </pc:sldChg>
      <pc:sldChg chg="del">
        <pc:chgData name="Martin, Loretto" userId="68dfab32-c708-438b-8156-3af45edf2714" providerId="ADAL" clId="{3553D0CB-0C68-46F9-8897-A04B64A6F39D}" dt="2025-07-24T12:23:36.914" v="709" actId="2696"/>
        <pc:sldMkLst>
          <pc:docMk/>
          <pc:sldMk cId="479531520" sldId="507"/>
        </pc:sldMkLst>
      </pc:sldChg>
      <pc:sldChg chg="del">
        <pc:chgData name="Martin, Loretto" userId="68dfab32-c708-438b-8156-3af45edf2714" providerId="ADAL" clId="{3553D0CB-0C68-46F9-8897-A04B64A6F39D}" dt="2025-07-24T12:23:46.478" v="710" actId="2696"/>
        <pc:sldMkLst>
          <pc:docMk/>
          <pc:sldMk cId="803456616" sldId="508"/>
        </pc:sldMkLst>
      </pc:sldChg>
      <pc:sldChg chg="add">
        <pc:chgData name="Martin, Loretto" userId="68dfab32-c708-438b-8156-3af45edf2714" providerId="ADAL" clId="{3553D0CB-0C68-46F9-8897-A04B64A6F39D}" dt="2025-07-24T12:25:39.784" v="712"/>
        <pc:sldMkLst>
          <pc:docMk/>
          <pc:sldMk cId="1933800832" sldId="509"/>
        </pc:sldMkLst>
      </pc:sldChg>
      <pc:sldChg chg="add ord">
        <pc:chgData name="Martin, Loretto" userId="68dfab32-c708-438b-8156-3af45edf2714" providerId="ADAL" clId="{3553D0CB-0C68-46F9-8897-A04B64A6F39D}" dt="2025-07-24T12:26:34.314" v="716"/>
        <pc:sldMkLst>
          <pc:docMk/>
          <pc:sldMk cId="1142785838" sldId="517"/>
        </pc:sldMkLst>
      </pc:sldChg>
      <pc:sldChg chg="addSp delSp modSp mod">
        <pc:chgData name="Martin, Loretto" userId="68dfab32-c708-438b-8156-3af45edf2714" providerId="ADAL" clId="{3553D0CB-0C68-46F9-8897-A04B64A6F39D}" dt="2025-07-24T12:34:04.031" v="1005" actId="1076"/>
        <pc:sldMkLst>
          <pc:docMk/>
          <pc:sldMk cId="1744205016" sldId="1132"/>
        </pc:sldMkLst>
        <pc:spChg chg="mod">
          <ac:chgData name="Martin, Loretto" userId="68dfab32-c708-438b-8156-3af45edf2714" providerId="ADAL" clId="{3553D0CB-0C68-46F9-8897-A04B64A6F39D}" dt="2025-07-24T12:33:36.163" v="996" actId="20577"/>
          <ac:spMkLst>
            <pc:docMk/>
            <pc:sldMk cId="1744205016" sldId="1132"/>
            <ac:spMk id="2" creationId="{A00C2AA3-8A92-4E93-826D-4991323BFA0B}"/>
          </ac:spMkLst>
        </pc:spChg>
        <pc:spChg chg="add mod">
          <ac:chgData name="Martin, Loretto" userId="68dfab32-c708-438b-8156-3af45edf2714" providerId="ADAL" clId="{3553D0CB-0C68-46F9-8897-A04B64A6F39D}" dt="2025-07-24T12:33:40.412" v="997" actId="478"/>
          <ac:spMkLst>
            <pc:docMk/>
            <pc:sldMk cId="1744205016" sldId="1132"/>
            <ac:spMk id="4" creationId="{32C2889C-1042-802B-C429-A0332B5CDD33}"/>
          </ac:spMkLst>
        </pc:spChg>
        <pc:picChg chg="add mod">
          <ac:chgData name="Martin, Loretto" userId="68dfab32-c708-438b-8156-3af45edf2714" providerId="ADAL" clId="{3553D0CB-0C68-46F9-8897-A04B64A6F39D}" dt="2025-07-24T12:34:04.031" v="1005" actId="1076"/>
          <ac:picMkLst>
            <pc:docMk/>
            <pc:sldMk cId="1744205016" sldId="1132"/>
            <ac:picMk id="5" creationId="{8746BD28-15CC-0691-CF43-2ADE271F7CA1}"/>
          </ac:picMkLst>
        </pc:picChg>
      </pc:sldChg>
      <pc:sldChg chg="addSp modSp mod">
        <pc:chgData name="Martin, Loretto" userId="68dfab32-c708-438b-8156-3af45edf2714" providerId="ADAL" clId="{3553D0CB-0C68-46F9-8897-A04B64A6F39D}" dt="2025-07-24T12:35:10.408" v="1024" actId="20577"/>
        <pc:sldMkLst>
          <pc:docMk/>
          <pc:sldMk cId="1994485191" sldId="1133"/>
        </pc:sldMkLst>
        <pc:spChg chg="mod">
          <ac:chgData name="Martin, Loretto" userId="68dfab32-c708-438b-8156-3af45edf2714" providerId="ADAL" clId="{3553D0CB-0C68-46F9-8897-A04B64A6F39D}" dt="2025-07-24T12:35:10.408" v="1024" actId="20577"/>
          <ac:spMkLst>
            <pc:docMk/>
            <pc:sldMk cId="1994485191" sldId="1133"/>
            <ac:spMk id="2" creationId="{99463115-A32D-4B9A-B2FF-012E96271313}"/>
          </ac:spMkLst>
        </pc:spChg>
        <pc:picChg chg="add mod">
          <ac:chgData name="Martin, Loretto" userId="68dfab32-c708-438b-8156-3af45edf2714" providerId="ADAL" clId="{3553D0CB-0C68-46F9-8897-A04B64A6F39D}" dt="2025-07-24T12:34:59.067" v="1012"/>
          <ac:picMkLst>
            <pc:docMk/>
            <pc:sldMk cId="1994485191" sldId="1133"/>
            <ac:picMk id="3" creationId="{90810645-BA9A-B4C8-59EC-0B072BF4E38B}"/>
          </ac:picMkLst>
        </pc:picChg>
      </pc:sldChg>
      <pc:sldChg chg="modSp mod">
        <pc:chgData name="Martin, Loretto" userId="68dfab32-c708-438b-8156-3af45edf2714" providerId="ADAL" clId="{3553D0CB-0C68-46F9-8897-A04B64A6F39D}" dt="2025-07-28T21:05:46.843" v="1103" actId="20577"/>
        <pc:sldMkLst>
          <pc:docMk/>
          <pc:sldMk cId="2712649147" sldId="1134"/>
        </pc:sldMkLst>
        <pc:spChg chg="mod">
          <ac:chgData name="Martin, Loretto" userId="68dfab32-c708-438b-8156-3af45edf2714" providerId="ADAL" clId="{3553D0CB-0C68-46F9-8897-A04B64A6F39D}" dt="2025-07-28T21:05:46.843" v="1103" actId="20577"/>
          <ac:spMkLst>
            <pc:docMk/>
            <pc:sldMk cId="2712649147" sldId="1134"/>
            <ac:spMk id="3" creationId="{3FFE9BD2-307A-4E7D-A5B1-8A2D4D3A467B}"/>
          </ac:spMkLst>
        </pc:spChg>
      </pc:sldChg>
      <pc:sldChg chg="modSp mod">
        <pc:chgData name="Martin, Loretto" userId="68dfab32-c708-438b-8156-3af45edf2714" providerId="ADAL" clId="{3553D0CB-0C68-46F9-8897-A04B64A6F39D}" dt="2025-07-24T12:11:03.217" v="7" actId="20577"/>
        <pc:sldMkLst>
          <pc:docMk/>
          <pc:sldMk cId="3329429921" sldId="1135"/>
        </pc:sldMkLst>
        <pc:spChg chg="mod">
          <ac:chgData name="Martin, Loretto" userId="68dfab32-c708-438b-8156-3af45edf2714" providerId="ADAL" clId="{3553D0CB-0C68-46F9-8897-A04B64A6F39D}" dt="2025-07-24T12:11:03.217" v="7" actId="20577"/>
          <ac:spMkLst>
            <pc:docMk/>
            <pc:sldMk cId="3329429921" sldId="1135"/>
            <ac:spMk id="3" creationId="{00000000-0000-0000-0000-000000000000}"/>
          </ac:spMkLst>
        </pc:spChg>
      </pc:sldChg>
      <pc:sldChg chg="modSp mod">
        <pc:chgData name="Martin, Loretto" userId="68dfab32-c708-438b-8156-3af45edf2714" providerId="ADAL" clId="{3553D0CB-0C68-46F9-8897-A04B64A6F39D}" dt="2025-07-24T12:22:25.449" v="701" actId="20577"/>
        <pc:sldMkLst>
          <pc:docMk/>
          <pc:sldMk cId="2360931214" sldId="1136"/>
        </pc:sldMkLst>
        <pc:spChg chg="mod">
          <ac:chgData name="Martin, Loretto" userId="68dfab32-c708-438b-8156-3af45edf2714" providerId="ADAL" clId="{3553D0CB-0C68-46F9-8897-A04B64A6F39D}" dt="2025-07-24T12:22:25.449" v="701" actId="20577"/>
          <ac:spMkLst>
            <pc:docMk/>
            <pc:sldMk cId="2360931214" sldId="1136"/>
            <ac:spMk id="3" creationId="{4E2942D8-46C5-494A-A41B-18E9D3AF7D30}"/>
          </ac:spMkLst>
        </pc:spChg>
      </pc:sldChg>
      <pc:sldChg chg="addSp delSp modSp mod">
        <pc:chgData name="Martin, Loretto" userId="68dfab32-c708-438b-8156-3af45edf2714" providerId="ADAL" clId="{3553D0CB-0C68-46F9-8897-A04B64A6F39D}" dt="2025-07-24T12:34:48.567" v="1011" actId="20577"/>
        <pc:sldMkLst>
          <pc:docMk/>
          <pc:sldMk cId="1463771511" sldId="1172"/>
        </pc:sldMkLst>
        <pc:spChg chg="mod">
          <ac:chgData name="Martin, Loretto" userId="68dfab32-c708-438b-8156-3af45edf2714" providerId="ADAL" clId="{3553D0CB-0C68-46F9-8897-A04B64A6F39D}" dt="2025-07-24T12:34:48.567" v="1011" actId="20577"/>
          <ac:spMkLst>
            <pc:docMk/>
            <pc:sldMk cId="1463771511" sldId="1172"/>
            <ac:spMk id="2" creationId="{24B53CCC-6A3A-0D96-DF93-7C9BFCC002C8}"/>
          </ac:spMkLst>
        </pc:spChg>
        <pc:picChg chg="add mod">
          <ac:chgData name="Martin, Loretto" userId="68dfab32-c708-438b-8156-3af45edf2714" providerId="ADAL" clId="{3553D0CB-0C68-46F9-8897-A04B64A6F39D}" dt="2025-07-24T12:34:41.861" v="1007"/>
          <ac:picMkLst>
            <pc:docMk/>
            <pc:sldMk cId="1463771511" sldId="1172"/>
            <ac:picMk id="5" creationId="{D663418D-3AFC-6713-6361-60668F8940BC}"/>
          </ac:picMkLst>
        </pc:picChg>
      </pc:sldChg>
      <pc:sldChg chg="del">
        <pc:chgData name="Martin, Loretto" userId="68dfab32-c708-438b-8156-3af45edf2714" providerId="ADAL" clId="{3553D0CB-0C68-46F9-8897-A04B64A6F39D}" dt="2025-07-24T12:23:00.101" v="702" actId="2696"/>
        <pc:sldMkLst>
          <pc:docMk/>
          <pc:sldMk cId="122082587" sldId="1173"/>
        </pc:sldMkLst>
      </pc:sldChg>
      <pc:sldChg chg="new del">
        <pc:chgData name="Martin, Loretto" userId="68dfab32-c708-438b-8156-3af45edf2714" providerId="ADAL" clId="{3553D0CB-0C68-46F9-8897-A04B64A6F39D}" dt="2025-07-24T12:25:45.186" v="713" actId="2696"/>
        <pc:sldMkLst>
          <pc:docMk/>
          <pc:sldMk cId="3701765497" sldId="1173"/>
        </pc:sldMkLst>
      </pc:sldChg>
      <pc:sldChg chg="del">
        <pc:chgData name="Martin, Loretto" userId="68dfab32-c708-438b-8156-3af45edf2714" providerId="ADAL" clId="{3553D0CB-0C68-46F9-8897-A04B64A6F39D}" dt="2025-07-24T12:23:04.780" v="703" actId="2696"/>
        <pc:sldMkLst>
          <pc:docMk/>
          <pc:sldMk cId="515292834" sldId="1174"/>
        </pc:sldMkLst>
      </pc:sldChg>
      <pc:sldChg chg="del">
        <pc:chgData name="Martin, Loretto" userId="68dfab32-c708-438b-8156-3af45edf2714" providerId="ADAL" clId="{3553D0CB-0C68-46F9-8897-A04B64A6F39D}" dt="2025-07-24T12:23:09.510" v="704" actId="2696"/>
        <pc:sldMkLst>
          <pc:docMk/>
          <pc:sldMk cId="3016809714" sldId="1175"/>
        </pc:sldMkLst>
      </pc:sldChg>
      <pc:sldChg chg="del">
        <pc:chgData name="Martin, Loretto" userId="68dfab32-c708-438b-8156-3af45edf2714" providerId="ADAL" clId="{3553D0CB-0C68-46F9-8897-A04B64A6F39D}" dt="2025-07-24T12:23:13.561" v="705" actId="2696"/>
        <pc:sldMkLst>
          <pc:docMk/>
          <pc:sldMk cId="3282482576" sldId="1176"/>
        </pc:sldMkLst>
      </pc:sldChg>
      <pc:sldChg chg="del">
        <pc:chgData name="Martin, Loretto" userId="68dfab32-c708-438b-8156-3af45edf2714" providerId="ADAL" clId="{3553D0CB-0C68-46F9-8897-A04B64A6F39D}" dt="2025-07-24T12:23:17.376" v="706" actId="2696"/>
        <pc:sldMkLst>
          <pc:docMk/>
          <pc:sldMk cId="608825645" sldId="1177"/>
        </pc:sldMkLst>
      </pc:sldChg>
      <pc:sldMasterChg chg="del delSldLayout">
        <pc:chgData name="Martin, Loretto" userId="68dfab32-c708-438b-8156-3af45edf2714" providerId="ADAL" clId="{3553D0CB-0C68-46F9-8897-A04B64A6F39D}" dt="2025-07-24T12:23:46.478" v="710" actId="2696"/>
        <pc:sldMasterMkLst>
          <pc:docMk/>
          <pc:sldMasterMk cId="3666268122" sldId="2147483660"/>
        </pc:sldMasterMkLst>
        <pc:sldLayoutChg chg="del">
          <pc:chgData name="Martin, Loretto" userId="68dfab32-c708-438b-8156-3af45edf2714" providerId="ADAL" clId="{3553D0CB-0C68-46F9-8897-A04B64A6F39D}" dt="2025-07-24T12:23:46.478" v="710" actId="2696"/>
          <pc:sldLayoutMkLst>
            <pc:docMk/>
            <pc:sldMasterMk cId="3666268122" sldId="2147483660"/>
            <pc:sldLayoutMk cId="1634945097" sldId="2147483661"/>
          </pc:sldLayoutMkLst>
        </pc:sldLayoutChg>
        <pc:sldLayoutChg chg="del">
          <pc:chgData name="Martin, Loretto" userId="68dfab32-c708-438b-8156-3af45edf2714" providerId="ADAL" clId="{3553D0CB-0C68-46F9-8897-A04B64A6F39D}" dt="2025-07-24T12:23:46.478" v="710" actId="2696"/>
          <pc:sldLayoutMkLst>
            <pc:docMk/>
            <pc:sldMasterMk cId="3666268122" sldId="2147483660"/>
            <pc:sldLayoutMk cId="3630831615" sldId="2147483662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C4710B-2A8D-4608-B15A-1620BC8A888F}" type="datetimeFigureOut">
              <a:rPr lang="en-US" smtClean="0"/>
              <a:t>7/28/2025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F35A3A-9FC9-44A2-9465-F34739611F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2491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C5C47D-1CE2-413C-A42F-8013714F2F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DF07C4D-CD50-4CA7-9D6D-C74188DC99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C129DF-DA0A-40DD-8EDE-43AD685CB7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7/28/2025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05FF23-8721-4E50-9DB4-20ED06D5A6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ADB3B2-2A1F-44BC-9111-A1D27F52F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576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F61E69-42CD-471D-A39A-834B27B9F1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633CD8B-8404-4BB7-96C6-40E36052F9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FA3DC2-DB8D-4909-A2E2-74461866D1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7/28/2025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96C78D-DAB0-4909-8606-E3266B8E03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DC8A75-AFEC-4D12-AE5F-9D8A48AAC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6302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4276F8D-2037-47E3-A74E-9F58D57FA9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4CD6158-56FA-4493-85BC-EDAE355B8A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6CF1E7-CAA8-45D4-9B3A-CA9237B6EF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7/28/2025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1CAD08-FCEF-4563-88A3-581A8F5C65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C526FC-3564-4B0B-8D72-A68AF20C3F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9048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80800" y="6561139"/>
            <a:ext cx="6096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63625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1600201"/>
            <a:ext cx="113792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7600" y="6553200"/>
            <a:ext cx="5384800" cy="228600"/>
          </a:xfrm>
        </p:spPr>
        <p:txBody>
          <a:bodyPr/>
          <a:lstStyle/>
          <a:p>
            <a:r>
              <a:rPr lang="en-US" dirty="0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80800" y="6561139"/>
            <a:ext cx="6096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26318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16567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692DCE-F78D-4EC9-ABAB-28F5A10AB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1100DF-D0D1-4870-8CC2-79C1063762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716D3A-2552-4982-87E0-6AC0BE19A0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7/28/2025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CEE84A-E2E9-40A8-9FDB-90A5D9F0F7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7B279D-5085-42A1-856E-63D32778F2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90400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ACF7CC-4CD2-4B1C-8453-7BEE19D197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6D56FC-1A31-4323-8F73-C89060302D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3BD6E0-1DFB-4B60-A053-A170DF8B7F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7/28/2025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A3AD3E-67D1-455F-BAD9-D7DA783A0F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70BC51-D5C9-4B30-95CA-EAA0499CB0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6335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8F7D2C-6F0C-4A8F-8CD6-1C89C10EF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46E5BE-69D6-4DBC-A6B8-4D26A3214B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72FF47-CC70-454A-9EEB-76C9F6F482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1112FC-912B-47EE-AB68-C65BADCC45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7/28/2025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EF5D72-9E90-4871-B27B-DB93FD2AEF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1BC402-678A-4537-B63D-33B3B3EF50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1010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F06BDB-20CF-41C9-8C2E-E7984E47F6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4CBE24-03BD-401E-AF3A-0EE17F0305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9F3812-3F85-42D9-B48C-860D5CE524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6F3F69C-BC30-4D1A-BD5F-A02331E5665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9B5E5BE-B11C-4EF7-BF12-344BE0C116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4312F1B-DDB6-47D7-9555-F899EA1B0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7/28/2025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2FDB4BD-54B7-414D-8D5D-4C6F1482C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73657D-6647-4119-B3E0-ED7719D0B3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9345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746D78-0C5D-436E-8219-CDECD9AA93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ABE3232-DE48-4131-9CF3-F43D8AFBFD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7/28/2025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7B1F46-0693-49A5-804C-09C59CF847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6DF0D1-E545-41C5-A2AA-1DCE3FCC6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6315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F335D95-6F31-416C-B0E4-CFEB563D36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7/28/2025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7F940D4-DA7E-4AC1-93C7-03A3C9639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7B732E-5E4D-41F4-A80A-60C86E08D2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5907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2D0511-6355-491A-9294-E83850FAB9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60C296-91D3-4B69-9911-4CA851AC6B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57B1D9-CB14-4619-9781-70C316F9EB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03FE32-930F-4B4E-8BFC-F7857599B6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7/28/2025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F6187B-0564-4277-9C02-75884F059B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848283-9961-4E4A-91E5-99EA941C3F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4791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F3C3FF-D6EE-4B9F-8657-B9AB324AAF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8446719-2938-426F-AE45-7A3751F3EA8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0DB69C-35A0-4C97-A518-A33EA665E4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BC9F4C-0612-4E19-BE76-9BADA7BF75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7/28/2025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AB30CC-324D-4DAF-97B6-3F518EFD77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118BE4-61DF-44F6-8ABC-FE001CAEED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962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35C4691-FAB5-44C7-991C-E554C5C1B8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C4B742-645D-46C5-A3C8-66AD51BDF5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A9D426-6B3B-4947-A9ED-9A343CBB71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8D4F99-19F7-4184-8A3F-7D883BAD107F}" type="datetimeFigureOut">
              <a:rPr lang="en-US" smtClean="0"/>
              <a:t>7/28/2025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DEB096-3D66-4D48-8EF0-DDBFA0C522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1052A1-BA78-4A43-BE55-81E1FB45DC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BBDD67-18CD-4D29-9232-B4C42101E4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5987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7600" y="6553200"/>
            <a:ext cx="538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Footer text goes here.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79200" y="6561138"/>
            <a:ext cx="7112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101600" y="6477000"/>
            <a:ext cx="79248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926080" y="6477001"/>
            <a:ext cx="9144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600" y="6248400"/>
            <a:ext cx="1575824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101601" y="6651537"/>
            <a:ext cx="15527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0" baseline="0" dirty="0">
                <a:solidFill>
                  <a:schemeClr val="tx1"/>
                </a:solidFill>
              </a:rPr>
              <a:t>ERCOT Public</a:t>
            </a:r>
            <a:endParaRPr lang="en-US" sz="1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3984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4673600" y="0"/>
            <a:ext cx="75184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085" y="2876278"/>
            <a:ext cx="3810115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2281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1600200"/>
            <a:ext cx="7772400" cy="1676400"/>
          </a:xfrm>
        </p:spPr>
        <p:txBody>
          <a:bodyPr>
            <a:noAutofit/>
          </a:bodyPr>
          <a:lstStyle/>
          <a:p>
            <a:r>
              <a:rPr lang="en-US" sz="3600" b="1" dirty="0">
                <a:latin typeface="+mn-lt"/>
              </a:rPr>
              <a:t>Credit Finance Sub Group Update to the Technical Advisory Committee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09404" y="5181600"/>
            <a:ext cx="6400800" cy="685800"/>
          </a:xfrm>
        </p:spPr>
        <p:txBody>
          <a:bodyPr>
            <a:normAutofit/>
          </a:bodyPr>
          <a:lstStyle/>
          <a:p>
            <a:r>
              <a:rPr lang="en-US" dirty="0"/>
              <a:t>July 30, 2025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397541" y="3962401"/>
            <a:ext cx="56554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 </a:t>
            </a:r>
            <a:r>
              <a:rPr lang="en-US" b="1" dirty="0"/>
              <a:t>Loretto Martin, Reliant, Chair</a:t>
            </a:r>
          </a:p>
          <a:p>
            <a:pPr algn="ctr"/>
            <a:r>
              <a:rPr lang="en-US" b="1" dirty="0"/>
              <a:t>Jett Price, Golden Spread Electric Cooperative, Vice Chair</a:t>
            </a:r>
          </a:p>
        </p:txBody>
      </p:sp>
    </p:spTree>
    <p:extLst>
      <p:ext uri="{BB962C8B-B14F-4D97-AF65-F5344CB8AC3E}">
        <p14:creationId xmlns:p14="http://schemas.microsoft.com/office/powerpoint/2010/main" val="33294299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B53CCC-6A3A-0D96-DF93-7C9BFCC002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Issuer Credit Limits vs Total LC Amounts Per Issuer: EOM-June 2025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663418D-3AFC-6713-6361-60668F8940B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66862" y="2467769"/>
            <a:ext cx="9058275" cy="3067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7715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20">
            <a:extLst>
              <a:ext uri="{FF2B5EF4-FFF2-40B4-BE49-F238E27FC236}">
                <a16:creationId xmlns:a16="http://schemas.microsoft.com/office/drawing/2014/main" id="{E91DC736-0EF8-4F87-9146-EBF1D2EE4D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6" name="Picture 4" descr="Question marks in a line and one question mark is lit">
            <a:extLst>
              <a:ext uri="{FF2B5EF4-FFF2-40B4-BE49-F238E27FC236}">
                <a16:creationId xmlns:a16="http://schemas.microsoft.com/office/drawing/2014/main" id="{6B2C015A-608E-460E-AEF9-3985F551079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80" r="23298" b="7112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29" name="Rectangle 22">
            <a:extLst>
              <a:ext uri="{FF2B5EF4-FFF2-40B4-BE49-F238E27FC236}">
                <a16:creationId xmlns:a16="http://schemas.microsoft.com/office/drawing/2014/main" id="{097CD68E-23E3-4007-8847-CD0944C4F7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9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E6D4A7F-F05A-475E-92CE-D3F0E16C2A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981" y="1122363"/>
            <a:ext cx="4023360" cy="320413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dirty="0"/>
              <a:t>Questions?</a:t>
            </a:r>
          </a:p>
        </p:txBody>
      </p:sp>
      <p:sp>
        <p:nvSpPr>
          <p:cNvPr id="30" name="Rectangle 24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39776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337495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BAEC8F-2D4F-4A40-B1DE-C737D9B7B0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7200" b="1" dirty="0"/>
              <a:t>General Update</a:t>
            </a:r>
            <a:br>
              <a:rPr lang="en-US" sz="4400" b="1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FE9BD2-307A-4E7D-A5B1-8A2D4D3A4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97476"/>
            <a:ext cx="10515600" cy="3710468"/>
          </a:xfrm>
        </p:spPr>
        <p:txBody>
          <a:bodyPr>
            <a:noAutofit/>
          </a:bodyPr>
          <a:lstStyle/>
          <a:p>
            <a:pPr lvl="1">
              <a:spcBef>
                <a:spcPts val="0"/>
              </a:spcBef>
              <a:defRPr/>
            </a:pPr>
            <a:r>
              <a:rPr lang="en-US" sz="3200" dirty="0"/>
              <a:t>June 18</a:t>
            </a:r>
            <a:r>
              <a:rPr lang="en-US" sz="3200" baseline="30000" dirty="0"/>
              <a:t>th</a:t>
            </a:r>
            <a:r>
              <a:rPr lang="en-US" sz="3200" dirty="0"/>
              <a:t> and July 23</a:t>
            </a:r>
            <a:r>
              <a:rPr lang="en-US" sz="3200" baseline="30000" dirty="0"/>
              <a:t>rd</a:t>
            </a:r>
            <a:r>
              <a:rPr lang="en-US" sz="3200" dirty="0"/>
              <a:t> CFSG meetings</a:t>
            </a:r>
            <a:endParaRPr lang="en-US" sz="3200" dirty="0"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defRPr/>
            </a:pPr>
            <a:r>
              <a:rPr lang="en-US" sz="3200" dirty="0"/>
              <a:t>Voting matters:</a:t>
            </a:r>
          </a:p>
          <a:p>
            <a:pPr lvl="2">
              <a:spcBef>
                <a:spcPts val="0"/>
              </a:spcBef>
              <a:defRPr/>
            </a:pPr>
            <a:r>
              <a:rPr lang="en-US" sz="2800" dirty="0"/>
              <a:t>NPRRs</a:t>
            </a:r>
          </a:p>
          <a:p>
            <a:pPr lvl="1">
              <a:spcBef>
                <a:spcPts val="0"/>
              </a:spcBef>
              <a:defRPr/>
            </a:pPr>
            <a:r>
              <a:rPr lang="en-US" sz="3200" dirty="0"/>
              <a:t>Overview of Current CRR Collateralization Framework</a:t>
            </a:r>
          </a:p>
          <a:p>
            <a:pPr lvl="1">
              <a:spcBef>
                <a:spcPts val="0"/>
              </a:spcBef>
              <a:defRPr/>
            </a:pPr>
            <a:r>
              <a:rPr lang="en-US" sz="3200" dirty="0"/>
              <a:t>ERCOT - Stress Testing Framework</a:t>
            </a:r>
          </a:p>
          <a:p>
            <a:pPr lvl="1">
              <a:spcBef>
                <a:spcPts val="0"/>
              </a:spcBef>
              <a:defRPr/>
            </a:pPr>
            <a:r>
              <a:rPr lang="en-US" sz="3200" dirty="0"/>
              <a:t>Regular credit exposure updates</a:t>
            </a:r>
          </a:p>
          <a:p>
            <a:pPr lvl="1">
              <a:spcBef>
                <a:spcPts val="0"/>
              </a:spcBef>
              <a:defRPr/>
            </a:pPr>
            <a:r>
              <a:rPr lang="en-US" sz="3200" dirty="0"/>
              <a:t>New Applicant – Brian Prendergast, </a:t>
            </a:r>
            <a:r>
              <a:rPr lang="en-US" sz="3200"/>
              <a:t>Austin Energy</a:t>
            </a:r>
            <a:endParaRPr lang="en-US" sz="3200" dirty="0"/>
          </a:p>
          <a:p>
            <a:pPr lvl="1">
              <a:spcBef>
                <a:spcPts val="0"/>
              </a:spcBef>
              <a:defRPr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7126491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D3362-1899-4EC3-9D1B-D87355DB9F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68057"/>
          </a:xfrm>
        </p:spPr>
        <p:txBody>
          <a:bodyPr/>
          <a:lstStyle/>
          <a:p>
            <a:pPr algn="ctr"/>
            <a:r>
              <a:rPr lang="en-US" b="1" dirty="0"/>
              <a:t>NPRR’s Reviewed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2942D8-46C5-494A-A41B-18E9D3AF7D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67406"/>
            <a:ext cx="10515600" cy="4809557"/>
          </a:xfrm>
        </p:spPr>
        <p:txBody>
          <a:bodyPr>
            <a:normAutofit/>
          </a:bodyPr>
          <a:lstStyle/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NPRR1288, Remove Multiple Month Transactions in CRR Auctions.  </a:t>
            </a: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NPRR1289, Option Price Report and Establish 1 MW Bid Minimum.  </a:t>
            </a: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NPRR1265, Unregistered Distributed Generator.</a:t>
            </a: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NPRR1266, Opt-Out Status Held by a Transmission-Voltage Customer Cannot be Transferred.</a:t>
            </a: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NPRR1279, Reinstate Enhancements to the Exceptional Fuel Cost Process.</a:t>
            </a: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NPRR1283, Modification of SSR Mitigation Timeline.</a:t>
            </a: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NPRR1290, Gap Resolutions and Clarifications for the Implementation of RTC+B.</a:t>
            </a: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NPRR1291, Modify Annual Demand Response Report Posting Date and Include Language to Address PUCT SUBST. R. 25.186.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2000" u="sng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09312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2571EC-671F-D03B-134C-D2A1A74369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F60EAA-E126-989F-CE5B-75596C0B5F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243682"/>
            <a:ext cx="8458200" cy="746918"/>
          </a:xfrm>
        </p:spPr>
        <p:txBody>
          <a:bodyPr/>
          <a:lstStyle/>
          <a:p>
            <a:r>
              <a:rPr lang="en-US" dirty="0"/>
              <a:t>Exposure to RTM for load and load &amp; gen MP’s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AEE780-0E26-A2ED-C53F-EDB92E44DA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>
                <a:solidFill>
                  <a:prstClr val="black">
                    <a:tint val="75000"/>
                  </a:prstClr>
                </a:solidFill>
                <a:latin typeface="Arial" panose="020B0604020202020204"/>
              </a:rPr>
              <a:pPr/>
              <a:t>4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 panose="020B0604020202020204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3EE51E7-DFA7-FEB2-A5D2-F223B6F3DCC2}"/>
              </a:ext>
            </a:extLst>
          </p:cNvPr>
          <p:cNvSpPr txBox="1"/>
          <p:nvPr/>
        </p:nvSpPr>
        <p:spPr>
          <a:xfrm>
            <a:off x="1905002" y="1143001"/>
            <a:ext cx="8762999" cy="48936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sz="1400" dirty="0">
              <a:solidFill>
                <a:srgbClr val="161A3C"/>
              </a:solidFill>
              <a:latin typeface="Arial" panose="020B0604020202020204"/>
            </a:endParaRPr>
          </a:p>
          <a:p>
            <a:r>
              <a:rPr lang="en-US" dirty="0">
                <a:solidFill>
                  <a:srgbClr val="161A3C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Exposure at default is a function of the following:</a:t>
            </a:r>
          </a:p>
          <a:p>
            <a:pPr marL="800100" lvl="1" indent="-342900">
              <a:buFont typeface="+mj-lt"/>
              <a:buAutoNum type="arabicParenR"/>
            </a:pPr>
            <a:r>
              <a:rPr lang="en-US" dirty="0">
                <a:solidFill>
                  <a:srgbClr val="161A3C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Volume </a:t>
            </a:r>
          </a:p>
          <a:p>
            <a:pPr marL="800100" lvl="1" indent="-342900">
              <a:buFont typeface="+mj-lt"/>
              <a:buAutoNum type="arabicParenR"/>
            </a:pPr>
            <a:r>
              <a:rPr lang="en-US" dirty="0">
                <a:solidFill>
                  <a:srgbClr val="161A3C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Prices</a:t>
            </a:r>
          </a:p>
          <a:p>
            <a:pPr marL="800100" lvl="1" indent="-342900">
              <a:buFont typeface="+mj-lt"/>
              <a:buAutoNum type="arabicParenR"/>
            </a:pPr>
            <a:r>
              <a:rPr lang="en-US" dirty="0">
                <a:solidFill>
                  <a:srgbClr val="161A3C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Duration/time </a:t>
            </a:r>
          </a:p>
          <a:p>
            <a:pPr lvl="1"/>
            <a:endParaRPr lang="en-US" dirty="0">
              <a:solidFill>
                <a:srgbClr val="161A3C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solidFill>
                  <a:srgbClr val="161A3C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Load volume exposure to RTM is hedged via </a:t>
            </a:r>
          </a:p>
          <a:p>
            <a:pPr marL="800100" lvl="1" indent="-342900">
              <a:buFont typeface="+mj-lt"/>
              <a:buAutoNum type="arabicParenR"/>
            </a:pPr>
            <a:r>
              <a:rPr lang="en-US" dirty="0">
                <a:solidFill>
                  <a:srgbClr val="161A3C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Self generation, if available </a:t>
            </a:r>
          </a:p>
          <a:p>
            <a:pPr marL="800100" lvl="1" indent="-342900">
              <a:buFont typeface="+mj-lt"/>
              <a:buAutoNum type="arabicParenR"/>
            </a:pPr>
            <a:r>
              <a:rPr lang="en-US" dirty="0">
                <a:solidFill>
                  <a:srgbClr val="161A3C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QSE to QSE net purchases </a:t>
            </a:r>
          </a:p>
          <a:p>
            <a:pPr marL="800100" lvl="1" indent="-342900">
              <a:buFont typeface="+mj-lt"/>
              <a:buAutoNum type="arabicParenR"/>
            </a:pPr>
            <a:r>
              <a:rPr lang="en-US" dirty="0">
                <a:solidFill>
                  <a:srgbClr val="161A3C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Net purchases in DAM </a:t>
            </a:r>
          </a:p>
          <a:p>
            <a:pPr lvl="1"/>
            <a:endParaRPr lang="en-US" dirty="0">
              <a:solidFill>
                <a:srgbClr val="161A3C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>
              <a:solidFill>
                <a:srgbClr val="161A3C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>
              <a:solidFill>
                <a:srgbClr val="161A3C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>
              <a:solidFill>
                <a:srgbClr val="161A3C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>
              <a:solidFill>
                <a:srgbClr val="161A3C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>
              <a:solidFill>
                <a:srgbClr val="161A3C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>
              <a:solidFill>
                <a:srgbClr val="161A3C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1000" dirty="0">
              <a:solidFill>
                <a:srgbClr val="161A3C"/>
              </a:solidFill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9338008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C2E3B0-5748-973B-6C1A-AF2D19143A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07A3B9-BA14-99DA-21ED-4307025B3B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243682"/>
            <a:ext cx="8458200" cy="746918"/>
          </a:xfrm>
        </p:spPr>
        <p:txBody>
          <a:bodyPr/>
          <a:lstStyle/>
          <a:p>
            <a:r>
              <a:rPr lang="en-US" dirty="0"/>
              <a:t>Exposure assumptions 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7A8BAD-AB1B-3C6F-079D-82309C1AA3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>
                <a:solidFill>
                  <a:prstClr val="black">
                    <a:tint val="75000"/>
                  </a:prstClr>
                </a:solidFill>
                <a:latin typeface="Arial" panose="020B0604020202020204"/>
              </a:rPr>
              <a:pPr/>
              <a:t>5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 panose="020B0604020202020204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CA1BDD4-6B2A-C30C-0A24-518CF6CD5E3C}"/>
              </a:ext>
            </a:extLst>
          </p:cNvPr>
          <p:cNvSpPr txBox="1"/>
          <p:nvPr/>
        </p:nvSpPr>
        <p:spPr>
          <a:xfrm>
            <a:off x="2362200" y="838201"/>
            <a:ext cx="8001000" cy="49552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b="1" dirty="0">
              <a:solidFill>
                <a:srgbClr val="161A3C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b="1" dirty="0">
                <a:solidFill>
                  <a:srgbClr val="161A3C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Volume</a:t>
            </a:r>
            <a:r>
              <a:rPr lang="en-US" dirty="0">
                <a:solidFill>
                  <a:srgbClr val="161A3C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assumptions: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rgbClr val="161A3C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 Load entities: assume 100% of load will be exposed to RTM. This is based on experience during winter storm Uri as well as other historical defaults of load only entities.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rgbClr val="161A3C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 Load &amp; Gen entities: assume 20-30% of load will be exposed to RTM.  </a:t>
            </a:r>
          </a:p>
          <a:p>
            <a:endParaRPr lang="en-US" dirty="0">
              <a:solidFill>
                <a:srgbClr val="161A3C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>
              <a:solidFill>
                <a:srgbClr val="161A3C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b="1" dirty="0">
                <a:solidFill>
                  <a:srgbClr val="161A3C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Price</a:t>
            </a:r>
            <a:r>
              <a:rPr lang="en-US" dirty="0">
                <a:solidFill>
                  <a:srgbClr val="161A3C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assumption: based on EPP scenario applied universally. </a:t>
            </a:r>
          </a:p>
          <a:p>
            <a:endParaRPr lang="en-US" dirty="0">
              <a:solidFill>
                <a:srgbClr val="161A3C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>
              <a:solidFill>
                <a:srgbClr val="161A3C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b="1" dirty="0">
                <a:solidFill>
                  <a:srgbClr val="161A3C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Duration</a:t>
            </a:r>
            <a:r>
              <a:rPr lang="en-US" dirty="0">
                <a:solidFill>
                  <a:srgbClr val="161A3C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assumption: based on EPP scenario applied universally </a:t>
            </a:r>
          </a:p>
          <a:p>
            <a:endParaRPr lang="en-US" dirty="0">
              <a:solidFill>
                <a:srgbClr val="161A3C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>
              <a:solidFill>
                <a:srgbClr val="161A3C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>
              <a:solidFill>
                <a:srgbClr val="161A3C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>
              <a:solidFill>
                <a:srgbClr val="161A3C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>
              <a:solidFill>
                <a:srgbClr val="161A3C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1000" dirty="0">
              <a:solidFill>
                <a:srgbClr val="161A3C"/>
              </a:solidFill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3999094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4166EE-ECB6-3939-3F9A-A6B14A46FC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BE7FFF-D57D-8ABE-3C8B-F0D8D89D70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243682"/>
            <a:ext cx="8458200" cy="746918"/>
          </a:xfrm>
        </p:spPr>
        <p:txBody>
          <a:bodyPr/>
          <a:lstStyle/>
          <a:p>
            <a:r>
              <a:rPr lang="en-US" dirty="0"/>
              <a:t>Financial Strength assumptions 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053E87-8BFF-1E46-F47B-6FBD3E2A15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>
                <a:solidFill>
                  <a:prstClr val="black">
                    <a:tint val="75000"/>
                  </a:prstClr>
                </a:solidFill>
                <a:latin typeface="Arial" panose="020B0604020202020204"/>
              </a:rPr>
              <a:pPr/>
              <a:t>6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 panose="020B0604020202020204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26596E2-C491-5DC3-8E25-28CEF84A4093}"/>
              </a:ext>
            </a:extLst>
          </p:cNvPr>
          <p:cNvSpPr txBox="1"/>
          <p:nvPr/>
        </p:nvSpPr>
        <p:spPr>
          <a:xfrm>
            <a:off x="2362200" y="838200"/>
            <a:ext cx="8001000" cy="46474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161A3C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Cash or access to liquidity: </a:t>
            </a:r>
            <a:r>
              <a:rPr lang="en-US" dirty="0">
                <a:solidFill>
                  <a:srgbClr val="161A3C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what percentage of available liquidity is assumed to be available to cover the RTM exposure - assume 80% of liquidity is available? </a:t>
            </a:r>
          </a:p>
          <a:p>
            <a:r>
              <a:rPr lang="en-US" dirty="0">
                <a:solidFill>
                  <a:srgbClr val="161A3C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Based on this to calculate exposure coverage ratio.   </a:t>
            </a:r>
          </a:p>
          <a:p>
            <a:endParaRPr lang="en-US" dirty="0">
              <a:solidFill>
                <a:srgbClr val="161A3C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>
              <a:solidFill>
                <a:srgbClr val="161A3C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solidFill>
                  <a:srgbClr val="161A3C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Other quantitative factors: </a:t>
            </a:r>
          </a:p>
          <a:p>
            <a:pPr marL="800100" lvl="1" indent="-342900">
              <a:buFontTx/>
              <a:buAutoNum type="alphaLcParenBoth"/>
            </a:pPr>
            <a:r>
              <a:rPr lang="en-US" dirty="0">
                <a:solidFill>
                  <a:srgbClr val="161A3C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Capital/tangible net worth,</a:t>
            </a:r>
          </a:p>
          <a:p>
            <a:pPr marL="800100" lvl="1" indent="-342900">
              <a:buFontTx/>
              <a:buAutoNum type="alphaLcParenBoth"/>
            </a:pPr>
            <a:r>
              <a:rPr lang="en-US" dirty="0">
                <a:solidFill>
                  <a:srgbClr val="161A3C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Other parameters.     </a:t>
            </a:r>
          </a:p>
          <a:p>
            <a:pPr lvl="1"/>
            <a:endParaRPr lang="en-US" dirty="0">
              <a:solidFill>
                <a:srgbClr val="161A3C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solidFill>
                  <a:srgbClr val="161A3C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Qualitative factors:      </a:t>
            </a:r>
          </a:p>
          <a:p>
            <a:pPr marL="800100" lvl="1" indent="-342900">
              <a:buFontTx/>
              <a:buAutoNum type="alphaLcParenBoth"/>
            </a:pPr>
            <a:r>
              <a:rPr lang="en-US" dirty="0">
                <a:solidFill>
                  <a:srgbClr val="161A3C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Access to capital markets  </a:t>
            </a:r>
          </a:p>
          <a:p>
            <a:pPr marL="800100" lvl="1" indent="-342900">
              <a:buFontTx/>
              <a:buAutoNum type="alphaLcParenBoth"/>
            </a:pPr>
            <a:r>
              <a:rPr lang="en-US" dirty="0">
                <a:solidFill>
                  <a:srgbClr val="161A3C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Robustness of risk management practices (policies, procedures, risk appetite, internal controls, book structure)  </a:t>
            </a:r>
          </a:p>
          <a:p>
            <a:pPr marL="800100" lvl="1" indent="-342900">
              <a:buFontTx/>
              <a:buAutoNum type="alphaLcParenBoth"/>
            </a:pPr>
            <a:r>
              <a:rPr lang="en-US" dirty="0">
                <a:solidFill>
                  <a:srgbClr val="161A3C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Quality and sophistication of risk management framework  </a:t>
            </a:r>
          </a:p>
          <a:p>
            <a:pPr lvl="1"/>
            <a:endParaRPr lang="en-US" dirty="0">
              <a:solidFill>
                <a:srgbClr val="161A3C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1600" dirty="0">
              <a:solidFill>
                <a:srgbClr val="161A3C"/>
              </a:solidFill>
              <a:latin typeface="Arial" panose="020B0604020202020204"/>
            </a:endParaRPr>
          </a:p>
          <a:p>
            <a:endParaRPr lang="en-US" sz="1000" dirty="0">
              <a:solidFill>
                <a:srgbClr val="161A3C"/>
              </a:solidFill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1427858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ED38AC-05D9-4176-BBDB-E15B79F146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23457" y="655639"/>
            <a:ext cx="9644543" cy="735012"/>
          </a:xfrm>
        </p:spPr>
        <p:txBody>
          <a:bodyPr>
            <a:normAutofit/>
          </a:bodyPr>
          <a:lstStyle/>
          <a:p>
            <a:r>
              <a:rPr lang="en-US" sz="3600" b="1" dirty="0">
                <a:latin typeface="+mn-lt"/>
                <a:cs typeface="Times New Roman" panose="02020603050405020304" pitchFamily="18" charset="0"/>
              </a:rPr>
              <a:t>Monthly Highlights</a:t>
            </a:r>
            <a:r>
              <a:rPr lang="en-US" sz="3600" b="1">
                <a:latin typeface="+mn-lt"/>
                <a:cs typeface="Times New Roman" panose="02020603050405020304" pitchFamily="18" charset="0"/>
              </a:rPr>
              <a:t>: April </a:t>
            </a:r>
            <a:r>
              <a:rPr lang="en-US" sz="3600" b="1" dirty="0">
                <a:latin typeface="+mn-lt"/>
                <a:cs typeface="Times New Roman" panose="02020603050405020304" pitchFamily="18" charset="0"/>
              </a:rPr>
              <a:t>2025 </a:t>
            </a:r>
            <a:r>
              <a:rPr lang="en-US" sz="3600" b="1">
                <a:latin typeface="+mn-lt"/>
                <a:cs typeface="Times New Roman" panose="02020603050405020304" pitchFamily="18" charset="0"/>
              </a:rPr>
              <a:t>– June </a:t>
            </a:r>
            <a:r>
              <a:rPr lang="en-US" sz="3600" b="1" dirty="0">
                <a:latin typeface="+mn-lt"/>
                <a:cs typeface="Times New Roman" panose="02020603050405020304" pitchFamily="18" charset="0"/>
              </a:rPr>
              <a:t>2025</a:t>
            </a:r>
            <a:endParaRPr lang="en-US" sz="36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DCFF607-9103-4ED4-B8CA-ADCE0DAAEF4F}"/>
              </a:ext>
            </a:extLst>
          </p:cNvPr>
          <p:cNvSpPr txBox="1"/>
          <p:nvPr/>
        </p:nvSpPr>
        <p:spPr>
          <a:xfrm>
            <a:off x="563417" y="1638300"/>
            <a:ext cx="11259127" cy="40164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Market-wide average Total Potential Exposure (TPE) decreased from at $1.78 billion in April to $1.74 billion in May 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Market-wide average Total Potential Exposure (TPE) increased from at $1.74 billion in May to $1.75 billion in June 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May – No significant movement in prices or forward adjustment factors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June – Increase due to higher forward adjustment factors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Discretionary Collateral is defined as Secured Collateral in excess of TPE,CRR Locked ACL and DAM Exposure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Average Discretionary Collateral increased from $ 3.73 billion in April 2025 to $3.84 billion in May 2025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Average Discretionary Collateral increased from $ 3.84 billion in May 2025 to $3.92 billion in June 2025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No unusual collateral call activity</a:t>
            </a:r>
          </a:p>
        </p:txBody>
      </p:sp>
    </p:spTree>
    <p:extLst>
      <p:ext uri="{BB962C8B-B14F-4D97-AF65-F5344CB8AC3E}">
        <p14:creationId xmlns:p14="http://schemas.microsoft.com/office/powerpoint/2010/main" val="4733038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0C2AA3-8A92-4E93-826D-4991323BFA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554" y="365125"/>
            <a:ext cx="11736280" cy="549275"/>
          </a:xfrm>
        </p:spPr>
        <p:txBody>
          <a:bodyPr>
            <a:normAutofit/>
          </a:bodyPr>
          <a:lstStyle/>
          <a:p>
            <a:r>
              <a:rPr lang="en-US" sz="2400" b="1" dirty="0"/>
              <a:t>Available Credit by Type Compared to Total Potential Exposure (TPE): June 2024 to June 2025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16ECFC8-AA70-44EE-BDF1-EA9AD9F28BAE}"/>
              </a:ext>
            </a:extLst>
          </p:cNvPr>
          <p:cNvSpPr txBox="1"/>
          <p:nvPr/>
        </p:nvSpPr>
        <p:spPr>
          <a:xfrm>
            <a:off x="1250977" y="5694083"/>
            <a:ext cx="1015076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5B6770"/>
                </a:solidFill>
              </a:rPr>
              <a:t>Numbers are as of month-end except for Max TPE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5B6770"/>
                </a:solidFill>
              </a:rPr>
              <a:t>Max TPE is the highest TPE for the corresponding month</a:t>
            </a:r>
          </a:p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2C2889C-1042-802B-C429-A0332B5CDD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746BD28-15CC-0691-CF43-2ADE271F7C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014918"/>
            <a:ext cx="9802686" cy="4578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42050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463115-A32D-4B9A-B2FF-012E962713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923166" cy="1325563"/>
          </a:xfrm>
        </p:spPr>
        <p:txBody>
          <a:bodyPr>
            <a:normAutofit/>
          </a:bodyPr>
          <a:lstStyle/>
          <a:p>
            <a:pPr algn="ctr"/>
            <a:r>
              <a:rPr lang="en-US" sz="2800" dirty="0">
                <a:cs typeface="Times New Roman" panose="02020603050405020304" pitchFamily="18" charset="0"/>
              </a:rPr>
              <a:t>Discretionary Collateral May 2025 – June 2025</a:t>
            </a:r>
            <a:endParaRPr lang="en-US" sz="2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6B0ED01-250A-5823-655F-8C5AA66767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5336" y="1518971"/>
            <a:ext cx="8621328" cy="382005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0810645-BA9A-B4C8-59EC-0B072BF4E3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4784" y="1747314"/>
            <a:ext cx="8702431" cy="3363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44851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Metadata/LabelInfo.xml><?xml version="1.0" encoding="utf-8"?>
<clbl:labelList xmlns:clbl="http://schemas.microsoft.com/office/2020/mipLabelMetadata">
  <clbl:label id="{487ff0d5-859f-4698-9b9b-079befd22fd5}" enabled="1" method="Standard" siteId="{482dc10d-9180-4c99-816e-70ee2557afd5}" removed="0"/>
  <clbl:label id="{f7f7157e-03dd-4df4-a10b-f59d8fe642d0}" enabled="0" method="" siteId="{f7f7157e-03dd-4df4-a10b-f59d8fe642d0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2854</TotalTime>
  <Words>568</Words>
  <Application>Microsoft Office PowerPoint</Application>
  <PresentationFormat>Widescreen</PresentationFormat>
  <Paragraphs>86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Aptos</vt:lpstr>
      <vt:lpstr>Arial</vt:lpstr>
      <vt:lpstr>Calibri</vt:lpstr>
      <vt:lpstr>Calibri Light</vt:lpstr>
      <vt:lpstr>Times New Roman</vt:lpstr>
      <vt:lpstr>Office Theme</vt:lpstr>
      <vt:lpstr>1_Office Theme</vt:lpstr>
      <vt:lpstr>1_Custom Design</vt:lpstr>
      <vt:lpstr>Credit Finance Sub Group Update to the Technical Advisory Committee</vt:lpstr>
      <vt:lpstr>General Update </vt:lpstr>
      <vt:lpstr>NPRR’s Reviewed</vt:lpstr>
      <vt:lpstr>Exposure to RTM for load and load &amp; gen MP’s </vt:lpstr>
      <vt:lpstr>Exposure assumptions  </vt:lpstr>
      <vt:lpstr>Financial Strength assumptions  </vt:lpstr>
      <vt:lpstr>Monthly Highlights: April 2025 – June 2025</vt:lpstr>
      <vt:lpstr>Available Credit by Type Compared to Total Potential Exposure (TPE): June 2024 to June 2025</vt:lpstr>
      <vt:lpstr>Discretionary Collateral May 2025 – June 2025</vt:lpstr>
      <vt:lpstr>Issuer Credit Limits vs Total LC Amounts Per Issuer: EOM-June 2025</vt:lpstr>
      <vt:lpstr>Questions?</vt:lpstr>
    </vt:vector>
  </TitlesOfParts>
  <Company>Austin Energy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Another credit calculation adjustment proposal</dc:title>
  <dc:creator>Sager, Brenden</dc:creator>
  <cp:lastModifiedBy>Martin, Loretto</cp:lastModifiedBy>
  <cp:revision>75</cp:revision>
  <dcterms:created xsi:type="dcterms:W3CDTF">2022-08-01T15:23:51Z</dcterms:created>
  <dcterms:modified xsi:type="dcterms:W3CDTF">2025-07-28T21:05:52Z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7084cbda-52b8-46fb-a7b7-cb5bd465ed85_Enabled">
    <vt:lpwstr>true</vt:lpwstr>
  </property>
  <property fmtid="{D5CDD505-2E9C-101B-9397-08002B2CF9AE}" pid="3" name="MSIP_Label_7084cbda-52b8-46fb-a7b7-cb5bd465ed85_SetDate">
    <vt:lpwstr>2024-09-18T20:41:41Z</vt:lpwstr>
  </property>
  <property fmtid="{D5CDD505-2E9C-101B-9397-08002B2CF9AE}" pid="4" name="MSIP_Label_7084cbda-52b8-46fb-a7b7-cb5bd465ed85_Method">
    <vt:lpwstr>Standard</vt:lpwstr>
  </property>
  <property fmtid="{D5CDD505-2E9C-101B-9397-08002B2CF9AE}" pid="5" name="MSIP_Label_7084cbda-52b8-46fb-a7b7-cb5bd465ed85_Name">
    <vt:lpwstr>Internal</vt:lpwstr>
  </property>
  <property fmtid="{D5CDD505-2E9C-101B-9397-08002B2CF9AE}" pid="6" name="MSIP_Label_7084cbda-52b8-46fb-a7b7-cb5bd465ed85_SiteId">
    <vt:lpwstr>0afb747d-bff7-4596-a9fc-950ef9e0ec45</vt:lpwstr>
  </property>
  <property fmtid="{D5CDD505-2E9C-101B-9397-08002B2CF9AE}" pid="7" name="MSIP_Label_7084cbda-52b8-46fb-a7b7-cb5bd465ed85_ActionId">
    <vt:lpwstr>fb0cf853-2bb6-46bc-b0a5-93f16a1c1c2c</vt:lpwstr>
  </property>
  <property fmtid="{D5CDD505-2E9C-101B-9397-08002B2CF9AE}" pid="8" name="MSIP_Label_7084cbda-52b8-46fb-a7b7-cb5bd465ed85_ContentBits">
    <vt:lpwstr>0</vt:lpwstr>
  </property>
</Properties>
</file>