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6"/>
  </p:notesMasterIdLst>
  <p:sldIdLst>
    <p:sldId id="256" r:id="rId2"/>
    <p:sldId id="257" r:id="rId3"/>
    <p:sldId id="259" r:id="rId4"/>
    <p:sldId id="280" r:id="rId5"/>
    <p:sldId id="281" r:id="rId6"/>
    <p:sldId id="282" r:id="rId7"/>
    <p:sldId id="283" r:id="rId8"/>
    <p:sldId id="276" r:id="rId9"/>
    <p:sldId id="264" r:id="rId10"/>
    <p:sldId id="273" r:id="rId11"/>
    <p:sldId id="279" r:id="rId12"/>
    <p:sldId id="278" r:id="rId13"/>
    <p:sldId id="284" r:id="rId14"/>
    <p:sldId id="263" r:id="rId15"/>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9537C2-05ED-59EF-E612-BDC924FCFE08}" name="Cory Allen" initials="CA" userId="S::cory@stec.org::0ad12101-6beb-4347-b56d-c5c9e000ac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5" autoAdjust="0"/>
    <p:restoredTop sz="96247" autoAdjust="0"/>
  </p:normalViewPr>
  <p:slideViewPr>
    <p:cSldViewPr snapToGrid="0">
      <p:cViewPr varScale="1">
        <p:scale>
          <a:sx n="103" d="100"/>
          <a:sy n="103" d="100"/>
        </p:scale>
        <p:origin x="6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91D4C28D-668F-48D6-8593-A9C3291BE42D}" type="datetimeFigureOut">
              <a:rPr lang="en-US" smtClean="0"/>
              <a:t>7/28/2025</a:t>
            </a:fld>
            <a:endParaRPr lang="en-US"/>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EC199287-9516-4A13-94AE-F5EB358AE169}" type="slidenum">
              <a:rPr lang="en-US" smtClean="0"/>
              <a:t>‹#›</a:t>
            </a:fld>
            <a:endParaRPr lang="en-US"/>
          </a:p>
        </p:txBody>
      </p:sp>
    </p:spTree>
    <p:extLst>
      <p:ext uri="{BB962C8B-B14F-4D97-AF65-F5344CB8AC3E}">
        <p14:creationId xmlns:p14="http://schemas.microsoft.com/office/powerpoint/2010/main" val="2720244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C199287-9516-4A13-94AE-F5EB358AE169}" type="slidenum">
              <a:rPr lang="en-US" smtClean="0"/>
              <a:t>2</a:t>
            </a:fld>
            <a:endParaRPr lang="en-US"/>
          </a:p>
        </p:txBody>
      </p:sp>
    </p:spTree>
    <p:extLst>
      <p:ext uri="{BB962C8B-B14F-4D97-AF65-F5344CB8AC3E}">
        <p14:creationId xmlns:p14="http://schemas.microsoft.com/office/powerpoint/2010/main" val="361626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99287-9516-4A13-94AE-F5EB358AE169}" type="slidenum">
              <a:rPr lang="en-US" smtClean="0"/>
              <a:t>3</a:t>
            </a:fld>
            <a:endParaRPr lang="en-US"/>
          </a:p>
        </p:txBody>
      </p:sp>
    </p:spTree>
    <p:extLst>
      <p:ext uri="{BB962C8B-B14F-4D97-AF65-F5344CB8AC3E}">
        <p14:creationId xmlns:p14="http://schemas.microsoft.com/office/powerpoint/2010/main" val="241708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99287-9516-4A13-94AE-F5EB358AE169}" type="slidenum">
              <a:rPr lang="en-US" smtClean="0"/>
              <a:t>8</a:t>
            </a:fld>
            <a:endParaRPr lang="en-US"/>
          </a:p>
        </p:txBody>
      </p:sp>
    </p:spTree>
    <p:extLst>
      <p:ext uri="{BB962C8B-B14F-4D97-AF65-F5344CB8AC3E}">
        <p14:creationId xmlns:p14="http://schemas.microsoft.com/office/powerpoint/2010/main" val="414316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99287-9516-4A13-94AE-F5EB358AE169}" type="slidenum">
              <a:rPr lang="en-US" smtClean="0"/>
              <a:t>9</a:t>
            </a:fld>
            <a:endParaRPr lang="en-US"/>
          </a:p>
        </p:txBody>
      </p:sp>
    </p:spTree>
    <p:extLst>
      <p:ext uri="{BB962C8B-B14F-4D97-AF65-F5344CB8AC3E}">
        <p14:creationId xmlns:p14="http://schemas.microsoft.com/office/powerpoint/2010/main" val="578753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99287-9516-4A13-94AE-F5EB358AE169}" type="slidenum">
              <a:rPr lang="en-US" smtClean="0"/>
              <a:t>10</a:t>
            </a:fld>
            <a:endParaRPr lang="en-US"/>
          </a:p>
        </p:txBody>
      </p:sp>
    </p:spTree>
    <p:extLst>
      <p:ext uri="{BB962C8B-B14F-4D97-AF65-F5344CB8AC3E}">
        <p14:creationId xmlns:p14="http://schemas.microsoft.com/office/powerpoint/2010/main" val="3991081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D5FA2-0A7B-4A37-5E9C-E51A40DE60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25C946-4392-A8E1-9FE1-BC64339CFA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0F7A43-6FEB-AD3D-F34B-8C3546DC1D69}"/>
              </a:ext>
            </a:extLst>
          </p:cNvPr>
          <p:cNvSpPr>
            <a:spLocks noGrp="1"/>
          </p:cNvSpPr>
          <p:nvPr>
            <p:ph type="dt" sz="half" idx="10"/>
          </p:nvPr>
        </p:nvSpPr>
        <p:spPr/>
        <p:txBody>
          <a:bodyPr/>
          <a:lstStyle/>
          <a:p>
            <a:fld id="{9557A258-E2E8-48F7-8AF0-EA1DD37CBBB1}" type="datetimeFigureOut">
              <a:rPr lang="en-US" smtClean="0"/>
              <a:t>7/28/2025</a:t>
            </a:fld>
            <a:endParaRPr lang="en-US"/>
          </a:p>
        </p:txBody>
      </p:sp>
      <p:sp>
        <p:nvSpPr>
          <p:cNvPr id="5" name="Footer Placeholder 4">
            <a:extLst>
              <a:ext uri="{FF2B5EF4-FFF2-40B4-BE49-F238E27FC236}">
                <a16:creationId xmlns:a16="http://schemas.microsoft.com/office/drawing/2014/main" id="{04E85326-0799-8F49-367A-3608A1F9A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2DE4E0-4606-00F8-0725-439BEB8483DB}"/>
              </a:ext>
            </a:extLst>
          </p:cNvPr>
          <p:cNvSpPr>
            <a:spLocks noGrp="1"/>
          </p:cNvSpPr>
          <p:nvPr>
            <p:ph type="sldNum" sz="quarter" idx="12"/>
          </p:nvPr>
        </p:nvSpPr>
        <p:spPr/>
        <p:txBody>
          <a:bodyPr/>
          <a:lstStyle/>
          <a:p>
            <a:fld id="{58CC4B63-1B59-40B9-B93F-C764BC8E139F}" type="slidenum">
              <a:rPr lang="en-US" smtClean="0"/>
              <a:t>‹#›</a:t>
            </a:fld>
            <a:endParaRPr lang="en-US"/>
          </a:p>
        </p:txBody>
      </p:sp>
    </p:spTree>
    <p:extLst>
      <p:ext uri="{BB962C8B-B14F-4D97-AF65-F5344CB8AC3E}">
        <p14:creationId xmlns:p14="http://schemas.microsoft.com/office/powerpoint/2010/main" val="3585213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F8E7D-AE70-AF0A-EED7-84A4E0C9F6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DC44FE-31C1-2B78-E7E6-DAEB59E66F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D37994-0623-8ADF-52D0-C6D839915C88}"/>
              </a:ext>
            </a:extLst>
          </p:cNvPr>
          <p:cNvSpPr>
            <a:spLocks noGrp="1"/>
          </p:cNvSpPr>
          <p:nvPr>
            <p:ph type="dt" sz="half" idx="10"/>
          </p:nvPr>
        </p:nvSpPr>
        <p:spPr/>
        <p:txBody>
          <a:bodyPr/>
          <a:lstStyle/>
          <a:p>
            <a:fld id="{9557A258-E2E8-48F7-8AF0-EA1DD37CBBB1}" type="datetimeFigureOut">
              <a:rPr lang="en-US" smtClean="0"/>
              <a:t>7/28/2025</a:t>
            </a:fld>
            <a:endParaRPr lang="en-US"/>
          </a:p>
        </p:txBody>
      </p:sp>
      <p:sp>
        <p:nvSpPr>
          <p:cNvPr id="5" name="Footer Placeholder 4">
            <a:extLst>
              <a:ext uri="{FF2B5EF4-FFF2-40B4-BE49-F238E27FC236}">
                <a16:creationId xmlns:a16="http://schemas.microsoft.com/office/drawing/2014/main" id="{30669A08-5BB1-7D70-150B-69BC1D620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21DC7-461B-02BE-4B27-386ACAA951B8}"/>
              </a:ext>
            </a:extLst>
          </p:cNvPr>
          <p:cNvSpPr>
            <a:spLocks noGrp="1"/>
          </p:cNvSpPr>
          <p:nvPr>
            <p:ph type="sldNum" sz="quarter" idx="12"/>
          </p:nvPr>
        </p:nvSpPr>
        <p:spPr/>
        <p:txBody>
          <a:bodyPr/>
          <a:lstStyle/>
          <a:p>
            <a:fld id="{58CC4B63-1B59-40B9-B93F-C764BC8E139F}" type="slidenum">
              <a:rPr lang="en-US" smtClean="0"/>
              <a:t>‹#›</a:t>
            </a:fld>
            <a:endParaRPr lang="en-US"/>
          </a:p>
        </p:txBody>
      </p:sp>
    </p:spTree>
    <p:extLst>
      <p:ext uri="{BB962C8B-B14F-4D97-AF65-F5344CB8AC3E}">
        <p14:creationId xmlns:p14="http://schemas.microsoft.com/office/powerpoint/2010/main" val="1905928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E150BD-B4B9-98FA-6C2A-C4195F5324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564190-4549-BF43-7A7C-BF4B02DA68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D9A0E4-5F95-3DE2-8F49-71EEB32874F0}"/>
              </a:ext>
            </a:extLst>
          </p:cNvPr>
          <p:cNvSpPr>
            <a:spLocks noGrp="1"/>
          </p:cNvSpPr>
          <p:nvPr>
            <p:ph type="dt" sz="half" idx="10"/>
          </p:nvPr>
        </p:nvSpPr>
        <p:spPr/>
        <p:txBody>
          <a:bodyPr/>
          <a:lstStyle/>
          <a:p>
            <a:fld id="{9557A258-E2E8-48F7-8AF0-EA1DD37CBBB1}" type="datetimeFigureOut">
              <a:rPr lang="en-US" smtClean="0"/>
              <a:t>7/28/2025</a:t>
            </a:fld>
            <a:endParaRPr lang="en-US"/>
          </a:p>
        </p:txBody>
      </p:sp>
      <p:sp>
        <p:nvSpPr>
          <p:cNvPr id="5" name="Footer Placeholder 4">
            <a:extLst>
              <a:ext uri="{FF2B5EF4-FFF2-40B4-BE49-F238E27FC236}">
                <a16:creationId xmlns:a16="http://schemas.microsoft.com/office/drawing/2014/main" id="{140873A1-6AF8-AD1E-C3CA-FCB68D1525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D3A14-8CBA-FF05-1B52-7A34A8260223}"/>
              </a:ext>
            </a:extLst>
          </p:cNvPr>
          <p:cNvSpPr>
            <a:spLocks noGrp="1"/>
          </p:cNvSpPr>
          <p:nvPr>
            <p:ph type="sldNum" sz="quarter" idx="12"/>
          </p:nvPr>
        </p:nvSpPr>
        <p:spPr/>
        <p:txBody>
          <a:bodyPr/>
          <a:lstStyle/>
          <a:p>
            <a:fld id="{58CC4B63-1B59-40B9-B93F-C764BC8E139F}" type="slidenum">
              <a:rPr lang="en-US" smtClean="0"/>
              <a:t>‹#›</a:t>
            </a:fld>
            <a:endParaRPr lang="en-US"/>
          </a:p>
        </p:txBody>
      </p:sp>
    </p:spTree>
    <p:extLst>
      <p:ext uri="{BB962C8B-B14F-4D97-AF65-F5344CB8AC3E}">
        <p14:creationId xmlns:p14="http://schemas.microsoft.com/office/powerpoint/2010/main" val="288852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3338-ED92-F4F8-50D9-CDAA0B073C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687E3A-4570-DF87-B40D-9D5AEFA8E1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9E1F6-5AB1-6801-3ECA-89861A6C7556}"/>
              </a:ext>
            </a:extLst>
          </p:cNvPr>
          <p:cNvSpPr>
            <a:spLocks noGrp="1"/>
          </p:cNvSpPr>
          <p:nvPr>
            <p:ph type="dt" sz="half" idx="10"/>
          </p:nvPr>
        </p:nvSpPr>
        <p:spPr/>
        <p:txBody>
          <a:bodyPr/>
          <a:lstStyle/>
          <a:p>
            <a:fld id="{9557A258-E2E8-48F7-8AF0-EA1DD37CBBB1}" type="datetimeFigureOut">
              <a:rPr lang="en-US" smtClean="0"/>
              <a:t>7/28/2025</a:t>
            </a:fld>
            <a:endParaRPr lang="en-US"/>
          </a:p>
        </p:txBody>
      </p:sp>
      <p:sp>
        <p:nvSpPr>
          <p:cNvPr id="5" name="Footer Placeholder 4">
            <a:extLst>
              <a:ext uri="{FF2B5EF4-FFF2-40B4-BE49-F238E27FC236}">
                <a16:creationId xmlns:a16="http://schemas.microsoft.com/office/drawing/2014/main" id="{1EE37991-CEB0-5E1E-495E-660A3BF6E5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5DA3E-B395-C7F0-EB56-44833FDFD70F}"/>
              </a:ext>
            </a:extLst>
          </p:cNvPr>
          <p:cNvSpPr>
            <a:spLocks noGrp="1"/>
          </p:cNvSpPr>
          <p:nvPr>
            <p:ph type="sldNum" sz="quarter" idx="12"/>
          </p:nvPr>
        </p:nvSpPr>
        <p:spPr/>
        <p:txBody>
          <a:bodyPr/>
          <a:lstStyle/>
          <a:p>
            <a:fld id="{58CC4B63-1B59-40B9-B93F-C764BC8E139F}" type="slidenum">
              <a:rPr lang="en-US" smtClean="0"/>
              <a:t>‹#›</a:t>
            </a:fld>
            <a:endParaRPr lang="en-US"/>
          </a:p>
        </p:txBody>
      </p:sp>
    </p:spTree>
    <p:extLst>
      <p:ext uri="{BB962C8B-B14F-4D97-AF65-F5344CB8AC3E}">
        <p14:creationId xmlns:p14="http://schemas.microsoft.com/office/powerpoint/2010/main" val="401617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967F6-CFAF-0CD5-B411-A5DA6A2B3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591362-1EA4-D34E-EBD8-3E45AD11D8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040D55-51F2-94AE-49FE-5E25AD02C554}"/>
              </a:ext>
            </a:extLst>
          </p:cNvPr>
          <p:cNvSpPr>
            <a:spLocks noGrp="1"/>
          </p:cNvSpPr>
          <p:nvPr>
            <p:ph type="dt" sz="half" idx="10"/>
          </p:nvPr>
        </p:nvSpPr>
        <p:spPr/>
        <p:txBody>
          <a:bodyPr/>
          <a:lstStyle/>
          <a:p>
            <a:fld id="{9557A258-E2E8-48F7-8AF0-EA1DD37CBBB1}" type="datetimeFigureOut">
              <a:rPr lang="en-US" smtClean="0"/>
              <a:t>7/28/2025</a:t>
            </a:fld>
            <a:endParaRPr lang="en-US"/>
          </a:p>
        </p:txBody>
      </p:sp>
      <p:sp>
        <p:nvSpPr>
          <p:cNvPr id="5" name="Footer Placeholder 4">
            <a:extLst>
              <a:ext uri="{FF2B5EF4-FFF2-40B4-BE49-F238E27FC236}">
                <a16:creationId xmlns:a16="http://schemas.microsoft.com/office/drawing/2014/main" id="{3D9F7CAA-DA7B-642B-09D7-DDA2F04C8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2FB207-93A1-1839-D090-E24F3A5D94FA}"/>
              </a:ext>
            </a:extLst>
          </p:cNvPr>
          <p:cNvSpPr>
            <a:spLocks noGrp="1"/>
          </p:cNvSpPr>
          <p:nvPr>
            <p:ph type="sldNum" sz="quarter" idx="12"/>
          </p:nvPr>
        </p:nvSpPr>
        <p:spPr/>
        <p:txBody>
          <a:bodyPr/>
          <a:lstStyle/>
          <a:p>
            <a:fld id="{58CC4B63-1B59-40B9-B93F-C764BC8E139F}" type="slidenum">
              <a:rPr lang="en-US" smtClean="0"/>
              <a:t>‹#›</a:t>
            </a:fld>
            <a:endParaRPr lang="en-US"/>
          </a:p>
        </p:txBody>
      </p:sp>
    </p:spTree>
    <p:extLst>
      <p:ext uri="{BB962C8B-B14F-4D97-AF65-F5344CB8AC3E}">
        <p14:creationId xmlns:p14="http://schemas.microsoft.com/office/powerpoint/2010/main" val="353381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C797-5CAF-7BDC-8D39-C8EC1D6870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457F8-1F02-C445-4779-A7305C26A5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688CC9-EA79-BB8D-4352-EFE7553868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8BCA13-5425-9A1B-232A-A5B7D92AD0E8}"/>
              </a:ext>
            </a:extLst>
          </p:cNvPr>
          <p:cNvSpPr>
            <a:spLocks noGrp="1"/>
          </p:cNvSpPr>
          <p:nvPr>
            <p:ph type="dt" sz="half" idx="10"/>
          </p:nvPr>
        </p:nvSpPr>
        <p:spPr/>
        <p:txBody>
          <a:bodyPr/>
          <a:lstStyle/>
          <a:p>
            <a:fld id="{9557A258-E2E8-48F7-8AF0-EA1DD37CBBB1}" type="datetimeFigureOut">
              <a:rPr lang="en-US" smtClean="0"/>
              <a:t>7/28/2025</a:t>
            </a:fld>
            <a:endParaRPr lang="en-US"/>
          </a:p>
        </p:txBody>
      </p:sp>
      <p:sp>
        <p:nvSpPr>
          <p:cNvPr id="6" name="Footer Placeholder 5">
            <a:extLst>
              <a:ext uri="{FF2B5EF4-FFF2-40B4-BE49-F238E27FC236}">
                <a16:creationId xmlns:a16="http://schemas.microsoft.com/office/drawing/2014/main" id="{488B5C1F-7AC2-8F87-B4BF-D4ADE25524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48BCB9-10DA-2B4B-752E-57B680C723EA}"/>
              </a:ext>
            </a:extLst>
          </p:cNvPr>
          <p:cNvSpPr>
            <a:spLocks noGrp="1"/>
          </p:cNvSpPr>
          <p:nvPr>
            <p:ph type="sldNum" sz="quarter" idx="12"/>
          </p:nvPr>
        </p:nvSpPr>
        <p:spPr/>
        <p:txBody>
          <a:bodyPr/>
          <a:lstStyle/>
          <a:p>
            <a:fld id="{58CC4B63-1B59-40B9-B93F-C764BC8E139F}" type="slidenum">
              <a:rPr lang="en-US" smtClean="0"/>
              <a:t>‹#›</a:t>
            </a:fld>
            <a:endParaRPr lang="en-US"/>
          </a:p>
        </p:txBody>
      </p:sp>
    </p:spTree>
    <p:extLst>
      <p:ext uri="{BB962C8B-B14F-4D97-AF65-F5344CB8AC3E}">
        <p14:creationId xmlns:p14="http://schemas.microsoft.com/office/powerpoint/2010/main" val="1341848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7633F-0796-0C67-FC5E-FD45213BD6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C83D58-1CA0-BFF5-AE49-F0EA877E0F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0CCA79-BEC1-95A0-E66D-B41C5D64ED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9DFB66-EAF0-ABB0-940B-78D33C7D5E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177079-BDD1-E2D1-9358-2A12BF8B7F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1FAEE4-6B48-C9F0-27ED-90C5E79F7636}"/>
              </a:ext>
            </a:extLst>
          </p:cNvPr>
          <p:cNvSpPr>
            <a:spLocks noGrp="1"/>
          </p:cNvSpPr>
          <p:nvPr>
            <p:ph type="dt" sz="half" idx="10"/>
          </p:nvPr>
        </p:nvSpPr>
        <p:spPr/>
        <p:txBody>
          <a:bodyPr/>
          <a:lstStyle/>
          <a:p>
            <a:fld id="{9557A258-E2E8-48F7-8AF0-EA1DD37CBBB1}" type="datetimeFigureOut">
              <a:rPr lang="en-US" smtClean="0"/>
              <a:t>7/28/2025</a:t>
            </a:fld>
            <a:endParaRPr lang="en-US"/>
          </a:p>
        </p:txBody>
      </p:sp>
      <p:sp>
        <p:nvSpPr>
          <p:cNvPr id="8" name="Footer Placeholder 7">
            <a:extLst>
              <a:ext uri="{FF2B5EF4-FFF2-40B4-BE49-F238E27FC236}">
                <a16:creationId xmlns:a16="http://schemas.microsoft.com/office/drawing/2014/main" id="{E9384C70-E3AA-BBEE-DA63-6E5C87FE64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79E0CB-D560-EEC9-CAFB-81581BE65B8E}"/>
              </a:ext>
            </a:extLst>
          </p:cNvPr>
          <p:cNvSpPr>
            <a:spLocks noGrp="1"/>
          </p:cNvSpPr>
          <p:nvPr>
            <p:ph type="sldNum" sz="quarter" idx="12"/>
          </p:nvPr>
        </p:nvSpPr>
        <p:spPr/>
        <p:txBody>
          <a:bodyPr/>
          <a:lstStyle/>
          <a:p>
            <a:fld id="{58CC4B63-1B59-40B9-B93F-C764BC8E139F}" type="slidenum">
              <a:rPr lang="en-US" smtClean="0"/>
              <a:t>‹#›</a:t>
            </a:fld>
            <a:endParaRPr lang="en-US"/>
          </a:p>
        </p:txBody>
      </p:sp>
    </p:spTree>
    <p:extLst>
      <p:ext uri="{BB962C8B-B14F-4D97-AF65-F5344CB8AC3E}">
        <p14:creationId xmlns:p14="http://schemas.microsoft.com/office/powerpoint/2010/main" val="981970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F1114-4145-6EC2-D896-62ACD28C74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14F6B7-E9F1-C59E-28BE-AC4CD9237E3C}"/>
              </a:ext>
            </a:extLst>
          </p:cNvPr>
          <p:cNvSpPr>
            <a:spLocks noGrp="1"/>
          </p:cNvSpPr>
          <p:nvPr>
            <p:ph type="dt" sz="half" idx="10"/>
          </p:nvPr>
        </p:nvSpPr>
        <p:spPr/>
        <p:txBody>
          <a:bodyPr/>
          <a:lstStyle/>
          <a:p>
            <a:fld id="{9557A258-E2E8-48F7-8AF0-EA1DD37CBBB1}" type="datetimeFigureOut">
              <a:rPr lang="en-US" smtClean="0"/>
              <a:t>7/28/2025</a:t>
            </a:fld>
            <a:endParaRPr lang="en-US"/>
          </a:p>
        </p:txBody>
      </p:sp>
      <p:sp>
        <p:nvSpPr>
          <p:cNvPr id="4" name="Footer Placeholder 3">
            <a:extLst>
              <a:ext uri="{FF2B5EF4-FFF2-40B4-BE49-F238E27FC236}">
                <a16:creationId xmlns:a16="http://schemas.microsoft.com/office/drawing/2014/main" id="{26FD5037-4200-FB5B-8438-18E913BE34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FBCC77-9D5F-394E-C7F1-F2EFBB56F3F6}"/>
              </a:ext>
            </a:extLst>
          </p:cNvPr>
          <p:cNvSpPr>
            <a:spLocks noGrp="1"/>
          </p:cNvSpPr>
          <p:nvPr>
            <p:ph type="sldNum" sz="quarter" idx="12"/>
          </p:nvPr>
        </p:nvSpPr>
        <p:spPr/>
        <p:txBody>
          <a:bodyPr/>
          <a:lstStyle/>
          <a:p>
            <a:fld id="{58CC4B63-1B59-40B9-B93F-C764BC8E139F}" type="slidenum">
              <a:rPr lang="en-US" smtClean="0"/>
              <a:t>‹#›</a:t>
            </a:fld>
            <a:endParaRPr lang="en-US"/>
          </a:p>
        </p:txBody>
      </p:sp>
    </p:spTree>
    <p:extLst>
      <p:ext uri="{BB962C8B-B14F-4D97-AF65-F5344CB8AC3E}">
        <p14:creationId xmlns:p14="http://schemas.microsoft.com/office/powerpoint/2010/main" val="333097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59821F-79E1-1728-E199-9DF4AA896400}"/>
              </a:ext>
            </a:extLst>
          </p:cNvPr>
          <p:cNvSpPr>
            <a:spLocks noGrp="1"/>
          </p:cNvSpPr>
          <p:nvPr>
            <p:ph type="dt" sz="half" idx="10"/>
          </p:nvPr>
        </p:nvSpPr>
        <p:spPr/>
        <p:txBody>
          <a:bodyPr/>
          <a:lstStyle/>
          <a:p>
            <a:fld id="{9557A258-E2E8-48F7-8AF0-EA1DD37CBBB1}" type="datetimeFigureOut">
              <a:rPr lang="en-US" smtClean="0"/>
              <a:t>7/28/2025</a:t>
            </a:fld>
            <a:endParaRPr lang="en-US"/>
          </a:p>
        </p:txBody>
      </p:sp>
      <p:sp>
        <p:nvSpPr>
          <p:cNvPr id="3" name="Footer Placeholder 2">
            <a:extLst>
              <a:ext uri="{FF2B5EF4-FFF2-40B4-BE49-F238E27FC236}">
                <a16:creationId xmlns:a16="http://schemas.microsoft.com/office/drawing/2014/main" id="{F60B61AB-3A80-5DA9-B62D-ACFEBEE2DB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638E62-BA76-D3F6-C74B-A9957114A532}"/>
              </a:ext>
            </a:extLst>
          </p:cNvPr>
          <p:cNvSpPr>
            <a:spLocks noGrp="1"/>
          </p:cNvSpPr>
          <p:nvPr>
            <p:ph type="sldNum" sz="quarter" idx="12"/>
          </p:nvPr>
        </p:nvSpPr>
        <p:spPr/>
        <p:txBody>
          <a:bodyPr/>
          <a:lstStyle/>
          <a:p>
            <a:fld id="{58CC4B63-1B59-40B9-B93F-C764BC8E139F}" type="slidenum">
              <a:rPr lang="en-US" smtClean="0"/>
              <a:t>‹#›</a:t>
            </a:fld>
            <a:endParaRPr lang="en-US"/>
          </a:p>
        </p:txBody>
      </p:sp>
    </p:spTree>
    <p:extLst>
      <p:ext uri="{BB962C8B-B14F-4D97-AF65-F5344CB8AC3E}">
        <p14:creationId xmlns:p14="http://schemas.microsoft.com/office/powerpoint/2010/main" val="309575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77D-FE65-2B06-5A47-D3BBE12989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CFFD9D-DA93-7FE8-78A1-94A588DACE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E716D9-E689-D0BA-07EF-136D4C1BB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93C1CC-5E61-8910-B26A-8A26C34CB8DB}"/>
              </a:ext>
            </a:extLst>
          </p:cNvPr>
          <p:cNvSpPr>
            <a:spLocks noGrp="1"/>
          </p:cNvSpPr>
          <p:nvPr>
            <p:ph type="dt" sz="half" idx="10"/>
          </p:nvPr>
        </p:nvSpPr>
        <p:spPr/>
        <p:txBody>
          <a:bodyPr/>
          <a:lstStyle/>
          <a:p>
            <a:fld id="{9557A258-E2E8-48F7-8AF0-EA1DD37CBBB1}" type="datetimeFigureOut">
              <a:rPr lang="en-US" smtClean="0"/>
              <a:t>7/28/2025</a:t>
            </a:fld>
            <a:endParaRPr lang="en-US"/>
          </a:p>
        </p:txBody>
      </p:sp>
      <p:sp>
        <p:nvSpPr>
          <p:cNvPr id="6" name="Footer Placeholder 5">
            <a:extLst>
              <a:ext uri="{FF2B5EF4-FFF2-40B4-BE49-F238E27FC236}">
                <a16:creationId xmlns:a16="http://schemas.microsoft.com/office/drawing/2014/main" id="{1CA6CD1F-D99E-6E83-BCB6-10437C60A8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F360DE-86AF-F895-4D5B-FB8DE8ACC011}"/>
              </a:ext>
            </a:extLst>
          </p:cNvPr>
          <p:cNvSpPr>
            <a:spLocks noGrp="1"/>
          </p:cNvSpPr>
          <p:nvPr>
            <p:ph type="sldNum" sz="quarter" idx="12"/>
          </p:nvPr>
        </p:nvSpPr>
        <p:spPr/>
        <p:txBody>
          <a:bodyPr/>
          <a:lstStyle/>
          <a:p>
            <a:fld id="{58CC4B63-1B59-40B9-B93F-C764BC8E139F}" type="slidenum">
              <a:rPr lang="en-US" smtClean="0"/>
              <a:t>‹#›</a:t>
            </a:fld>
            <a:endParaRPr lang="en-US"/>
          </a:p>
        </p:txBody>
      </p:sp>
    </p:spTree>
    <p:extLst>
      <p:ext uri="{BB962C8B-B14F-4D97-AF65-F5344CB8AC3E}">
        <p14:creationId xmlns:p14="http://schemas.microsoft.com/office/powerpoint/2010/main" val="51853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72446-3B34-AB9D-E3AD-405E4EA44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92BDC5-4FAF-6023-4DE7-A12BE0C5E5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DE1F5B-EFEC-B1B9-CE86-6B23AAC9C9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9EC64-996D-3F45-A736-2BC2D23F2D56}"/>
              </a:ext>
            </a:extLst>
          </p:cNvPr>
          <p:cNvSpPr>
            <a:spLocks noGrp="1"/>
          </p:cNvSpPr>
          <p:nvPr>
            <p:ph type="dt" sz="half" idx="10"/>
          </p:nvPr>
        </p:nvSpPr>
        <p:spPr/>
        <p:txBody>
          <a:bodyPr/>
          <a:lstStyle/>
          <a:p>
            <a:fld id="{9557A258-E2E8-48F7-8AF0-EA1DD37CBBB1}" type="datetimeFigureOut">
              <a:rPr lang="en-US" smtClean="0"/>
              <a:t>7/28/2025</a:t>
            </a:fld>
            <a:endParaRPr lang="en-US"/>
          </a:p>
        </p:txBody>
      </p:sp>
      <p:sp>
        <p:nvSpPr>
          <p:cNvPr id="6" name="Footer Placeholder 5">
            <a:extLst>
              <a:ext uri="{FF2B5EF4-FFF2-40B4-BE49-F238E27FC236}">
                <a16:creationId xmlns:a16="http://schemas.microsoft.com/office/drawing/2014/main" id="{44DC88A0-34C6-D3C2-11C6-75DDD67DD1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159D4C-A512-28FA-D4BA-7704AD532004}"/>
              </a:ext>
            </a:extLst>
          </p:cNvPr>
          <p:cNvSpPr>
            <a:spLocks noGrp="1"/>
          </p:cNvSpPr>
          <p:nvPr>
            <p:ph type="sldNum" sz="quarter" idx="12"/>
          </p:nvPr>
        </p:nvSpPr>
        <p:spPr/>
        <p:txBody>
          <a:bodyPr/>
          <a:lstStyle/>
          <a:p>
            <a:fld id="{58CC4B63-1B59-40B9-B93F-C764BC8E139F}" type="slidenum">
              <a:rPr lang="en-US" smtClean="0"/>
              <a:t>‹#›</a:t>
            </a:fld>
            <a:endParaRPr lang="en-US"/>
          </a:p>
        </p:txBody>
      </p:sp>
    </p:spTree>
    <p:extLst>
      <p:ext uri="{BB962C8B-B14F-4D97-AF65-F5344CB8AC3E}">
        <p14:creationId xmlns:p14="http://schemas.microsoft.com/office/powerpoint/2010/main" val="1191645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86840A-AA95-D989-4014-0C832F6AD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427EA1-BF6E-5E90-9019-901AD1D25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F13BC0-926B-3F54-55CC-6FD883170E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7A258-E2E8-48F7-8AF0-EA1DD37CBBB1}" type="datetimeFigureOut">
              <a:rPr lang="en-US" smtClean="0"/>
              <a:t>7/28/2025</a:t>
            </a:fld>
            <a:endParaRPr lang="en-US"/>
          </a:p>
        </p:txBody>
      </p:sp>
      <p:sp>
        <p:nvSpPr>
          <p:cNvPr id="5" name="Footer Placeholder 4">
            <a:extLst>
              <a:ext uri="{FF2B5EF4-FFF2-40B4-BE49-F238E27FC236}">
                <a16:creationId xmlns:a16="http://schemas.microsoft.com/office/drawing/2014/main" id="{4B378829-BD26-0E06-E397-83FB27BAA0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9E8D73-B44B-B42A-7E24-17D3462D5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C4B63-1B59-40B9-B93F-C764BC8E139F}" type="slidenum">
              <a:rPr lang="en-US" smtClean="0"/>
              <a:t>‹#›</a:t>
            </a:fld>
            <a:endParaRPr lang="en-US"/>
          </a:p>
        </p:txBody>
      </p:sp>
    </p:spTree>
    <p:extLst>
      <p:ext uri="{BB962C8B-B14F-4D97-AF65-F5344CB8AC3E}">
        <p14:creationId xmlns:p14="http://schemas.microsoft.com/office/powerpoint/2010/main" val="360872473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A5F036-CB3C-4FA1-6216-8F9BE32A4243}"/>
              </a:ext>
            </a:extLst>
          </p:cNvPr>
          <p:cNvSpPr>
            <a:spLocks noGrp="1"/>
          </p:cNvSpPr>
          <p:nvPr>
            <p:ph type="ctrTitle"/>
          </p:nvPr>
        </p:nvSpPr>
        <p:spPr>
          <a:xfrm>
            <a:off x="6501029" y="908812"/>
            <a:ext cx="5442156" cy="1913046"/>
          </a:xfrm>
        </p:spPr>
        <p:txBody>
          <a:bodyPr anchor="t">
            <a:normAutofit/>
          </a:bodyPr>
          <a:lstStyle/>
          <a:p>
            <a:pPr algn="l"/>
            <a:r>
              <a:rPr lang="en-US" sz="4000" b="1" dirty="0">
                <a:solidFill>
                  <a:schemeClr val="tx2"/>
                </a:solidFill>
              </a:rPr>
              <a:t>STEC Nueces Green Ammonia Load Project</a:t>
            </a:r>
            <a:br>
              <a:rPr lang="en-US" sz="4000" b="1" dirty="0">
                <a:solidFill>
                  <a:schemeClr val="tx2"/>
                </a:solidFill>
              </a:rPr>
            </a:br>
            <a:r>
              <a:rPr lang="en-US" sz="4000" b="1" dirty="0">
                <a:solidFill>
                  <a:schemeClr val="tx2"/>
                </a:solidFill>
              </a:rPr>
              <a:t>(25RPG016)</a:t>
            </a:r>
          </a:p>
        </p:txBody>
      </p:sp>
      <p:pic>
        <p:nvPicPr>
          <p:cNvPr id="4" name="Picture 3" descr="A picture containing text, clipart&#10;&#10;Description automatically generated">
            <a:extLst>
              <a:ext uri="{FF2B5EF4-FFF2-40B4-BE49-F238E27FC236}">
                <a16:creationId xmlns:a16="http://schemas.microsoft.com/office/drawing/2014/main" id="{60243F43-5010-5E2B-9431-9948E44DE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470" y="2821858"/>
            <a:ext cx="3487785" cy="2619932"/>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8" name="Group 27">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9" name="Freeform: Shape 2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E4B16A71-B025-5AB2-94AA-79720D4800A3}"/>
              </a:ext>
            </a:extLst>
          </p:cNvPr>
          <p:cNvSpPr txBox="1"/>
          <p:nvPr/>
        </p:nvSpPr>
        <p:spPr>
          <a:xfrm>
            <a:off x="6501028" y="3590445"/>
            <a:ext cx="5126261" cy="830997"/>
          </a:xfrm>
          <a:prstGeom prst="rect">
            <a:avLst/>
          </a:prstGeom>
          <a:noFill/>
        </p:spPr>
        <p:txBody>
          <a:bodyPr wrap="square" rtlCol="0">
            <a:spAutoFit/>
          </a:bodyPr>
          <a:lstStyle/>
          <a:p>
            <a:r>
              <a:rPr lang="en-US" sz="2400" dirty="0"/>
              <a:t>Project Overview for ERCOT RPG July 29, 2025</a:t>
            </a:r>
          </a:p>
        </p:txBody>
      </p:sp>
    </p:spTree>
    <p:extLst>
      <p:ext uri="{BB962C8B-B14F-4D97-AF65-F5344CB8AC3E}">
        <p14:creationId xmlns:p14="http://schemas.microsoft.com/office/powerpoint/2010/main" val="1404174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5CBFB-441E-CE5C-2626-5E06042D8381}"/>
              </a:ext>
            </a:extLst>
          </p:cNvPr>
          <p:cNvSpPr>
            <a:spLocks noGrp="1"/>
          </p:cNvSpPr>
          <p:nvPr>
            <p:ph type="title"/>
          </p:nvPr>
        </p:nvSpPr>
        <p:spPr/>
        <p:txBody>
          <a:bodyPr/>
          <a:lstStyle/>
          <a:p>
            <a:r>
              <a:rPr lang="en-US" b="1" dirty="0"/>
              <a:t>Option Performance Summary</a:t>
            </a:r>
          </a:p>
        </p:txBody>
      </p:sp>
      <p:sp>
        <p:nvSpPr>
          <p:cNvPr id="6" name="Content Placeholder 5">
            <a:extLst>
              <a:ext uri="{FF2B5EF4-FFF2-40B4-BE49-F238E27FC236}">
                <a16:creationId xmlns:a16="http://schemas.microsoft.com/office/drawing/2014/main" id="{FB872204-E6B6-CD55-AA19-4848FC48663A}"/>
              </a:ext>
            </a:extLst>
          </p:cNvPr>
          <p:cNvSpPr>
            <a:spLocks noGrp="1"/>
          </p:cNvSpPr>
          <p:nvPr>
            <p:ph idx="1"/>
          </p:nvPr>
        </p:nvSpPr>
        <p:spPr/>
        <p:txBody>
          <a:bodyPr>
            <a:normAutofit/>
          </a:bodyPr>
          <a:lstStyle/>
          <a:p>
            <a:r>
              <a:rPr lang="en-US" dirty="0"/>
              <a:t>Both options resolve all EPG reliability violations</a:t>
            </a:r>
          </a:p>
          <a:p>
            <a:r>
              <a:rPr lang="en-US" dirty="0"/>
              <a:t>Both options effectively mitigate low-voltage issues, enabling full 1150 MW delivery by 2027-2028</a:t>
            </a:r>
          </a:p>
          <a:p>
            <a:r>
              <a:rPr lang="en-US" dirty="0"/>
              <a:t>Option 2 (Grissom Loop) </a:t>
            </a:r>
          </a:p>
          <a:p>
            <a:pPr lvl="1"/>
            <a:r>
              <a:rPr lang="en-US" dirty="0"/>
              <a:t>Most cost-effective solution</a:t>
            </a:r>
          </a:p>
          <a:p>
            <a:pPr lvl="1"/>
            <a:r>
              <a:rPr lang="en-US" dirty="0"/>
              <a:t>Mitigates low voltage concerns observed under NERC and EPG criteria events for the conditions studied</a:t>
            </a:r>
          </a:p>
          <a:p>
            <a:pPr lvl="1"/>
            <a:r>
              <a:rPr lang="en-US" dirty="0"/>
              <a:t>Reliably integrates the proposed 1150 MW load</a:t>
            </a:r>
          </a:p>
          <a:p>
            <a:pPr lvl="1"/>
            <a:r>
              <a:rPr lang="en-US" dirty="0"/>
              <a:t>Requires the least amount of new greenfield transmission construction</a:t>
            </a:r>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49511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A711-D505-C0F8-8620-DE84AF35DD9A}"/>
              </a:ext>
            </a:extLst>
          </p:cNvPr>
          <p:cNvSpPr>
            <a:spLocks noGrp="1"/>
          </p:cNvSpPr>
          <p:nvPr>
            <p:ph type="title"/>
          </p:nvPr>
        </p:nvSpPr>
        <p:spPr/>
        <p:txBody>
          <a:bodyPr/>
          <a:lstStyle/>
          <a:p>
            <a:r>
              <a:rPr lang="en-US" b="1" dirty="0"/>
              <a:t>Stability Assessment – Option 2</a:t>
            </a:r>
          </a:p>
        </p:txBody>
      </p:sp>
      <p:sp>
        <p:nvSpPr>
          <p:cNvPr id="3" name="Content Placeholder 2">
            <a:extLst>
              <a:ext uri="{FF2B5EF4-FFF2-40B4-BE49-F238E27FC236}">
                <a16:creationId xmlns:a16="http://schemas.microsoft.com/office/drawing/2014/main" id="{738A70D8-F4CD-DF2F-3D72-BADF358E3F6F}"/>
              </a:ext>
            </a:extLst>
          </p:cNvPr>
          <p:cNvSpPr>
            <a:spLocks noGrp="1"/>
          </p:cNvSpPr>
          <p:nvPr>
            <p:ph idx="1"/>
          </p:nvPr>
        </p:nvSpPr>
        <p:spPr>
          <a:xfrm>
            <a:off x="548640" y="1690688"/>
            <a:ext cx="10652760" cy="4984432"/>
          </a:xfrm>
        </p:spPr>
        <p:txBody>
          <a:bodyPr>
            <a:normAutofit fontScale="77500" lnSpcReduction="20000"/>
          </a:bodyPr>
          <a:lstStyle/>
          <a:p>
            <a:r>
              <a:rPr lang="en-US" dirty="0"/>
              <a:t>STEC used the ERCOT DWG 2023 flat-start cases and matched them to the ERCOT SSWG cases developed for the Ammonia Plant Load steady-state study, ensuring that all recent topology and load changes were accurately captured. </a:t>
            </a:r>
          </a:p>
          <a:p>
            <a:r>
              <a:rPr lang="en-US" dirty="0"/>
              <a:t>All summer cases utilized the DWG Summer Peak 2026 flat start case as the base case </a:t>
            </a:r>
          </a:p>
          <a:p>
            <a:r>
              <a:rPr lang="en-US" dirty="0"/>
              <a:t>The DWG 2027 High Renewable Minimum Load (HRML) case was used as the base case for the HRML scenarios. </a:t>
            </a:r>
          </a:p>
          <a:p>
            <a:r>
              <a:rPr lang="en-US" dirty="0"/>
              <a:t>STEC assessed the impact of the proposed load and incremental implementation of Option 2 on system stability, including:</a:t>
            </a:r>
          </a:p>
          <a:p>
            <a:pPr lvl="1"/>
            <a:r>
              <a:rPr lang="en-US" dirty="0"/>
              <a:t>Transient rotor angle stability</a:t>
            </a:r>
          </a:p>
          <a:p>
            <a:pPr lvl="1"/>
            <a:r>
              <a:rPr lang="en-US" dirty="0"/>
              <a:t>Voltage stability</a:t>
            </a:r>
          </a:p>
          <a:p>
            <a:pPr marL="690563" indent="-233363"/>
            <a:r>
              <a:rPr lang="en-US" sz="2500" dirty="0"/>
              <a:t>Frequency stability</a:t>
            </a:r>
          </a:p>
          <a:p>
            <a:pPr marL="690563" indent="-233363"/>
            <a:r>
              <a:rPr lang="en-US" sz="2500" dirty="0"/>
              <a:t>Power oscillation damping</a:t>
            </a:r>
          </a:p>
          <a:p>
            <a:pPr marL="233363" lvl="1" indent="-233363"/>
            <a:r>
              <a:rPr lang="en-US" sz="2800" dirty="0"/>
              <a:t>The analysis focused on nearby transmission system performance under NERC and ERCOT planning guide events.</a:t>
            </a:r>
          </a:p>
          <a:p>
            <a:r>
              <a:rPr lang="en-US" dirty="0"/>
              <a:t>No transmission system stability issues were identified under any planning events with the proposed 1150 MW load connected via Option 2.</a:t>
            </a:r>
          </a:p>
          <a:p>
            <a:pPr marL="0" indent="0">
              <a:buNone/>
            </a:pPr>
            <a:endParaRPr lang="en-US" dirty="0"/>
          </a:p>
        </p:txBody>
      </p:sp>
    </p:spTree>
    <p:extLst>
      <p:ext uri="{BB962C8B-B14F-4D97-AF65-F5344CB8AC3E}">
        <p14:creationId xmlns:p14="http://schemas.microsoft.com/office/powerpoint/2010/main" val="1226568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82AE6-68A7-6150-85BA-DC4DF106891F}"/>
              </a:ext>
            </a:extLst>
          </p:cNvPr>
          <p:cNvSpPr>
            <a:spLocks noGrp="1"/>
          </p:cNvSpPr>
          <p:nvPr>
            <p:ph type="title"/>
          </p:nvPr>
        </p:nvSpPr>
        <p:spPr>
          <a:xfrm>
            <a:off x="838200" y="365126"/>
            <a:ext cx="10515600" cy="1118442"/>
          </a:xfrm>
        </p:spPr>
        <p:txBody>
          <a:bodyPr/>
          <a:lstStyle/>
          <a:p>
            <a:r>
              <a:rPr lang="en-US" b="1" dirty="0"/>
              <a:t>Short Circuit and SSR Assessment – Option 2 </a:t>
            </a:r>
          </a:p>
        </p:txBody>
      </p:sp>
      <p:sp>
        <p:nvSpPr>
          <p:cNvPr id="3" name="Content Placeholder 2">
            <a:extLst>
              <a:ext uri="{FF2B5EF4-FFF2-40B4-BE49-F238E27FC236}">
                <a16:creationId xmlns:a16="http://schemas.microsoft.com/office/drawing/2014/main" id="{E4DAD62B-3EE8-452D-F515-DAF044C7C7D9}"/>
              </a:ext>
            </a:extLst>
          </p:cNvPr>
          <p:cNvSpPr>
            <a:spLocks noGrp="1"/>
          </p:cNvSpPr>
          <p:nvPr>
            <p:ph idx="1"/>
          </p:nvPr>
        </p:nvSpPr>
        <p:spPr>
          <a:xfrm>
            <a:off x="838200" y="1278294"/>
            <a:ext cx="10515600" cy="4898669"/>
          </a:xfrm>
        </p:spPr>
        <p:txBody>
          <a:bodyPr>
            <a:normAutofit fontScale="92500" lnSpcReduction="20000"/>
          </a:bodyPr>
          <a:lstStyle/>
          <a:p>
            <a:r>
              <a:rPr lang="en-US" dirty="0"/>
              <a:t>Short Circuit Assessment</a:t>
            </a:r>
          </a:p>
          <a:p>
            <a:pPr lvl="1"/>
            <a:r>
              <a:rPr lang="en-US" dirty="0"/>
              <a:t>STEC utilized the ERCOT System Protection Working Group (SPWG) 2028 FY case as the starting point of the short circuit analysis</a:t>
            </a:r>
          </a:p>
          <a:p>
            <a:pPr lvl="1"/>
            <a:r>
              <a:rPr lang="en-US" dirty="0"/>
              <a:t>STEC adopted assumptions consistent with the steady-state analysis to develop the short circuit study cases.</a:t>
            </a:r>
          </a:p>
          <a:p>
            <a:pPr lvl="1"/>
            <a:r>
              <a:rPr lang="en-US" dirty="0"/>
              <a:t>Fault duties were evaluated with and without the proposed load and assuming transmission improvements of Option 2.</a:t>
            </a:r>
          </a:p>
          <a:p>
            <a:pPr lvl="1"/>
            <a:r>
              <a:rPr lang="en-US" dirty="0"/>
              <a:t>No fault duty exceedances were observed for any evaluated transmission breakers owned by STEC or AEP in the study area</a:t>
            </a:r>
          </a:p>
          <a:p>
            <a:r>
              <a:rPr lang="en-US" dirty="0" err="1"/>
              <a:t>Subsynchronous</a:t>
            </a:r>
            <a:r>
              <a:rPr lang="en-US" dirty="0"/>
              <a:t> Resonance (SSR) Screening Assessment</a:t>
            </a:r>
          </a:p>
          <a:p>
            <a:pPr lvl="1"/>
            <a:r>
              <a:rPr lang="en-US" dirty="0"/>
              <a:t>An SSR topology screening was performed to determine if the Proposed RPG Project created any new vulnerability to series capacitors for existing generators within the ERCOT system. The screening was performed with and without the Proposed RPG Project, and it was found that the Proposed RPG Project creates a new N-12 outage set (N-14 without the Proposed RPG Project) which creates a radial path to the AEP-owned series capacitors at Cenizo and Del Sol. Therefore, further SSR analysis may be needed for the Proposed RPG Project.</a:t>
            </a:r>
          </a:p>
          <a:p>
            <a:endParaRPr lang="en-US" dirty="0"/>
          </a:p>
        </p:txBody>
      </p:sp>
    </p:spTree>
    <p:extLst>
      <p:ext uri="{BB962C8B-B14F-4D97-AF65-F5344CB8AC3E}">
        <p14:creationId xmlns:p14="http://schemas.microsoft.com/office/powerpoint/2010/main" val="2756570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33D69-A31A-4C77-8551-C5910CCC594B}"/>
              </a:ext>
            </a:extLst>
          </p:cNvPr>
          <p:cNvSpPr>
            <a:spLocks noGrp="1"/>
          </p:cNvSpPr>
          <p:nvPr>
            <p:ph type="title"/>
          </p:nvPr>
        </p:nvSpPr>
        <p:spPr/>
        <p:txBody>
          <a:bodyPr/>
          <a:lstStyle/>
          <a:p>
            <a:r>
              <a:rPr lang="en-US" b="1" dirty="0"/>
              <a:t>Summary and Recommendation</a:t>
            </a:r>
          </a:p>
        </p:txBody>
      </p:sp>
      <p:sp>
        <p:nvSpPr>
          <p:cNvPr id="3" name="Content Placeholder 2">
            <a:extLst>
              <a:ext uri="{FF2B5EF4-FFF2-40B4-BE49-F238E27FC236}">
                <a16:creationId xmlns:a16="http://schemas.microsoft.com/office/drawing/2014/main" id="{1D6AF197-DAC1-36E0-E35D-0EB160210BD6}"/>
              </a:ext>
            </a:extLst>
          </p:cNvPr>
          <p:cNvSpPr>
            <a:spLocks noGrp="1"/>
          </p:cNvSpPr>
          <p:nvPr>
            <p:ph idx="1"/>
          </p:nvPr>
        </p:nvSpPr>
        <p:spPr/>
        <p:txBody>
          <a:bodyPr>
            <a:normAutofit fontScale="92500" lnSpcReduction="10000"/>
          </a:bodyPr>
          <a:lstStyle/>
          <a:p>
            <a:pPr marL="285750" indent="-285750" algn="just"/>
            <a:r>
              <a:rPr lang="en-US" dirty="0"/>
              <a:t>Based on the reliability study results, Option 2 is the most cost-effective and technically viable solution and therefore is STEC’s preferred option. </a:t>
            </a:r>
          </a:p>
          <a:p>
            <a:pPr marL="285750" indent="-285750" algn="just"/>
            <a:r>
              <a:rPr lang="en-US" dirty="0"/>
              <a:t>It addresses all reliability concerns and supports the integration of the proposed Ammonia Plant Load at its full capacity (1150 MW)</a:t>
            </a:r>
          </a:p>
          <a:p>
            <a:pPr marL="285750" indent="-285750" algn="just"/>
            <a:r>
              <a:rPr lang="en-US" dirty="0"/>
              <a:t>Short circuit and stability assessments did not indicate any concerns with the addition of the proposed load and the transmission improvements associated with Option 2</a:t>
            </a:r>
          </a:p>
          <a:p>
            <a:pPr marL="233363" lvl="1" indent="-233363" algn="just"/>
            <a:r>
              <a:rPr lang="en-US" sz="2800" dirty="0"/>
              <a:t>The preferred Option 2 will require a CCN application and is classified as a Tier 2 project</a:t>
            </a:r>
          </a:p>
          <a:p>
            <a:pPr algn="just"/>
            <a:r>
              <a:rPr lang="en-US" dirty="0"/>
              <a:t>Estimated cost for Option 2 is $74 million and target completion date is June 2027 </a:t>
            </a:r>
          </a:p>
        </p:txBody>
      </p:sp>
    </p:spTree>
    <p:extLst>
      <p:ext uri="{BB962C8B-B14F-4D97-AF65-F5344CB8AC3E}">
        <p14:creationId xmlns:p14="http://schemas.microsoft.com/office/powerpoint/2010/main" val="3208520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11540-3A48-0D1C-2D48-5CA351B350F3}"/>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457D68EB-8595-E561-8BFA-8BFF0F39651F}"/>
              </a:ext>
            </a:extLst>
          </p:cNvPr>
          <p:cNvSpPr>
            <a:spLocks noGrp="1"/>
          </p:cNvSpPr>
          <p:nvPr>
            <p:ph type="subTitle" idx="1"/>
          </p:nvPr>
        </p:nvSpPr>
        <p:spPr>
          <a:xfrm>
            <a:off x="1524000" y="4303058"/>
            <a:ext cx="9144000" cy="954741"/>
          </a:xfrm>
        </p:spPr>
        <p:txBody>
          <a:bodyPr/>
          <a:lstStyle/>
          <a:p>
            <a:r>
              <a:rPr lang="en-US" dirty="0"/>
              <a:t>Thank You!</a:t>
            </a:r>
          </a:p>
        </p:txBody>
      </p:sp>
    </p:spTree>
    <p:extLst>
      <p:ext uri="{BB962C8B-B14F-4D97-AF65-F5344CB8AC3E}">
        <p14:creationId xmlns:p14="http://schemas.microsoft.com/office/powerpoint/2010/main" val="364068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6E237-A431-8873-8FDE-6199C3861539}"/>
              </a:ext>
            </a:extLst>
          </p:cNvPr>
          <p:cNvSpPr>
            <a:spLocks noGrp="1"/>
          </p:cNvSpPr>
          <p:nvPr>
            <p:ph type="title"/>
          </p:nvPr>
        </p:nvSpPr>
        <p:spPr>
          <a:xfrm>
            <a:off x="838200" y="178512"/>
            <a:ext cx="10515600" cy="931831"/>
          </a:xfrm>
        </p:spPr>
        <p:txBody>
          <a:bodyPr/>
          <a:lstStyle/>
          <a:p>
            <a:r>
              <a:rPr lang="en-US" b="1" dirty="0"/>
              <a:t>Project Overview</a:t>
            </a:r>
          </a:p>
        </p:txBody>
      </p:sp>
      <p:sp>
        <p:nvSpPr>
          <p:cNvPr id="3" name="Content Placeholder 2">
            <a:extLst>
              <a:ext uri="{FF2B5EF4-FFF2-40B4-BE49-F238E27FC236}">
                <a16:creationId xmlns:a16="http://schemas.microsoft.com/office/drawing/2014/main" id="{C03D0BD2-3CE8-267A-A03D-91E1E0DBB0F9}"/>
              </a:ext>
            </a:extLst>
          </p:cNvPr>
          <p:cNvSpPr>
            <a:spLocks noGrp="1"/>
          </p:cNvSpPr>
          <p:nvPr>
            <p:ph idx="1"/>
          </p:nvPr>
        </p:nvSpPr>
        <p:spPr>
          <a:xfrm>
            <a:off x="838200" y="1110343"/>
            <a:ext cx="10515600" cy="5393094"/>
          </a:xfrm>
        </p:spPr>
        <p:txBody>
          <a:bodyPr>
            <a:normAutofit/>
          </a:bodyPr>
          <a:lstStyle/>
          <a:p>
            <a:r>
              <a:rPr lang="en-US" dirty="0"/>
              <a:t>The proposed project aims to support a new 1,150 MW Ammonia Plant Load in Nueces County load serving station to be named Farias connected to AEP's Lon Hill to </a:t>
            </a:r>
            <a:r>
              <a:rPr lang="en-US" dirty="0" err="1"/>
              <a:t>Reforzer</a:t>
            </a:r>
            <a:r>
              <a:rPr lang="en-US" dirty="0"/>
              <a:t> 345 kV line</a:t>
            </a:r>
          </a:p>
          <a:p>
            <a:pPr marL="233363" lvl="1" indent="-233363"/>
            <a:r>
              <a:rPr lang="en-US" sz="2900" dirty="0"/>
              <a:t>The interconnection study for the proposed load has identified transmission system reliability criteria violations per Section 4 of the EROCT Planning Guide (EPG)</a:t>
            </a:r>
          </a:p>
          <a:p>
            <a:pPr marL="233363" lvl="1" indent="-233363"/>
            <a:r>
              <a:rPr lang="en-US" sz="2900" dirty="0"/>
              <a:t>STEC evaluated two (2) transmission system improvement options to address reliability issues and support the new load addition.</a:t>
            </a:r>
          </a:p>
          <a:p>
            <a:pPr marL="233363" lvl="1" indent="-233363"/>
            <a:r>
              <a:rPr lang="en-US" sz="2900" dirty="0"/>
              <a:t>Based on the analysis performed, STEC identified Option 2 as the preferred option</a:t>
            </a:r>
          </a:p>
          <a:p>
            <a:pPr marL="690563" lvl="2" indent="-233363"/>
            <a:r>
              <a:rPr lang="en-US" sz="2500" dirty="0"/>
              <a:t>Tier 2 project estimated to cost $74 million with an estimated in-service date (ISD) of June 2027</a:t>
            </a:r>
            <a:endParaRPr lang="en-US" dirty="0"/>
          </a:p>
        </p:txBody>
      </p:sp>
    </p:spTree>
    <p:extLst>
      <p:ext uri="{BB962C8B-B14F-4D97-AF65-F5344CB8AC3E}">
        <p14:creationId xmlns:p14="http://schemas.microsoft.com/office/powerpoint/2010/main" val="582534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6EA9-B603-7483-37C6-DC92B740E513}"/>
              </a:ext>
            </a:extLst>
          </p:cNvPr>
          <p:cNvSpPr>
            <a:spLocks noGrp="1"/>
          </p:cNvSpPr>
          <p:nvPr>
            <p:ph type="title"/>
          </p:nvPr>
        </p:nvSpPr>
        <p:spPr>
          <a:xfrm>
            <a:off x="838200" y="365125"/>
            <a:ext cx="10515600" cy="1034467"/>
          </a:xfrm>
        </p:spPr>
        <p:txBody>
          <a:bodyPr/>
          <a:lstStyle/>
          <a:p>
            <a:r>
              <a:rPr lang="en-US" b="1" dirty="0"/>
              <a:t>Project Overview</a:t>
            </a:r>
          </a:p>
        </p:txBody>
      </p:sp>
      <p:sp>
        <p:nvSpPr>
          <p:cNvPr id="3" name="Content Placeholder 2">
            <a:extLst>
              <a:ext uri="{FF2B5EF4-FFF2-40B4-BE49-F238E27FC236}">
                <a16:creationId xmlns:a16="http://schemas.microsoft.com/office/drawing/2014/main" id="{5BA66E86-E244-5D54-6293-9F78F506132C}"/>
              </a:ext>
            </a:extLst>
          </p:cNvPr>
          <p:cNvSpPr>
            <a:spLocks noGrp="1"/>
          </p:cNvSpPr>
          <p:nvPr>
            <p:ph idx="1"/>
          </p:nvPr>
        </p:nvSpPr>
        <p:spPr>
          <a:xfrm>
            <a:off x="838200" y="1253331"/>
            <a:ext cx="10515600" cy="4351338"/>
          </a:xfrm>
        </p:spPr>
        <p:txBody>
          <a:bodyPr>
            <a:normAutofit/>
          </a:bodyPr>
          <a:lstStyle/>
          <a:p>
            <a:r>
              <a:rPr lang="en-US" dirty="0"/>
              <a:t>Option 2, the preferred option, comprises of the following transmission system improvements.</a:t>
            </a:r>
          </a:p>
          <a:p>
            <a:pPr lvl="1"/>
            <a:r>
              <a:rPr lang="en-US" dirty="0"/>
              <a:t>Build a new 345 kV load serving station called Farias connected to AEP's Lon Hill to </a:t>
            </a:r>
            <a:r>
              <a:rPr lang="en-US" dirty="0" err="1"/>
              <a:t>Reforzer</a:t>
            </a:r>
            <a:r>
              <a:rPr lang="en-US" dirty="0"/>
              <a:t> 345 kV line</a:t>
            </a:r>
          </a:p>
          <a:p>
            <a:pPr lvl="1"/>
            <a:r>
              <a:rPr lang="en-US" dirty="0"/>
              <a:t>Loop the Lon Hill to Grissom 345 kV line into Farias</a:t>
            </a:r>
          </a:p>
          <a:p>
            <a:pPr lvl="2"/>
            <a:r>
              <a:rPr lang="en-US" dirty="0"/>
              <a:t>Adds approximately 5.9 miles of new transmission lines</a:t>
            </a:r>
          </a:p>
          <a:p>
            <a:pPr lvl="2"/>
            <a:r>
              <a:rPr lang="en-US" dirty="0"/>
              <a:t>Requires new ROW and CCN.</a:t>
            </a:r>
          </a:p>
          <a:p>
            <a:pPr marL="742950" lvl="1" indent="-285750"/>
            <a:r>
              <a:rPr lang="en-US" dirty="0"/>
              <a:t>Loop results in two line segments: </a:t>
            </a:r>
          </a:p>
          <a:p>
            <a:pPr marL="1200150" lvl="2" indent="-285750"/>
            <a:r>
              <a:rPr lang="en-US" dirty="0"/>
              <a:t>Lon Hill - Farias: ~4.84 miles, 345 kV, rated 1057 MVA (normal) / 1195 MVA (emergency)</a:t>
            </a:r>
          </a:p>
          <a:p>
            <a:pPr marL="1200150" lvl="2" indent="-285750"/>
            <a:r>
              <a:rPr lang="en-US" dirty="0"/>
              <a:t>Farias - Grissom: ~32.28 miles, 345 kV, rated 1057 MVA (normal) / 1195 MVA (emergency)</a:t>
            </a:r>
          </a:p>
          <a:p>
            <a:pPr marL="1200150" lvl="2" indent="-285750"/>
            <a:r>
              <a:rPr lang="en-US" dirty="0"/>
              <a:t>Lines must be placed on separate structures to mitigate P7 (N-1) contingency exposure</a:t>
            </a:r>
          </a:p>
          <a:p>
            <a:pPr lvl="1"/>
            <a:endParaRPr lang="en-US" dirty="0"/>
          </a:p>
          <a:p>
            <a:pPr marL="0" indent="0">
              <a:buNone/>
            </a:pPr>
            <a:endParaRPr lang="en-US" dirty="0"/>
          </a:p>
        </p:txBody>
      </p:sp>
    </p:spTree>
    <p:extLst>
      <p:ext uri="{BB962C8B-B14F-4D97-AF65-F5344CB8AC3E}">
        <p14:creationId xmlns:p14="http://schemas.microsoft.com/office/powerpoint/2010/main" val="96113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D059-B47C-0F52-5476-2D90B3958254}"/>
              </a:ext>
            </a:extLst>
          </p:cNvPr>
          <p:cNvSpPr>
            <a:spLocks noGrp="1"/>
          </p:cNvSpPr>
          <p:nvPr>
            <p:ph type="title"/>
          </p:nvPr>
        </p:nvSpPr>
        <p:spPr>
          <a:xfrm>
            <a:off x="838200" y="365125"/>
            <a:ext cx="10515600" cy="1006475"/>
          </a:xfrm>
        </p:spPr>
        <p:txBody>
          <a:bodyPr/>
          <a:lstStyle/>
          <a:p>
            <a:r>
              <a:rPr lang="en-US" b="1" dirty="0"/>
              <a:t>Project Need</a:t>
            </a:r>
          </a:p>
        </p:txBody>
      </p:sp>
      <p:sp>
        <p:nvSpPr>
          <p:cNvPr id="3" name="Content Placeholder 2">
            <a:extLst>
              <a:ext uri="{FF2B5EF4-FFF2-40B4-BE49-F238E27FC236}">
                <a16:creationId xmlns:a16="http://schemas.microsoft.com/office/drawing/2014/main" id="{0A4F6464-403A-DFD5-0633-67A112927A2C}"/>
              </a:ext>
            </a:extLst>
          </p:cNvPr>
          <p:cNvSpPr>
            <a:spLocks noGrp="1"/>
          </p:cNvSpPr>
          <p:nvPr>
            <p:ph idx="1"/>
          </p:nvPr>
        </p:nvSpPr>
        <p:spPr>
          <a:xfrm>
            <a:off x="838200" y="1483567"/>
            <a:ext cx="10515600" cy="4693396"/>
          </a:xfrm>
        </p:spPr>
        <p:txBody>
          <a:bodyPr>
            <a:normAutofit/>
          </a:bodyPr>
          <a:lstStyle/>
          <a:p>
            <a:r>
              <a:rPr lang="en-US" dirty="0"/>
              <a:t>Addresses the violations under NERC and EPG criteria contingencies, and ensures reliable integration of the proposed 1150 MW Load</a:t>
            </a:r>
          </a:p>
          <a:p>
            <a:r>
              <a:rPr lang="en-US" dirty="0"/>
              <a:t>Violations Observed in the initial stead state assessment include</a:t>
            </a:r>
          </a:p>
          <a:p>
            <a:pPr lvl="1"/>
            <a:r>
              <a:rPr lang="en-US" dirty="0"/>
              <a:t>P1, P5, and </a:t>
            </a:r>
            <a:r>
              <a:rPr lang="en-US" b="1" dirty="0"/>
              <a:t>EPG section 4.1.1.8 </a:t>
            </a:r>
            <a:r>
              <a:rPr lang="en-US" dirty="0"/>
              <a:t>contingency event violations observed in summer peak (SP) and Minimum Load (off-peak) conditions</a:t>
            </a:r>
            <a:endParaRPr lang="en-US" sz="2000" dirty="0"/>
          </a:p>
          <a:p>
            <a:r>
              <a:rPr lang="en-US" sz="2200" dirty="0"/>
              <a:t>Based on the results of STEC’s assessment, the facility voltage deviation/low voltage violations at the Farias station will need to be mitigated </a:t>
            </a:r>
          </a:p>
          <a:p>
            <a:pPr marL="457200" lvl="1" indent="0">
              <a:buNone/>
            </a:pPr>
            <a:endParaRPr lang="en-US" dirty="0"/>
          </a:p>
        </p:txBody>
      </p:sp>
    </p:spTree>
    <p:extLst>
      <p:ext uri="{BB962C8B-B14F-4D97-AF65-F5344CB8AC3E}">
        <p14:creationId xmlns:p14="http://schemas.microsoft.com/office/powerpoint/2010/main" val="271848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306F6-3E09-15AE-1B96-FB633BCCBA11}"/>
              </a:ext>
            </a:extLst>
          </p:cNvPr>
          <p:cNvSpPr>
            <a:spLocks noGrp="1"/>
          </p:cNvSpPr>
          <p:nvPr>
            <p:ph type="title"/>
          </p:nvPr>
        </p:nvSpPr>
        <p:spPr>
          <a:xfrm>
            <a:off x="838200" y="365126"/>
            <a:ext cx="10515600" cy="1025136"/>
          </a:xfrm>
        </p:spPr>
        <p:txBody>
          <a:bodyPr/>
          <a:lstStyle/>
          <a:p>
            <a:r>
              <a:rPr lang="en-US" b="1" dirty="0"/>
              <a:t>Study Methodology Overview</a:t>
            </a:r>
          </a:p>
        </p:txBody>
      </p:sp>
      <p:sp>
        <p:nvSpPr>
          <p:cNvPr id="3" name="Content Placeholder 2">
            <a:extLst>
              <a:ext uri="{FF2B5EF4-FFF2-40B4-BE49-F238E27FC236}">
                <a16:creationId xmlns:a16="http://schemas.microsoft.com/office/drawing/2014/main" id="{ED884243-206D-143B-1B4F-283D7BF0CE74}"/>
              </a:ext>
            </a:extLst>
          </p:cNvPr>
          <p:cNvSpPr>
            <a:spLocks noGrp="1"/>
          </p:cNvSpPr>
          <p:nvPr>
            <p:ph idx="1"/>
          </p:nvPr>
        </p:nvSpPr>
        <p:spPr>
          <a:xfrm>
            <a:off x="838200" y="1390262"/>
            <a:ext cx="10515600" cy="4786701"/>
          </a:xfrm>
        </p:spPr>
        <p:txBody>
          <a:bodyPr>
            <a:normAutofit fontScale="92500" lnSpcReduction="20000"/>
          </a:bodyPr>
          <a:lstStyle/>
          <a:p>
            <a:pPr algn="just" fontAlgn="base"/>
            <a:r>
              <a:rPr lang="en-US" sz="2200" dirty="0">
                <a:solidFill>
                  <a:srgbClr val="000000"/>
                </a:solidFill>
                <a:latin typeface="Calibri" panose="020F0502020204030204" pitchFamily="34" charset="0"/>
              </a:rPr>
              <a:t>ERCOT 2023 Steady State Working Group (SSWG) 2025SP, 2027HRML, and 2028SP cases were utilized for assessment </a:t>
            </a:r>
          </a:p>
          <a:p>
            <a:pPr algn="just" fontAlgn="base"/>
            <a:r>
              <a:rPr lang="en-US" sz="2200" dirty="0">
                <a:solidFill>
                  <a:srgbClr val="000000"/>
                </a:solidFill>
                <a:cs typeface="Calibri"/>
              </a:rPr>
              <a:t>Incremental topology changes are incorporated to derive the study cases for the assessment:</a:t>
            </a:r>
          </a:p>
          <a:p>
            <a:pPr lvl="1" algn="just" fontAlgn="base"/>
            <a:r>
              <a:rPr lang="en-US" sz="1800" dirty="0">
                <a:solidFill>
                  <a:srgbClr val="000000"/>
                </a:solidFill>
                <a:cs typeface="Calibri"/>
              </a:rPr>
              <a:t>All off-cycle IDEVs that have been posted to the ERCOT MIS after the release date of the starting cases were applied.</a:t>
            </a:r>
          </a:p>
          <a:p>
            <a:pPr lvl="1" algn="just" fontAlgn="base"/>
            <a:r>
              <a:rPr lang="en-US" sz="1800" dirty="0">
                <a:solidFill>
                  <a:srgbClr val="000000"/>
                </a:solidFill>
                <a:cs typeface="Calibri"/>
              </a:rPr>
              <a:t>Any resources in the study area that met Section 6.9(1) requirements of the ERCOT Planning Guide not already modeled in the cases. </a:t>
            </a:r>
          </a:p>
          <a:p>
            <a:pPr algn="just" fontAlgn="base"/>
            <a:r>
              <a:rPr lang="en-US" sz="2200" dirty="0">
                <a:solidFill>
                  <a:srgbClr val="000000"/>
                </a:solidFill>
                <a:latin typeface="Calibri" panose="020F0502020204030204" pitchFamily="34" charset="0"/>
              </a:rPr>
              <a:t>Reliability assessment was performed for the cases outlined above under the following conditions:​</a:t>
            </a:r>
            <a:endParaRPr lang="en-US" sz="2200" dirty="0">
              <a:solidFill>
                <a:srgbClr val="000000"/>
              </a:solidFill>
              <a:latin typeface="Arial" panose="020B0604020202020204" pitchFamily="34" charset="0"/>
            </a:endParaRPr>
          </a:p>
          <a:p>
            <a:pPr lvl="1" algn="just" fontAlgn="base"/>
            <a:r>
              <a:rPr lang="en-US" sz="1800" dirty="0">
                <a:solidFill>
                  <a:srgbClr val="000000"/>
                </a:solidFill>
                <a:latin typeface="Calibri" panose="020F0502020204030204" pitchFamily="34" charset="0"/>
              </a:rPr>
              <a:t>P0 (normal operating conditions)</a:t>
            </a:r>
          </a:p>
          <a:p>
            <a:pPr lvl="1" algn="just" fontAlgn="base"/>
            <a:r>
              <a:rPr lang="en-US" sz="1800" dirty="0">
                <a:solidFill>
                  <a:srgbClr val="000000"/>
                </a:solidFill>
                <a:latin typeface="Calibri" panose="020F0502020204030204" pitchFamily="34" charset="0"/>
              </a:rPr>
              <a:t>N-1 (P1, P2.1 and P7/ERCOT1 contingency conditions)</a:t>
            </a:r>
          </a:p>
          <a:p>
            <a:pPr lvl="1" algn="just" fontAlgn="base"/>
            <a:r>
              <a:rPr lang="en-US" sz="1800" dirty="0">
                <a:solidFill>
                  <a:srgbClr val="000000"/>
                </a:solidFill>
                <a:latin typeface="Calibri" panose="020F0502020204030204" pitchFamily="34" charset="0"/>
              </a:rPr>
              <a:t>Bus Fault, Internal Breaker Fault, Breaker Failure, and Relay Failure conditions (P2.2, P2.3, P4, P5)</a:t>
            </a:r>
          </a:p>
          <a:p>
            <a:pPr lvl="1" algn="just" fontAlgn="base"/>
            <a:r>
              <a:rPr lang="en-US" sz="1800" dirty="0">
                <a:solidFill>
                  <a:srgbClr val="000000"/>
                </a:solidFill>
                <a:latin typeface="Calibri" panose="020F0502020204030204" pitchFamily="34" charset="0"/>
              </a:rPr>
              <a:t>ERCOT2 (G-1+P7/ERCOT1)</a:t>
            </a:r>
          </a:p>
          <a:p>
            <a:pPr lvl="1" algn="just" fontAlgn="base"/>
            <a:r>
              <a:rPr lang="fr-FR" sz="1800" dirty="0">
                <a:solidFill>
                  <a:srgbClr val="000000"/>
                </a:solidFill>
                <a:latin typeface="Calibri" panose="020F0502020204030204" pitchFamily="34" charset="0"/>
              </a:rPr>
              <a:t>N-G-1 (P3) conditions (G-1 + N-1)</a:t>
            </a:r>
          </a:p>
          <a:p>
            <a:pPr lvl="1" algn="just" fontAlgn="base"/>
            <a:r>
              <a:rPr lang="pt-BR" sz="1800" dirty="0">
                <a:solidFill>
                  <a:srgbClr val="000000"/>
                </a:solidFill>
                <a:latin typeface="Calibri" panose="020F0502020204030204" pitchFamily="34" charset="0"/>
              </a:rPr>
              <a:t>N-A-1 (ERCOT3) conditions (300+/100+ kV A-1 + N-1)</a:t>
            </a:r>
            <a:r>
              <a:rPr lang="en-US" sz="1800" dirty="0">
                <a:solidFill>
                  <a:srgbClr val="000000"/>
                </a:solidFill>
                <a:latin typeface="Calibri" panose="020F0502020204030204" pitchFamily="34" charset="0"/>
              </a:rPr>
              <a:t>N-1-1 (P6) </a:t>
            </a:r>
          </a:p>
          <a:p>
            <a:pPr lvl="1" algn="just" fontAlgn="base"/>
            <a:r>
              <a:rPr lang="en-US" sz="1800" dirty="0">
                <a:solidFill>
                  <a:srgbClr val="000000"/>
                </a:solidFill>
                <a:latin typeface="Calibri" panose="020F0502020204030204" pitchFamily="34" charset="0"/>
              </a:rPr>
              <a:t>P7-ERCOT98+P7 </a:t>
            </a:r>
          </a:p>
          <a:p>
            <a:pPr lvl="1" algn="just" fontAlgn="base"/>
            <a:r>
              <a:rPr lang="en-US" sz="1800" dirty="0">
                <a:solidFill>
                  <a:srgbClr val="000000"/>
                </a:solidFill>
                <a:latin typeface="Calibri" panose="020F0502020204030204" pitchFamily="34" charset="0"/>
              </a:rPr>
              <a:t>P1+P7</a:t>
            </a:r>
          </a:p>
          <a:p>
            <a:pPr lvl="1" algn="just" fontAlgn="base"/>
            <a:r>
              <a:rPr lang="en-US" sz="1800" dirty="0">
                <a:solidFill>
                  <a:srgbClr val="000000"/>
                </a:solidFill>
                <a:latin typeface="Calibri" panose="020F0502020204030204" pitchFamily="34" charset="0"/>
              </a:rPr>
              <a:t>P7-ERCOT98+P1</a:t>
            </a:r>
          </a:p>
        </p:txBody>
      </p:sp>
    </p:spTree>
    <p:extLst>
      <p:ext uri="{BB962C8B-B14F-4D97-AF65-F5344CB8AC3E}">
        <p14:creationId xmlns:p14="http://schemas.microsoft.com/office/powerpoint/2010/main" val="1445140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114E-3CB6-AFD1-3BCC-BB2CFFC8F05E}"/>
              </a:ext>
            </a:extLst>
          </p:cNvPr>
          <p:cNvSpPr>
            <a:spLocks noGrp="1"/>
          </p:cNvSpPr>
          <p:nvPr>
            <p:ph type="title"/>
          </p:nvPr>
        </p:nvSpPr>
        <p:spPr>
          <a:xfrm>
            <a:off x="838200" y="365126"/>
            <a:ext cx="10515600" cy="1015806"/>
          </a:xfrm>
        </p:spPr>
        <p:txBody>
          <a:bodyPr/>
          <a:lstStyle/>
          <a:p>
            <a:r>
              <a:rPr lang="en-US" b="1" dirty="0"/>
              <a:t>Study Results Summary</a:t>
            </a:r>
          </a:p>
        </p:txBody>
      </p:sp>
      <p:pic>
        <p:nvPicPr>
          <p:cNvPr id="4" name="Content Placeholder 3" descr="A table with numbers and symbols&#10;&#10;AI-generated content may be incorrect.">
            <a:extLst>
              <a:ext uri="{FF2B5EF4-FFF2-40B4-BE49-F238E27FC236}">
                <a16:creationId xmlns:a16="http://schemas.microsoft.com/office/drawing/2014/main" id="{6F5AEBC5-C663-C14F-3D0B-29D26F2DC636}"/>
              </a:ext>
            </a:extLst>
          </p:cNvPr>
          <p:cNvPicPr>
            <a:picLocks noGrp="1" noChangeAspect="1"/>
          </p:cNvPicPr>
          <p:nvPr>
            <p:ph idx="1"/>
          </p:nvPr>
        </p:nvPicPr>
        <p:blipFill>
          <a:blip r:embed="rId2"/>
          <a:stretch>
            <a:fillRect/>
          </a:stretch>
        </p:blipFill>
        <p:spPr>
          <a:xfrm>
            <a:off x="1723415" y="2310370"/>
            <a:ext cx="8745170" cy="3381847"/>
          </a:xfrm>
          <a:prstGeom prst="rect">
            <a:avLst/>
          </a:prstGeom>
        </p:spPr>
      </p:pic>
      <p:sp>
        <p:nvSpPr>
          <p:cNvPr id="5" name="TextBox 4">
            <a:extLst>
              <a:ext uri="{FF2B5EF4-FFF2-40B4-BE49-F238E27FC236}">
                <a16:creationId xmlns:a16="http://schemas.microsoft.com/office/drawing/2014/main" id="{DE4E9B96-1367-C3B3-3D88-089BDD3202BB}"/>
              </a:ext>
            </a:extLst>
          </p:cNvPr>
          <p:cNvSpPr txBox="1"/>
          <p:nvPr/>
        </p:nvSpPr>
        <p:spPr>
          <a:xfrm>
            <a:off x="4828249" y="1941038"/>
            <a:ext cx="3284425" cy="369332"/>
          </a:xfrm>
          <a:prstGeom prst="rect">
            <a:avLst/>
          </a:prstGeom>
          <a:noFill/>
        </p:spPr>
        <p:txBody>
          <a:bodyPr wrap="none" rtlCol="0">
            <a:spAutoFit/>
          </a:bodyPr>
          <a:lstStyle/>
          <a:p>
            <a:pPr algn="ctr"/>
            <a:r>
              <a:rPr lang="en-US" b="1" dirty="0"/>
              <a:t>Summer Peak Voltage Violations</a:t>
            </a:r>
          </a:p>
        </p:txBody>
      </p:sp>
      <p:sp>
        <p:nvSpPr>
          <p:cNvPr id="3" name="Content Placeholder 2">
            <a:extLst>
              <a:ext uri="{FF2B5EF4-FFF2-40B4-BE49-F238E27FC236}">
                <a16:creationId xmlns:a16="http://schemas.microsoft.com/office/drawing/2014/main" id="{5631E41D-92BA-5F1C-A7B7-339BB4D52A36}"/>
              </a:ext>
            </a:extLst>
          </p:cNvPr>
          <p:cNvSpPr txBox="1">
            <a:spLocks/>
          </p:cNvSpPr>
          <p:nvPr/>
        </p:nvSpPr>
        <p:spPr>
          <a:xfrm>
            <a:off x="838200" y="6177717"/>
            <a:ext cx="10515600" cy="6303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r>
              <a:rPr lang="en-US" sz="2200" dirty="0" err="1">
                <a:solidFill>
                  <a:srgbClr val="000000"/>
                </a:solidFill>
                <a:latin typeface="Calibri" panose="020F0502020204030204" pitchFamily="34" charset="0"/>
              </a:rPr>
              <a:t>Nueces_POI</a:t>
            </a:r>
            <a:r>
              <a:rPr lang="en-US" sz="2200" dirty="0">
                <a:solidFill>
                  <a:srgbClr val="000000"/>
                </a:solidFill>
                <a:latin typeface="Calibri" panose="020F0502020204030204" pitchFamily="34" charset="0"/>
              </a:rPr>
              <a:t> in the table refers to the 345 kV bus at the proposed Farias station</a:t>
            </a:r>
            <a:endParaRPr lang="en-US" sz="1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074431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29CC9-5278-39F7-B458-1AF93D37BF8C}"/>
              </a:ext>
            </a:extLst>
          </p:cNvPr>
          <p:cNvSpPr>
            <a:spLocks noGrp="1"/>
          </p:cNvSpPr>
          <p:nvPr>
            <p:ph type="title"/>
          </p:nvPr>
        </p:nvSpPr>
        <p:spPr>
          <a:xfrm>
            <a:off x="838200" y="365125"/>
            <a:ext cx="10515600" cy="1071789"/>
          </a:xfrm>
        </p:spPr>
        <p:txBody>
          <a:bodyPr/>
          <a:lstStyle/>
          <a:p>
            <a:r>
              <a:rPr lang="en-US" b="1" dirty="0"/>
              <a:t>Study Results Summary Cont’d</a:t>
            </a:r>
          </a:p>
        </p:txBody>
      </p:sp>
      <p:pic>
        <p:nvPicPr>
          <p:cNvPr id="4" name="Content Placeholder 3" descr="A table with numbers and symbols&#10;&#10;AI-generated content may be incorrect.">
            <a:extLst>
              <a:ext uri="{FF2B5EF4-FFF2-40B4-BE49-F238E27FC236}">
                <a16:creationId xmlns:a16="http://schemas.microsoft.com/office/drawing/2014/main" id="{E86F5C2D-9421-0E43-26A2-A4C8794544DF}"/>
              </a:ext>
            </a:extLst>
          </p:cNvPr>
          <p:cNvPicPr>
            <a:picLocks noGrp="1" noChangeAspect="1"/>
          </p:cNvPicPr>
          <p:nvPr>
            <p:ph idx="1"/>
          </p:nvPr>
        </p:nvPicPr>
        <p:blipFill>
          <a:blip r:embed="rId2"/>
          <a:stretch>
            <a:fillRect/>
          </a:stretch>
        </p:blipFill>
        <p:spPr>
          <a:xfrm>
            <a:off x="3352417" y="2805739"/>
            <a:ext cx="5487166" cy="2391109"/>
          </a:xfrm>
          <a:prstGeom prst="rect">
            <a:avLst/>
          </a:prstGeom>
        </p:spPr>
      </p:pic>
      <p:sp>
        <p:nvSpPr>
          <p:cNvPr id="5" name="TextBox 4">
            <a:extLst>
              <a:ext uri="{FF2B5EF4-FFF2-40B4-BE49-F238E27FC236}">
                <a16:creationId xmlns:a16="http://schemas.microsoft.com/office/drawing/2014/main" id="{8C152D53-2E86-7290-7FB3-A89F5A3D3D1B}"/>
              </a:ext>
            </a:extLst>
          </p:cNvPr>
          <p:cNvSpPr txBox="1"/>
          <p:nvPr/>
        </p:nvSpPr>
        <p:spPr>
          <a:xfrm>
            <a:off x="4423362" y="2436407"/>
            <a:ext cx="3414781" cy="369332"/>
          </a:xfrm>
          <a:prstGeom prst="rect">
            <a:avLst/>
          </a:prstGeom>
          <a:noFill/>
        </p:spPr>
        <p:txBody>
          <a:bodyPr wrap="none" rtlCol="0">
            <a:spAutoFit/>
          </a:bodyPr>
          <a:lstStyle/>
          <a:p>
            <a:r>
              <a:rPr lang="en-US" b="1" dirty="0"/>
              <a:t>Minimum Load Voltage Violations</a:t>
            </a:r>
          </a:p>
        </p:txBody>
      </p:sp>
    </p:spTree>
    <p:extLst>
      <p:ext uri="{BB962C8B-B14F-4D97-AF65-F5344CB8AC3E}">
        <p14:creationId xmlns:p14="http://schemas.microsoft.com/office/powerpoint/2010/main" val="3082211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090D7-0F4D-D7E8-EB50-F8E677817F00}"/>
              </a:ext>
            </a:extLst>
          </p:cNvPr>
          <p:cNvSpPr>
            <a:spLocks noGrp="1"/>
          </p:cNvSpPr>
          <p:nvPr>
            <p:ph type="title"/>
          </p:nvPr>
        </p:nvSpPr>
        <p:spPr>
          <a:xfrm>
            <a:off x="839787" y="457200"/>
            <a:ext cx="11094065" cy="793101"/>
          </a:xfrm>
        </p:spPr>
        <p:txBody>
          <a:bodyPr>
            <a:normAutofit/>
          </a:bodyPr>
          <a:lstStyle/>
          <a:p>
            <a:r>
              <a:rPr lang="en-US" sz="4400" b="1" dirty="0"/>
              <a:t>Option 1 – Loop to Nelson Sharpe 345 kV Line</a:t>
            </a:r>
          </a:p>
        </p:txBody>
      </p:sp>
      <p:sp>
        <p:nvSpPr>
          <p:cNvPr id="3" name="Content Placeholder 2">
            <a:extLst>
              <a:ext uri="{FF2B5EF4-FFF2-40B4-BE49-F238E27FC236}">
                <a16:creationId xmlns:a16="http://schemas.microsoft.com/office/drawing/2014/main" id="{8DED0BC7-ADFE-E78D-F9CC-FA4B364B335A}"/>
              </a:ext>
            </a:extLst>
          </p:cNvPr>
          <p:cNvSpPr>
            <a:spLocks noGrp="1"/>
          </p:cNvSpPr>
          <p:nvPr>
            <p:ph type="body" sz="half" idx="2"/>
          </p:nvPr>
        </p:nvSpPr>
        <p:spPr>
          <a:xfrm>
            <a:off x="-298580" y="1623527"/>
            <a:ext cx="5413505" cy="4245461"/>
          </a:xfrm>
        </p:spPr>
        <p:txBody>
          <a:bodyPr>
            <a:normAutofit fontScale="40000" lnSpcReduction="20000"/>
          </a:bodyPr>
          <a:lstStyle/>
          <a:p>
            <a:pPr marL="742950" lvl="1" indent="-285750">
              <a:buFont typeface="Arial" panose="020B0604020202020204" pitchFamily="34" charset="0"/>
              <a:buChar char="•"/>
            </a:pPr>
            <a:r>
              <a:rPr lang="en-US" sz="4500" dirty="0"/>
              <a:t>Build a new 345 kV </a:t>
            </a:r>
            <a:r>
              <a:rPr lang="en-US" sz="4500" strike="sngStrike" dirty="0"/>
              <a:t>l</a:t>
            </a:r>
            <a:r>
              <a:rPr lang="en-US" sz="4500" dirty="0"/>
              <a:t>oad serving station</a:t>
            </a:r>
            <a:r>
              <a:rPr lang="en-US" sz="4500" dirty="0">
                <a:solidFill>
                  <a:srgbClr val="FF0000"/>
                </a:solidFill>
              </a:rPr>
              <a:t> </a:t>
            </a:r>
            <a:r>
              <a:rPr lang="en-US" sz="4500" dirty="0"/>
              <a:t>named Farias connected to AEP's Lon Hill to </a:t>
            </a:r>
            <a:r>
              <a:rPr lang="en-US" sz="4500" dirty="0" err="1"/>
              <a:t>Reforzer</a:t>
            </a:r>
            <a:r>
              <a:rPr lang="en-US" sz="4500" dirty="0"/>
              <a:t> 345 kV line (shown as "Nueces Load POI in the maps)</a:t>
            </a:r>
          </a:p>
          <a:p>
            <a:pPr marL="742950" lvl="1" indent="-285750">
              <a:buFont typeface="Arial" panose="020B0604020202020204" pitchFamily="34" charset="0"/>
              <a:buChar char="•"/>
            </a:pPr>
            <a:r>
              <a:rPr lang="en-US" sz="4500" dirty="0"/>
              <a:t>Loop the Lon Hill to Nelson Sharpe 345 kV line into the Farias station</a:t>
            </a:r>
          </a:p>
          <a:p>
            <a:pPr marL="1200150" lvl="2" indent="-285750">
              <a:buFont typeface="Arial" panose="020B0604020202020204" pitchFamily="34" charset="0"/>
              <a:buChar char="•"/>
            </a:pPr>
            <a:r>
              <a:rPr lang="en-US" sz="4000" dirty="0"/>
              <a:t>Adds approximately 8.64 miles of new transmission lines (route illustrated in yellow)</a:t>
            </a:r>
          </a:p>
          <a:p>
            <a:pPr marL="1200150" lvl="2" indent="-285750">
              <a:buFont typeface="Arial" panose="020B0604020202020204" pitchFamily="34" charset="0"/>
              <a:buChar char="•"/>
            </a:pPr>
            <a:r>
              <a:rPr lang="en-US" sz="4000" dirty="0"/>
              <a:t>Require new ROW and CCN</a:t>
            </a:r>
          </a:p>
          <a:p>
            <a:pPr marL="742950" lvl="1" indent="-285750">
              <a:buFont typeface="Arial" panose="020B0604020202020204" pitchFamily="34" charset="0"/>
              <a:buChar char="•"/>
            </a:pPr>
            <a:r>
              <a:rPr lang="en-US" sz="4500" dirty="0"/>
              <a:t>Loop results in two new line segments:</a:t>
            </a:r>
          </a:p>
          <a:p>
            <a:pPr marL="1200150" lvl="2" indent="-285750">
              <a:buFont typeface="Arial" panose="020B0604020202020204" pitchFamily="34" charset="0"/>
              <a:buChar char="•"/>
            </a:pPr>
            <a:r>
              <a:rPr lang="en-US" sz="4500" dirty="0"/>
              <a:t>Lon Hill - Farias: ~6.05 miles, 345 kV, rated 1998 MVA (normal) / 2405 MVA (emergency)</a:t>
            </a:r>
          </a:p>
          <a:p>
            <a:pPr marL="1200150" lvl="2" indent="-285750">
              <a:buFont typeface="Arial" panose="020B0604020202020204" pitchFamily="34" charset="0"/>
              <a:buChar char="•"/>
            </a:pPr>
            <a:r>
              <a:rPr lang="en-US" sz="4500" dirty="0"/>
              <a:t>Farias - Nelson Sharpe: ~23.39 miles, 345 kV, rated 1998 MVA (normal) / 2405 MVA (emergency)</a:t>
            </a:r>
          </a:p>
          <a:p>
            <a:pPr marL="1200150" lvl="2" indent="-285750">
              <a:buFont typeface="Arial" panose="020B0604020202020204" pitchFamily="34" charset="0"/>
              <a:buChar char="•"/>
            </a:pPr>
            <a:r>
              <a:rPr lang="en-US" sz="4500" dirty="0"/>
              <a:t>Lines must be constructed on separate structures to avoid P7 (N-1) common tower contingency</a:t>
            </a:r>
          </a:p>
          <a:p>
            <a:pPr lvl="1"/>
            <a:endParaRPr lang="en-US" dirty="0"/>
          </a:p>
          <a:p>
            <a:pPr lvl="1"/>
            <a:endParaRPr lang="en-US" dirty="0"/>
          </a:p>
          <a:p>
            <a:endParaRPr lang="en-US" dirty="0"/>
          </a:p>
        </p:txBody>
      </p:sp>
      <p:pic>
        <p:nvPicPr>
          <p:cNvPr id="8" name="Picture Placeholder 7">
            <a:extLst>
              <a:ext uri="{FF2B5EF4-FFF2-40B4-BE49-F238E27FC236}">
                <a16:creationId xmlns:a16="http://schemas.microsoft.com/office/drawing/2014/main" id="{2AAAF94B-B686-843B-FA55-B7EF6E5B793C}"/>
              </a:ext>
            </a:extLst>
          </p:cNvPr>
          <p:cNvPicPr>
            <a:picLocks noGrp="1" noChangeAspect="1"/>
          </p:cNvPicPr>
          <p:nvPr>
            <p:ph type="pic" idx="1"/>
          </p:nvPr>
        </p:nvPicPr>
        <p:blipFill>
          <a:blip r:embed="rId3"/>
          <a:srcRect l="4170" r="4170"/>
          <a:stretch>
            <a:fillRect/>
          </a:stretch>
        </p:blipFill>
        <p:spPr>
          <a:xfrm>
            <a:off x="5629274" y="1696342"/>
            <a:ext cx="6172200" cy="4873625"/>
          </a:xfrm>
          <a:prstGeom prst="rect">
            <a:avLst/>
          </a:prstGeom>
        </p:spPr>
      </p:pic>
    </p:spTree>
    <p:extLst>
      <p:ext uri="{BB962C8B-B14F-4D97-AF65-F5344CB8AC3E}">
        <p14:creationId xmlns:p14="http://schemas.microsoft.com/office/powerpoint/2010/main" val="2305184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FE277E-998A-2F0B-4CAC-DE84640C8A7A}"/>
              </a:ext>
            </a:extLst>
          </p:cNvPr>
          <p:cNvSpPr>
            <a:spLocks noGrp="1"/>
          </p:cNvSpPr>
          <p:nvPr>
            <p:ph type="title"/>
          </p:nvPr>
        </p:nvSpPr>
        <p:spPr>
          <a:xfrm>
            <a:off x="839788" y="457200"/>
            <a:ext cx="10512424" cy="849086"/>
          </a:xfrm>
        </p:spPr>
        <p:txBody>
          <a:bodyPr>
            <a:normAutofit/>
          </a:bodyPr>
          <a:lstStyle/>
          <a:p>
            <a:r>
              <a:rPr lang="en-US" sz="4400" b="1" dirty="0"/>
              <a:t>Option 2 – Loop to Grissom 345 kV line</a:t>
            </a:r>
          </a:p>
        </p:txBody>
      </p:sp>
      <p:sp>
        <p:nvSpPr>
          <p:cNvPr id="3" name="Content Placeholder 2">
            <a:extLst>
              <a:ext uri="{FF2B5EF4-FFF2-40B4-BE49-F238E27FC236}">
                <a16:creationId xmlns:a16="http://schemas.microsoft.com/office/drawing/2014/main" id="{42877A18-23DE-4275-768A-4BC58CA72CF3}"/>
              </a:ext>
            </a:extLst>
          </p:cNvPr>
          <p:cNvSpPr>
            <a:spLocks noGrp="1"/>
          </p:cNvSpPr>
          <p:nvPr>
            <p:ph type="body" sz="half" idx="2"/>
          </p:nvPr>
        </p:nvSpPr>
        <p:spPr>
          <a:xfrm>
            <a:off x="-261256" y="1447799"/>
            <a:ext cx="5299788" cy="4873625"/>
          </a:xfrm>
        </p:spPr>
        <p:txBody>
          <a:bodyPr>
            <a:normAutofit/>
          </a:bodyPr>
          <a:lstStyle/>
          <a:p>
            <a:pPr marL="742950" lvl="1" indent="-285750">
              <a:buFont typeface="Arial" panose="020B0604020202020204" pitchFamily="34" charset="0"/>
              <a:buChar char="•"/>
            </a:pPr>
            <a:r>
              <a:rPr lang="en-US" sz="2000" dirty="0"/>
              <a:t>Build a new 345 kV load serving station</a:t>
            </a:r>
            <a:r>
              <a:rPr lang="en-US" sz="2000" dirty="0">
                <a:solidFill>
                  <a:srgbClr val="FF0000"/>
                </a:solidFill>
              </a:rPr>
              <a:t> </a:t>
            </a:r>
            <a:r>
              <a:rPr lang="en-US" sz="2000" dirty="0"/>
              <a:t>named Farias at the location depicted by "Nueces Load POI" on the map</a:t>
            </a:r>
          </a:p>
          <a:p>
            <a:pPr marL="742950" lvl="1" indent="-285750">
              <a:buFont typeface="Arial" panose="020B0604020202020204" pitchFamily="34" charset="0"/>
              <a:buChar char="•"/>
            </a:pPr>
            <a:r>
              <a:rPr lang="en-US" sz="2000" dirty="0"/>
              <a:t>Loop the Lon Hill - Grissom 345 kV line in the Farias station</a:t>
            </a:r>
          </a:p>
          <a:p>
            <a:pPr marL="1200150" lvl="2" indent="-285750">
              <a:buFont typeface="Arial" panose="020B0604020202020204" pitchFamily="34" charset="0"/>
              <a:buChar char="•"/>
            </a:pPr>
            <a:r>
              <a:rPr lang="en-US" sz="1600" dirty="0"/>
              <a:t>Adds approximately 5.9 miles of new transmission lines</a:t>
            </a:r>
          </a:p>
          <a:p>
            <a:pPr marL="1200150" lvl="2" indent="-285750">
              <a:buFont typeface="Arial" panose="020B0604020202020204" pitchFamily="34" charset="0"/>
              <a:buChar char="•"/>
            </a:pPr>
            <a:r>
              <a:rPr lang="en-US" sz="1600" dirty="0"/>
              <a:t>Require new ROW and CCN</a:t>
            </a:r>
            <a:endParaRPr lang="en-US" sz="1800" dirty="0"/>
          </a:p>
          <a:p>
            <a:pPr marL="742950" lvl="1" indent="-285750">
              <a:buFont typeface="Arial" panose="020B0604020202020204" pitchFamily="34" charset="0"/>
              <a:buChar char="•"/>
            </a:pPr>
            <a:r>
              <a:rPr lang="en-US" sz="2000" dirty="0"/>
              <a:t>Loop results in two new line segments: </a:t>
            </a:r>
          </a:p>
          <a:p>
            <a:pPr marL="1200150" lvl="2" indent="-285750">
              <a:buFont typeface="Arial" panose="020B0604020202020204" pitchFamily="34" charset="0"/>
              <a:buChar char="•"/>
            </a:pPr>
            <a:r>
              <a:rPr lang="en-US" sz="1600" dirty="0"/>
              <a:t>Lon Hill - Farias ~4.84 miles, 345 kV, rated 1057 MVA (normal) / 1195 MVA (emergency)</a:t>
            </a:r>
          </a:p>
          <a:p>
            <a:pPr marL="1200150" lvl="2" indent="-285750">
              <a:buFont typeface="Arial" panose="020B0604020202020204" pitchFamily="34" charset="0"/>
              <a:buChar char="•"/>
            </a:pPr>
            <a:r>
              <a:rPr lang="en-US" sz="1600" dirty="0"/>
              <a:t>Farias - Grissom: ~32.28 miles, 345 kV, rated 1057 MVA (normal) / 1195 MVA (emergency)</a:t>
            </a:r>
          </a:p>
          <a:p>
            <a:pPr marL="1200150" lvl="2" indent="-285750">
              <a:buFont typeface="Arial" panose="020B0604020202020204" pitchFamily="34" charset="0"/>
              <a:buChar char="•"/>
            </a:pPr>
            <a:r>
              <a:rPr lang="en-US" sz="1600" dirty="0"/>
              <a:t>Lines must be placed on separate structures to mitigate P7 (N-1) contingency exposure</a:t>
            </a:r>
          </a:p>
          <a:p>
            <a:pPr marL="742950" lvl="1" indent="-285750">
              <a:buFont typeface="Arial" panose="020B0604020202020204" pitchFamily="34" charset="0"/>
              <a:buChar char="•"/>
            </a:pPr>
            <a:endParaRPr lang="en-US" sz="2200" dirty="0"/>
          </a:p>
          <a:p>
            <a:pPr lvl="1"/>
            <a:endParaRPr lang="en-US" sz="2200" dirty="0"/>
          </a:p>
          <a:p>
            <a:pPr lvl="1"/>
            <a:endParaRPr lang="en-US" dirty="0"/>
          </a:p>
        </p:txBody>
      </p:sp>
      <p:pic>
        <p:nvPicPr>
          <p:cNvPr id="5" name="Picture Placeholder 4" descr="A map of a farm&#10;&#10;Description automatically generated">
            <a:extLst>
              <a:ext uri="{FF2B5EF4-FFF2-40B4-BE49-F238E27FC236}">
                <a16:creationId xmlns:a16="http://schemas.microsoft.com/office/drawing/2014/main" id="{79B72FEF-0725-4FF6-B712-49455F13A7E3}"/>
              </a:ext>
            </a:extLst>
          </p:cNvPr>
          <p:cNvPicPr>
            <a:picLocks noGrp="1" noChangeAspect="1"/>
          </p:cNvPicPr>
          <p:nvPr>
            <p:ph type="pic" idx="1"/>
          </p:nvPr>
        </p:nvPicPr>
        <p:blipFill>
          <a:blip r:embed="rId3"/>
          <a:srcRect l="8165" r="8165"/>
          <a:stretch>
            <a:fillRect/>
          </a:stretch>
        </p:blipFill>
        <p:spPr>
          <a:xfrm>
            <a:off x="5257833" y="1705882"/>
            <a:ext cx="6172200" cy="4873625"/>
          </a:xfrm>
          <a:prstGeom prst="rect">
            <a:avLst/>
          </a:prstGeom>
          <a:ln w="12700">
            <a:solidFill>
              <a:schemeClr val="tx1"/>
            </a:solidFill>
          </a:ln>
        </p:spPr>
      </p:pic>
    </p:spTree>
    <p:extLst>
      <p:ext uri="{BB962C8B-B14F-4D97-AF65-F5344CB8AC3E}">
        <p14:creationId xmlns:p14="http://schemas.microsoft.com/office/powerpoint/2010/main" val="2568932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2538</TotalTime>
  <Words>1355</Words>
  <Application>Microsoft Office PowerPoint</Application>
  <PresentationFormat>Widescreen</PresentationFormat>
  <Paragraphs>106</Paragraphs>
  <Slides>14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STEC Nueces Green Ammonia Load Project (25RPG016)</vt:lpstr>
      <vt:lpstr>Project Overview</vt:lpstr>
      <vt:lpstr>Project Overview</vt:lpstr>
      <vt:lpstr>Project Need</vt:lpstr>
      <vt:lpstr>Study Methodology Overview</vt:lpstr>
      <vt:lpstr>Study Results Summary</vt:lpstr>
      <vt:lpstr>Study Results Summary Cont’d</vt:lpstr>
      <vt:lpstr>Option 1 – Loop to Nelson Sharpe 345 kV Line</vt:lpstr>
      <vt:lpstr>Option 2 – Loop to Grissom 345 kV line</vt:lpstr>
      <vt:lpstr>Option Performance Summary</vt:lpstr>
      <vt:lpstr>Stability Assessment – Option 2</vt:lpstr>
      <vt:lpstr>Short Circuit and SSR Assessment – Option 2 </vt:lpstr>
      <vt:lpstr>Summary and Recommendation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Rio Medina Project</dc:title>
  <dc:creator>Long Tran</dc:creator>
  <cp:lastModifiedBy>Long Tran</cp:lastModifiedBy>
  <cp:revision>131</cp:revision>
  <cp:lastPrinted>2025-07-21T21:01:36Z</cp:lastPrinted>
  <dcterms:created xsi:type="dcterms:W3CDTF">2023-10-06T14:12:27Z</dcterms:created>
  <dcterms:modified xsi:type="dcterms:W3CDTF">2025-07-28T14:51:27Z</dcterms:modified>
</cp:coreProperties>
</file>