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D_1CE421F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5" r:id="rId2"/>
    <p:sldMasterId id="2147483713" r:id="rId3"/>
  </p:sldMasterIdLst>
  <p:notesMasterIdLst>
    <p:notesMasterId r:id="rId22"/>
  </p:notesMasterIdLst>
  <p:sldIdLst>
    <p:sldId id="256" r:id="rId4"/>
    <p:sldId id="257" r:id="rId5"/>
    <p:sldId id="286" r:id="rId6"/>
    <p:sldId id="258" r:id="rId7"/>
    <p:sldId id="279" r:id="rId8"/>
    <p:sldId id="284" r:id="rId9"/>
    <p:sldId id="285" r:id="rId10"/>
    <p:sldId id="276" r:id="rId11"/>
    <p:sldId id="264" r:id="rId12"/>
    <p:sldId id="267" r:id="rId13"/>
    <p:sldId id="269" r:id="rId14"/>
    <p:sldId id="270" r:id="rId15"/>
    <p:sldId id="280" r:id="rId16"/>
    <p:sldId id="273" r:id="rId17"/>
    <p:sldId id="277" r:id="rId18"/>
    <p:sldId id="278" r:id="rId19"/>
    <p:sldId id="275" r:id="rId20"/>
    <p:sldId id="263" r:id="rId21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FD9010-9576-C836-26DC-26183F3D0D70}" name="Long Tran" initials="LT" userId="S::long.tran@stec.org::245b8839-04f9-49b6-b680-161633ac3fc3" providerId="AD"/>
  <p188:author id="{D69537C2-05ED-59EF-E612-BDC924FCFE08}" name="Cory Allen" initials="CA" userId="S::cory@stec.org::0ad12101-6beb-4347-b56d-c5c9e000ac03" providerId="AD"/>
  <p188:author id="{B034E1F6-B8CC-23D9-771D-C097FAE5F4BD}" name="Mandhir Sahni" initials="MS" userId="S::sahni@eeplus.com::22a1d785-77ef-4e0d-994f-63448e105e8b" providerId="AD"/>
  <p188:author id="{2C8DAFFA-47A7-CDB8-8B75-FAD766FB1247}" name="SAYARI  DAS" initials="SD" userId="S::das@eeplus.com::7a4626cc-f5e5-490c-9ddc-27611819f8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11D_1CE421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56F453-626D-4A10-981B-9833D20D2005}" authorId="{D69537C2-05ED-59EF-E612-BDC924FCFE08}" created="2025-07-25T20:09:18.211">
    <pc:sldMkLst xmlns:pc="http://schemas.microsoft.com/office/powerpoint/2013/main/command">
      <pc:docMk/>
      <pc:sldMk cId="484712946" sldId="285"/>
    </pc:sldMkLst>
    <p188:txBody>
      <a:bodyPr/>
      <a:lstStyle/>
      <a:p>
        <a:r>
          <a:rPr lang="en-US"/>
          <a:t>If this table is assuming Option 5, then it needs to say so.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1D4C28D-668F-48D6-8593-A9C3291BE42D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EC199287-9516-4A13-94AE-F5EB358A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17F8C-E080-49C2-54A1-697C2F2F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690A1-0126-E583-9CED-B252B7B16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B0DC4-59E6-BBC1-2262-45FCD841A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D8BBC-BC18-62E3-94A9-6200A2319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B584-66A9-1E29-0550-AA75D9FB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A7A9F-D36D-FEB7-FE2E-9954480F3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8536F-9871-E22C-F7A0-22A9AB49F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4EAD8-B553-EF48-17C0-B6B8C510A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5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2CD8-1485-B693-7D9F-E1087284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4722F-DF0B-47F1-7A68-46EB58B43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599AE-1281-D239-1C8E-E5FCD66F7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DE8B7-D904-22C4-5B14-F6625283D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8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FA2-0A7B-4A37-5E9C-E51A40DE6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5C946-4392-A8E1-9FE1-BC64339CF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7A43-6FEB-AD3D-F34B-8C3546DC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85326-0799-8F49-367A-3608A1F9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E4E0-4606-00F8-0725-439BEB84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8E7D-AE70-AF0A-EED7-84A4E0C9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C44FE-31C1-2B78-E7E6-DAEB59E66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37994-0623-8ADF-52D0-C6D83991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69A08-5BB1-7D70-150B-69BC1D62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1DC7-461B-02BE-4B27-386ACAA9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150BD-B4B9-98FA-6C2A-C4195F532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64190-4549-BF43-7A7C-BF4B02DA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9A0E4-5F95-3DE2-8F49-71EEB328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873A1-6AF8-AD1E-C3CA-FCB68D15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3A14-8CBA-FF05-1B52-7A34A826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E45B-F237-40F5-13D9-C6C57ED40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B95D-9E90-8B3B-2AF1-BB51E96D1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766B8-D4A6-1059-7335-8EED6B50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9636-4D39-35D0-38C4-2C5E7BF8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F2E4-7FF6-1375-1782-A01E8D27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0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E54C-F885-A415-EA29-FFBB906B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625F0-3A11-8E6E-B882-90D9E2A7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8C71-E3F9-6FDA-230A-E5912E99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7466-1A80-3C48-CCAF-DD298DC9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5856-0E56-8E59-6854-9FA2565F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8108-BF16-7B70-3433-BE7DE8B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12F59-09CD-4613-8671-C65CF095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42EF-2E99-54E4-723A-64D15F5A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C0F0-C91E-4125-05AD-D19464D4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939B-5B21-8702-69E4-8B8F052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2514-2756-0321-6CDB-37638280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984E-9974-B60A-BE31-D7D2D89D8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A25B-4BFE-2C6D-081E-F6CB6A15B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514BF-9196-1B3B-F908-141195C3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99AC9-6696-14BD-0508-BA9EE413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5D4DE-D885-F0DF-94A1-F0245455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F437-2BDF-18AD-DDC3-084F7DCF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80712-F9C2-3CD3-91E3-4A8E6AB6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F2D23-ED79-5773-B9BD-DC687E5F1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B7D86-0C25-A175-0192-295DF9C53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AE28D-D26B-CA4F-E465-1D6F5D613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8FA8-DC66-0B0C-466C-E2277CB2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E82BC-BB7F-59D8-6F28-4C850167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12D07-4528-59E5-9003-1A39E84D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BA97-30CA-DC1E-38EB-9704E2E3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368E9-32CF-8F0D-7A7D-749301B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79311-8C2D-35D9-0EBF-2039F608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091D-E3BA-1425-CFD2-35A8E10C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2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E5B13-3114-9A94-E85F-39A298FB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375D2-AA85-66C2-602F-C27B387E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8A86F-59A9-F377-0C81-5BFDACA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DA42-7BFC-A90A-15C4-772C2974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0B73-ECE5-A330-36CC-773F474B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4A5D-890A-6F5F-962C-50AC7F111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534AA-12CB-207A-FE80-F9A2C5D5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0EAA8-0137-6593-7040-45D68F66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26F0C-C4F7-911F-7265-34392004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3338-ED92-F4F8-50D9-CDAA0B07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7E3A-4570-DF87-B40D-9D5AEFA8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E1F6-5AB1-6801-3ECA-89861A6C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37991-CEB0-5E1E-495E-660A3BF6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DA3E-B395-C7F0-EB56-44833FD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41B5-8701-B2DA-0081-06950D3B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2ED6D-55FC-73FE-1FB0-A5E74CB0F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34837-4D5B-A4AE-AB99-7F8BCB6E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6A922-0286-790C-8C41-DA8330D0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0B88-D8CC-2358-58C0-05BFBCD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6DDC4-16E9-4917-664F-9A4A1678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8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BF38-9BEE-54F8-97CC-FAD11348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4CA6D-92F6-4687-ACB7-7E47D97EF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488F-8803-418E-040E-3D538F78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7C026-E696-423B-14D7-4DA79AAA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5E9C-D4CB-4098-2FCE-A8B7F3B3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0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594CF-8118-10A2-4893-7755AA718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232FB-46B1-07B7-75B5-27672F8AD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361D5-EF80-2E4A-B07C-C814EE85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BD53-75DC-A194-F560-563D9040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5CA0-E3B9-C687-A066-6FED51C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DC04-56C9-DD7E-0D93-45C196A6B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0C2AD-ED5E-3EB5-F140-88727EE6D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E781-7D07-9C09-550F-346E0F7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AB73-1641-6B2B-3809-38319EE1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C351-37D8-8CB8-6011-A1588F86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A1BD-6B02-EFCD-2E05-A3B611C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F073-A654-D480-9D3E-DEE11294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59E7-8A37-B8AE-AE86-9DB7B0A6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CA29C-52A9-5721-409A-A2BA53D5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8128-4CFF-283B-8BFD-C61347DC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2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4326-3FE3-38C7-C058-344AC8C7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ABF19-8047-7EEF-A832-6247D699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543-DE35-C450-1A6A-F5DE6A42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5790-BE49-EF6C-149B-767FAFFB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F03B-4757-11A0-3A5D-C23EE08A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1F67-F4B2-586E-3E9E-FBDEBF6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38787-F3E8-C7C8-99EB-9A129C843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CCE8F-B8A1-7E15-0736-AFDADEF62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603B2-4FCA-1DF6-3333-AFE8ED7B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A864F-15CE-B5DA-98C0-B15416CB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0A10E-DF20-173B-4CAC-C0F19EB2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2FF-C6CC-872F-DB99-AF26EC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1D0B2-DCB0-A623-A9C0-85698D4A0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85FE3-0511-F5EE-0F09-C82B8B576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D9A5A-8612-6C24-8998-E1AD64C89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8324-DBBF-6606-AF1E-6E86FACE8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D8E7E-A387-C0E7-F69F-FAA81490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68C92-AC89-E25C-0B88-4F8A5062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98BD-23AD-BC2F-6E83-869CD9E6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27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70A3-94C7-95A6-A9C6-063435A7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0D50-81EC-AE7E-5A02-C7930BFD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D6910-2BA1-DA2E-AA6C-64768772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D37DB-BED0-F77D-51C4-CE83B353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3DD35-C26C-2CA6-8F9B-7F424B69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AB0C3-9932-BE10-AE2C-74E313F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D6203-8F5B-5C5E-3E30-8F5817C8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67F6-CFAF-0CD5-B411-A5DA6A2B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91362-1EA4-D34E-EBD8-3E45AD11D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0D55-51F2-94AE-49FE-5E25AD02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7CAA-DA7B-642B-09D7-DDA2F04C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FB207-93A1-1839-D090-E24F3A5D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9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7E92-935D-1580-9766-C6EBF80B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8396-8F10-E78C-DBB4-78F259E3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D1352-90B0-D2CB-C306-F22528D79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73555-3AC0-983F-E615-2E76961F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8BBE1-7345-0D53-AE41-83A2B775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6382-F7F3-C775-C99B-A39C90A1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7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F5D7-58B3-3ACA-50AA-3FFAF77C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C9434-9931-0887-7295-23A3B974D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7001F-9987-E8C5-FCE3-720DAD3B8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15BE6-3936-D039-AC06-B593F6C5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187-AF50-9562-5356-9A144AAB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9B7AB-48D9-E2EC-9FC4-F68688E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0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B60B-ED22-53C1-CAA7-D6F40437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5D44F-5B96-750A-88C6-D7DEE7EA4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1B75-4446-D559-27E9-9425B79D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C57C-A366-3202-F600-E9E5D49C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BA2C-7BB6-49BA-AB36-4E56F81E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6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ADDFD-93B6-CCB8-C2F9-0B80E8144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79087-06CD-1F58-240C-1E1C60BA0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D615-1320-20BE-826B-667DC13B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0F20-D47B-4DE2-EE0F-B76BB32D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9D7E-7A35-ECAE-62D8-3A347237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C797-5CAF-7BDC-8D39-C8EC1D68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57F8-1F02-C445-4779-A7305C26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88CC9-EA79-BB8D-4352-EFE755386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BCA13-5425-9A1B-232A-A5B7D92A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B5C1F-7AC2-8F87-B4BF-D4ADE255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8BCB9-10DA-2B4B-752E-57B680C7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633F-0796-0C67-FC5E-FD45213B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83D58-1CA0-BFF5-AE49-F0EA877E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CCA79-BEC1-95A0-E66D-B41C5D64E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DFB66-EAF0-ABB0-940B-78D33C7D5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77079-BDD1-E2D1-9358-2A12BF8B7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FAEE4-6B48-C9F0-27ED-90C5E79F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84C70-E3AA-BBEE-DA63-6E5C87FE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9E0CB-D560-EEC9-CAFB-81581BE6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1114-4145-6EC2-D896-62ACD28C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4F6B7-E9F1-C59E-28BE-AC4CD923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5037-4200-FB5B-8438-18E913BE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BCC77-9D5F-394E-C7F1-F2EFBB56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9821F-79E1-1728-E199-9DF4AA89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B61AB-3A80-5DA9-B62D-ACFEBEE2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38E62-BA76-D3F6-C74B-A9957114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77D-FE65-2B06-5A47-D3BBE129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FD9D-DA93-7FE8-78A1-94A588DA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716D9-E689-D0BA-07EF-136D4C1BB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3C1CC-5E61-8910-B26A-8A26C34C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6CD1F-D99E-6E83-BCB6-10437C60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360DE-86AF-F895-4D5B-FB8DE8AC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2446-3B34-AB9D-E3AD-405E4EA4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BDC5-4FAF-6023-4DE7-A12BE0C5E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E1F5B-EFEC-B1B9-CE86-6B23AAC9C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9EC64-996D-3F45-A736-2BC2D23F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C88A0-34C6-D3C2-11C6-75DDD67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59D4C-A512-28FA-D4BA-7704AD53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6840A-AA95-D989-4014-0C832F6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27EA1-BF6E-5E90-9019-901AD1D25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3BC0-926B-3F54-55CC-6FD883170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A258-E2E8-48F7-8AF0-EA1DD37CBBB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8829-BD26-0E06-E397-83FB27BAA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8D73-B44B-B42A-7E24-17D3462D5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black letters&#10;&#10;AI-generated content may be incorrect.">
            <a:extLst>
              <a:ext uri="{FF2B5EF4-FFF2-40B4-BE49-F238E27FC236}">
                <a16:creationId xmlns:a16="http://schemas.microsoft.com/office/drawing/2014/main" id="{3DD63668-2639-764C-3083-81094B4CEE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1" y="71500"/>
            <a:ext cx="1603063" cy="1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12786-DC72-3036-A14E-6E78E657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26A7-1E82-04EE-DDBE-B0A2C68F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78C5-453E-31CF-40FE-74A9A0F38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B7EFA-2BC2-4DBB-A311-494DF1BC5B1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1188-09FB-331A-7653-210C9775F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CCB87-CA0F-B9CA-C2AF-D274B9576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008DF-2A77-035F-6BA4-DC78C5F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E3E5-A378-A623-0B84-5D5C00E5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644E-E027-D476-B07F-142BDEC2A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4B37B-6CB8-4EF0-916A-8AC8E4F7770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440E-583C-96A1-869A-E23142E5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012BB-9564-3AA8-48B6-A5C1E827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D_1CE421F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5F036-CB3C-4FA1-6216-8F9BE32A4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422" y="1457520"/>
            <a:ext cx="5617107" cy="1971480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/>
              <a:t>STEC VEC Ammonia Load Project </a:t>
            </a:r>
            <a:br>
              <a:rPr lang="en-US" sz="4000" b="1" dirty="0"/>
            </a:br>
            <a:r>
              <a:rPr lang="en-US" sz="4000" b="1" dirty="0"/>
              <a:t>(25RPG012)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243F43-5010-5E2B-9431-9948E44D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821858"/>
            <a:ext cx="3487785" cy="261993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24D947-2B79-B3A2-5E68-F63399CB1150}"/>
              </a:ext>
            </a:extLst>
          </p:cNvPr>
          <p:cNvSpPr txBox="1"/>
          <p:nvPr/>
        </p:nvSpPr>
        <p:spPr>
          <a:xfrm>
            <a:off x="6492774" y="3984771"/>
            <a:ext cx="436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Overview for ERCOT RPG</a:t>
            </a:r>
          </a:p>
          <a:p>
            <a:r>
              <a:rPr lang="en-US" sz="2400" dirty="0"/>
              <a:t>July 29, 2025</a:t>
            </a:r>
          </a:p>
        </p:txBody>
      </p:sp>
    </p:spTree>
    <p:extLst>
      <p:ext uri="{BB962C8B-B14F-4D97-AF65-F5344CB8AC3E}">
        <p14:creationId xmlns:p14="http://schemas.microsoft.com/office/powerpoint/2010/main" val="140417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51EE-3454-6A6B-AF30-1343AA1A8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24292" y="1765004"/>
            <a:ext cx="5332228" cy="4529469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 a new 138kV 4-terminal load serving station (VBC)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 a 3.4-mile 138kV line from STEC’s VBC station to AEP’s 138kV DuPont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Adding a terminal at AEP’s Dupont Switch Station to establish a new 138 kV connection to the STEC VBC 138 kV station.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Construct a new 3-terminal switching station in AEP’s Victoria – Edna 138 kV line approximately 1 mile from Victoria.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Construct approximately 8.05-mile of new 138 kV transmission line from the new 3-terminal switching station</a:t>
            </a:r>
            <a:r>
              <a:rPr lang="en-US" sz="1800" b="1" dirty="0"/>
              <a:t> </a:t>
            </a:r>
            <a:r>
              <a:rPr lang="en-US" sz="1800" dirty="0"/>
              <a:t>to the proposed STEC-owned 138 kV Load station.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new line segment requires both CCN and ROW acquisition.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The new line will have normal and emergency ratings of at least 427 MVA and 478 MVA, respectively.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B03CF-0F38-C74B-94CD-7C82EDE2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41" y="1818167"/>
            <a:ext cx="7048599" cy="39860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395904-B255-A9B4-497A-DB501FCA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74" y="250585"/>
            <a:ext cx="10515600" cy="885177"/>
          </a:xfrm>
        </p:spPr>
        <p:txBody>
          <a:bodyPr>
            <a:normAutofit/>
          </a:bodyPr>
          <a:lstStyle/>
          <a:p>
            <a:r>
              <a:rPr lang="en-US" sz="4400" b="1" dirty="0"/>
              <a:t>Option 3 – Victoria – Edna 138kV Source</a:t>
            </a:r>
          </a:p>
        </p:txBody>
      </p:sp>
    </p:spTree>
    <p:extLst>
      <p:ext uri="{BB962C8B-B14F-4D97-AF65-F5344CB8AC3E}">
        <p14:creationId xmlns:p14="http://schemas.microsoft.com/office/powerpoint/2010/main" val="145942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A4BB-9419-9BEA-8D07-9C2DE01D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60498" y="1679943"/>
            <a:ext cx="5140841" cy="4455043"/>
          </a:xfrm>
        </p:spPr>
        <p:txBody>
          <a:bodyPr>
            <a:normAutofit fontScale="85000" lnSpcReduction="2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Build a new 138kV 4-terminal load serving station (VBC)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Build a 3.4-mile 138kV line from STEC’s VBC station to AEP’s 138kV DuPont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Adding a terminal at AEP’s Dupont Switch Station to establish a new 138 kV connection to the STEC VBC 138 kV station.</a:t>
            </a:r>
            <a:endParaRPr lang="en-US" sz="19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Tap AEP’s 345 kV Angstrom – STP transmission line</a:t>
            </a:r>
            <a:r>
              <a:rPr lang="en-US" sz="1900" b="1" dirty="0"/>
              <a:t> </a:t>
            </a:r>
            <a:r>
              <a:rPr lang="en-US" sz="1900" dirty="0"/>
              <a:t>approximately 54.6 miles from Angstrom through a new 345/138 kV auto station.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Install two (2) 345/138 kV autotransformers at the new 345/138 kV station.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Construct approximately 8-mile of new 138 kV transmission line</a:t>
            </a:r>
            <a:r>
              <a:rPr lang="en-US" sz="1900" b="1" dirty="0"/>
              <a:t> </a:t>
            </a:r>
            <a:r>
              <a:rPr lang="en-US" sz="1900" dirty="0"/>
              <a:t>from the new 345/138 kV auto station</a:t>
            </a:r>
            <a:r>
              <a:rPr lang="en-US" sz="1900" b="1" dirty="0"/>
              <a:t> </a:t>
            </a:r>
            <a:r>
              <a:rPr lang="en-US" sz="1900" dirty="0"/>
              <a:t>to the proposed STEC-owned 138 kV Load station.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The new line segment requires both CCN and ROW acquisition.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The new line will have normal and emergency ratings of at least 427 MVA and 478 MVA, respectively.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34B2B-63C0-C447-9590-B22FC0A1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257" y="1679943"/>
            <a:ext cx="7182628" cy="4173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97A9FC-682B-43A8-B6C9-6B9726083781}"/>
              </a:ext>
            </a:extLst>
          </p:cNvPr>
          <p:cNvSpPr txBox="1">
            <a:spLocks/>
          </p:cNvSpPr>
          <p:nvPr/>
        </p:nvSpPr>
        <p:spPr>
          <a:xfrm>
            <a:off x="311889" y="167641"/>
            <a:ext cx="10515600" cy="885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Option 4 – Angstrom – STP 345kV Source</a:t>
            </a:r>
          </a:p>
        </p:txBody>
      </p:sp>
    </p:spTree>
    <p:extLst>
      <p:ext uri="{BB962C8B-B14F-4D97-AF65-F5344CB8AC3E}">
        <p14:creationId xmlns:p14="http://schemas.microsoft.com/office/powerpoint/2010/main" val="123726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8CD02-4061-49FF-0DE9-7ABB95351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9111" y="1587742"/>
            <a:ext cx="5033704" cy="5007934"/>
          </a:xfrm>
        </p:spPr>
        <p:txBody>
          <a:bodyPr>
            <a:normAutofit fontScale="70000" lnSpcReduction="2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 new 138kV 4-terminal load serving station (VBC)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 3.4-mile 138kV line from STEC’s VBC station to AEP’s 138kV DuPont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Adding a terminal at AEP’s Dupont Switch Station to establish a new 138 kV connection to the STEC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VBC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138 kV station.</a:t>
            </a:r>
            <a:endParaRPr lang="en-US" sz="2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Rebuild AEP’s 7.66-mile 138 kV Victoria Plant – Shepley – Dupont line with normal and emergency ratings of 485 MVA.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Rebuild AEP’s 7.66-mile 138 kV Victoria Plant – Dupont ckt2 with normal and emergency ratings of 485 MVA.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Remove the double circuit section of the Victoria Plant to Shepley and Victoria Plant to Dupont </a:t>
            </a:r>
            <a:r>
              <a:rPr lang="en-US" sz="2300" b="1" dirty="0"/>
              <a:t>circuits</a:t>
            </a:r>
            <a:r>
              <a:rPr lang="en-US" sz="2300" dirty="0"/>
              <a:t> (by rebuilding the two circuits on separate structures) to eliminate the NERC P7/ERCOT_1 (common tower outage) events. This would require a new ROW and CCN.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Rebuild AEP’s 2.41-mile 138 kV Formosa – Joslin line with normal and emergency ratings of 485 MVA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Rebuild AEP’s 21.11-mile 138 kV Tungsten – </a:t>
            </a:r>
            <a:r>
              <a:rPr lang="en-US" sz="2300" dirty="0" err="1"/>
              <a:t>Vistron</a:t>
            </a:r>
            <a:r>
              <a:rPr lang="en-US" sz="2300" dirty="0"/>
              <a:t> – Black Bayou – Big Three – Dupont line with normal and emergency ratings of 485 MVA.</a:t>
            </a:r>
          </a:p>
          <a:p>
            <a:pPr lvl="1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EEB86D-1E81-0076-E6B3-DC6D4890148F}"/>
              </a:ext>
            </a:extLst>
          </p:cNvPr>
          <p:cNvGrpSpPr/>
          <p:nvPr/>
        </p:nvGrpSpPr>
        <p:grpSpPr>
          <a:xfrm>
            <a:off x="5055975" y="1638870"/>
            <a:ext cx="7043875" cy="4660921"/>
            <a:chOff x="2342825" y="716045"/>
            <a:chExt cx="6855571" cy="48672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400D7A-893B-1BD8-25B3-1D52EDA64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2825" y="716045"/>
              <a:ext cx="6733442" cy="486721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15E4D7-1D3F-9796-6F80-67C8BE2BAE18}"/>
                </a:ext>
              </a:extLst>
            </p:cNvPr>
            <p:cNvCxnSpPr>
              <a:cxnSpLocks/>
            </p:cNvCxnSpPr>
            <p:nvPr/>
          </p:nvCxnSpPr>
          <p:spPr>
            <a:xfrm>
              <a:off x="2878667" y="1346200"/>
              <a:ext cx="677333" cy="1117600"/>
            </a:xfrm>
            <a:prstGeom prst="line">
              <a:avLst/>
            </a:prstGeom>
            <a:ln w="28575">
              <a:solidFill>
                <a:srgbClr val="5BC2C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F4A7A5-8485-52A3-005B-8D34DEF8FE22}"/>
                </a:ext>
              </a:extLst>
            </p:cNvPr>
            <p:cNvCxnSpPr>
              <a:cxnSpLocks/>
            </p:cNvCxnSpPr>
            <p:nvPr/>
          </p:nvCxnSpPr>
          <p:spPr>
            <a:xfrm>
              <a:off x="3632200" y="2726267"/>
              <a:ext cx="118533" cy="440266"/>
            </a:xfrm>
            <a:prstGeom prst="line">
              <a:avLst/>
            </a:prstGeom>
            <a:ln w="28575">
              <a:solidFill>
                <a:srgbClr val="5BC2C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BCF44D-FF25-313C-7689-03D32D1884FE}"/>
                </a:ext>
              </a:extLst>
            </p:cNvPr>
            <p:cNvCxnSpPr>
              <a:cxnSpLocks/>
            </p:cNvCxnSpPr>
            <p:nvPr/>
          </p:nvCxnSpPr>
          <p:spPr>
            <a:xfrm>
              <a:off x="3750733" y="3166533"/>
              <a:ext cx="474134" cy="787400"/>
            </a:xfrm>
            <a:prstGeom prst="line">
              <a:avLst/>
            </a:prstGeom>
            <a:ln w="28575">
              <a:solidFill>
                <a:srgbClr val="5BC2C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524CCA-89FE-D48F-8701-F4C0F3093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4867" y="3801533"/>
              <a:ext cx="338666" cy="152400"/>
            </a:xfrm>
            <a:prstGeom prst="line">
              <a:avLst/>
            </a:prstGeom>
            <a:ln w="28575">
              <a:solidFill>
                <a:srgbClr val="5BC2C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1B1C7E-DE79-6298-F462-E4A90DE68E6F}"/>
                </a:ext>
              </a:extLst>
            </p:cNvPr>
            <p:cNvCxnSpPr>
              <a:cxnSpLocks/>
            </p:cNvCxnSpPr>
            <p:nvPr/>
          </p:nvCxnSpPr>
          <p:spPr>
            <a:xfrm>
              <a:off x="4563533" y="3801533"/>
              <a:ext cx="338666" cy="601134"/>
            </a:xfrm>
            <a:prstGeom prst="line">
              <a:avLst/>
            </a:prstGeom>
            <a:ln w="28575">
              <a:solidFill>
                <a:srgbClr val="5BC2C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023D47-6CAF-1007-D000-F255790666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92066" y="3098801"/>
              <a:ext cx="67734" cy="40639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5F10A7C-1042-92A4-ADC5-D94E596BD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6000" y="2720312"/>
              <a:ext cx="44094" cy="37848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3B34C7-EDA1-DB56-0D00-174DFC0EEE5B}"/>
                </a:ext>
              </a:extLst>
            </p:cNvPr>
            <p:cNvSpPr/>
            <p:nvPr/>
          </p:nvSpPr>
          <p:spPr>
            <a:xfrm>
              <a:off x="3462866" y="3099299"/>
              <a:ext cx="194733" cy="1608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5E358376-4CFD-B029-7450-94E03D232AE2}"/>
                </a:ext>
              </a:extLst>
            </p:cNvPr>
            <p:cNvSpPr txBox="1"/>
            <p:nvPr/>
          </p:nvSpPr>
          <p:spPr>
            <a:xfrm>
              <a:off x="2570268" y="3376930"/>
              <a:ext cx="1409065" cy="3352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EEECE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Proposed 138kV Load station</a:t>
              </a:r>
              <a:endPara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A394BF-E043-C71C-1BFC-23E3A42A1F39}"/>
                </a:ext>
              </a:extLst>
            </p:cNvPr>
            <p:cNvSpPr txBox="1"/>
            <p:nvPr/>
          </p:nvSpPr>
          <p:spPr>
            <a:xfrm>
              <a:off x="6460066" y="4845418"/>
              <a:ext cx="2721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D12263-E9D9-ED70-382D-37284EC8841B}"/>
                </a:ext>
              </a:extLst>
            </p:cNvPr>
            <p:cNvSpPr/>
            <p:nvPr/>
          </p:nvSpPr>
          <p:spPr>
            <a:xfrm>
              <a:off x="6312533" y="5156642"/>
              <a:ext cx="152400" cy="135467"/>
            </a:xfrm>
            <a:prstGeom prst="rect">
              <a:avLst/>
            </a:prstGeom>
            <a:solidFill>
              <a:srgbClr val="5BC2C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56D7C6-CC6E-DD08-9444-B240043E58D8}"/>
                </a:ext>
              </a:extLst>
            </p:cNvPr>
            <p:cNvSpPr txBox="1"/>
            <p:nvPr/>
          </p:nvSpPr>
          <p:spPr>
            <a:xfrm>
              <a:off x="6476998" y="5090955"/>
              <a:ext cx="2721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Rebuilding existing line section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3FE2BE-E48D-3DFC-289B-0E493A1D698D}"/>
                </a:ext>
              </a:extLst>
            </p:cNvPr>
            <p:cNvSpPr/>
            <p:nvPr/>
          </p:nvSpPr>
          <p:spPr>
            <a:xfrm>
              <a:off x="6320996" y="4877236"/>
              <a:ext cx="152400" cy="13546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55A241-8F60-2E4B-DD00-3A0285818159}"/>
                </a:ext>
              </a:extLst>
            </p:cNvPr>
            <p:cNvSpPr txBox="1"/>
            <p:nvPr/>
          </p:nvSpPr>
          <p:spPr>
            <a:xfrm>
              <a:off x="6476996" y="4811549"/>
              <a:ext cx="2721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Proposed new transmission line</a:t>
              </a: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F4858FCD-8E04-5A1A-DB53-D85AF55A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92337"/>
            <a:ext cx="10956408" cy="854318"/>
          </a:xfrm>
        </p:spPr>
        <p:txBody>
          <a:bodyPr>
            <a:normAutofit/>
          </a:bodyPr>
          <a:lstStyle/>
          <a:p>
            <a:r>
              <a:rPr lang="en-US" sz="4400" b="1" dirty="0"/>
              <a:t>Option 5 – Rebuilding Existing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3923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7374-CBE0-3B96-9EF2-0E1A6FE26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09507-CC84-EABE-93A2-200D862C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6" y="1480509"/>
            <a:ext cx="10515600" cy="20286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STEC performed steady state assessments for the transmission enhancements options to mitigate the violations under NERC and EPG contingencies.</a:t>
            </a:r>
          </a:p>
          <a:p>
            <a:pPr algn="just"/>
            <a:r>
              <a:rPr lang="en-US" dirty="0"/>
              <a:t>A summary of performances of Options 1 through 5 is provided below</a:t>
            </a:r>
          </a:p>
          <a:p>
            <a:pPr algn="just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B659550-80BB-4DFD-42F9-CFCBE264A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726576"/>
              </p:ext>
            </p:extLst>
          </p:nvPr>
        </p:nvGraphicFramePr>
        <p:xfrm>
          <a:off x="1215736" y="3381154"/>
          <a:ext cx="8820573" cy="3151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644">
                  <a:extLst>
                    <a:ext uri="{9D8B030D-6E8A-4147-A177-3AD203B41FA5}">
                      <a16:colId xmlns:a16="http://schemas.microsoft.com/office/drawing/2014/main" val="2744851130"/>
                    </a:ext>
                  </a:extLst>
                </a:gridCol>
                <a:gridCol w="2186249">
                  <a:extLst>
                    <a:ext uri="{9D8B030D-6E8A-4147-A177-3AD203B41FA5}">
                      <a16:colId xmlns:a16="http://schemas.microsoft.com/office/drawing/2014/main" val="1718096425"/>
                    </a:ext>
                  </a:extLst>
                </a:gridCol>
                <a:gridCol w="1990097">
                  <a:extLst>
                    <a:ext uri="{9D8B030D-6E8A-4147-A177-3AD203B41FA5}">
                      <a16:colId xmlns:a16="http://schemas.microsoft.com/office/drawing/2014/main" val="1584170073"/>
                    </a:ext>
                  </a:extLst>
                </a:gridCol>
                <a:gridCol w="1628744">
                  <a:extLst>
                    <a:ext uri="{9D8B030D-6E8A-4147-A177-3AD203B41FA5}">
                      <a16:colId xmlns:a16="http://schemas.microsoft.com/office/drawing/2014/main" val="3042886574"/>
                    </a:ext>
                  </a:extLst>
                </a:gridCol>
                <a:gridCol w="1125940">
                  <a:extLst>
                    <a:ext uri="{9D8B030D-6E8A-4147-A177-3AD203B41FA5}">
                      <a16:colId xmlns:a16="http://schemas.microsoft.com/office/drawing/2014/main" val="3509114032"/>
                    </a:ext>
                  </a:extLst>
                </a:gridCol>
                <a:gridCol w="1106899">
                  <a:extLst>
                    <a:ext uri="{9D8B030D-6E8A-4147-A177-3AD203B41FA5}">
                      <a16:colId xmlns:a16="http://schemas.microsoft.com/office/drawing/2014/main" val="771790302"/>
                    </a:ext>
                  </a:extLst>
                </a:gridCol>
              </a:tblGrid>
              <a:tr h="75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Option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Addresses all thermal overloads per EPG requirements after load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Incremental Reliability Issues Observed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Voltage Security issues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Requires CCN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</a:rPr>
                        <a:t> Preferred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512173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Yes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5515002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 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8603441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Yes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2761236"/>
                  </a:ext>
                </a:extLst>
              </a:tr>
              <a:tr h="45431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No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 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5557701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 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191918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A766FDA-3C0B-B8FF-0CD0-4ED303E6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Option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377953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72204-E6B6-CD55-AA19-4848FC48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37" y="1392864"/>
            <a:ext cx="10813312" cy="5310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Options 1, 3, and 4 do not resolve all EPG reliability violations</a:t>
            </a:r>
          </a:p>
          <a:p>
            <a:pPr lvl="1" algn="just"/>
            <a:r>
              <a:rPr lang="en-US" dirty="0"/>
              <a:t>These options still need transmission upgrades outlined in Option 5 for reliably integrating the proposed 300 MW load.</a:t>
            </a:r>
          </a:p>
          <a:p>
            <a:pPr lvl="1" algn="just"/>
            <a:r>
              <a:rPr lang="en-US" dirty="0"/>
              <a:t>Additionally, these options are expected to require VAR support to address local low voltage violations. </a:t>
            </a:r>
          </a:p>
          <a:p>
            <a:pPr algn="just"/>
            <a:r>
              <a:rPr lang="en-US" dirty="0"/>
              <a:t>Option 2 has similar deficiencies as Option 1, 3 and 4.  </a:t>
            </a:r>
          </a:p>
          <a:p>
            <a:pPr lvl="1" algn="just"/>
            <a:r>
              <a:rPr lang="en-US" dirty="0"/>
              <a:t>Additionally, STEC observed new thermal overloads during summer peak and off-peak conditions for this option.    </a:t>
            </a:r>
          </a:p>
          <a:p>
            <a:pPr lvl="0" algn="just"/>
            <a:r>
              <a:rPr lang="en-US" dirty="0"/>
              <a:t>Option 5 adequately addresses all EPG violations for the conditions studied.  </a:t>
            </a:r>
          </a:p>
          <a:p>
            <a:pPr lvl="1" algn="just"/>
            <a:r>
              <a:rPr lang="en-US" dirty="0"/>
              <a:t>Mitigates all the thermal overloads and low voltage concerns observed under NERC and EPG criteria events for the conditions studied</a:t>
            </a:r>
          </a:p>
          <a:p>
            <a:pPr lvl="1" algn="just"/>
            <a:r>
              <a:rPr lang="en-US" dirty="0"/>
              <a:t>No incremental issues observed</a:t>
            </a:r>
          </a:p>
          <a:p>
            <a:pPr lvl="1" algn="just"/>
            <a:r>
              <a:rPr lang="en-IN" dirty="0"/>
              <a:t>Most cost-effective solution.</a:t>
            </a:r>
          </a:p>
          <a:p>
            <a:pPr lvl="1" algn="just"/>
            <a:r>
              <a:rPr lang="en-IN" dirty="0"/>
              <a:t>Reliably integrates the proposed 300 MW load</a:t>
            </a:r>
          </a:p>
          <a:p>
            <a:pPr lvl="1" algn="just"/>
            <a:r>
              <a:rPr lang="en-US" dirty="0"/>
              <a:t>Requires the least amount new greenfield transmission construction </a:t>
            </a:r>
            <a:r>
              <a:rPr lang="en-IN" dirty="0"/>
              <a:t>   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D0E459-3298-7A71-45F4-8567C319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9" y="298432"/>
            <a:ext cx="10515600" cy="885177"/>
          </a:xfrm>
        </p:spPr>
        <p:txBody>
          <a:bodyPr>
            <a:normAutofit/>
          </a:bodyPr>
          <a:lstStyle/>
          <a:p>
            <a:r>
              <a:rPr lang="en-US" sz="4400" b="1" dirty="0"/>
              <a:t>Option </a:t>
            </a:r>
            <a:r>
              <a:rPr lang="en-US" b="1" dirty="0"/>
              <a:t>Performance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4951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B76F-1B11-4FFA-3976-258497B52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/>
          </a:bodyPr>
          <a:lstStyle/>
          <a:p>
            <a:pPr marL="233363" lvl="1" indent="-233363"/>
            <a:r>
              <a:rPr lang="en-US" dirty="0"/>
              <a:t>STEC utilized the ERCOT DWG 2024 flat start 2026 SP and 2027 HRML cases as the starting point of the stability analysis conducted for the study</a:t>
            </a:r>
          </a:p>
          <a:p>
            <a:pPr marL="233363" lvl="1" indent="-233363"/>
            <a:r>
              <a:rPr lang="en-US" dirty="0"/>
              <a:t>STEC adopted assumptions consistent with the steady-state analysis to develop the stability study cases.</a:t>
            </a:r>
          </a:p>
          <a:p>
            <a:pPr marL="233363" lvl="1" indent="-233363"/>
            <a:r>
              <a:rPr lang="en-US" dirty="0"/>
              <a:t>STEC assessed the impact of the proposed load and incremental implementation of Option 5 on system stability, including:</a:t>
            </a:r>
          </a:p>
          <a:p>
            <a:pPr lvl="1"/>
            <a:r>
              <a:rPr lang="en-US" dirty="0"/>
              <a:t>Transient rotor angle stability</a:t>
            </a:r>
          </a:p>
          <a:p>
            <a:pPr lvl="1"/>
            <a:r>
              <a:rPr lang="en-US" dirty="0"/>
              <a:t>Voltage stability</a:t>
            </a:r>
            <a:endParaRPr lang="en-US" sz="2800" dirty="0"/>
          </a:p>
          <a:p>
            <a:pPr marL="233363" lvl="1" indent="-233363"/>
            <a:r>
              <a:rPr lang="en-US" dirty="0"/>
              <a:t>The analysis focused on nearby transmission system performance under NERC and ERCOT planning guide events.</a:t>
            </a:r>
          </a:p>
          <a:p>
            <a:r>
              <a:rPr lang="en-US" sz="2400" dirty="0"/>
              <a:t>No transmission system stability concerns identified under any events with proposed 300 MW load and transmission improvements included in Option 5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6B5315-6689-CF36-A4FE-F3D6D486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254"/>
            <a:ext cx="10515600" cy="885177"/>
          </a:xfrm>
        </p:spPr>
        <p:txBody>
          <a:bodyPr>
            <a:normAutofit/>
          </a:bodyPr>
          <a:lstStyle/>
          <a:p>
            <a:r>
              <a:rPr lang="en-US" b="1" dirty="0"/>
              <a:t>Stability Assessment</a:t>
            </a:r>
            <a:r>
              <a:rPr lang="en-US" sz="4400" b="1" dirty="0"/>
              <a:t> – Option 5</a:t>
            </a:r>
          </a:p>
        </p:txBody>
      </p:sp>
    </p:spTree>
    <p:extLst>
      <p:ext uri="{BB962C8B-B14F-4D97-AF65-F5344CB8AC3E}">
        <p14:creationId xmlns:p14="http://schemas.microsoft.com/office/powerpoint/2010/main" val="155995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E3F56-2F7C-1527-7241-7D36720F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67" y="1504507"/>
            <a:ext cx="10754833" cy="46724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Short Circuit Assessment</a:t>
            </a:r>
          </a:p>
          <a:p>
            <a:pPr lvl="1"/>
            <a:r>
              <a:rPr lang="en-US" dirty="0"/>
              <a:t>STEC utilized the ERCOT System Protection Working Group (SPWG) 2028 FY case as the starting point of the short circuit analysis</a:t>
            </a:r>
          </a:p>
          <a:p>
            <a:pPr lvl="1"/>
            <a:r>
              <a:rPr lang="en-US" dirty="0"/>
              <a:t>STEC adopted assumptions consistent with the steady-state analysis to develop the short circuit study cases.</a:t>
            </a:r>
          </a:p>
          <a:p>
            <a:pPr lvl="1"/>
            <a:r>
              <a:rPr lang="en-US" dirty="0"/>
              <a:t>Fault duties were evaluated with and without the proposed load and transmission improvements comprising Option 5.</a:t>
            </a:r>
          </a:p>
          <a:p>
            <a:pPr lvl="1"/>
            <a:r>
              <a:rPr lang="en-US" dirty="0"/>
              <a:t>No fault duty exceedances were observed for any evaluated transmission breakers owned by STEC or AEP in the study area.</a:t>
            </a:r>
          </a:p>
          <a:p>
            <a:r>
              <a:rPr lang="en-US" dirty="0" err="1"/>
              <a:t>Subsynchronous</a:t>
            </a:r>
            <a:r>
              <a:rPr lang="en-US" dirty="0"/>
              <a:t> Resonance (SSR) Screening Assessment</a:t>
            </a:r>
          </a:p>
          <a:p>
            <a:pPr lvl="1"/>
            <a:r>
              <a:rPr lang="en-US" dirty="0"/>
              <a:t>The proposed transmission improvements associated with Option 5 do not result in any material topological changes except for the addition of the new 138kV radial line from STEC’s VBC station to AEP’s 138kV DuPont station. </a:t>
            </a:r>
          </a:p>
          <a:p>
            <a:pPr lvl="1"/>
            <a:r>
              <a:rPr lang="en-US" dirty="0"/>
              <a:t>Therefore, the addition of the recommended option is not expected to have any material impact in terms of SSR risk for existing and/or planned generation resources. 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7F47C2-5283-6C0D-3C03-5219023A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7" y="523519"/>
            <a:ext cx="10515600" cy="885177"/>
          </a:xfrm>
        </p:spPr>
        <p:txBody>
          <a:bodyPr>
            <a:normAutofit/>
          </a:bodyPr>
          <a:lstStyle/>
          <a:p>
            <a:r>
              <a:rPr lang="en-US" b="1" dirty="0"/>
              <a:t>Short Circuit &amp; SSR Assessment – Option 5</a:t>
            </a:r>
          </a:p>
        </p:txBody>
      </p:sp>
    </p:spTree>
    <p:extLst>
      <p:ext uri="{BB962C8B-B14F-4D97-AF65-F5344CB8AC3E}">
        <p14:creationId xmlns:p14="http://schemas.microsoft.com/office/powerpoint/2010/main" val="81033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47DA-FB47-5A40-79D1-F53A08BA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3" y="17837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85750" indent="-285750" algn="just"/>
            <a:r>
              <a:rPr lang="en-US" dirty="0"/>
              <a:t>Based on the reliability study results, Option 5 is the most cost-effective and technically viable solution and therefore is STEC’s preferred option. </a:t>
            </a:r>
          </a:p>
          <a:p>
            <a:pPr marL="285750" indent="-285750" algn="just"/>
            <a:r>
              <a:rPr lang="en-US" dirty="0"/>
              <a:t>It addresses all reliability concerns and supports the integration of the proposed Ammonia Plant Load at its full capacity (300 MW)</a:t>
            </a:r>
          </a:p>
          <a:p>
            <a:pPr marL="285750" indent="-285750" algn="just"/>
            <a:r>
              <a:rPr lang="en-US" dirty="0"/>
              <a:t>Short circuit and stability assessments did not indicate any concerns with the addition of the proposed load and the transmission improvements associated with the preferred option (Option 5).  </a:t>
            </a:r>
          </a:p>
          <a:p>
            <a:pPr marL="233363" lvl="1" indent="-233363" algn="just"/>
            <a:r>
              <a:rPr lang="en-US" sz="2800" dirty="0"/>
              <a:t>The preferred Option 5 will require a CCN application and is classified as a Tier 2 project</a:t>
            </a:r>
          </a:p>
          <a:p>
            <a:pPr algn="just"/>
            <a:r>
              <a:rPr lang="en-US" dirty="0"/>
              <a:t>Estimated cost for Option 5 is  $65.47 million and target completion date is June 2028 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B1010A-9080-788A-2112-26DAC4E0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585"/>
            <a:ext cx="10515600" cy="885177"/>
          </a:xfrm>
        </p:spPr>
        <p:txBody>
          <a:bodyPr>
            <a:normAutofit/>
          </a:bodyPr>
          <a:lstStyle/>
          <a:p>
            <a:r>
              <a:rPr lang="en-US" b="1" dirty="0"/>
              <a:t>Summary and Recommendation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248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1540-3A48-0D1C-2D48-5CA351B35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D68EB-8595-E561-8BFA-8BFF0F396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058"/>
            <a:ext cx="9144000" cy="95474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40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E237-A431-8873-8FDE-6199C386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0BD2-3CE8-267A-A03D-91E1E0DB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914"/>
            <a:ext cx="10515600" cy="5167277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proposed project aims to support a new 300 MW Ammonia Plant Load in STEC’s load serving territory. </a:t>
            </a:r>
          </a:p>
          <a:p>
            <a:pPr lvl="1" algn="just"/>
            <a:r>
              <a:rPr lang="en-US" dirty="0"/>
              <a:t>Proposed load located in Victoria County and expected to connect to a new 138kV load serving station named VBC.</a:t>
            </a:r>
          </a:p>
          <a:p>
            <a:pPr algn="just"/>
            <a:r>
              <a:rPr lang="en-US" dirty="0"/>
              <a:t>The interconnection study for the proposed load has identified transmission system reliability criteria violations per Section 4 of the ERCOT Planning Guide (EPG). </a:t>
            </a:r>
            <a:endParaRPr lang="en-US" sz="2900" dirty="0"/>
          </a:p>
          <a:p>
            <a:pPr algn="just"/>
            <a:r>
              <a:rPr lang="en-US" dirty="0"/>
              <a:t>STEC evaluated five (5) transmission system improvement options to address reliability issues and support regional demand.  </a:t>
            </a:r>
          </a:p>
          <a:p>
            <a:pPr algn="just"/>
            <a:r>
              <a:rPr lang="en-US" dirty="0"/>
              <a:t>Based on the analysis performed, STEC identified Option 5 as the preferred option</a:t>
            </a:r>
          </a:p>
          <a:p>
            <a:pPr lvl="1" algn="just"/>
            <a:r>
              <a:rPr lang="en-US" dirty="0"/>
              <a:t>Tier 2 project estimated to cost $65.47 million with an in-service date of June, 2028</a:t>
            </a:r>
          </a:p>
          <a:p>
            <a:pPr lvl="1" algn="just"/>
            <a:r>
              <a:rPr lang="en-US" dirty="0"/>
              <a:t>STEC has coordinated the option and the upgrades comprising the option with AEP</a:t>
            </a:r>
          </a:p>
        </p:txBody>
      </p:sp>
    </p:spTree>
    <p:extLst>
      <p:ext uri="{BB962C8B-B14F-4D97-AF65-F5344CB8AC3E}">
        <p14:creationId xmlns:p14="http://schemas.microsoft.com/office/powerpoint/2010/main" val="58253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63D31-52C1-0172-85E0-CBBA59B4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7005-66CE-8EF6-CA8F-5747069D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427F-3423-4740-B1B9-DEB816B0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914"/>
            <a:ext cx="10515600" cy="51672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Option 5, the preferred option, is comprised of the following transmission system improvements</a:t>
            </a:r>
          </a:p>
          <a:p>
            <a:pPr lvl="1" algn="just"/>
            <a:r>
              <a:rPr lang="en-US" dirty="0"/>
              <a:t>Build a new 138kV, 4-terminal load serving station named Bobcat</a:t>
            </a:r>
            <a:endParaRPr lang="en-US" dirty="0">
              <a:solidFill>
                <a:srgbClr val="FF0000"/>
              </a:solidFill>
            </a:endParaRPr>
          </a:p>
          <a:p>
            <a:pPr lvl="1" algn="just"/>
            <a:r>
              <a:rPr lang="en-US" dirty="0"/>
              <a:t>Build a 3.4-mile double circuit 138kV line from the VBC station to AEP’s existing 138kV DuPont switching station</a:t>
            </a:r>
          </a:p>
          <a:p>
            <a:pPr lvl="1" algn="just"/>
            <a:r>
              <a:rPr lang="en-US" dirty="0"/>
              <a:t>Add a 138kV terminals at AEP’s Dupont switching station</a:t>
            </a:r>
            <a:endParaRPr lang="en-US" strike="sngStrike" dirty="0"/>
          </a:p>
          <a:p>
            <a:pPr lvl="1" algn="just"/>
            <a:r>
              <a:rPr lang="en-US" dirty="0"/>
              <a:t>Rebuild AEP’s 7.66-mile 138 kV Victoria Plant – Shepley – Dupont line with normal and 2-hour ratings of 485 MVA.</a:t>
            </a:r>
          </a:p>
          <a:p>
            <a:pPr lvl="1" algn="just"/>
            <a:r>
              <a:rPr lang="en-US" dirty="0"/>
              <a:t>Rebuild AEP’s 7.66-mile 138 kV Victoria Plant – Dupont ckt2 with normal and emergency ratings of 485 MVA.</a:t>
            </a:r>
          </a:p>
          <a:p>
            <a:pPr lvl="1" algn="just"/>
            <a:r>
              <a:rPr lang="en-US" dirty="0"/>
              <a:t>Remove the double circuit section of the Victoria Plant to Shepley and Victoria Plant to Dupont circuits (by rebuilding the two circuits on separate structures) to eliminate the NERC P7/ERCOT_1 (common tower outage) events. </a:t>
            </a:r>
          </a:p>
          <a:p>
            <a:pPr lvl="2" algn="just"/>
            <a:r>
              <a:rPr lang="en-US" dirty="0"/>
              <a:t>This would require a new ROW and CCN.</a:t>
            </a:r>
          </a:p>
          <a:p>
            <a:pPr lvl="1" algn="just"/>
            <a:r>
              <a:rPr lang="en-US" dirty="0"/>
              <a:t>Rebuild AEP’s 2.41-mile 138 kV Formosa – Joslin line with normal and emergency ratings of 485 MVA</a:t>
            </a:r>
          </a:p>
          <a:p>
            <a:pPr lvl="1" algn="just"/>
            <a:r>
              <a:rPr lang="en-US" dirty="0"/>
              <a:t>Rebuild AEP’s 21.11-mile 138 kV Tungsten – </a:t>
            </a:r>
            <a:r>
              <a:rPr lang="en-US" dirty="0" err="1"/>
              <a:t>Vistron</a:t>
            </a:r>
            <a:r>
              <a:rPr lang="en-US" dirty="0"/>
              <a:t> – Black Bayou – Big Three – Dupont line with normal and emergency ratings of 485 MVA.</a:t>
            </a:r>
          </a:p>
        </p:txBody>
      </p:sp>
    </p:spTree>
    <p:extLst>
      <p:ext uri="{BB962C8B-B14F-4D97-AF65-F5344CB8AC3E}">
        <p14:creationId xmlns:p14="http://schemas.microsoft.com/office/powerpoint/2010/main" val="127799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8E9991-5171-79A1-9D0F-E5EFABA9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Proposed Project Location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0337B2-AF75-7F4D-3E40-8FCD8331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2" y="1359119"/>
            <a:ext cx="9137387" cy="46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2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378D-A0E2-1D1F-ABF9-A50E08A2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06"/>
            <a:ext cx="10515600" cy="47712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Address the violations under NERC and EPG criteria contingencies and ensure reliable integration of the proposed 300 MW Load</a:t>
            </a:r>
          </a:p>
          <a:p>
            <a:r>
              <a:rPr lang="en-US" sz="2400" dirty="0"/>
              <a:t>Violations observed in the initial steady state assessment include</a:t>
            </a:r>
          </a:p>
          <a:p>
            <a:pPr lvl="1" algn="just"/>
            <a:r>
              <a:rPr lang="en-US" sz="1900" dirty="0"/>
              <a:t>P3 and </a:t>
            </a:r>
            <a:r>
              <a:rPr lang="en-US" sz="1900" b="1" dirty="0"/>
              <a:t>EPG section 4.1.1.2(c)</a:t>
            </a:r>
            <a:r>
              <a:rPr lang="en-US" sz="1900" dirty="0"/>
              <a:t> contingency event violations observed in summer peak (SP) conditions</a:t>
            </a:r>
          </a:p>
          <a:p>
            <a:pPr lvl="1" algn="just"/>
            <a:r>
              <a:rPr lang="en-US" sz="1900" dirty="0"/>
              <a:t>P3, P7, </a:t>
            </a:r>
            <a:r>
              <a:rPr lang="en-US" sz="1900" b="1" dirty="0"/>
              <a:t>EPG section 4.1.1.2(c) </a:t>
            </a:r>
            <a:r>
              <a:rPr lang="en-US" sz="1900" dirty="0"/>
              <a:t>and </a:t>
            </a:r>
            <a:r>
              <a:rPr lang="en-US" sz="1900" b="1" dirty="0"/>
              <a:t>EPG section 4.1.1.8 </a:t>
            </a:r>
            <a:r>
              <a:rPr lang="en-US" sz="1900" dirty="0"/>
              <a:t>contingency event violations observed in High Renewable Minimum Load (HRML) (off-peak) conditions</a:t>
            </a:r>
            <a:endParaRPr lang="en-US" sz="1700" dirty="0"/>
          </a:p>
          <a:p>
            <a:r>
              <a:rPr lang="en-US" sz="2200" dirty="0"/>
              <a:t>Based on the results of STEC’s assessment, the facility loading violations/low voltage issues on the following transmission system facilities will need to be mitigated :</a:t>
            </a:r>
          </a:p>
          <a:p>
            <a:pPr lvl="1"/>
            <a:r>
              <a:rPr lang="en-US" sz="1700" dirty="0"/>
              <a:t>138 kV Formosa – Joslin line</a:t>
            </a:r>
          </a:p>
          <a:p>
            <a:pPr lvl="1"/>
            <a:r>
              <a:rPr lang="en-US" sz="1700" dirty="0"/>
              <a:t>138 kV Formosa – Lolita line</a:t>
            </a:r>
          </a:p>
          <a:p>
            <a:pPr lvl="1"/>
            <a:r>
              <a:rPr lang="en-US" sz="1700" dirty="0"/>
              <a:t>138 kV Victoria Plant – Shepley – Dupont line section</a:t>
            </a:r>
          </a:p>
          <a:p>
            <a:pPr lvl="1"/>
            <a:r>
              <a:rPr lang="en-US" sz="1700" dirty="0"/>
              <a:t>138 kV Dupont – Victoria Plant line</a:t>
            </a:r>
          </a:p>
          <a:p>
            <a:pPr lvl="1"/>
            <a:r>
              <a:rPr lang="en-US" sz="1700" dirty="0"/>
              <a:t>138 kV Dupont – Big Three – Black Bayou – </a:t>
            </a:r>
            <a:r>
              <a:rPr lang="en-US" sz="1700" dirty="0" err="1"/>
              <a:t>Vistron</a:t>
            </a:r>
            <a:r>
              <a:rPr lang="en-US" sz="1700" dirty="0"/>
              <a:t> – Tungsten line section</a:t>
            </a:r>
          </a:p>
          <a:p>
            <a:pPr lvl="1"/>
            <a:r>
              <a:rPr lang="en-US" sz="1700" dirty="0"/>
              <a:t>138 kV Tungsten – </a:t>
            </a:r>
            <a:r>
              <a:rPr lang="en-US" sz="1700" dirty="0" err="1"/>
              <a:t>Greenlake</a:t>
            </a:r>
            <a:r>
              <a:rPr lang="en-US" sz="1700" dirty="0"/>
              <a:t> – Weaver Road line</a:t>
            </a:r>
          </a:p>
          <a:p>
            <a:pPr lvl="1"/>
            <a:r>
              <a:rPr lang="en-US" sz="1700" dirty="0"/>
              <a:t>Low voltage issues on the 69 kV and 138kV stations in the vicinity of the proposed load</a:t>
            </a:r>
          </a:p>
          <a:p>
            <a:endParaRPr lang="en-US" sz="2100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1C363E-2C54-A983-1383-8030CF504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5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Project Need</a:t>
            </a:r>
          </a:p>
        </p:txBody>
      </p:sp>
    </p:spTree>
    <p:extLst>
      <p:ext uri="{BB962C8B-B14F-4D97-AF65-F5344CB8AC3E}">
        <p14:creationId xmlns:p14="http://schemas.microsoft.com/office/powerpoint/2010/main" val="56475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6022-2D68-D973-D25F-5187335DD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6730-035B-CA09-44B3-C569DF65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1D7FA-4202-9BE6-334F-74FC9B29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Study Methodology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D69812-0619-39FA-1622-25F80F6272B2}"/>
              </a:ext>
            </a:extLst>
          </p:cNvPr>
          <p:cNvSpPr txBox="1">
            <a:spLocks/>
          </p:cNvSpPr>
          <p:nvPr/>
        </p:nvSpPr>
        <p:spPr>
          <a:xfrm>
            <a:off x="838200" y="1545706"/>
            <a:ext cx="10515600" cy="477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ERCOT 2024 Steady State Working Group (SSWG) 2028SP and 2028HRML cases are utilized for assessment </a:t>
            </a:r>
          </a:p>
          <a:p>
            <a:pPr algn="just" fontAlgn="base"/>
            <a:r>
              <a:rPr lang="en-US" sz="2200" dirty="0">
                <a:solidFill>
                  <a:srgbClr val="000000"/>
                </a:solidFill>
                <a:cs typeface="Calibri"/>
              </a:rPr>
              <a:t>Incremental topology changes are incorporated to derive the study cases for the assessment: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All off-cycle IDEVs that have been posted to the ERCOT MIS after the release date of the starting cases were applied.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Any resources in the study area that met Section 6.9(1) requirements of the ERCOT Planning Guide not already modeled in the cases. 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Large loads in the vicinity  were modeled to develop the cases prior to adding the proposed load, per ERCOT LLI team’s input</a:t>
            </a:r>
          </a:p>
          <a:p>
            <a:pPr algn="just" fontAlgn="base"/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Reliability assessment was performed for the cases outlined above under the following conditions:​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P0 (normal operating conditions)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P1, P2.1 and P7 contingency conditions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G-1 + N-1 contingency conditions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X-1 + N-1 (including P7) conditions around the loss of relevant 345/138kV auto transformers in the study area. 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Select set of N-1-1 (P1+P1) for Summer Peak and N-1-1 (including P1+P1, P1+P7 and P7+P7) contingency conditions for HRML condition.</a:t>
            </a:r>
          </a:p>
          <a:p>
            <a:pPr algn="just" fontAlgn="base"/>
            <a:endParaRPr lang="en-US" sz="2200" dirty="0">
              <a:solidFill>
                <a:srgbClr val="000000"/>
              </a:solidFill>
              <a:cs typeface="Calibri"/>
            </a:endParaRPr>
          </a:p>
          <a:p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84D0F-4F30-03B1-F04A-24917BC31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A4EB3C-91DD-877E-2145-8D4FA13F8A1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5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Study Results Summary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50456-1858-BB99-B085-7A4D9911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96019"/>
              </p:ext>
            </p:extLst>
          </p:nvPr>
        </p:nvGraphicFramePr>
        <p:xfrm>
          <a:off x="932005" y="2179035"/>
          <a:ext cx="10515600" cy="418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395">
                  <a:extLst>
                    <a:ext uri="{9D8B030D-6E8A-4147-A177-3AD203B41FA5}">
                      <a16:colId xmlns:a16="http://schemas.microsoft.com/office/drawing/2014/main" val="649160831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3189637838"/>
                    </a:ext>
                  </a:extLst>
                </a:gridCol>
                <a:gridCol w="4478482">
                  <a:extLst>
                    <a:ext uri="{9D8B030D-6E8A-4147-A177-3AD203B41FA5}">
                      <a16:colId xmlns:a16="http://schemas.microsoft.com/office/drawing/2014/main" val="2937738236"/>
                    </a:ext>
                  </a:extLst>
                </a:gridCol>
                <a:gridCol w="1261531">
                  <a:extLst>
                    <a:ext uri="{9D8B030D-6E8A-4147-A177-3AD203B41FA5}">
                      <a16:colId xmlns:a16="http://schemas.microsoft.com/office/drawing/2014/main" val="1612265210"/>
                    </a:ext>
                  </a:extLst>
                </a:gridCol>
                <a:gridCol w="1572010">
                  <a:extLst>
                    <a:ext uri="{9D8B030D-6E8A-4147-A177-3AD203B41FA5}">
                      <a16:colId xmlns:a16="http://schemas.microsoft.com/office/drawing/2014/main" val="4270502486"/>
                    </a:ext>
                  </a:extLst>
                </a:gridCol>
              </a:tblGrid>
              <a:tr h="7251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Contingency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Thermal Overloads (Exhibiting loading &gt;100% of the 2-hr Emergency rating)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Unsolved Power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38672"/>
                  </a:ext>
                </a:extLst>
              </a:tr>
              <a:tr h="725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EPG section 4.1.1.2(c)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138 kV Formosa – Joslin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138 kV Big Three – Black Bayou – </a:t>
                      </a:r>
                      <a:r>
                        <a:rPr lang="en-US" sz="1400" dirty="0" err="1"/>
                        <a:t>Vistron</a:t>
                      </a:r>
                      <a:r>
                        <a:rPr lang="en-US" sz="1400" dirty="0"/>
                        <a:t> – Tungsten line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79371"/>
                  </a:ext>
                </a:extLst>
              </a:tr>
              <a:tr h="461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P3 (EPG section 4.1.1.2(c))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Victoria Plant – Shepley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Victoria Plant – Dupont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545"/>
                  </a:ext>
                </a:extLst>
              </a:tr>
              <a:tr h="420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P3 (EPG section 4.1.1.2(c))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HRML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Victoria Plant – Dupont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8403"/>
                  </a:ext>
                </a:extLst>
              </a:tr>
              <a:tr h="629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EPG section 4.1.1.2(c)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HRML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Formosa – Lolita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Tungsten –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Greenlake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Weaver Road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65137"/>
                  </a:ext>
                </a:extLst>
              </a:tr>
              <a:tr h="1031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EPG section 4.1.1.8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HRML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Formosa – Joslin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Victoria Plant – Shepley – Dupont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 kV Dupont – Big Three – Black Bayou –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Vistron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Tungsten line section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891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DC3C97-921D-B5F7-00F0-FFD6568A34EE}"/>
              </a:ext>
            </a:extLst>
          </p:cNvPr>
          <p:cNvSpPr txBox="1"/>
          <p:nvPr/>
        </p:nvSpPr>
        <p:spPr>
          <a:xfrm>
            <a:off x="1598428" y="1532704"/>
            <a:ext cx="899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Summary of EPG/NERC reliability criteria violations, 300 MW Ammonia Plant Load (Victoria County, Texas) </a:t>
            </a:r>
          </a:p>
        </p:txBody>
      </p:sp>
    </p:spTree>
    <p:extLst>
      <p:ext uri="{BB962C8B-B14F-4D97-AF65-F5344CB8AC3E}">
        <p14:creationId xmlns:p14="http://schemas.microsoft.com/office/powerpoint/2010/main" val="4847129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0BC7-ADFE-E78D-F9CC-FA4B364B3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16958" y="1594883"/>
            <a:ext cx="5178056" cy="4816549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 a new 138kV load serving station (VBC)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 a 3.4-mile 138kV line from STEC’s VBC station to AEP’s 138kV DuPont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Adding a terminal at AEP’s Dupont Switch Station to establish a new 138 kV connection to the STEC VBC 138 kV station.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Construct approximately 19.55-mile of new 138 kV transmission line from AEP’s Coleto Creek Station to the proposed STEC-owned 138 kV Load station.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line will have normal and emergency ratings of at least 427 MVA and 478 MVA, respectively.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line segment requires both CCN and ROW acquisition.  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8F466E-5B7D-B37B-C066-076044E7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326" y="1709423"/>
            <a:ext cx="7157651" cy="42129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EBD821-44BA-2B9B-5B4D-C41B6818377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5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502E9B-CEDB-0E16-0ACA-6A7AD137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585"/>
            <a:ext cx="10515600" cy="885177"/>
          </a:xfrm>
        </p:spPr>
        <p:txBody>
          <a:bodyPr>
            <a:normAutofit/>
          </a:bodyPr>
          <a:lstStyle/>
          <a:p>
            <a:r>
              <a:rPr lang="en-US" sz="4400" b="1" dirty="0"/>
              <a:t>Option 1 – Coleto Creek 138kV Source</a:t>
            </a:r>
          </a:p>
        </p:txBody>
      </p:sp>
    </p:spTree>
    <p:extLst>
      <p:ext uri="{BB962C8B-B14F-4D97-AF65-F5344CB8AC3E}">
        <p14:creationId xmlns:p14="http://schemas.microsoft.com/office/powerpoint/2010/main" val="230518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77A18-23DE-4275-768A-4BC58CA72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172" y="1791587"/>
            <a:ext cx="4667693" cy="4556050"/>
          </a:xfrm>
        </p:spPr>
        <p:txBody>
          <a:bodyPr>
            <a:normAutofit fontScale="925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 a new 138kV 4-terminal load serving station (VBC)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 a 3.4-mile 138kV line from STEC’s VBC station to AEP’s 138kV DuPont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Adding a terminal at AEP’s Dupont Switch Station to establish a new 138 kV connection to the STEC VBC 138 kV station.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Construct approximately 10.35-mile of new 138 kV transmission line from STEC’s Warburton Road Station to the proposed STEC-owned 138 kV Load station.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new line segment will have normal and emergency ratings of at least 427 MVA and 478 MVA, respectively.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new line requires both CCN and ROW acquisition.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2197F-436E-4F7F-6ED1-A49CA06BD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39" y="1737940"/>
            <a:ext cx="7099041" cy="44714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9D874A-2EF5-9D7D-FFFF-EA4BEC7A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282482"/>
            <a:ext cx="10515600" cy="885177"/>
          </a:xfrm>
        </p:spPr>
        <p:txBody>
          <a:bodyPr>
            <a:normAutofit/>
          </a:bodyPr>
          <a:lstStyle/>
          <a:p>
            <a:r>
              <a:rPr lang="en-US" sz="4400" b="1" dirty="0"/>
              <a:t>Option 2 – Warburton Road 138kV Source</a:t>
            </a:r>
          </a:p>
        </p:txBody>
      </p:sp>
    </p:spTree>
    <p:extLst>
      <p:ext uri="{BB962C8B-B14F-4D97-AF65-F5344CB8AC3E}">
        <p14:creationId xmlns:p14="http://schemas.microsoft.com/office/powerpoint/2010/main" val="256893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</TotalTime>
  <Words>2198</Words>
  <Application>Microsoft Office PowerPoint</Application>
  <PresentationFormat>Widescreen</PresentationFormat>
  <Paragraphs>230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Office Theme</vt:lpstr>
      <vt:lpstr>1_Custom Design</vt:lpstr>
      <vt:lpstr>Custom Design</vt:lpstr>
      <vt:lpstr>STEC VEC Ammonia Load Project  (25RPG012)</vt:lpstr>
      <vt:lpstr>Project Overview</vt:lpstr>
      <vt:lpstr>Project Overview</vt:lpstr>
      <vt:lpstr>Proposed Project Location</vt:lpstr>
      <vt:lpstr>PowerPoint Presentation</vt:lpstr>
      <vt:lpstr>Study Methodology Overview</vt:lpstr>
      <vt:lpstr>PowerPoint Presentation</vt:lpstr>
      <vt:lpstr>Option 1 – Coleto Creek 138kV Source</vt:lpstr>
      <vt:lpstr>Option 2 – Warburton Road 138kV Source</vt:lpstr>
      <vt:lpstr>Option 3 – Victoria – Edna 138kV Source</vt:lpstr>
      <vt:lpstr>PowerPoint Presentation</vt:lpstr>
      <vt:lpstr>Option 5 – Rebuilding Existing Infrastructure</vt:lpstr>
      <vt:lpstr>Option Performance Evaluation</vt:lpstr>
      <vt:lpstr>Option Performance Summary</vt:lpstr>
      <vt:lpstr>Stability Assessment – Option 5</vt:lpstr>
      <vt:lpstr>Short Circuit &amp; SSR Assessment – Option 5</vt:lpstr>
      <vt:lpstr>Summary and Recommendation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Rio Medina Project</dc:title>
  <dc:creator>Long Tran</dc:creator>
  <cp:lastModifiedBy>Long Tran</cp:lastModifiedBy>
  <cp:revision>97</cp:revision>
  <cp:lastPrinted>2025-07-25T21:57:21Z</cp:lastPrinted>
  <dcterms:created xsi:type="dcterms:W3CDTF">2023-10-06T14:12:27Z</dcterms:created>
  <dcterms:modified xsi:type="dcterms:W3CDTF">2025-07-28T14:58:11Z</dcterms:modified>
</cp:coreProperties>
</file>