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43"/>
  </p:notesMasterIdLst>
  <p:handoutMasterIdLst>
    <p:handoutMasterId r:id="rId44"/>
  </p:handoutMasterIdLst>
  <p:sldIdLst>
    <p:sldId id="542" r:id="rId6"/>
    <p:sldId id="563" r:id="rId7"/>
    <p:sldId id="592" r:id="rId8"/>
    <p:sldId id="580" r:id="rId9"/>
    <p:sldId id="595" r:id="rId10"/>
    <p:sldId id="2977" r:id="rId11"/>
    <p:sldId id="604" r:id="rId12"/>
    <p:sldId id="2982" r:id="rId13"/>
    <p:sldId id="2983" r:id="rId14"/>
    <p:sldId id="2984" r:id="rId15"/>
    <p:sldId id="2985" r:id="rId16"/>
    <p:sldId id="3002" r:id="rId17"/>
    <p:sldId id="2992" r:id="rId18"/>
    <p:sldId id="2993" r:id="rId19"/>
    <p:sldId id="2994" r:id="rId20"/>
    <p:sldId id="2995" r:id="rId21"/>
    <p:sldId id="3000" r:id="rId22"/>
    <p:sldId id="3003" r:id="rId23"/>
    <p:sldId id="3004" r:id="rId24"/>
    <p:sldId id="3005" r:id="rId25"/>
    <p:sldId id="3006" r:id="rId26"/>
    <p:sldId id="3007" r:id="rId27"/>
    <p:sldId id="2988" r:id="rId28"/>
    <p:sldId id="597" r:id="rId29"/>
    <p:sldId id="2980" r:id="rId30"/>
    <p:sldId id="584" r:id="rId31"/>
    <p:sldId id="2981" r:id="rId32"/>
    <p:sldId id="2979" r:id="rId33"/>
    <p:sldId id="593" r:id="rId34"/>
    <p:sldId id="594" r:id="rId35"/>
    <p:sldId id="589" r:id="rId36"/>
    <p:sldId id="600" r:id="rId37"/>
    <p:sldId id="599" r:id="rId38"/>
    <p:sldId id="591" r:id="rId39"/>
    <p:sldId id="581" r:id="rId40"/>
    <p:sldId id="603" r:id="rId41"/>
    <p:sldId id="588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ercot.com/files/docs/2025/02/26/RTCB_Market_Trials_Plan_TAC_Approved_10302024.docx" TargetMode="External"/><Relationship Id="rId4" Type="http://schemas.openxmlformats.org/officeDocument/2006/relationships/hyperlink" Target="https://www.ercot.com/committees/tac/rtcbt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ercot.com/files/docs/2025/04/07/RTCB_Market_Trials_Handbook_3_OpenLoop_RTC_SCED.docx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files/docs/2025/04/07/RTCB_Market_Trials_Handbook_4_QSE-Telemetry-Tests_Rev_06132025_FINAL.docx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July 28,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0894-50D3-ECB4-F886-85F3296FF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8245-082C-B85B-DC8E-71E82A6C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 point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values received by ERCOT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for active resources.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8E9B-BA2D-E2B5-405E-CA2E399C0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1D96A-5F24-C26A-B5AE-307247CA0470}"/>
              </a:ext>
            </a:extLst>
          </p:cNvPr>
          <p:cNvSpPr txBox="1"/>
          <p:nvPr/>
        </p:nvSpPr>
        <p:spPr>
          <a:xfrm>
            <a:off x="381000" y="1751204"/>
            <a:ext cx="2920932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7/28 Scores for QSE with Resources – Accurate telemetry data sent to ERCOT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911083-B2DB-BDD0-E702-9D219C37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05" y="0"/>
            <a:ext cx="2466260" cy="6340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261EB-3B0F-EFF5-4368-4442C9C0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94" y="0"/>
            <a:ext cx="2470906" cy="6340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3BF55D-C2EC-F0AD-F04F-B57E48A44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26" y="4832322"/>
            <a:ext cx="33718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6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44B7-7EB0-9B30-30F6-0722E099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89BC-3AF9-EF3C-ADE7-D3A8F093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4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4-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QSEs demonstrate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ability to follow UDSP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 coordinated test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4443-8BEE-B6E3-6F18-2E977E383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A1596-0271-09D6-68C6-850084C1100E}"/>
              </a:ext>
            </a:extLst>
          </p:cNvPr>
          <p:cNvSpPr txBox="1"/>
          <p:nvPr/>
        </p:nvSpPr>
        <p:spPr>
          <a:xfrm>
            <a:off x="206965" y="2334301"/>
            <a:ext cx="307845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7/28 UDSP following tests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962BB-DB74-02DA-93EF-E6772E84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22" y="0"/>
            <a:ext cx="223472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C360A-189D-AC57-7080-7B48DD0F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518" y="0"/>
            <a:ext cx="2331882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AE74F3-DDD6-DBA9-8DC4-914AFE65B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65" y="4710112"/>
            <a:ext cx="34766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07-22-2025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4FA75-1724-F80F-32AC-6AA67CE0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B0B2B-E889-7AF7-D33B-216A9302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733435"/>
            <a:ext cx="8595360" cy="59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953AA-4927-93F6-9940-60DB7049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1E970-FA83-F01D-E5AA-BBF9B54B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932F5-4941-4D54-49CA-983D1BB6EAF2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054C9-F7B3-BB0C-B247-A834CAE6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2F47D-E431-5C25-D05E-2D89A62D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07-24-2025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9B9-A39A-9A2F-D6BE-191408F3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575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609E-A3ED-5C11-9DC7-30CA6C2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4FBB-B577-DA40-C34F-EB61E902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A4FA0-E2F2-27F8-660D-B50B26FB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4" y="989368"/>
            <a:ext cx="8348570" cy="51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68480"/>
            <a:ext cx="8534400" cy="485323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Reminder of Key Document Postings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 July/Aug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for in-flight Activities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RTC Market Trials outcomes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Communicate any known Issues within On-going Trial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NPRR1290 market submission validation change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Support any Technical and/or Business Questions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Prior Scorecards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FAQ Updated 7/28/2025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Connectivity and Configuration (digital certs)</a:t>
            </a: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ECCD-8AC1-8814-2EAE-A19F92C6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676-2F7F-133D-FD01-B2C338D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B912-4FA7-E95B-2657-DCBB4994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A3EBC-7A71-E508-9F2F-C36C97E9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53" y="814633"/>
            <a:ext cx="7660312" cy="53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46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D9AA-A99D-CE59-7A27-294CDFDC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A317-65C7-8FAF-1CB4-31BD10F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2EEA-AA66-3896-41A1-3492F97C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9314C-6772-E770-15E6-3410D9EA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52A80-134E-2FBC-6778-52A77FEAF4BB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354669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5E39-7EAB-C868-1357-1F1ACA4E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A386-FBF2-2485-6205-3AA633E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B312-CCD3-819A-96AE-8D9DC3F9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E34B7-A671-64D4-2CA4-B5CAEA77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3B2C1-C83E-F394-6A6B-E15DD35744B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4020618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E46C-8A84-3E58-4713-B22FD938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5F8C-066F-4C7D-5B00-B970B433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5AF09-C143-9AA8-F941-00341C0B0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02CD9-4313-B6FF-E8F5-86DC0F568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4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First week Open Loop issues/updates: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SCED crashing on ESR proxy curve being created by ERCOT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Fix identified- potential 7/31 migration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Impact of UDSP becomes stale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COP issue due to IRR forecast synchronization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Different load forecast than production rejecting COP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ERCOT manually fixing Tues/Thursday, and will still occur until fix in place for other ODs</a:t>
            </a:r>
          </a:p>
          <a:p>
            <a:r>
              <a:rPr lang="en-US" sz="1800" dirty="0">
                <a:solidFill>
                  <a:schemeClr val="tx2"/>
                </a:solidFill>
              </a:rPr>
              <a:t>COP issue for OFFQS status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Occurs where ECRS+NSPIN capability is being checked against HSL.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Removing this validation rule for AS responsibility. Planned release date (7/31).</a:t>
            </a:r>
          </a:p>
          <a:p>
            <a:r>
              <a:rPr lang="en-US" sz="1800" strike="sngStrike" dirty="0">
                <a:solidFill>
                  <a:schemeClr val="accent3"/>
                </a:solidFill>
              </a:rPr>
              <a:t>Several NCLRs and CLRs that don’t have the updated NSPIN qualification </a:t>
            </a:r>
          </a:p>
          <a:p>
            <a:pPr lvl="1"/>
            <a:r>
              <a:rPr lang="en-US" sz="1400" strike="sngStrike" dirty="0">
                <a:solidFill>
                  <a:schemeClr val="accent3"/>
                </a:solidFill>
                <a:cs typeface="Arial"/>
              </a:rPr>
              <a:t>Load Resource Qualification fixed</a:t>
            </a:r>
          </a:p>
          <a:p>
            <a:r>
              <a:rPr lang="en-US" sz="1800" dirty="0">
                <a:solidFill>
                  <a:schemeClr val="accent3"/>
                </a:solidFill>
                <a:cs typeface="Arial"/>
              </a:rPr>
              <a:t>Enhancement - MMS UI Banner to differentiate from Production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</a:rPr>
              <a:t>Target next Thursday release (7/31)</a:t>
            </a:r>
          </a:p>
          <a:p>
            <a:r>
              <a:rPr lang="en-US" sz="1800" dirty="0">
                <a:solidFill>
                  <a:schemeClr val="accent3"/>
                </a:solidFill>
                <a:ea typeface="+mn-lt"/>
                <a:cs typeface="+mn-lt"/>
              </a:rPr>
              <a:t>Day-Ahead submission for Monitored Op Day window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  <a:ea typeface="+mn-lt"/>
                <a:cs typeface="+mn-lt"/>
              </a:rPr>
              <a:t>Submissions will be closed from 10AM-11AM on the day prior to OD test windows.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  <a:ea typeface="+mn-lt"/>
                <a:cs typeface="+mn-lt"/>
              </a:rPr>
              <a:t>Day-ahead Submissions window (normally 7AM-10AM) for OD 7/23 will remain open on 7/22 until 6pm for those wanting to test their Day Ahead submissions validation. </a:t>
            </a:r>
            <a:r>
              <a:rPr lang="en-US" sz="1400" b="1" dirty="0">
                <a:solidFill>
                  <a:schemeClr val="accent3"/>
                </a:solidFill>
                <a:ea typeface="+mn-lt"/>
                <a:cs typeface="+mn-lt"/>
              </a:rPr>
              <a:t>Not required.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1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3E4D8FD-1A22-590D-2EBB-19A5BC85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727" y="4269522"/>
            <a:ext cx="5553906" cy="213439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protocol requiring “increasing quantities” now enforced.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TPO: Q1=10mw, Q2=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Q3=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Q4=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15mw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Q5=25mw – rejected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TPO/RTM Bid: P1 = $5, P2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P3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P4 = </a:t>
            </a:r>
            <a:r>
              <a:rPr lang="en-US" sz="1400" dirty="0">
                <a:solidFill>
                  <a:srgbClr val="FF0000"/>
                </a:solidFill>
                <a:cs typeface="Arial"/>
              </a:rPr>
              <a:t>$8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P5=$10 – rejected 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with NPRR1290 changes.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B51B45-1208-4667-F993-489CF8C6CF70}"/>
              </a:ext>
            </a:extLst>
          </p:cNvPr>
          <p:cNvSpPr/>
          <p:nvPr/>
        </p:nvSpPr>
        <p:spPr>
          <a:xfrm>
            <a:off x="3850077" y="599319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20B936-AADB-DD78-86EE-9A9097BAC601}"/>
              </a:ext>
            </a:extLst>
          </p:cNvPr>
          <p:cNvCxnSpPr/>
          <p:nvPr/>
        </p:nvCxnSpPr>
        <p:spPr>
          <a:xfrm>
            <a:off x="3138311" y="5328356"/>
            <a:ext cx="812800" cy="5644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352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525780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questions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 contains: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Prior May/June Scorecards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FAQ Updated 7/28/2025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Connectivity and Configuration (digital certs)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i="1" u="sng" dirty="0">
                <a:solidFill>
                  <a:schemeClr val="tx2"/>
                </a:solidFill>
              </a:rPr>
              <a:t>TBD- Additional Closed-Loop LFC Workshop August 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Another joint RTCBTF/TWG workshop to walk-through Handbook #3 and address any questions, details, and concerns for September test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Thanks for your support!</a:t>
            </a: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Prior Scorecards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FAQ Updated 7/28/2025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924432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/>
              <a:t>Scorecard 2A for </a:t>
            </a:r>
            <a:br>
              <a:rPr lang="en-US" sz="1800">
                <a:cs typeface="Arial"/>
              </a:rPr>
            </a:br>
            <a:r>
              <a:rPr lang="en-US" sz="1800"/>
              <a:t>Handbook 2- </a:t>
            </a:r>
            <a:br>
              <a:rPr lang="en-US" sz="1800"/>
            </a:br>
            <a:r>
              <a:rPr lang="en-US" sz="1800">
                <a:solidFill>
                  <a:srgbClr val="C00000"/>
                </a:solidFill>
              </a:rPr>
              <a:t>100% of ICCP Telemetry </a:t>
            </a:r>
            <a:br>
              <a:rPr lang="en-US" sz="1800">
                <a:solidFill>
                  <a:srgbClr val="C00000"/>
                </a:solidFill>
              </a:rPr>
            </a:br>
            <a:r>
              <a:rPr lang="en-US" sz="1800">
                <a:solidFill>
                  <a:srgbClr val="C00000"/>
                </a:solidFill>
              </a:rPr>
              <a:t>points added by QSE</a:t>
            </a:r>
            <a:r>
              <a:rPr lang="en-US" sz="2000">
                <a:solidFill>
                  <a:srgbClr val="C00000"/>
                </a:solidFill>
              </a:rPr>
              <a:t>:</a:t>
            </a:r>
            <a:br>
              <a:rPr lang="en-US"/>
            </a:br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7/21 Scores for QSE with Resources - ICCP Telemetry points added in current model.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99.5% of 26k points complete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 Last points are identified and are being worked on.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3" y="4329642"/>
            <a:ext cx="30194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426F-52F8-665C-8327-B55DCDB2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9" y="47264"/>
            <a:ext cx="2619067" cy="627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6B33-E2A4-A877-6015-7A86D97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2" y="0"/>
            <a:ext cx="26984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124637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 </a:t>
            </a:r>
            <a:r>
              <a:rPr lang="en-US" dirty="0">
                <a:solidFill>
                  <a:srgbClr val="C00000"/>
                </a:solidFill>
              </a:rPr>
              <a:t>(updated 7/28/2025)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0E199-58B0-B9FB-AA61-E57BDACE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6" y="1600200"/>
            <a:ext cx="4247801" cy="278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95C25-2D6A-49CC-A814-9C9C31B8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41" y="3950834"/>
            <a:ext cx="5482319" cy="2378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3D9465-E850-845B-40BF-CF5A4309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Resources for July/Aug Market Trials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DA71-09C2-A087-7B9A-6392C24E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86151"/>
            <a:ext cx="8534400" cy="500563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Everything needed for current market trials is on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RTCBTF home page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Note- TAC Approved the </a:t>
            </a:r>
            <a:r>
              <a:rPr lang="en-US" sz="1800" u="sng" dirty="0">
                <a:solidFill>
                  <a:schemeClr val="tx2"/>
                </a:solidFill>
                <a:hlinkClick r:id="rId5"/>
              </a:rPr>
              <a:t>Market Trials Plan</a:t>
            </a:r>
            <a:r>
              <a:rPr lang="en-US" sz="18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08F32-3CD7-7DFF-94D8-3219C080A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1C190E-F50D-4B35-6ADB-8B171C48670B}"/>
              </a:ext>
            </a:extLst>
          </p:cNvPr>
          <p:cNvSpPr/>
          <p:nvPr/>
        </p:nvSpPr>
        <p:spPr>
          <a:xfrm>
            <a:off x="216346" y="2514601"/>
            <a:ext cx="4905959" cy="5057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32CFB3-9971-6744-C658-ABD23DF35866}"/>
              </a:ext>
            </a:extLst>
          </p:cNvPr>
          <p:cNvSpPr/>
          <p:nvPr/>
        </p:nvSpPr>
        <p:spPr>
          <a:xfrm>
            <a:off x="2971800" y="4922678"/>
            <a:ext cx="4463509" cy="5709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5FD2E-5B3A-3A84-9BF6-B544278E3E48}"/>
              </a:ext>
            </a:extLst>
          </p:cNvPr>
          <p:cNvSpPr/>
          <p:nvPr/>
        </p:nvSpPr>
        <p:spPr>
          <a:xfrm>
            <a:off x="216345" y="3064024"/>
            <a:ext cx="4905959" cy="5057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56AE7-947D-BD8F-B414-613A015CD1FC}"/>
              </a:ext>
            </a:extLst>
          </p:cNvPr>
          <p:cNvSpPr txBox="1"/>
          <p:nvPr/>
        </p:nvSpPr>
        <p:spPr>
          <a:xfrm>
            <a:off x="2801892" y="25769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May/June complete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B966A-AF6D-2303-EE98-B325FEE625A5}"/>
              </a:ext>
            </a:extLst>
          </p:cNvPr>
          <p:cNvSpPr txBox="1"/>
          <p:nvPr/>
        </p:nvSpPr>
        <p:spPr>
          <a:xfrm>
            <a:off x="2801891" y="3110300"/>
            <a:ext cx="2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July/Aug in flight</a:t>
            </a:r>
          </a:p>
        </p:txBody>
      </p:sp>
    </p:spTree>
    <p:extLst>
      <p:ext uri="{BB962C8B-B14F-4D97-AF65-F5344CB8AC3E}">
        <p14:creationId xmlns:p14="http://schemas.microsoft.com/office/powerpoint/2010/main" val="24118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3B33-6011-A57B-111C-FE335CCE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C52F-76D0-E747-44AE-A1B9314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4EC33-3E4E-F271-255C-D3EFDE5D9967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893AF-CA67-DC59-6FC9-32A7B3D9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86F13-8922-826C-47E8-ED7B6CCB0355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A990D3-D309-AD28-8F25-DC9F5BFFA396}"/>
              </a:ext>
            </a:extLst>
          </p:cNvPr>
          <p:cNvSpPr txBox="1"/>
          <p:nvPr/>
        </p:nvSpPr>
        <p:spPr>
          <a:xfrm>
            <a:off x="3102634" y="4122003"/>
            <a:ext cx="596516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HB#3: QSE will support “parallel production” 2days/week by entering $bids/offers for non-binding RTC energy and A/S awards and dispatch (Open-loop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to demonstrate successful submissions and telemetry reflective of production, and mitigation plans in place for any outliers.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73F768D-6365-FCDD-AD90-AD4FBC33735B}"/>
              </a:ext>
            </a:extLst>
          </p:cNvPr>
          <p:cNvSpPr/>
          <p:nvPr/>
        </p:nvSpPr>
        <p:spPr>
          <a:xfrm rot="5400000">
            <a:off x="1142478" y="3705964"/>
            <a:ext cx="3408478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400-98AD-E697-5E3C-774A8910C4C5}"/>
              </a:ext>
            </a:extLst>
          </p:cNvPr>
          <p:cNvSpPr txBox="1"/>
          <p:nvPr/>
        </p:nvSpPr>
        <p:spPr>
          <a:xfrm>
            <a:off x="3456318" y="5188803"/>
            <a:ext cx="561148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HB#4: Coordination of individual QSE tests on subset of resources to ensure resources can follow new UDSP telemetry point from ERCOT.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for QSEs to successfully demonstrate, and mitigation plans in place to address in next trial phase.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1BB4FFB-50B5-A2BC-F789-D79A4D708F54}"/>
              </a:ext>
            </a:extLst>
          </p:cNvPr>
          <p:cNvSpPr/>
          <p:nvPr/>
        </p:nvSpPr>
        <p:spPr>
          <a:xfrm rot="5400000">
            <a:off x="1409178" y="3134461"/>
            <a:ext cx="21892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4DF9-B105-9945-74F6-FEBA6054D5EC}"/>
              </a:ext>
            </a:extLst>
          </p:cNvPr>
          <p:cNvSpPr txBox="1"/>
          <p:nvPr/>
        </p:nvSpPr>
        <p:spPr>
          <a:xfrm>
            <a:off x="2999117" y="3191470"/>
            <a:ext cx="58400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July &amp; August:</a:t>
            </a:r>
          </a:p>
          <a:p>
            <a:r>
              <a:rPr lang="en-US" sz="1600" dirty="0">
                <a:solidFill>
                  <a:srgbClr val="C00000"/>
                </a:solidFill>
              </a:rPr>
              <a:t>Initial Real-Time Market execution and verify QSE ability to follow ERCOT frequency signals during individual QSE test</a:t>
            </a:r>
          </a:p>
        </p:txBody>
      </p:sp>
    </p:spTree>
    <p:extLst>
      <p:ext uri="{BB962C8B-B14F-4D97-AF65-F5344CB8AC3E}">
        <p14:creationId xmlns:p14="http://schemas.microsoft.com/office/powerpoint/2010/main" val="312882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6E0-4BE9-7730-5DBB-6B8B3A7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1EF-4509-93B5-1017-B3C92DE9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8"/>
            <a:ext cx="8665464" cy="4334256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#3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</a:t>
            </a:r>
            <a:r>
              <a:rPr lang="en-US" sz="1800" dirty="0">
                <a:solidFill>
                  <a:srgbClr val="C00000"/>
                </a:solidFill>
                <a:cs typeface="Arial"/>
              </a:rPr>
              <a:t>Dual “production-like” data Tue/Thu 9am-5pm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Market Trials ERCOT/QSE support required for: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Submissions (TPO/COP/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etc.) – No outage submissions required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Telemetry (current and new telemetry points)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To assist RUC studies, please submit COP, 3PSO, </a:t>
            </a:r>
            <a:r>
              <a:rPr lang="en-US" sz="1400" dirty="0" err="1">
                <a:solidFill>
                  <a:srgbClr val="C00000"/>
                </a:solidFill>
                <a:cs typeface="Arial"/>
              </a:rPr>
              <a:t>ASOffer</a:t>
            </a:r>
            <a:r>
              <a:rPr lang="en-US" sz="1400" dirty="0">
                <a:solidFill>
                  <a:srgbClr val="C00000"/>
                </a:solidFill>
                <a:cs typeface="Arial"/>
              </a:rPr>
              <a:t> through end of OD (midnight)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Systems will be running 7x24, so submissions encouraged but not required on all days.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Scoring for QSE submissions &amp; telemetry as 2 scorecards for Handbook #3</a:t>
            </a:r>
          </a:p>
          <a:p>
            <a:pPr marL="457200" lvl="1" indent="0">
              <a:buNone/>
            </a:pP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QSEs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for </a:t>
            </a: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Resources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on Monitored Operating Days July 22– Aug 28 every Tue/Thu 9-5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Green is &gt;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Yellow is 85% - 95%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Red is &lt; 85%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Also an “ERCOT-wide score”</a:t>
            </a:r>
          </a:p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F44B-2DCC-AA75-C288-27CF04C22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2B8-17BB-8AEF-00B7-584DC624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58" y="4270574"/>
            <a:ext cx="4286250" cy="781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FDCE7-6209-8B2F-F14D-0CA4B99AF7C6}"/>
              </a:ext>
            </a:extLst>
          </p:cNvPr>
          <p:cNvSpPr/>
          <p:nvPr/>
        </p:nvSpPr>
        <p:spPr>
          <a:xfrm>
            <a:off x="5247850" y="444186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3a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market submissions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E480-9DAF-7D06-8E0F-AF24E8EE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54" y="5282510"/>
            <a:ext cx="4286250" cy="78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B57AD0-2487-B6B7-6D55-307FE1F34C5D}"/>
              </a:ext>
            </a:extLst>
          </p:cNvPr>
          <p:cNvSpPr/>
          <p:nvPr/>
        </p:nvSpPr>
        <p:spPr>
          <a:xfrm>
            <a:off x="5253946" y="545380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3b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accurate telemetry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22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C01F-3D72-F099-1821-0C79E04F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B983-29D3-2E27-8C56-A9B58D0E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BED9-1B9F-D8A5-C28E-FB3A5AB1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18457"/>
            <a:ext cx="8534400" cy="4283311"/>
          </a:xfrm>
        </p:spPr>
        <p:txBody>
          <a:bodyPr lIns="91440" tIns="45720" rIns="91440" bIns="45720" anchor="t"/>
          <a:lstStyle/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#4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Coordinated Individual QSE Tests to follow UDSP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ERCOT will schedule meetings with QSEs 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Meeting and test not required for “NCLR-only” QSEs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Please contact ERCOT if you are ready to test in the trials window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Single successful test for QSE to complete.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Green is successfully tested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Yellow is scheduled but not complete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Red is not scheduled for test</a:t>
            </a: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Also tracking an “ERCOT-wide score” to achieve 98% testing completed by end of August</a:t>
            </a: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32464-7BB1-8F31-C1B0-2302C4F2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71648-66F0-FA2A-8821-D7740AB5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87" y="2937768"/>
            <a:ext cx="34750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9B368-2F88-3909-9A41-40469A3D3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AED3-CC3A-4F29-73AF-7B596D73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A2AAF-4E8D-76E5-C097-F7BBFAE2D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3395A-D59B-3C32-DFB6-67A47CDBD502}"/>
              </a:ext>
            </a:extLst>
          </p:cNvPr>
          <p:cNvSpPr txBox="1"/>
          <p:nvPr/>
        </p:nvSpPr>
        <p:spPr>
          <a:xfrm>
            <a:off x="282888" y="1295400"/>
            <a:ext cx="327108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dirty="0"/>
          </a:p>
          <a:p>
            <a:r>
              <a:rPr lang="en-US" dirty="0">
                <a:cs typeface="Arial"/>
              </a:rPr>
              <a:t>COP – </a:t>
            </a:r>
            <a:r>
              <a:rPr lang="en-US" sz="1600" dirty="0">
                <a:cs typeface="Arial"/>
              </a:rPr>
              <a:t>ALL</a:t>
            </a:r>
          </a:p>
          <a:p>
            <a:r>
              <a:rPr lang="en-US" dirty="0">
                <a:cs typeface="Arial"/>
              </a:rPr>
              <a:t>TPO – </a:t>
            </a:r>
            <a:r>
              <a:rPr lang="en-US" sz="1600" dirty="0">
                <a:cs typeface="Arial"/>
              </a:rPr>
              <a:t>Gen, ESR, CLR</a:t>
            </a:r>
          </a:p>
          <a:p>
            <a:r>
              <a:rPr lang="en-US" dirty="0">
                <a:cs typeface="Arial"/>
              </a:rPr>
              <a:t>ASO – </a:t>
            </a:r>
            <a:r>
              <a:rPr lang="en-US" sz="1600" dirty="0">
                <a:cs typeface="Arial"/>
              </a:rPr>
              <a:t>AS Qualified Resources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E61F56-C33C-C165-FD95-8C0469C673D5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3E89F4-CE5B-AE2A-6222-9A74E63A2779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6A84653-2115-9350-22F6-50417EB1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708" y="0"/>
            <a:ext cx="2636753" cy="6238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5CEAE7-ADEF-4734-20B2-CFD9B79DB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267" y="0"/>
            <a:ext cx="2787258" cy="6238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84FF71-05EA-C7FC-54AA-C629D7A85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4721"/>
            <a:ext cx="3429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82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2313</Words>
  <Application>Microsoft Office PowerPoint</Application>
  <PresentationFormat>On-screen Show (4:3)</PresentationFormat>
  <Paragraphs>405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Aptos</vt:lpstr>
      <vt:lpstr>Arial</vt:lpstr>
      <vt:lpstr>Calibri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Resources for July/Aug Market Trials</vt:lpstr>
      <vt:lpstr>PowerPoint Presentation</vt:lpstr>
      <vt:lpstr>July/August Market Trials Summary</vt:lpstr>
      <vt:lpstr>July/August Market Trials Summary</vt:lpstr>
      <vt:lpstr>Scorecard 3A for  Handbook 3- Market submissions: </vt:lpstr>
      <vt:lpstr>Scorecard 3B for  Handbook 3-  Acceptable Telemetry point  values received by ERCOT  for active resources. </vt:lpstr>
      <vt:lpstr>Scorecard 4 for  Handbook 4- QSEs demonstrate  ability to follow UDSP  in coordinated test with ERCOT </vt:lpstr>
      <vt:lpstr>Market Trials OD Summary 07-22-2025 (9am – 5pm)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Market Trials OD Summary 07-24-2025 (9am – 5pm)</vt:lpstr>
      <vt:lpstr>System Lambda (plus Adders)</vt:lpstr>
      <vt:lpstr>Ancillary Service Prices</vt:lpstr>
      <vt:lpstr>AS Awards* by Resource Type</vt:lpstr>
      <vt:lpstr>AS Awards* by Resource Type</vt:lpstr>
      <vt:lpstr>SPP by Hub and Competitive Load Zone</vt:lpstr>
      <vt:lpstr>Market Trials known issues/updates</vt:lpstr>
      <vt:lpstr>Submission validation update - PROD vs RTC+B</vt:lpstr>
      <vt:lpstr>Wrap-Up and Questions</vt:lpstr>
      <vt:lpstr>APPENDIX- Supporting Materials</vt:lpstr>
      <vt:lpstr>RTC+B New Reports Posted to the ERCOT Website</vt:lpstr>
      <vt:lpstr>Market Trials Framework: </vt:lpstr>
      <vt:lpstr>Market Trials Technical Details 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Reminder of RTC+B FAQ (updated 7/28/2025)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36</cp:revision>
  <cp:lastPrinted>2017-10-10T21:31:05Z</cp:lastPrinted>
  <dcterms:created xsi:type="dcterms:W3CDTF">2016-01-21T15:20:31Z</dcterms:created>
  <dcterms:modified xsi:type="dcterms:W3CDTF">2025-07-28T14:27:53Z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