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7" r:id="rId3"/>
    <p:sldMasterId id="2147493652" r:id="rId4"/>
    <p:sldMasterId id="2147494357" r:id="rId5"/>
  </p:sldMasterIdLst>
  <p:notesMasterIdLst>
    <p:notesMasterId r:id="rId14"/>
  </p:notesMasterIdLst>
  <p:handoutMasterIdLst>
    <p:handoutMasterId r:id="rId15"/>
  </p:handoutMasterIdLst>
  <p:sldIdLst>
    <p:sldId id="260" r:id="rId6"/>
    <p:sldId id="328" r:id="rId7"/>
    <p:sldId id="333" r:id="rId8"/>
    <p:sldId id="337" r:id="rId9"/>
    <p:sldId id="338" r:id="rId10"/>
    <p:sldId id="335" r:id="rId11"/>
    <p:sldId id="336" r:id="rId12"/>
    <p:sldId id="318" r:id="rId13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8F4E14-88F2-4512-9E10-CEBD1C53B411}" v="18" dt="2025-07-21T16:31:12.9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89329" autoAdjust="0"/>
  </p:normalViewPr>
  <p:slideViewPr>
    <p:cSldViewPr snapToGrid="0" snapToObjects="1">
      <p:cViewPr varScale="1">
        <p:scale>
          <a:sx n="91" d="100"/>
          <a:sy n="91" d="100"/>
        </p:scale>
        <p:origin x="1782" y="306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-247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, Katie" userId="3620f8dc-0feb-404a-830b-2bf5ef6469a8" providerId="ADAL" clId="{B78F4E14-88F2-4512-9E10-CEBD1C53B411}"/>
    <pc:docChg chg="custSel addSld delSld modSld">
      <pc:chgData name="Rich, Katie" userId="3620f8dc-0feb-404a-830b-2bf5ef6469a8" providerId="ADAL" clId="{B78F4E14-88F2-4512-9E10-CEBD1C53B411}" dt="2025-07-21T16:36:13.619" v="1044" actId="113"/>
      <pc:docMkLst>
        <pc:docMk/>
      </pc:docMkLst>
      <pc:sldChg chg="modSp mod">
        <pc:chgData name="Rich, Katie" userId="3620f8dc-0feb-404a-830b-2bf5ef6469a8" providerId="ADAL" clId="{B78F4E14-88F2-4512-9E10-CEBD1C53B411}" dt="2025-07-21T16:25:40.617" v="947" actId="20577"/>
        <pc:sldMkLst>
          <pc:docMk/>
          <pc:sldMk cId="2277274887" sldId="318"/>
        </pc:sldMkLst>
        <pc:spChg chg="mod">
          <ac:chgData name="Rich, Katie" userId="3620f8dc-0feb-404a-830b-2bf5ef6469a8" providerId="ADAL" clId="{B78F4E14-88F2-4512-9E10-CEBD1C53B411}" dt="2025-07-21T16:25:40.617" v="947" actId="20577"/>
          <ac:spMkLst>
            <pc:docMk/>
            <pc:sldMk cId="2277274887" sldId="318"/>
            <ac:spMk id="3" creationId="{00000000-0000-0000-0000-000000000000}"/>
          </ac:spMkLst>
        </pc:spChg>
      </pc:sldChg>
      <pc:sldChg chg="modSp mod">
        <pc:chgData name="Rich, Katie" userId="3620f8dc-0feb-404a-830b-2bf5ef6469a8" providerId="ADAL" clId="{B78F4E14-88F2-4512-9E10-CEBD1C53B411}" dt="2025-07-21T16:20:40.731" v="903" actId="20577"/>
        <pc:sldMkLst>
          <pc:docMk/>
          <pc:sldMk cId="2028478618" sldId="328"/>
        </pc:sldMkLst>
        <pc:spChg chg="mod">
          <ac:chgData name="Rich, Katie" userId="3620f8dc-0feb-404a-830b-2bf5ef6469a8" providerId="ADAL" clId="{B78F4E14-88F2-4512-9E10-CEBD1C53B411}" dt="2025-07-21T16:20:40.731" v="903" actId="20577"/>
          <ac:spMkLst>
            <pc:docMk/>
            <pc:sldMk cId="2028478618" sldId="328"/>
            <ac:spMk id="3" creationId="{C3B03471-DE7D-004E-AF85-3211305271CA}"/>
          </ac:spMkLst>
        </pc:spChg>
      </pc:sldChg>
      <pc:sldChg chg="modSp mod">
        <pc:chgData name="Rich, Katie" userId="3620f8dc-0feb-404a-830b-2bf5ef6469a8" providerId="ADAL" clId="{B78F4E14-88F2-4512-9E10-CEBD1C53B411}" dt="2025-07-21T16:26:43.995" v="1010" actId="20577"/>
        <pc:sldMkLst>
          <pc:docMk/>
          <pc:sldMk cId="3936082161" sldId="333"/>
        </pc:sldMkLst>
        <pc:spChg chg="mod">
          <ac:chgData name="Rich, Katie" userId="3620f8dc-0feb-404a-830b-2bf5ef6469a8" providerId="ADAL" clId="{B78F4E14-88F2-4512-9E10-CEBD1C53B411}" dt="2025-07-21T16:26:43.995" v="1010" actId="20577"/>
          <ac:spMkLst>
            <pc:docMk/>
            <pc:sldMk cId="3936082161" sldId="333"/>
            <ac:spMk id="3" creationId="{A80F4D18-6F17-4CCF-B6DB-289C91F80558}"/>
          </ac:spMkLst>
        </pc:spChg>
      </pc:sldChg>
      <pc:sldChg chg="modSp mod">
        <pc:chgData name="Rich, Katie" userId="3620f8dc-0feb-404a-830b-2bf5ef6469a8" providerId="ADAL" clId="{B78F4E14-88F2-4512-9E10-CEBD1C53B411}" dt="2025-07-21T16:35:50.543" v="1042" actId="20577"/>
        <pc:sldMkLst>
          <pc:docMk/>
          <pc:sldMk cId="291680222" sldId="335"/>
        </pc:sldMkLst>
        <pc:spChg chg="mod">
          <ac:chgData name="Rich, Katie" userId="3620f8dc-0feb-404a-830b-2bf5ef6469a8" providerId="ADAL" clId="{B78F4E14-88F2-4512-9E10-CEBD1C53B411}" dt="2025-07-21T16:35:50.543" v="1042" actId="20577"/>
          <ac:spMkLst>
            <pc:docMk/>
            <pc:sldMk cId="291680222" sldId="335"/>
            <ac:spMk id="3" creationId="{23572976-D2BF-476C-BBB1-5FDCC523A812}"/>
          </ac:spMkLst>
        </pc:spChg>
      </pc:sldChg>
      <pc:sldChg chg="delSp modSp mod">
        <pc:chgData name="Rich, Katie" userId="3620f8dc-0feb-404a-830b-2bf5ef6469a8" providerId="ADAL" clId="{B78F4E14-88F2-4512-9E10-CEBD1C53B411}" dt="2025-07-21T16:36:13.619" v="1044" actId="113"/>
        <pc:sldMkLst>
          <pc:docMk/>
          <pc:sldMk cId="2100108524" sldId="336"/>
        </pc:sldMkLst>
        <pc:spChg chg="mod">
          <ac:chgData name="Rich, Katie" userId="3620f8dc-0feb-404a-830b-2bf5ef6469a8" providerId="ADAL" clId="{B78F4E14-88F2-4512-9E10-CEBD1C53B411}" dt="2025-07-21T16:36:13.619" v="1044" actId="113"/>
          <ac:spMkLst>
            <pc:docMk/>
            <pc:sldMk cId="2100108524" sldId="336"/>
            <ac:spMk id="3" creationId="{D0E8FE7A-0B84-57F4-0E31-B519DF9F0B82}"/>
          </ac:spMkLst>
        </pc:spChg>
        <pc:spChg chg="del">
          <ac:chgData name="Rich, Katie" userId="3620f8dc-0feb-404a-830b-2bf5ef6469a8" providerId="ADAL" clId="{B78F4E14-88F2-4512-9E10-CEBD1C53B411}" dt="2025-07-21T16:29:14.165" v="1030" actId="21"/>
          <ac:spMkLst>
            <pc:docMk/>
            <pc:sldMk cId="2100108524" sldId="336"/>
            <ac:spMk id="4" creationId="{5F22FB8C-F3BB-53D1-3479-730BE88C13FC}"/>
          </ac:spMkLst>
        </pc:spChg>
      </pc:sldChg>
      <pc:sldChg chg="del">
        <pc:chgData name="Rich, Katie" userId="3620f8dc-0feb-404a-830b-2bf5ef6469a8" providerId="ADAL" clId="{B78F4E14-88F2-4512-9E10-CEBD1C53B411}" dt="2025-07-21T16:02:25.966" v="71" actId="47"/>
        <pc:sldMkLst>
          <pc:docMk/>
          <pc:sldMk cId="1775251199" sldId="337"/>
        </pc:sldMkLst>
      </pc:sldChg>
      <pc:sldChg chg="delSp modSp new mod">
        <pc:chgData name="Rich, Katie" userId="3620f8dc-0feb-404a-830b-2bf5ef6469a8" providerId="ADAL" clId="{B78F4E14-88F2-4512-9E10-CEBD1C53B411}" dt="2025-07-21T16:27:01.538" v="1011" actId="108"/>
        <pc:sldMkLst>
          <pc:docMk/>
          <pc:sldMk cId="2994418917" sldId="337"/>
        </pc:sldMkLst>
        <pc:spChg chg="mod">
          <ac:chgData name="Rich, Katie" userId="3620f8dc-0feb-404a-830b-2bf5ef6469a8" providerId="ADAL" clId="{B78F4E14-88F2-4512-9E10-CEBD1C53B411}" dt="2025-07-21T16:12:49.221" v="487" actId="20577"/>
          <ac:spMkLst>
            <pc:docMk/>
            <pc:sldMk cId="2994418917" sldId="337"/>
            <ac:spMk id="2" creationId="{8C253286-0049-7E57-B79D-1D91F687179E}"/>
          </ac:spMkLst>
        </pc:spChg>
        <pc:spChg chg="mod">
          <ac:chgData name="Rich, Katie" userId="3620f8dc-0feb-404a-830b-2bf5ef6469a8" providerId="ADAL" clId="{B78F4E14-88F2-4512-9E10-CEBD1C53B411}" dt="2025-07-21T16:27:01.538" v="1011" actId="108"/>
          <ac:spMkLst>
            <pc:docMk/>
            <pc:sldMk cId="2994418917" sldId="337"/>
            <ac:spMk id="3" creationId="{517A055C-C805-C83F-D6CF-1AE63C492292}"/>
          </ac:spMkLst>
        </pc:spChg>
        <pc:spChg chg="del">
          <ac:chgData name="Rich, Katie" userId="3620f8dc-0feb-404a-830b-2bf5ef6469a8" providerId="ADAL" clId="{B78F4E14-88F2-4512-9E10-CEBD1C53B411}" dt="2025-07-21T16:24:56.305" v="930" actId="21"/>
          <ac:spMkLst>
            <pc:docMk/>
            <pc:sldMk cId="2994418917" sldId="337"/>
            <ac:spMk id="4" creationId="{1CD2B2E6-DF34-5B90-418C-9A36680F0B98}"/>
          </ac:spMkLst>
        </pc:spChg>
      </pc:sldChg>
      <pc:sldChg chg="delSp modSp new mod">
        <pc:chgData name="Rich, Katie" userId="3620f8dc-0feb-404a-830b-2bf5ef6469a8" providerId="ADAL" clId="{B78F4E14-88F2-4512-9E10-CEBD1C53B411}" dt="2025-07-21T16:35:35.535" v="1037" actId="113"/>
        <pc:sldMkLst>
          <pc:docMk/>
          <pc:sldMk cId="3563030780" sldId="338"/>
        </pc:sldMkLst>
        <pc:spChg chg="mod">
          <ac:chgData name="Rich, Katie" userId="3620f8dc-0feb-404a-830b-2bf5ef6469a8" providerId="ADAL" clId="{B78F4E14-88F2-4512-9E10-CEBD1C53B411}" dt="2025-07-21T16:17:05.106" v="676" actId="20577"/>
          <ac:spMkLst>
            <pc:docMk/>
            <pc:sldMk cId="3563030780" sldId="338"/>
            <ac:spMk id="2" creationId="{EA0D950D-1F3A-8059-3DAF-A50045E0BCE2}"/>
          </ac:spMkLst>
        </pc:spChg>
        <pc:spChg chg="mod">
          <ac:chgData name="Rich, Katie" userId="3620f8dc-0feb-404a-830b-2bf5ef6469a8" providerId="ADAL" clId="{B78F4E14-88F2-4512-9E10-CEBD1C53B411}" dt="2025-07-21T16:35:35.535" v="1037" actId="113"/>
          <ac:spMkLst>
            <pc:docMk/>
            <pc:sldMk cId="3563030780" sldId="338"/>
            <ac:spMk id="3" creationId="{0275613A-C3C0-2AE2-A9CF-5CA9D56E3E2D}"/>
          </ac:spMkLst>
        </pc:spChg>
        <pc:spChg chg="del">
          <ac:chgData name="Rich, Katie" userId="3620f8dc-0feb-404a-830b-2bf5ef6469a8" providerId="ADAL" clId="{B78F4E14-88F2-4512-9E10-CEBD1C53B411}" dt="2025-07-21T16:25:10.348" v="931" actId="21"/>
          <ac:spMkLst>
            <pc:docMk/>
            <pc:sldMk cId="3563030780" sldId="338"/>
            <ac:spMk id="4" creationId="{5DFFE4E6-A5D6-6182-FA2F-254CC321E6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03647B-EAC4-4C3A-A5FC-FFAF7E2ED6AF}" type="datetimeFigureOut">
              <a:rPr lang="en-US"/>
              <a:pPr>
                <a:defRPr/>
              </a:pPr>
              <a:t>7/21/2025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2607641-780E-4A55-9E69-D49B286AD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142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1B5AD5-ED9A-49D4-BD26-6F1CD0C4DCD5}" type="datetimeFigureOut">
              <a:rPr lang="en-US"/>
              <a:pPr>
                <a:defRPr/>
              </a:pPr>
              <a:t>7/21/2025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6971DB-7A29-4192-A378-57D1082D1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08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3D6E70-4940-4698-A10A-837941B7FDD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11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785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75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73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703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268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36E6-1234-4679-A93E-4595B6FCA1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5B46045B-4A69-4BF5-ADA5-CC8F92C517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7E2B-1420-412E-B84C-BB89C5D43A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75FAF-99DE-4004-8F42-942FCB4C8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2BB3717-752F-4528-AC19-DC163C06796B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4CD87123-D426-4BD4-ACA6-894280EA2B15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84C1C50E-2E00-4F93-99EE-429744F1F98F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95EC815-5AC6-4BDC-887D-6147D4E91690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fld id="{B070DF3C-2E26-4615-8FFC-4980DC5EC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3C96C-6401-49DF-B1B3-45310587B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54315C5-0A18-4159-9ACD-B3216377F156}" type="slidenum">
              <a:rPr lang="en-US" altLang="en-US" sz="120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CBE5350A-3B30-4083-AD47-7C629538A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8EDD-7C7C-4933-8910-34013743B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5D70-51BA-4594-BEC2-70D4E32824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17C3-9DAC-46E8-AE1A-52B1C409E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rgbClr val="775F55"/>
                </a:solidFill>
              </a:defRPr>
            </a:lvl1pPr>
          </a:lstStyle>
          <a:p>
            <a:pPr>
              <a:defRPr/>
            </a:pPr>
            <a:fld id="{D29953F9-CDFE-4592-B8AD-089719D40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470D-085E-4109-985D-4A8B1EFDB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DD9F90A2-25B4-4D34-B74D-AB7B648C5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6066-3CCA-41C3-AE1B-C2F2B4BE6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B729-6AAA-4C2E-88A8-3A11BE8BA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192CBCC-22E1-40DC-B528-4F8FEEE837A1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0CDE615-1D5D-41F1-B029-3E77E28570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E330AE1-72A4-42B6-9400-03A0F52326EB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1B547F58-99EE-4865-B074-3679EC251602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E72426B4-0BA8-45B2-8FD2-01158A585B3D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15723-DDC2-4FEA-8C26-7E33D2CA8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A71DFD9D-42C0-40D6-975D-368E55A23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09EE-D5F4-4EB8-93B0-9EE2B64CD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71481-57C2-42C7-8CA5-99B68EDCC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3E4B-1569-42F8-BA0E-93C7EF0AA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798865F-DF01-46F4-95FD-C6C4164B8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4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E20022-F10F-4C47-A5CE-5B51B4BD1B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1" r:id="rId1"/>
    <p:sldLayoutId id="2147495302" r:id="rId2"/>
  </p:sldLayoutIdLst>
  <p:hf sldNum="0"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4E73E5-F8C1-4237-978D-8253AE9D1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3" r:id="rId1"/>
    <p:sldLayoutId id="2147495293" r:id="rId2"/>
    <p:sldLayoutId id="2147495304" r:id="rId3"/>
    <p:sldLayoutId id="2147495305" r:id="rId4"/>
    <p:sldLayoutId id="2147495306" r:id="rId5"/>
    <p:sldLayoutId id="2147495294" r:id="rId6"/>
    <p:sldLayoutId id="2147495307" r:id="rId7"/>
    <p:sldLayoutId id="2147495295" r:id="rId8"/>
    <p:sldLayoutId id="2147495308" r:id="rId9"/>
    <p:sldLayoutId id="2147495296" r:id="rId10"/>
    <p:sldLayoutId id="2147495309" r:id="rId11"/>
    <p:sldLayoutId id="2147495310" r:id="rId12"/>
    <p:sldLayoutId id="2147495311" r:id="rId13"/>
    <p:sldLayoutId id="2147495312" r:id="rId14"/>
    <p:sldLayoutId id="2147495313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5386D2-0DA6-4474-81F1-07622C362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14" r:id="rId1"/>
    <p:sldLayoutId id="2147495297" r:id="rId2"/>
    <p:sldLayoutId id="2147495315" r:id="rId3"/>
    <p:sldLayoutId id="2147495316" r:id="rId4"/>
    <p:sldLayoutId id="2147495317" r:id="rId5"/>
    <p:sldLayoutId id="2147495298" r:id="rId6"/>
    <p:sldLayoutId id="2147495318" r:id="rId7"/>
    <p:sldLayoutId id="2147495299" r:id="rId8"/>
    <p:sldLayoutId id="2147495319" r:id="rId9"/>
    <p:sldLayoutId id="2147495300" r:id="rId10"/>
    <p:sldLayoutId id="2147495320" r:id="rId11"/>
    <p:sldLayoutId id="2147495321" r:id="rId12"/>
    <p:sldLayoutId id="2147495322" r:id="rId13"/>
    <p:sldLayoutId id="2147495323" r:id="rId14"/>
    <p:sldLayoutId id="2147495324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787400" y="2805113"/>
            <a:ext cx="7543800" cy="2339726"/>
            <a:chOff x="787400" y="1852613"/>
            <a:chExt cx="7543800" cy="2341312"/>
          </a:xfrm>
        </p:grpSpPr>
        <p:sp>
          <p:nvSpPr>
            <p:cNvPr id="28676" name="TextBox 9"/>
            <p:cNvSpPr txBox="1">
              <a:spLocks noChangeArrowheads="1"/>
            </p:cNvSpPr>
            <p:nvPr/>
          </p:nvSpPr>
          <p:spPr bwMode="auto">
            <a:xfrm>
              <a:off x="787400" y="2130425"/>
              <a:ext cx="7543800" cy="206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200" b="1" dirty="0"/>
                <a:t>ROS Report – July 30, 2025</a:t>
              </a:r>
            </a:p>
            <a:p>
              <a:pPr eaLnBrk="1" hangingPunct="1"/>
              <a:endParaRPr lang="en-US" altLang="en-US" b="1" dirty="0"/>
            </a:p>
            <a:p>
              <a:pPr eaLnBrk="1" hangingPunct="1"/>
              <a:r>
                <a:rPr lang="en-US" altLang="en-US" sz="2000" dirty="0"/>
                <a:t>Katie Rich</a:t>
              </a:r>
            </a:p>
            <a:p>
              <a:pPr eaLnBrk="1" hangingPunct="1"/>
              <a:r>
                <a:rPr lang="en-US" altLang="en-US" sz="2000" dirty="0"/>
                <a:t>Technical Advisory Committee (TAC) Meeting</a:t>
              </a:r>
            </a:p>
            <a:p>
              <a:pPr eaLnBrk="1" hangingPunct="1"/>
              <a:r>
                <a:rPr lang="en-US" altLang="en-US" sz="2000" dirty="0"/>
                <a:t>ERCOT Public</a:t>
              </a:r>
            </a:p>
            <a:p>
              <a:pPr eaLnBrk="1" hangingPunct="1"/>
              <a:endParaRPr lang="en-US" alt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9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0C0EA-1227-2339-AA4C-A9FDB282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03471-DE7D-004E-AF85-3211305271C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881062" lvl="2" indent="-285750"/>
            <a:r>
              <a:rPr lang="en-US" sz="2400" b="1" dirty="0">
                <a:solidFill>
                  <a:srgbClr val="2D3338"/>
                </a:solidFill>
                <a:latin typeface="Roboto" panose="02000000000000000000" pitchFamily="2" charset="0"/>
              </a:rPr>
              <a:t>PGRR 120, SSO Prevention for Generator Interconnection</a:t>
            </a:r>
          </a:p>
          <a:p>
            <a:pPr marL="1338262" lvl="3" indent="-285750"/>
            <a:r>
              <a:rPr lang="en-US" sz="2100" b="1" dirty="0">
                <a:solidFill>
                  <a:srgbClr val="2D3338"/>
                </a:solidFill>
                <a:latin typeface="Roboto" panose="02000000000000000000" pitchFamily="2" charset="0"/>
              </a:rPr>
              <a:t>ERCOT filed comments on July 13 (after the ROS vote) to clarify that references to a generator’s Standard Generation Interconnection Agreement (SGIA) should be understood to mean the original version of the executed SGIA in cases where multiple SGIAs exist</a:t>
            </a:r>
          </a:p>
        </p:txBody>
      </p:sp>
    </p:spTree>
    <p:extLst>
      <p:ext uri="{BB962C8B-B14F-4D97-AF65-F5344CB8AC3E}">
        <p14:creationId xmlns:p14="http://schemas.microsoft.com/office/powerpoint/2010/main" val="202847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E898-6C17-4AC5-B509-9EF730DE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F4D18-6F17-4CCF-B6DB-289C91F8055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though we only have one voting item today, many items moved through ROS in June and July</a:t>
            </a:r>
          </a:p>
          <a:p>
            <a:pPr lvl="2"/>
            <a:r>
              <a:rPr lang="en-US" sz="2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Endorsed:</a:t>
            </a:r>
          </a:p>
          <a:p>
            <a:pPr lvl="3"/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 1265, Unregistered Distributed Generator, approved with the May 29, 2025 ERCOT comments</a:t>
            </a:r>
          </a:p>
          <a:p>
            <a:pPr lvl="3"/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NPRR 1283, Modification of SSR Mitigation Timeline, approved with an effective date of January 1, 2026 </a:t>
            </a:r>
          </a:p>
          <a:p>
            <a:pPr lvl="3"/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PGRR 129, Establish Grid Reliability and Resiliency Assessment (GRRA) Posting Requirements, approved as submitted</a:t>
            </a:r>
          </a:p>
          <a:p>
            <a:pPr lvl="3"/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SSWG and DWG Procedure Manuals</a:t>
            </a:r>
          </a:p>
          <a:p>
            <a:pPr lvl="3"/>
            <a:endParaRPr lang="en-US" sz="2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082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53286-0049-7E57-B79D-1D91F6871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A055C-C805-C83F-D6CF-1AE63C49229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Referred:</a:t>
            </a:r>
          </a:p>
          <a:p>
            <a:pPr lvl="1"/>
            <a:r>
              <a:rPr lang="en-US" sz="2000" dirty="0"/>
              <a:t>NPRR 1280, Establish Process for Permanent Bypass of Series Capacitor (PLWG)</a:t>
            </a:r>
          </a:p>
          <a:p>
            <a:pPr lvl="1"/>
            <a:r>
              <a:rPr lang="en-US" sz="2000" dirty="0"/>
              <a:t>NPRR 1284, Guaranteed Reliability Load Process (PLWG)</a:t>
            </a:r>
          </a:p>
          <a:p>
            <a:pPr lvl="1"/>
            <a:r>
              <a:rPr lang="en-US" sz="2000" dirty="0"/>
              <a:t>NPRR 1286, Establish Multi-Value Criteria for Resiliency-Related Transmission Project Evaluation (PLWG)</a:t>
            </a:r>
          </a:p>
          <a:p>
            <a:pPr lvl="1"/>
            <a:r>
              <a:rPr lang="en-US" sz="2000" dirty="0"/>
              <a:t>NPRR 1287, Revisions to Outage Coordination (OWG)</a:t>
            </a:r>
          </a:p>
          <a:p>
            <a:pPr lvl="1"/>
            <a:r>
              <a:rPr lang="en-US" sz="2000" dirty="0"/>
              <a:t>PGRR 126, Related to NPRR1284, Guaranteed Reliability Load Process (PLWG)</a:t>
            </a:r>
          </a:p>
          <a:p>
            <a:pPr lvl="1"/>
            <a:r>
              <a:rPr lang="en-US" sz="2000" dirty="0"/>
              <a:t>PGRR 127, Addition of Proposed Generation to the Planning Models (PLWG and SSWG)</a:t>
            </a:r>
          </a:p>
          <a:p>
            <a:pPr lvl="1"/>
            <a:r>
              <a:rPr lang="en-US" sz="2000" dirty="0"/>
              <a:t>PGRR 128, Regional Transmission Plan Review of Grid Enhancing Technologies (PLWG)</a:t>
            </a:r>
          </a:p>
        </p:txBody>
      </p:sp>
    </p:spTree>
    <p:extLst>
      <p:ext uri="{BB962C8B-B14F-4D97-AF65-F5344CB8AC3E}">
        <p14:creationId xmlns:p14="http://schemas.microsoft.com/office/powerpoint/2010/main" val="2994418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D950D-1F3A-8059-3DAF-A50045E0B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5613A-C3C0-2AE2-A9CF-5CA9D56E3E2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Tabled:</a:t>
            </a:r>
          </a:p>
          <a:p>
            <a:pPr lvl="1"/>
            <a:r>
              <a:rPr lang="en-US" dirty="0"/>
              <a:t>NOGRR 272, Advanced Grid Support Requirements for Inverter-Based ESRs, Tabled with Urgency</a:t>
            </a:r>
          </a:p>
          <a:p>
            <a:pPr lvl="1"/>
            <a:r>
              <a:rPr lang="en-US" dirty="0"/>
              <a:t>PGRR 121, Related to NOGRR272, Advanced Grid Support Requirements for Inverter-Based ESRs, Tabled with Urgency</a:t>
            </a:r>
          </a:p>
          <a:p>
            <a:pPr lvl="2"/>
            <a:r>
              <a:rPr lang="en-US" b="1" dirty="0"/>
              <a:t>ROS will need to take a vote in August for these to come to the Board in September</a:t>
            </a:r>
          </a:p>
        </p:txBody>
      </p:sp>
    </p:spTree>
    <p:extLst>
      <p:ext uri="{BB962C8B-B14F-4D97-AF65-F5344CB8AC3E}">
        <p14:creationId xmlns:p14="http://schemas.microsoft.com/office/powerpoint/2010/main" val="3563030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0BB6-2F07-457C-BB98-88174A56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Revision Requests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72976-D2BF-476C-BBB1-5FDCC523A8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8034" y="1588724"/>
            <a:ext cx="8551269" cy="4495800"/>
          </a:xfrm>
        </p:spPr>
        <p:txBody>
          <a:bodyPr/>
          <a:lstStyle/>
          <a:p>
            <a:pPr marR="0" lvl="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NPRR1070, Planning Criteria for GTC Exit Solutions (OWG and 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1272, Voltage Support at Private Use Networks (PLWG and VPWG)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1274, RPG Estimated Capital Cost Thresholds of Proposed Transmission Projects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1278, Establishing Advanced Grid Support Service as an Ancillary Service  (ROS and OWG)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1280, Establish Process for Permanent Bypass of Series Capacitor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1284, Guaranteed Reliability Load Process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1286, Establish Multi-Value Criteria for Resiliency-Related Transmission Project Evaluation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 1287, Revisions to Outage Coordination (OWG)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80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DAAC8-CE2C-8D12-9029-B5F9CE429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Revision Requests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8FE7A-0B84-57F4-0E31-B519DF9F0B8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PGRR073, Related to NPRR956, Designation of Providers of Transmission Additions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 121, Related to NOGRR272, Advanced Grid Support Requirements for Inverter-Based ESRs (ROS)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 122, Reliability Performance Criteria for Loss of Load (DWG and PLWG)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 272, Advanced Grid Support Requirements for Inverter-Based ESRs (ROS)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 126, Related to NPRR1284, Guaranteed Reliability Load Process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 127, Addition of Proposed Generation to the Planning Models (PLWG and SSWG)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 128, Regional Transmission Plan Review of Grid Enhancing Technologies (PLWG)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108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Future Meetings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088" marR="0" lvl="0" indent="-319088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Font typeface="Wingdings" pitchFamily="2" charset="2"/>
              <a:buChar char=""/>
              <a:tabLst/>
              <a:defRPr/>
            </a:pPr>
            <a:r>
              <a:rPr lang="en-US" sz="2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ROS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Next Regularly Scheduled Meeting – August 7, 2025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None/>
              <a:tabLst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27488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C4FFC4A894504CB30DBFB7150C9A36" ma:contentTypeVersion="1" ma:contentTypeDescription="Create a new document." ma:contentTypeScope="" ma:versionID="a348a1d5b3757ce50e1f24946bd41ced">
  <xsd:schema xmlns:xsd="http://www.w3.org/2001/XMLSchema" xmlns:p="http://schemas.microsoft.com/office/2006/metadata/properties" xmlns:ns2="8b965130-e3da-4e6b-9b2e-40bd1204f29d" targetNamespace="http://schemas.microsoft.com/office/2006/metadata/properties" ma:root="true" ma:fieldsID="d266142c60a72bd10641c75f93fb4fa0" ns2:_="">
    <xsd:import namespace="8b965130-e3da-4e6b-9b2e-40bd1204f29d"/>
    <xsd:element name="properties">
      <xsd:complexType>
        <xsd:sequence>
          <xsd:element name="documentManagement">
            <xsd:complexType>
              <xsd:all>
                <xsd:element ref="ns2:Vaul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b965130-e3da-4e6b-9b2e-40bd1204f29d" elementFormDefault="qualified">
    <xsd:import namespace="http://schemas.microsoft.com/office/2006/documentManagement/types"/>
    <xsd:element name="Vault" ma:index="8" nillable="true" ma:displayName="Vault" ma:default="0" ma:description="Check the box to vault this file. It will remain in the vault until its retention date. You can edit and resave (but not delete) a vaulted file." ma:internalName="Vaul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Vault xmlns="8b965130-e3da-4e6b-9b2e-40bd1204f29d">false</Vault>
  </documentManagement>
</p:properties>
</file>

<file path=customXml/itemProps1.xml><?xml version="1.0" encoding="utf-8"?>
<ds:datastoreItem xmlns:ds="http://schemas.openxmlformats.org/officeDocument/2006/customXml" ds:itemID="{43D85667-BEC3-4D85-A8F2-BC9F07553E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965130-e3da-4e6b-9b2e-40bd1204f29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08B9F88-4009-47D3-BE70-F3C0D343BEB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8b965130-e3da-4e6b-9b2e-40bd1204f29d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68266</TotalTime>
  <Words>542</Words>
  <Application>Microsoft Office PowerPoint</Application>
  <PresentationFormat>On-screen Show (4:3)</PresentationFormat>
  <Paragraphs>58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Calibri</vt:lpstr>
      <vt:lpstr>Roboto</vt:lpstr>
      <vt:lpstr>Times New Roman</vt:lpstr>
      <vt:lpstr>Tw Cen MT</vt:lpstr>
      <vt:lpstr>Wingdings</vt:lpstr>
      <vt:lpstr>Wingdings 2</vt:lpstr>
      <vt:lpstr>Custom Design</vt:lpstr>
      <vt:lpstr>Median</vt:lpstr>
      <vt:lpstr>1_Median</vt:lpstr>
      <vt:lpstr>PowerPoint Presentation</vt:lpstr>
      <vt:lpstr>Voting Items</vt:lpstr>
      <vt:lpstr>Recent ROS Actions</vt:lpstr>
      <vt:lpstr>Recent ROS Actions</vt:lpstr>
      <vt:lpstr>Recent ROS Actions</vt:lpstr>
      <vt:lpstr>Revision Requests under ROS Review</vt:lpstr>
      <vt:lpstr>Revision Requests under ROS Review</vt:lpstr>
      <vt:lpstr>Future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Luminant</cp:lastModifiedBy>
  <cp:revision>1234</cp:revision>
  <cp:lastPrinted>2017-05-22T18:26:12Z</cp:lastPrinted>
  <dcterms:created xsi:type="dcterms:W3CDTF">2010-04-12T23:12:02Z</dcterms:created>
  <dcterms:modified xsi:type="dcterms:W3CDTF">2025-07-21T16:36:18Z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0x01010014C4FFC4A894504CB30DBFB7150C9A36</vt:lpwstr>
  </property>
  <property fmtid="{D5CDD505-2E9C-101B-9397-08002B2CF9AE}" pid="3" name="Information Classification">
    <vt:lpwstr/>
  </property>
  <property fmtid="{D5CDD505-2E9C-101B-9397-08002B2CF9AE}" pid="4" name="MSIP_Label_ed3826ce-7c18-471d-9596-93de5bae332e_Enabled">
    <vt:lpwstr>true</vt:lpwstr>
  </property>
  <property fmtid="{D5CDD505-2E9C-101B-9397-08002B2CF9AE}" pid="5" name="MSIP_Label_ed3826ce-7c18-471d-9596-93de5bae332e_SetDate">
    <vt:lpwstr>2022-09-16T20:33:34Z</vt:lpwstr>
  </property>
  <property fmtid="{D5CDD505-2E9C-101B-9397-08002B2CF9AE}" pid="6" name="MSIP_Label_ed3826ce-7c18-471d-9596-93de5bae332e_Method">
    <vt:lpwstr>Standard</vt:lpwstr>
  </property>
  <property fmtid="{D5CDD505-2E9C-101B-9397-08002B2CF9AE}" pid="7" name="MSIP_Label_ed3826ce-7c18-471d-9596-93de5bae332e_Name">
    <vt:lpwstr>Internal</vt:lpwstr>
  </property>
  <property fmtid="{D5CDD505-2E9C-101B-9397-08002B2CF9AE}" pid="8" name="MSIP_Label_ed3826ce-7c18-471d-9596-93de5bae332e_SiteId">
    <vt:lpwstr>c0a02e2d-1186-410a-8895-0a4a252ebf17</vt:lpwstr>
  </property>
  <property fmtid="{D5CDD505-2E9C-101B-9397-08002B2CF9AE}" pid="9" name="MSIP_Label_ed3826ce-7c18-471d-9596-93de5bae332e_ActionId">
    <vt:lpwstr>21f9a628-f7f7-4131-8c67-83733886bc3b</vt:lpwstr>
  </property>
  <property fmtid="{D5CDD505-2E9C-101B-9397-08002B2CF9AE}" pid="10" name="MSIP_Label_ed3826ce-7c18-471d-9596-93de5bae332e_ContentBits">
    <vt:lpwstr>0</vt:lpwstr>
  </property>
  <property fmtid="{D5CDD505-2E9C-101B-9397-08002B2CF9AE}" pid="11" name="MSIP_Label_00b5fe95-8f20-4bf1-a4bc-7cba4c4dcd39_Enabled">
    <vt:lpwstr>true</vt:lpwstr>
  </property>
  <property fmtid="{D5CDD505-2E9C-101B-9397-08002B2CF9AE}" pid="12" name="MSIP_Label_00b5fe95-8f20-4bf1-a4bc-7cba4c4dcd39_SetDate">
    <vt:lpwstr>2024-01-17T15:56:03Z</vt:lpwstr>
  </property>
  <property fmtid="{D5CDD505-2E9C-101B-9397-08002B2CF9AE}" pid="13" name="MSIP_Label_00b5fe95-8f20-4bf1-a4bc-7cba4c4dcd39_Method">
    <vt:lpwstr>Standard</vt:lpwstr>
  </property>
  <property fmtid="{D5CDD505-2E9C-101B-9397-08002B2CF9AE}" pid="14" name="MSIP_Label_00b5fe95-8f20-4bf1-a4bc-7cba4c4dcd39_Name">
    <vt:lpwstr>Internal access</vt:lpwstr>
  </property>
  <property fmtid="{D5CDD505-2E9C-101B-9397-08002B2CF9AE}" pid="15" name="MSIP_Label_00b5fe95-8f20-4bf1-a4bc-7cba4c4dcd39_SiteId">
    <vt:lpwstr>34c5e68e-b374-47fe-91da-0e3d638792fb</vt:lpwstr>
  </property>
  <property fmtid="{D5CDD505-2E9C-101B-9397-08002B2CF9AE}" pid="16" name="MSIP_Label_00b5fe95-8f20-4bf1-a4bc-7cba4c4dcd39_ActionId">
    <vt:lpwstr>c32bc3bf-1937-48a4-88d2-ff1b1c246aa0</vt:lpwstr>
  </property>
  <property fmtid="{D5CDD505-2E9C-101B-9397-08002B2CF9AE}" pid="17" name="MSIP_Label_00b5fe95-8f20-4bf1-a4bc-7cba4c4dcd39_ContentBits">
    <vt:lpwstr>0</vt:lpwstr>
  </property>
</Properties>
</file>