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3"/>
    <p:sldMasterId id="2147494277" r:id="rId4"/>
  </p:sldMasterIdLst>
  <p:notesMasterIdLst>
    <p:notesMasterId r:id="rId13"/>
  </p:notesMasterIdLst>
  <p:handoutMasterIdLst>
    <p:handoutMasterId r:id="rId14"/>
  </p:handoutMasterIdLst>
  <p:sldIdLst>
    <p:sldId id="260" r:id="rId5"/>
    <p:sldId id="712" r:id="rId6"/>
    <p:sldId id="294" r:id="rId7"/>
    <p:sldId id="713" r:id="rId8"/>
    <p:sldId id="718" r:id="rId9"/>
    <p:sldId id="719" r:id="rId10"/>
    <p:sldId id="715" r:id="rId11"/>
    <p:sldId id="706" r:id="rId12"/>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75" d="100"/>
          <a:sy n="75" d="100"/>
        </p:scale>
        <p:origin x="1632" y="48"/>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7/21/2025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7/21/2025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4</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7ACC2-7628-DB09-61FF-569AD0FA8D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A27F18-7DE6-2AA4-D5DC-0897AE7F51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F73E49-D241-8700-61F2-C904F1AA86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0EC148-0096-CDB9-B43B-8B91B63DFA1F}"/>
              </a:ext>
            </a:extLst>
          </p:cNvPr>
          <p:cNvSpPr>
            <a:spLocks noGrp="1"/>
          </p:cNvSpPr>
          <p:nvPr>
            <p:ph type="sldNum" sz="quarter" idx="5"/>
          </p:nvPr>
        </p:nvSpPr>
        <p:spPr/>
        <p:txBody>
          <a:bodyPr/>
          <a:lstStyle/>
          <a:p>
            <a:pPr>
              <a:defRPr/>
            </a:pPr>
            <a:fld id="{BB56BE11-F7D4-4A51-97C7-9E59A26F3BF6}" type="slidenum">
              <a:rPr lang="en-US" altLang="en-US" smtClean="0"/>
              <a:pPr>
                <a:defRPr/>
              </a:pPr>
              <a:t>5</a:t>
            </a:fld>
            <a:endParaRPr lang="en-US" altLang="en-US"/>
          </a:p>
        </p:txBody>
      </p:sp>
    </p:spTree>
    <p:extLst>
      <p:ext uri="{BB962C8B-B14F-4D97-AF65-F5344CB8AC3E}">
        <p14:creationId xmlns:p14="http://schemas.microsoft.com/office/powerpoint/2010/main" val="896706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0F62B-F01B-65BF-ED81-C61F33AB8D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98A2C-025E-78F4-5B19-C1E6A43444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C0BD26-FB5B-2F0E-3743-3392A18904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83E39D-D309-F570-2867-B12C595FCD31}"/>
              </a:ext>
            </a:extLst>
          </p:cNvPr>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3121341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7</a:t>
            </a:fld>
            <a:endParaRPr lang="en-US" altLang="en-US"/>
          </a:p>
        </p:txBody>
      </p:sp>
    </p:spTree>
    <p:extLst>
      <p:ext uri="{BB962C8B-B14F-4D97-AF65-F5344CB8AC3E}">
        <p14:creationId xmlns:p14="http://schemas.microsoft.com/office/powerpoint/2010/main" val="189175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5879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140535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
        <p:nvSpPr>
          <p:cNvPr id="10" name="Footer Placeholder 4"/>
          <p:cNvSpPr txBox="1">
            <a:spLocks/>
          </p:cNvSpPr>
          <p:nvPr userDrawn="1"/>
        </p:nvSpPr>
        <p:spPr>
          <a:xfrm>
            <a:off x="7391400" y="6553200"/>
            <a:ext cx="1219200" cy="220663"/>
          </a:xfrm>
          <a:prstGeom prst="rect">
            <a:avLst/>
          </a:prstGeom>
        </p:spPr>
        <p:txBody>
          <a:bodyP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July 2025</a:t>
            </a:r>
          </a:p>
        </p:txBody>
      </p:sp>
    </p:spTree>
    <p:extLst>
      <p:ext uri="{BB962C8B-B14F-4D97-AF65-F5344CB8AC3E}">
        <p14:creationId xmlns:p14="http://schemas.microsoft.com/office/powerpoint/2010/main" val="3231023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494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2086065511"/>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July 30, 2025</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8104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1800"/>
              </a:spcBef>
              <a:spcAft>
                <a:spcPts val="600"/>
              </a:spcAft>
              <a:buNone/>
            </a:pPr>
            <a:r>
              <a:rPr lang="en-US" sz="1800" dirty="0"/>
              <a:t>Revision Requests Recommended for Approval by PRS – Unopposed with Impacts (Vote):</a:t>
            </a:r>
          </a:p>
          <a:p>
            <a:pPr>
              <a:spcBef>
                <a:spcPts val="600"/>
              </a:spcBef>
              <a:spcAft>
                <a:spcPts val="600"/>
              </a:spcAft>
            </a:pPr>
            <a:r>
              <a:rPr lang="en-US" b="0" dirty="0"/>
              <a:t>NPRR1277, Revisions to EAL Formula</a:t>
            </a:r>
          </a:p>
          <a:p>
            <a:pPr lvl="1">
              <a:spcBef>
                <a:spcPts val="600"/>
              </a:spcBef>
              <a:spcAft>
                <a:spcPts val="600"/>
              </a:spcAft>
            </a:pPr>
            <a:r>
              <a:rPr lang="en-US" dirty="0"/>
              <a:t>IA: Between $90K and $140K			Priority 2025; Rank 4570</a:t>
            </a:r>
          </a:p>
          <a:p>
            <a:pPr>
              <a:spcBef>
                <a:spcPts val="600"/>
              </a:spcBef>
              <a:spcAft>
                <a:spcPts val="600"/>
              </a:spcAft>
            </a:pPr>
            <a:endParaRPr lang="en-US" sz="1200" b="0" dirty="0"/>
          </a:p>
          <a:p>
            <a:pPr>
              <a:spcBef>
                <a:spcPts val="600"/>
              </a:spcBef>
              <a:spcAft>
                <a:spcPts val="600"/>
              </a:spcAft>
            </a:pPr>
            <a:r>
              <a:rPr lang="en-US" b="0" dirty="0"/>
              <a:t>NPRR1281, Improvements to Alternate FFSS Resource Designation</a:t>
            </a:r>
          </a:p>
          <a:p>
            <a:pPr lvl="1">
              <a:spcBef>
                <a:spcPts val="600"/>
              </a:spcBef>
              <a:spcAft>
                <a:spcPts val="600"/>
              </a:spcAft>
            </a:pPr>
            <a:r>
              <a:rPr lang="en-US" dirty="0"/>
              <a:t>IA: Between $75K and $100K			Priority 2026; Rank 4780</a:t>
            </a:r>
          </a:p>
          <a:p>
            <a:pPr>
              <a:spcBef>
                <a:spcPts val="600"/>
              </a:spcBef>
              <a:spcAft>
                <a:spcPts val="600"/>
              </a:spcAft>
            </a:pPr>
            <a:endParaRPr lang="en-US" sz="1200" b="0" dirty="0"/>
          </a:p>
          <a:p>
            <a:pPr>
              <a:spcBef>
                <a:spcPts val="600"/>
              </a:spcBef>
              <a:spcAft>
                <a:spcPts val="600"/>
              </a:spcAft>
            </a:pPr>
            <a:r>
              <a:rPr lang="en-US" b="0" dirty="0"/>
              <a:t>NPRR1288, Remove Multiple Month Transactions in CRR Auctions</a:t>
            </a:r>
          </a:p>
          <a:p>
            <a:pPr lvl="1">
              <a:spcBef>
                <a:spcPts val="600"/>
              </a:spcBef>
              <a:spcAft>
                <a:spcPts val="600"/>
              </a:spcAft>
            </a:pPr>
            <a:r>
              <a:rPr lang="en-US" dirty="0"/>
              <a:t>IA: Between $400K and $700K		Priority 2026; Rank 4790</a:t>
            </a:r>
          </a:p>
          <a:p>
            <a:pPr>
              <a:spcBef>
                <a:spcPts val="600"/>
              </a:spcBef>
              <a:spcAft>
                <a:spcPts val="600"/>
              </a:spcAft>
            </a:pPr>
            <a:endParaRPr lang="en-US" sz="1200" b="0" dirty="0"/>
          </a:p>
          <a:p>
            <a:pPr>
              <a:spcBef>
                <a:spcPts val="600"/>
              </a:spcBef>
              <a:spcAft>
                <a:spcPts val="600"/>
              </a:spcAft>
            </a:pPr>
            <a:r>
              <a:rPr lang="en-US" b="0" dirty="0"/>
              <a:t>NPRR1289, Option Price Report and Establish 1 MW Bid Minimum</a:t>
            </a:r>
          </a:p>
          <a:p>
            <a:pPr lvl="1">
              <a:spcBef>
                <a:spcPts val="600"/>
              </a:spcBef>
              <a:spcAft>
                <a:spcPts val="600"/>
              </a:spcAft>
            </a:pPr>
            <a:r>
              <a:rPr lang="en-US" dirty="0"/>
              <a:t>IA: Between $500K and $800K		Priority 2027; Rank 4900</a:t>
            </a:r>
          </a:p>
          <a:p>
            <a:pPr lvl="1">
              <a:spcBef>
                <a:spcPts val="600"/>
              </a:spcBef>
              <a:spcAft>
                <a:spcPts val="600"/>
              </a:spcAft>
            </a:pPr>
            <a:endParaRPr lang="en-US" sz="1800" dirty="0"/>
          </a:p>
          <a:p>
            <a:pPr lvl="1">
              <a:spcBef>
                <a:spcPts val="600"/>
              </a:spcBef>
              <a:spcAft>
                <a:spcPts val="600"/>
              </a:spcAft>
            </a:pPr>
            <a:endParaRPr lang="en-US" sz="1800" dirty="0"/>
          </a:p>
          <a:p>
            <a:pPr>
              <a:spcBef>
                <a:spcPts val="600"/>
              </a:spcBef>
              <a:spcAft>
                <a:spcPts val="600"/>
              </a:spcAft>
            </a:pPr>
            <a:endParaRPr lang="en-US" dirty="0"/>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4058111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NPRR1277, Revisions to EAL Formula</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70288" y="678426"/>
            <a:ext cx="873252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28600" marR="0">
              <a:spcAft>
                <a:spcPts val="0"/>
              </a:spcAft>
              <a:buNone/>
            </a:pPr>
            <a:r>
              <a:rPr lang="en-US" sz="1800" b="1" dirty="0">
                <a:effectLst/>
                <a:latin typeface="Arial" panose="020B0604020202020204" pitchFamily="34" charset="0"/>
                <a:ea typeface="Times New Roman" panose="02020603050405020304" pitchFamily="18" charset="0"/>
              </a:rPr>
              <a:t>Sponsor:  </a:t>
            </a:r>
            <a:r>
              <a:rPr lang="en-US" sz="1800" dirty="0">
                <a:effectLst/>
                <a:latin typeface="Arial" panose="020B0604020202020204" pitchFamily="34" charset="0"/>
                <a:ea typeface="Times New Roman" panose="02020603050405020304" pitchFamily="18" charset="0"/>
              </a:rPr>
              <a:t>ERCOT</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Proposed Effective Date:  </a:t>
            </a:r>
            <a:r>
              <a:rPr lang="en-US" sz="1800" dirty="0">
                <a:effectLst/>
                <a:latin typeface="Arial" panose="020B0604020202020204" pitchFamily="34" charset="0"/>
                <a:ea typeface="Times New Roman" panose="02020603050405020304" pitchFamily="18" charset="0"/>
              </a:rPr>
              <a:t>Upon system implementation – Priority 2025; Rank 4570</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Estimated Impacts:  </a:t>
            </a:r>
            <a:r>
              <a:rPr lang="en-US" sz="1800" dirty="0">
                <a:effectLst/>
                <a:latin typeface="Arial" panose="020B0604020202020204" pitchFamily="34" charset="0"/>
                <a:ea typeface="Times New Roman" panose="02020603050405020304" pitchFamily="18" charset="0"/>
              </a:rPr>
              <a:t>Between $90K and $140K</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Revision Description:  </a:t>
            </a:r>
            <a:r>
              <a:rPr lang="en-US" sz="1800" dirty="0">
                <a:effectLst/>
                <a:latin typeface="Arial" panose="020B0604020202020204" pitchFamily="34" charset="0"/>
                <a:ea typeface="Times New Roman" panose="02020603050405020304" pitchFamily="18" charset="0"/>
              </a:rPr>
              <a:t>This NPRR</a:t>
            </a:r>
            <a:r>
              <a:rPr lang="en-US" sz="1800" dirty="0">
                <a:effectLst/>
                <a:latin typeface="Times New Roman" panose="02020603050405020304" pitchFamily="18" charset="0"/>
                <a:ea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rPr>
              <a:t>revises the Minimum Current Exposure (MCE) and Estimate Aggregate Liability (EAL) formulas, as endorsed by CFSG on December 19, 2024.  The proposed EAL formula revisions include: applying the Real-Time Forward Adjustment Factor (RFAF) against the respective days’ Real-Time Liability Estimated (RTLE) and then taking the max over the lookback period; and introducing seasonal variability in the look-back period as it is applied for RTLE: 40 days from May 16 through Sep 15 (summer months) and 20 days from Sep 16 through May 15 (non-summer months). The look-back period does not change for traders.  The proposed MCE formula revision includes increasing the number of days from one day to two days for load entities for the purposes of calculating MCE.</a:t>
            </a:r>
            <a:endParaRPr lang="en-US" sz="1800" dirty="0">
              <a:effectLst/>
              <a:latin typeface="Times New Roman" panose="02020603050405020304" pitchFamily="18" charset="0"/>
              <a:ea typeface="Times New Roman" panose="02020603050405020304" pitchFamily="18" charset="0"/>
            </a:endParaRPr>
          </a:p>
          <a:p>
            <a:pPr marL="228600" marR="0"/>
            <a:r>
              <a:rPr lang="en-US" sz="1800" b="1" dirty="0">
                <a:effectLst/>
                <a:latin typeface="Arial" panose="020B0604020202020204" pitchFamily="34" charset="0"/>
                <a:ea typeface="Times New Roman" panose="02020603050405020304" pitchFamily="18" charset="0"/>
              </a:rPr>
              <a:t>PRS Decision:</a:t>
            </a:r>
            <a:r>
              <a:rPr lang="en-US" sz="1800" dirty="0">
                <a:effectLst/>
                <a:latin typeface="Arial" panose="020B0604020202020204" pitchFamily="34" charset="0"/>
                <a:ea typeface="Times New Roman" panose="02020603050405020304" pitchFamily="18" charset="0"/>
              </a:rPr>
              <a:t>  On 5/14/25, PRS voted unanimously to recommend approval of NPRR1277 as submitted.</a:t>
            </a:r>
            <a:r>
              <a:rPr lang="en-US" sz="1800" dirty="0">
                <a:effectLst/>
                <a:latin typeface="Times New Roman" panose="02020603050405020304" pitchFamily="18" charset="0"/>
                <a:ea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rPr>
              <a:t>On 6/11/25, PRS voted unanimously to endorse and forward to TAC the 5/14/25 PRS Report and 3/18/25 Impact Analysis for NPRR1277 with a recommended priority of 2025 and rank of 4570.</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348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5D5FF-E686-6A64-98D8-449A38C7F9DE}"/>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343AC254-9B48-1DB1-37AB-7989B76B2944}"/>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NPRR1281, Improvements to Alternate FFSS Resource Designation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AA3C6BD2-A898-9AB6-ED21-A6923193F6BE}"/>
              </a:ext>
            </a:extLst>
          </p:cNvPr>
          <p:cNvSpPr>
            <a:spLocks noChangeArrowheads="1"/>
          </p:cNvSpPr>
          <p:nvPr/>
        </p:nvSpPr>
        <p:spPr bwMode="auto">
          <a:xfrm>
            <a:off x="70288" y="678426"/>
            <a:ext cx="873252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28600" marR="0">
              <a:spcAft>
                <a:spcPts val="0"/>
              </a:spcAft>
              <a:buNone/>
            </a:pPr>
            <a:r>
              <a:rPr lang="en-US" sz="1800" b="1" dirty="0">
                <a:effectLst/>
                <a:latin typeface="Arial" panose="020B0604020202020204" pitchFamily="34" charset="0"/>
                <a:ea typeface="Times New Roman" panose="02020603050405020304" pitchFamily="18" charset="0"/>
              </a:rPr>
              <a:t>Sponsor:  </a:t>
            </a:r>
            <a:r>
              <a:rPr lang="en-US" sz="1800" dirty="0">
                <a:effectLst/>
                <a:latin typeface="Arial" panose="020B0604020202020204" pitchFamily="34" charset="0"/>
                <a:ea typeface="Times New Roman" panose="02020603050405020304" pitchFamily="18" charset="0"/>
              </a:rPr>
              <a:t>LCRA</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Proposed Effective Date:  </a:t>
            </a:r>
            <a:r>
              <a:rPr lang="en-US" sz="1800" dirty="0">
                <a:effectLst/>
                <a:latin typeface="Arial" panose="020B0604020202020204" pitchFamily="34" charset="0"/>
                <a:ea typeface="Times New Roman" panose="02020603050405020304" pitchFamily="18" charset="0"/>
              </a:rPr>
              <a:t>Upon system implementation – Priority 2026; Rank 4780</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Estimated Impacts:  </a:t>
            </a:r>
            <a:r>
              <a:rPr lang="en-US" sz="1800" dirty="0">
                <a:effectLst/>
                <a:latin typeface="Arial" panose="020B0604020202020204" pitchFamily="34" charset="0"/>
                <a:ea typeface="Times New Roman" panose="02020603050405020304" pitchFamily="18" charset="0"/>
              </a:rPr>
              <a:t>Between $75K and $100K</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Revision Description:  </a:t>
            </a:r>
            <a:r>
              <a:rPr lang="en-US" sz="1800" dirty="0">
                <a:effectLst/>
                <a:latin typeface="Arial" panose="020B0604020202020204" pitchFamily="34" charset="0"/>
                <a:ea typeface="Times New Roman" panose="02020603050405020304" pitchFamily="18" charset="0"/>
              </a:rPr>
              <a:t>This NPRR strengthens the relationship between the Settlement of Firm Fuel Supply Service (FFSS) and operations by clarifying the FFSS Hourly Rolling Equivalent Availability Factor language to ensure the accurate calculation of the Firm Fuel Supply Service Standby Fee.</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pPr>
            <a:r>
              <a:rPr lang="en-US" sz="1800" b="1" dirty="0">
                <a:effectLst/>
                <a:latin typeface="Arial" panose="020B0604020202020204" pitchFamily="34" charset="0"/>
                <a:ea typeface="Times New Roman" panose="02020603050405020304" pitchFamily="18" charset="0"/>
              </a:rPr>
              <a:t>PRS Decision:</a:t>
            </a:r>
            <a:r>
              <a:rPr lang="en-US" sz="1800" dirty="0">
                <a:effectLst/>
                <a:latin typeface="Arial" panose="020B0604020202020204" pitchFamily="34" charset="0"/>
                <a:ea typeface="Times New Roman" panose="02020603050405020304" pitchFamily="18" charset="0"/>
              </a:rPr>
              <a:t>  On 5/14/25, PRS voted unanimously to recommend approval of NPRR1281 as submitted. </a:t>
            </a:r>
            <a:r>
              <a:rPr lang="en-US" sz="1800" dirty="0">
                <a:effectLst/>
                <a:latin typeface="Times New Roman" panose="02020603050405020304" pitchFamily="18" charset="0"/>
                <a:ea typeface="Times New Roman" panose="02020603050405020304" pitchFamily="18" charset="0"/>
              </a:rPr>
              <a:t> O</a:t>
            </a:r>
            <a:r>
              <a:rPr lang="en-US" sz="1800" dirty="0">
                <a:effectLst/>
                <a:latin typeface="Arial" panose="020B0604020202020204" pitchFamily="34" charset="0"/>
                <a:ea typeface="Times New Roman" panose="02020603050405020304" pitchFamily="18" charset="0"/>
              </a:rPr>
              <a:t>n 6/11/25, PRS voted unanimously to endorse and forward to TAC the 5/14/25 PRS Report as revised by PRS and 6/3/25 Impact Analysis for NPRR1281 with a recommended priority of 2026 and rank of 4780.</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48235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24B37-95DB-D945-5BD5-EF7DE7EC6FCC}"/>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03B44143-F802-81E6-39EF-7F6A6B85A004}"/>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NPRR1288, Remove Multiple Month Transactions in CRR Auctions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4353A5F0-888C-7FD9-7331-971EEB4B50D0}"/>
              </a:ext>
            </a:extLst>
          </p:cNvPr>
          <p:cNvSpPr>
            <a:spLocks noChangeArrowheads="1"/>
          </p:cNvSpPr>
          <p:nvPr/>
        </p:nvSpPr>
        <p:spPr bwMode="auto">
          <a:xfrm>
            <a:off x="70288" y="678426"/>
            <a:ext cx="873252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28600" marR="0">
              <a:buNone/>
            </a:pPr>
            <a:r>
              <a:rPr lang="en-US" sz="1800" b="1" dirty="0">
                <a:effectLst/>
                <a:latin typeface="Arial" panose="020B0604020202020204" pitchFamily="34" charset="0"/>
                <a:ea typeface="Times New Roman" panose="02020603050405020304" pitchFamily="18" charset="0"/>
              </a:rPr>
              <a:t>Sponsor:  </a:t>
            </a:r>
            <a:r>
              <a:rPr lang="en-US" sz="1800" dirty="0">
                <a:effectLst/>
                <a:latin typeface="Arial" panose="020B0604020202020204" pitchFamily="34" charset="0"/>
                <a:ea typeface="Times New Roman" panose="02020603050405020304" pitchFamily="18" charset="0"/>
              </a:rPr>
              <a:t>ERCOT</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Proposed Effective Date:  </a:t>
            </a:r>
            <a:r>
              <a:rPr lang="en-US" sz="1800" dirty="0">
                <a:effectLst/>
                <a:latin typeface="Arial" panose="020B0604020202020204" pitchFamily="34" charset="0"/>
                <a:ea typeface="Times New Roman" panose="02020603050405020304" pitchFamily="18" charset="0"/>
              </a:rPr>
              <a:t>Upon system implementation – Priority 2026; Rank 4790</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Estimated Impacts:  </a:t>
            </a:r>
            <a:r>
              <a:rPr lang="en-US" sz="1800" dirty="0">
                <a:effectLst/>
                <a:latin typeface="Arial" panose="020B0604020202020204" pitchFamily="34" charset="0"/>
                <a:ea typeface="Times New Roman" panose="02020603050405020304" pitchFamily="18" charset="0"/>
              </a:rPr>
              <a:t>Between $400K and $700K</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Revision Description:  </a:t>
            </a:r>
            <a:r>
              <a:rPr lang="en-US" sz="1800" dirty="0">
                <a:effectLst/>
                <a:latin typeface="Arial" panose="020B0604020202020204" pitchFamily="34" charset="0"/>
                <a:ea typeface="Times New Roman" panose="02020603050405020304" pitchFamily="18" charset="0"/>
              </a:rPr>
              <a:t>This NPRR</a:t>
            </a:r>
            <a:r>
              <a:rPr lang="en-US" sz="1800" dirty="0">
                <a:effectLst/>
                <a:latin typeface="Times New Roman" panose="02020603050405020304" pitchFamily="18" charset="0"/>
                <a:ea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rPr>
              <a:t>removes the ability to transact in multiple month strips that create optimization issues for ERCOT. This NPRR simplifies the Congestion Revenue Right (CRR) auction and avoids other limitations on participation.</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pPr>
            <a:r>
              <a:rPr lang="en-US" sz="1800" b="1" dirty="0">
                <a:effectLst/>
                <a:latin typeface="Arial" panose="020B0604020202020204" pitchFamily="34" charset="0"/>
                <a:ea typeface="Times New Roman" panose="02020603050405020304" pitchFamily="18" charset="0"/>
              </a:rPr>
              <a:t>PRS Decision:</a:t>
            </a:r>
            <a:r>
              <a:rPr lang="en-US" sz="1800" dirty="0">
                <a:effectLst/>
                <a:latin typeface="Arial" panose="020B0604020202020204" pitchFamily="34" charset="0"/>
                <a:ea typeface="Times New Roman" panose="02020603050405020304" pitchFamily="18" charset="0"/>
              </a:rPr>
              <a:t>  On 6/11/25, PRS voted unanimously to recommend approval of NPRR1288 as submitted.  On 7/16/25, PRS voted unanimously to endorse and forward to TAC the 6/11/25 PRS Report and 5/27/25 Impact Analysis for NPRR1288 with a recommended priority of 2026 and rank of 4790.</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24820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NPRR1289, Option Price Report and Establish 1 MW Bid Minimum</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70288" y="678426"/>
            <a:ext cx="873252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28600" marR="0">
              <a:buNone/>
            </a:pPr>
            <a:r>
              <a:rPr lang="en-US" sz="1800" b="1" dirty="0">
                <a:effectLst/>
                <a:latin typeface="Arial" panose="020B0604020202020204" pitchFamily="34" charset="0"/>
                <a:ea typeface="Times New Roman" panose="02020603050405020304" pitchFamily="18" charset="0"/>
              </a:rPr>
              <a:t>Sponsor:  </a:t>
            </a:r>
            <a:r>
              <a:rPr lang="en-US" sz="1800" dirty="0">
                <a:effectLst/>
                <a:latin typeface="Arial" panose="020B0604020202020204" pitchFamily="34" charset="0"/>
                <a:ea typeface="Times New Roman" panose="02020603050405020304" pitchFamily="18" charset="0"/>
              </a:rPr>
              <a:t>ERCOT</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Proposed Effective Date:  </a:t>
            </a:r>
            <a:r>
              <a:rPr lang="en-US" sz="1800" dirty="0">
                <a:effectLst/>
                <a:latin typeface="Arial" panose="020B0604020202020204" pitchFamily="34" charset="0"/>
                <a:ea typeface="Times New Roman" panose="02020603050405020304" pitchFamily="18" charset="0"/>
              </a:rPr>
              <a:t>Upon system implementation – Priority 2027; Rank 4900</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Estimated Impacts:  </a:t>
            </a:r>
            <a:r>
              <a:rPr lang="en-US" sz="1800" dirty="0">
                <a:effectLst/>
                <a:latin typeface="Arial" panose="020B0604020202020204" pitchFamily="34" charset="0"/>
                <a:ea typeface="Times New Roman" panose="02020603050405020304" pitchFamily="18" charset="0"/>
              </a:rPr>
              <a:t>Between $500K and $800K</a:t>
            </a:r>
            <a:endParaRPr lang="en-US" sz="1800" dirty="0">
              <a:effectLst/>
              <a:latin typeface="Times New Roman" panose="02020603050405020304" pitchFamily="18" charset="0"/>
              <a:ea typeface="Times New Roman" panose="02020603050405020304" pitchFamily="18" charset="0"/>
            </a:endParaRPr>
          </a:p>
          <a:p>
            <a:pPr marL="228600" marR="0">
              <a:spcAft>
                <a:spcPts val="0"/>
              </a:spcAft>
              <a:buNone/>
            </a:pPr>
            <a:r>
              <a:rPr lang="en-US" sz="1800" b="1" dirty="0">
                <a:effectLst/>
                <a:latin typeface="Arial" panose="020B0604020202020204" pitchFamily="34" charset="0"/>
                <a:ea typeface="Times New Roman" panose="02020603050405020304" pitchFamily="18" charset="0"/>
              </a:rPr>
              <a:t>Revision Description:  </a:t>
            </a:r>
            <a:r>
              <a:rPr lang="en-US" sz="1800" dirty="0">
                <a:effectLst/>
                <a:latin typeface="Arial" panose="020B0604020202020204" pitchFamily="34" charset="0"/>
                <a:ea typeface="Times New Roman" panose="02020603050405020304" pitchFamily="18" charset="0"/>
              </a:rPr>
              <a:t>This NPRR provides an option pricing report that will be posted on the ERCOT website following each auction. The option pricing report will contain shadow prices for all biddable source-sink paths for each month within each time-of-use for the CRR  auction period after auction results are posted. Additionally, this NPRR establishes a minimum CRR bid quantity of 1.0 MW. Bid quantities in 0.1 MW increments are still allowed above the 1.0 MW minimum. Currently, the CRR application accepts bid quantities as small as 0.1 MW. The minimum CRR offer quantity will remain 0.1 MW.</a:t>
            </a:r>
          </a:p>
          <a:p>
            <a:pPr marL="228600" marR="0">
              <a:spcAft>
                <a:spcPts val="0"/>
              </a:spcAft>
              <a:buNone/>
            </a:pPr>
            <a:r>
              <a:rPr lang="en-US" sz="1800" b="1" dirty="0">
                <a:effectLst/>
                <a:latin typeface="Arial" panose="020B0604020202020204" pitchFamily="34" charset="0"/>
                <a:ea typeface="Times New Roman" panose="02020603050405020304" pitchFamily="18" charset="0"/>
              </a:rPr>
              <a:t>PRS Decision:</a:t>
            </a:r>
            <a:r>
              <a:rPr lang="en-US" sz="1800" dirty="0">
                <a:effectLst/>
                <a:latin typeface="Arial" panose="020B0604020202020204" pitchFamily="34" charset="0"/>
                <a:ea typeface="Times New Roman" panose="02020603050405020304" pitchFamily="18" charset="0"/>
              </a:rPr>
              <a:t>  On 6/11/25, PRS voted unanimously to recommend approval of NPRR1289 as submitted.  On 7/16/25, PRS voted unanimously to endorse and forward to TAC the 6/11/25 PRS Report and 5/27/25 Impact Analysis for NPRR1289 with a recommended priority of 2027 and rank of 4900.</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4668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9449"/>
            <a:ext cx="7924800" cy="435268"/>
          </a:xfrm>
        </p:spPr>
        <p:txBody>
          <a:bodyPr/>
          <a:lstStyle/>
          <a:p>
            <a:r>
              <a:rPr lang="en-US" sz="2200" b="1" dirty="0">
                <a:solidFill>
                  <a:schemeClr val="accent1"/>
                </a:solidFill>
              </a:rPr>
              <a:t>2025 Release Targets – Approved NPRRs / SCRs / xGRRs </a:t>
            </a:r>
          </a:p>
        </p:txBody>
      </p:sp>
      <p:sp>
        <p:nvSpPr>
          <p:cNvPr id="6" name="Slide Number Placeholder 5"/>
          <p:cNvSpPr>
            <a:spLocks noGrp="1"/>
          </p:cNvSpPr>
          <p:nvPr>
            <p:ph type="sldNum" sz="quarter" idx="4"/>
          </p:nvPr>
        </p:nvSpPr>
        <p:spPr>
          <a:xfrm>
            <a:off x="8763000" y="6561138"/>
            <a:ext cx="228600" cy="212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9" name="TextBox 15"/>
          <p:cNvSpPr txBox="1">
            <a:spLocks noChangeArrowheads="1"/>
          </p:cNvSpPr>
          <p:nvPr/>
        </p:nvSpPr>
        <p:spPr bwMode="auto">
          <a:xfrm>
            <a:off x="160280" y="5617850"/>
            <a:ext cx="227812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ea typeface="+mn-ea"/>
                <a:cs typeface="+mn-cs"/>
              </a:rPr>
              <a:t>Go-live dates can differ from Protocol effective dates – Please refer to market notices for more details</a:t>
            </a:r>
          </a:p>
        </p:txBody>
      </p:sp>
      <p:sp>
        <p:nvSpPr>
          <p:cNvPr id="30" name="TextBox 22"/>
          <p:cNvSpPr txBox="1">
            <a:spLocks noChangeArrowheads="1"/>
          </p:cNvSpPr>
          <p:nvPr/>
        </p:nvSpPr>
        <p:spPr bwMode="auto">
          <a:xfrm>
            <a:off x="3212888" y="6480993"/>
            <a:ext cx="3174415" cy="2616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rial" charset="0"/>
                <a:ea typeface="+mn-ea"/>
                <a:cs typeface="+mn-cs"/>
              </a:rPr>
              <a:t>Release targets are subject to change</a:t>
            </a:r>
          </a:p>
        </p:txBody>
      </p:sp>
      <p:sp>
        <p:nvSpPr>
          <p:cNvPr id="32" name="TextBox 23"/>
          <p:cNvSpPr txBox="1">
            <a:spLocks noChangeArrowheads="1"/>
          </p:cNvSpPr>
          <p:nvPr/>
        </p:nvSpPr>
        <p:spPr bwMode="auto">
          <a:xfrm>
            <a:off x="2514600" y="5622689"/>
            <a:ext cx="1647290" cy="7540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APPENDIX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FF0000"/>
                </a:solidFill>
                <a:effectLst/>
                <a:uLnTx/>
                <a:uFillTx/>
                <a:latin typeface="Arial" charset="0"/>
                <a:ea typeface="+mn-ea"/>
                <a:cs typeface="+mn-cs"/>
              </a:rPr>
              <a:t>Red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New additions and target release changes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sngStrike" kern="0" cap="none" spc="0" normalizeH="0" baseline="0" noProof="0" dirty="0">
                <a:ln>
                  <a:noFill/>
                </a:ln>
                <a:solidFill>
                  <a:srgbClr val="000000"/>
                </a:solidFill>
                <a:effectLst/>
                <a:uLnTx/>
                <a:uFillTx/>
                <a:latin typeface="Arial" charset="0"/>
                <a:ea typeface="+mn-ea"/>
                <a:cs typeface="+mn-cs"/>
              </a:rPr>
              <a:t>Strike-Through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Previous target release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000000"/>
                </a:solidFill>
                <a:effectLst/>
                <a:uLnTx/>
                <a:uFillTx/>
                <a:latin typeface="Arial" charset="0"/>
                <a:ea typeface="+mn-ea"/>
                <a:cs typeface="+mn-cs"/>
              </a:rPr>
              <a:t>(a), (b), etc.: M</a:t>
            </a:r>
            <a:r>
              <a:rPr kumimoji="0" lang="en-US" sz="700" b="0" i="0" u="none" strike="noStrike" kern="0" cap="none" spc="0" normalizeH="0" baseline="0" noProof="0" dirty="0" err="1">
                <a:ln>
                  <a:noFill/>
                </a:ln>
                <a:solidFill>
                  <a:srgbClr val="000000"/>
                </a:solidFill>
                <a:effectLst/>
                <a:uLnTx/>
                <a:uFillTx/>
                <a:latin typeface="Arial" charset="0"/>
                <a:ea typeface="+mn-ea"/>
                <a:cs typeface="+mn-cs"/>
              </a:rPr>
              <a:t>ultiple</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phase release</a:t>
            </a:r>
          </a:p>
        </p:txBody>
      </p:sp>
      <p:graphicFrame>
        <p:nvGraphicFramePr>
          <p:cNvPr id="33" name="Group 3"/>
          <p:cNvGraphicFramePr>
            <a:graphicFrameLocks/>
          </p:cNvGraphicFramePr>
          <p:nvPr/>
        </p:nvGraphicFramePr>
        <p:xfrm>
          <a:off x="160280" y="739904"/>
          <a:ext cx="8839200" cy="2450592"/>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39553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1/30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2/27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3/27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4/24</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5/29</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6/26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extLst>
                  <a:ext uri="{0D108BD9-81ED-4DB2-BD59-A6C34878D82A}">
                    <a16:rowId xmlns:a16="http://schemas.microsoft.com/office/drawing/2014/main" val="10000"/>
                  </a:ext>
                </a:extLst>
              </a:tr>
              <a:tr h="193878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NPRR945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NPRR1219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NPRR1254</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050" b="0" i="0" u="none" strike="noStrike" kern="1200" cap="none" normalizeH="0" baseline="0" dirty="0">
                          <a:ln>
                            <a:noFill/>
                          </a:ln>
                          <a:solidFill>
                            <a:schemeClr val="tx1"/>
                          </a:solidFill>
                          <a:effectLst/>
                          <a:latin typeface="Courier New" pitchFamily="49" charset="0"/>
                          <a:ea typeface="+mn-ea"/>
                          <a:cs typeface="+mn-cs"/>
                        </a:rPr>
                        <a:t>RTC+B</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050" b="0" i="0" u="none" strike="noStrike" kern="1200" cap="none" normalizeH="0" baseline="0" dirty="0">
                          <a:ln>
                            <a:noFill/>
                          </a:ln>
                          <a:solidFill>
                            <a:schemeClr val="tx1"/>
                          </a:solidFill>
                          <a:effectLst/>
                          <a:latin typeface="Courier New" pitchFamily="49" charset="0"/>
                          <a:ea typeface="+mn-ea"/>
                          <a:cs typeface="+mn-cs"/>
                        </a:rPr>
                        <a:t>Market Trials Sandbox Deployed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NPRR1145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1" u="none" strike="noStrike" kern="1200" cap="none" normalizeH="0" baseline="0" dirty="0">
                          <a:ln>
                            <a:noFill/>
                          </a:ln>
                          <a:solidFill>
                            <a:schemeClr val="tx1"/>
                          </a:solidFill>
                          <a:effectLst/>
                          <a:latin typeface="Arial"/>
                          <a:ea typeface="+mn-ea"/>
                          <a:cs typeface="+mn-cs"/>
                        </a:rPr>
                        <a:t>RTC+B Market Trials begin on 5/5/2025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1" i="0" u="none" strike="noStrike" kern="1200" cap="none" normalizeH="0" baseline="0" dirty="0">
                          <a:ln>
                            <a:noFill/>
                          </a:ln>
                          <a:solidFill>
                            <a:schemeClr val="tx1"/>
                          </a:solidFill>
                          <a:effectLst/>
                          <a:latin typeface="+mn-lt"/>
                          <a:ea typeface="+mn-ea"/>
                          <a:cs typeface="+mn-cs"/>
                        </a:rPr>
                        <a:t>NPRR1253</a:t>
                      </a:r>
                      <a:endParaRPr kumimoji="0" lang="en-US" sz="1100" b="0" i="0" u="none" strike="sng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1"/>
                  </a:ext>
                </a:extLst>
              </a:tr>
            </a:tbl>
          </a:graphicData>
        </a:graphic>
      </p:graphicFrame>
      <p:sp>
        <p:nvSpPr>
          <p:cNvPr id="24" name="TextBox 21"/>
          <p:cNvSpPr txBox="1">
            <a:spLocks noChangeArrowheads="1"/>
          </p:cNvSpPr>
          <p:nvPr/>
        </p:nvSpPr>
        <p:spPr bwMode="auto">
          <a:xfrm>
            <a:off x="4225663" y="5623342"/>
            <a:ext cx="1173951"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sng" strike="noStrike" kern="0" cap="none" spc="0" normalizeH="0" baseline="0" noProof="0" dirty="0">
                <a:ln>
                  <a:noFill/>
                </a:ln>
                <a:solidFill>
                  <a:srgbClr val="000000"/>
                </a:solidFill>
                <a:effectLst/>
                <a:uLnTx/>
                <a:uFillTx/>
                <a:latin typeface="Arial" charset="0"/>
                <a:ea typeface="+mn-ea"/>
                <a:cs typeface="+mn-cs"/>
              </a:rPr>
              <a:t>Project Status Codes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NS = Not Started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I     = Initiation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P    = Planning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E    = Execution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H    = On Hold</a:t>
            </a:r>
          </a:p>
        </p:txBody>
      </p:sp>
      <p:sp>
        <p:nvSpPr>
          <p:cNvPr id="3" name="Flowchart: Alternate Process 2"/>
          <p:cNvSpPr/>
          <p:nvPr/>
        </p:nvSpPr>
        <p:spPr>
          <a:xfrm>
            <a:off x="160867" y="73925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1" name="Flowchart: Alternate Process 50"/>
          <p:cNvSpPr/>
          <p:nvPr/>
        </p:nvSpPr>
        <p:spPr>
          <a:xfrm>
            <a:off x="1600200" y="747491"/>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R2</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3" name="Flowchart: Alternate Process 52"/>
          <p:cNvSpPr/>
          <p:nvPr/>
        </p:nvSpPr>
        <p:spPr>
          <a:xfrm>
            <a:off x="4572000"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R4</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4" name="Flowchart: Alternate Process 53"/>
          <p:cNvSpPr/>
          <p:nvPr/>
        </p:nvSpPr>
        <p:spPr>
          <a:xfrm>
            <a:off x="6021407" y="738894"/>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R5</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5" name="Flowchart: Alternate Process 54"/>
          <p:cNvSpPr/>
          <p:nvPr/>
        </p:nvSpPr>
        <p:spPr>
          <a:xfrm>
            <a:off x="7475046"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R6</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aphicFrame>
        <p:nvGraphicFramePr>
          <p:cNvPr id="7" name="Group 3">
            <a:extLst>
              <a:ext uri="{FF2B5EF4-FFF2-40B4-BE49-F238E27FC236}">
                <a16:creationId xmlns:a16="http://schemas.microsoft.com/office/drawing/2014/main" id="{C9891136-BD87-176C-5143-91FEF1125173}"/>
              </a:ext>
            </a:extLst>
          </p:cNvPr>
          <p:cNvGraphicFramePr>
            <a:graphicFrameLocks/>
          </p:cNvGraphicFramePr>
          <p:nvPr/>
        </p:nvGraphicFramePr>
        <p:xfrm>
          <a:off x="160280" y="3176074"/>
          <a:ext cx="8839200" cy="2304288"/>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48152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7/31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8/28</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9/25</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10/23</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rgbClr val="FF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12/18</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extLst>
                  <a:ext uri="{0D108BD9-81ED-4DB2-BD59-A6C34878D82A}">
                    <a16:rowId xmlns:a16="http://schemas.microsoft.com/office/drawing/2014/main" val="10000"/>
                  </a:ext>
                </a:extLst>
              </a:tr>
              <a:tr h="169442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sngStrike" cap="none" normalizeH="0" baseline="0" dirty="0">
                          <a:ln>
                            <a:noFill/>
                          </a:ln>
                          <a:solidFill>
                            <a:schemeClr val="tx1"/>
                          </a:solidFill>
                          <a:effectLst/>
                          <a:latin typeface="Courier New" pitchFamily="49" charset="0"/>
                        </a:rPr>
                        <a:t> </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7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kern="1200" cap="none" normalizeH="0" baseline="0" dirty="0">
                          <a:ln>
                            <a:noFill/>
                          </a:ln>
                          <a:solidFill>
                            <a:srgbClr val="FF0000"/>
                          </a:solidFill>
                          <a:effectLst/>
                          <a:latin typeface="+mn-lt"/>
                          <a:ea typeface="+mn-ea"/>
                          <a:cs typeface="+mn-cs"/>
                        </a:rPr>
                        <a:t>NOGRR245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rgbClr val="FF0000"/>
                          </a:solidFill>
                          <a:effectLst/>
                          <a:latin typeface="Courier New" pitchFamily="49" charset="0"/>
                          <a:ea typeface="+mn-ea"/>
                          <a:cs typeface="+mn-cs"/>
                        </a:rPr>
                        <a:t>PGRR091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rgbClr val="FF0000"/>
                          </a:solidFill>
                          <a:effectLst/>
                          <a:latin typeface="Courier New" pitchFamily="49" charset="0"/>
                          <a:ea typeface="+mn-ea"/>
                          <a:cs typeface="+mn-cs"/>
                        </a:rPr>
                        <a:t>SCR828</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910136E5-EBFA-7A6B-2C0A-EBFE5A4B3914}"/>
              </a:ext>
            </a:extLst>
          </p:cNvPr>
          <p:cNvSpPr/>
          <p:nvPr/>
        </p:nvSpPr>
        <p:spPr>
          <a:xfrm>
            <a:off x="160363" y="3183747"/>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R7</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Flowchart: Alternate Process 8">
            <a:extLst>
              <a:ext uri="{FF2B5EF4-FFF2-40B4-BE49-F238E27FC236}">
                <a16:creationId xmlns:a16="http://schemas.microsoft.com/office/drawing/2014/main" id="{22DF4776-98CC-F894-84DE-A452FD405951}"/>
              </a:ext>
            </a:extLst>
          </p:cNvPr>
          <p:cNvSpPr/>
          <p:nvPr/>
        </p:nvSpPr>
        <p:spPr>
          <a:xfrm>
            <a:off x="1599696" y="3191988"/>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R8</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Flowchart: Alternate Process 11">
            <a:extLst>
              <a:ext uri="{FF2B5EF4-FFF2-40B4-BE49-F238E27FC236}">
                <a16:creationId xmlns:a16="http://schemas.microsoft.com/office/drawing/2014/main" id="{B55C91AD-E3F4-0703-F1EA-0E27F21FD4B3}"/>
              </a:ext>
            </a:extLst>
          </p:cNvPr>
          <p:cNvSpPr/>
          <p:nvPr/>
        </p:nvSpPr>
        <p:spPr>
          <a:xfrm>
            <a:off x="4571496" y="3188006"/>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R10</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Flowchart: Alternate Process 12">
            <a:extLst>
              <a:ext uri="{FF2B5EF4-FFF2-40B4-BE49-F238E27FC236}">
                <a16:creationId xmlns:a16="http://schemas.microsoft.com/office/drawing/2014/main" id="{E8ABAEEF-D09F-B2E8-7F78-4763272CC5D3}"/>
              </a:ext>
            </a:extLst>
          </p:cNvPr>
          <p:cNvSpPr/>
          <p:nvPr/>
        </p:nvSpPr>
        <p:spPr>
          <a:xfrm>
            <a:off x="7474542" y="3188006"/>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lowchart: Alternate Process 4">
            <a:extLst>
              <a:ext uri="{FF2B5EF4-FFF2-40B4-BE49-F238E27FC236}">
                <a16:creationId xmlns:a16="http://schemas.microsoft.com/office/drawing/2014/main" id="{05F62EFB-D714-1571-D587-DE9AD37940A4}"/>
              </a:ext>
            </a:extLst>
          </p:cNvPr>
          <p:cNvSpPr/>
          <p:nvPr/>
        </p:nvSpPr>
        <p:spPr>
          <a:xfrm>
            <a:off x="3124200" y="73761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R3</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Flowchart: Alternate Process 9">
            <a:extLst>
              <a:ext uri="{FF2B5EF4-FFF2-40B4-BE49-F238E27FC236}">
                <a16:creationId xmlns:a16="http://schemas.microsoft.com/office/drawing/2014/main" id="{2F974D47-70AE-8B16-8AFF-79EA315C83EA}"/>
              </a:ext>
            </a:extLst>
          </p:cNvPr>
          <p:cNvSpPr/>
          <p:nvPr/>
        </p:nvSpPr>
        <p:spPr>
          <a:xfrm>
            <a:off x="3123696" y="3182112"/>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R9</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A28D714B-568B-7116-7E19-FFA899FE34D1}"/>
              </a:ext>
            </a:extLst>
          </p:cNvPr>
          <p:cNvSpPr txBox="1"/>
          <p:nvPr/>
        </p:nvSpPr>
        <p:spPr>
          <a:xfrm>
            <a:off x="6073697" y="3653088"/>
            <a:ext cx="1361015" cy="246221"/>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ourier New" pitchFamily="49" charset="0"/>
                <a:ea typeface="+mn-ea"/>
                <a:cs typeface="+mn-cs"/>
              </a:rPr>
              <a:t>NPRR1007-1013</a:t>
            </a:r>
          </a:p>
        </p:txBody>
      </p:sp>
      <p:sp>
        <p:nvSpPr>
          <p:cNvPr id="17" name="TextBox 15">
            <a:extLst>
              <a:ext uri="{FF2B5EF4-FFF2-40B4-BE49-F238E27FC236}">
                <a16:creationId xmlns:a16="http://schemas.microsoft.com/office/drawing/2014/main" id="{E6E02350-D7E2-A621-1C4A-E23E54FC2329}"/>
              </a:ext>
            </a:extLst>
          </p:cNvPr>
          <p:cNvSpPr txBox="1">
            <a:spLocks noChangeArrowheads="1"/>
          </p:cNvSpPr>
          <p:nvPr/>
        </p:nvSpPr>
        <p:spPr bwMode="auto">
          <a:xfrm>
            <a:off x="7423133" y="5757677"/>
            <a:ext cx="1516120" cy="246221"/>
          </a:xfrm>
          <a:prstGeom prst="rect">
            <a:avLst/>
          </a:prstGeom>
          <a:solidFill>
            <a:schemeClr val="accent2">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ea typeface="+mn-ea"/>
                <a:cs typeface="+mn-cs"/>
              </a:rPr>
              <a:t>RTC+B Market Trials</a:t>
            </a:r>
          </a:p>
        </p:txBody>
      </p:sp>
      <p:sp>
        <p:nvSpPr>
          <p:cNvPr id="18" name="Rectangle 17">
            <a:extLst>
              <a:ext uri="{FF2B5EF4-FFF2-40B4-BE49-F238E27FC236}">
                <a16:creationId xmlns:a16="http://schemas.microsoft.com/office/drawing/2014/main" id="{E95184D5-02EA-FC5F-62ED-AFCBC03B7EAE}"/>
              </a:ext>
            </a:extLst>
          </p:cNvPr>
          <p:cNvSpPr/>
          <p:nvPr/>
        </p:nvSpPr>
        <p:spPr>
          <a:xfrm>
            <a:off x="3139456" y="3779528"/>
            <a:ext cx="2864424" cy="545913"/>
          </a:xfrm>
          <a:prstGeom prst="rect">
            <a:avLst/>
          </a:prstGeom>
          <a:solidFill>
            <a:srgbClr val="F8948A"/>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Closed-loop SCED/LFC</a:t>
            </a:r>
          </a:p>
        </p:txBody>
      </p:sp>
      <p:sp>
        <p:nvSpPr>
          <p:cNvPr id="19" name="Rectangle 18">
            <a:extLst>
              <a:ext uri="{FF2B5EF4-FFF2-40B4-BE49-F238E27FC236}">
                <a16:creationId xmlns:a16="http://schemas.microsoft.com/office/drawing/2014/main" id="{1C6A88F9-126C-4AFF-A9FE-3DEAAFD04664}"/>
              </a:ext>
            </a:extLst>
          </p:cNvPr>
          <p:cNvSpPr/>
          <p:nvPr/>
        </p:nvSpPr>
        <p:spPr>
          <a:xfrm>
            <a:off x="3139456" y="4446890"/>
            <a:ext cx="2864424" cy="545913"/>
          </a:xfrm>
          <a:prstGeom prst="rect">
            <a:avLst/>
          </a:prstGeom>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Day-Ahead Market </a:t>
            </a:r>
          </a:p>
        </p:txBody>
      </p:sp>
      <p:sp>
        <p:nvSpPr>
          <p:cNvPr id="20" name="Rectangle 19">
            <a:extLst>
              <a:ext uri="{FF2B5EF4-FFF2-40B4-BE49-F238E27FC236}">
                <a16:creationId xmlns:a16="http://schemas.microsoft.com/office/drawing/2014/main" id="{9AB7D7C9-1D43-4FBD-CC01-0B92F05044CE}"/>
              </a:ext>
            </a:extLst>
          </p:cNvPr>
          <p:cNvSpPr/>
          <p:nvPr/>
        </p:nvSpPr>
        <p:spPr>
          <a:xfrm>
            <a:off x="160280" y="3779527"/>
            <a:ext cx="2963416" cy="551329"/>
          </a:xfrm>
          <a:prstGeom prst="rect">
            <a:avLst/>
          </a:prstGeom>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Open-loop RTC SCED</a:t>
            </a:r>
          </a:p>
        </p:txBody>
      </p:sp>
      <p:sp>
        <p:nvSpPr>
          <p:cNvPr id="21" name="Rectangle 20">
            <a:extLst>
              <a:ext uri="{FF2B5EF4-FFF2-40B4-BE49-F238E27FC236}">
                <a16:creationId xmlns:a16="http://schemas.microsoft.com/office/drawing/2014/main" id="{C54298ED-6F96-E8BE-6F2A-6A5286DF5E47}"/>
              </a:ext>
            </a:extLst>
          </p:cNvPr>
          <p:cNvSpPr/>
          <p:nvPr/>
        </p:nvSpPr>
        <p:spPr>
          <a:xfrm>
            <a:off x="144520" y="4446889"/>
            <a:ext cx="2979176" cy="545913"/>
          </a:xfrm>
          <a:prstGeom prst="rect">
            <a:avLst/>
          </a:prstGeom>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QSE Telemetry Tests</a:t>
            </a:r>
          </a:p>
        </p:txBody>
      </p:sp>
      <p:sp>
        <p:nvSpPr>
          <p:cNvPr id="22" name="Rectangle 21">
            <a:extLst>
              <a:ext uri="{FF2B5EF4-FFF2-40B4-BE49-F238E27FC236}">
                <a16:creationId xmlns:a16="http://schemas.microsoft.com/office/drawing/2014/main" id="{607283F4-E212-A1A9-262F-34411FE2EF9F}"/>
              </a:ext>
            </a:extLst>
          </p:cNvPr>
          <p:cNvSpPr/>
          <p:nvPr/>
        </p:nvSpPr>
        <p:spPr>
          <a:xfrm>
            <a:off x="6172200" y="1282588"/>
            <a:ext cx="2826434" cy="543730"/>
          </a:xfrm>
          <a:prstGeom prst="rect">
            <a:avLst/>
          </a:prstGeom>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RTC QSE Submission Testing</a:t>
            </a:r>
          </a:p>
        </p:txBody>
      </p:sp>
      <p:sp>
        <p:nvSpPr>
          <p:cNvPr id="23" name="Rectangle 22">
            <a:extLst>
              <a:ext uri="{FF2B5EF4-FFF2-40B4-BE49-F238E27FC236}">
                <a16:creationId xmlns:a16="http://schemas.microsoft.com/office/drawing/2014/main" id="{07F34012-CD28-318A-7E53-C6DD49EAC532}"/>
              </a:ext>
            </a:extLst>
          </p:cNvPr>
          <p:cNvSpPr/>
          <p:nvPr/>
        </p:nvSpPr>
        <p:spPr>
          <a:xfrm>
            <a:off x="6172200" y="1902777"/>
            <a:ext cx="2834370" cy="678583"/>
          </a:xfrm>
          <a:prstGeom prst="rect">
            <a:avLst/>
          </a:prstGeom>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RTC QSE Telemetry Check-out</a:t>
            </a: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35" name="TextBox 15">
            <a:extLst>
              <a:ext uri="{FF2B5EF4-FFF2-40B4-BE49-F238E27FC236}">
                <a16:creationId xmlns:a16="http://schemas.microsoft.com/office/drawing/2014/main" id="{49811323-921D-3C31-0BF9-B5BAAEAF3297}"/>
              </a:ext>
            </a:extLst>
          </p:cNvPr>
          <p:cNvSpPr txBox="1">
            <a:spLocks noChangeArrowheads="1"/>
          </p:cNvSpPr>
          <p:nvPr/>
        </p:nvSpPr>
        <p:spPr bwMode="auto">
          <a:xfrm>
            <a:off x="7423133" y="6084477"/>
            <a:ext cx="1516120" cy="246221"/>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ea typeface="+mn-ea"/>
                <a:cs typeface="+mn-cs"/>
              </a:rPr>
              <a:t>RTC+B Stabilization</a:t>
            </a:r>
          </a:p>
        </p:txBody>
      </p:sp>
      <p:sp>
        <p:nvSpPr>
          <p:cNvPr id="11" name="TextBox 12">
            <a:extLst>
              <a:ext uri="{FF2B5EF4-FFF2-40B4-BE49-F238E27FC236}">
                <a16:creationId xmlns:a16="http://schemas.microsoft.com/office/drawing/2014/main" id="{8C68C5E7-6110-1043-A807-C185F79C9115}"/>
              </a:ext>
            </a:extLst>
          </p:cNvPr>
          <p:cNvSpPr txBox="1">
            <a:spLocks noChangeArrowheads="1"/>
          </p:cNvSpPr>
          <p:nvPr/>
        </p:nvSpPr>
        <p:spPr bwMode="auto">
          <a:xfrm>
            <a:off x="6019637" y="3172306"/>
            <a:ext cx="1435608" cy="498598"/>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RTC+B</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12/5</a:t>
            </a:r>
          </a:p>
        </p:txBody>
      </p:sp>
      <p:sp>
        <p:nvSpPr>
          <p:cNvPr id="16" name="TextBox 15">
            <a:extLst>
              <a:ext uri="{FF2B5EF4-FFF2-40B4-BE49-F238E27FC236}">
                <a16:creationId xmlns:a16="http://schemas.microsoft.com/office/drawing/2014/main" id="{B4C0643D-2073-8F79-87D0-82D2BBC2D9EA}"/>
              </a:ext>
            </a:extLst>
          </p:cNvPr>
          <p:cNvSpPr txBox="1"/>
          <p:nvPr/>
        </p:nvSpPr>
        <p:spPr>
          <a:xfrm>
            <a:off x="6034171" y="3846445"/>
            <a:ext cx="810217" cy="1840504"/>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NPRR963</a:t>
            </a:r>
            <a:r>
              <a:rPr kumimoji="0" lang="en-US" sz="700" b="0" i="0" u="none" strike="noStrike" kern="1200" cap="none" spc="0" normalizeH="0" baseline="0" noProof="0" dirty="0">
                <a:ln>
                  <a:noFill/>
                </a:ln>
                <a:solidFill>
                  <a:prstClr val="black"/>
                </a:solidFill>
                <a:effectLst/>
                <a:uLnTx/>
                <a:uFillTx/>
                <a:latin typeface="Courier New" pitchFamily="49" charset="0"/>
                <a:ea typeface="+mn-ea"/>
                <a:cs typeface="+mn-cs"/>
              </a:rPr>
              <a:t>(a)</a:t>
            </a:r>
            <a:endPar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NPRR965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NPRR1000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NPRR1014</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NPRR1029</a:t>
            </a:r>
            <a:r>
              <a:rPr kumimoji="0" lang="en-US" sz="600" b="0" i="0" u="none" strike="noStrike" kern="1200" cap="none" spc="0" normalizeH="0" baseline="0" noProof="0" dirty="0">
                <a:ln>
                  <a:noFill/>
                </a:ln>
                <a:solidFill>
                  <a:srgbClr val="FF0000"/>
                </a:solidFill>
                <a:effectLst/>
                <a:uLnTx/>
                <a:uFillTx/>
                <a:latin typeface="Courier New" pitchFamily="49" charset="0"/>
                <a:ea typeface="+mn-ea"/>
                <a:cs typeface="+mn-cs"/>
              </a:rPr>
              <a:t>(a)</a:t>
            </a:r>
            <a:endPar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NPRR1054</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NPRR1058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NPRR1172</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NPRR1204</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NPRR1216</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NPRR1236</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NPRR1245</a:t>
            </a:r>
          </a:p>
        </p:txBody>
      </p:sp>
      <p:sp>
        <p:nvSpPr>
          <p:cNvPr id="25" name="TextBox 24">
            <a:extLst>
              <a:ext uri="{FF2B5EF4-FFF2-40B4-BE49-F238E27FC236}">
                <a16:creationId xmlns:a16="http://schemas.microsoft.com/office/drawing/2014/main" id="{60846DDB-5068-A1A0-9AC3-B8FE9DA5BA9A}"/>
              </a:ext>
            </a:extLst>
          </p:cNvPr>
          <p:cNvSpPr txBox="1"/>
          <p:nvPr/>
        </p:nvSpPr>
        <p:spPr>
          <a:xfrm>
            <a:off x="6773411" y="3838494"/>
            <a:ext cx="681892" cy="1692771"/>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NPRR1246</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NPRR1268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NPRR1269</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NPRR1270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NPRR1282</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NOGRR211</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NOGRR268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srgbClr val="FF0000"/>
                </a:solidFill>
                <a:effectLst/>
                <a:uLnTx/>
                <a:uFillTx/>
                <a:latin typeface="Courier New" pitchFamily="49" charset="0"/>
                <a:ea typeface="+mn-ea"/>
                <a:cs typeface="+mn-cs"/>
              </a:rPr>
              <a:t>NOGRR277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OBDRR020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OBDRR052</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ourier New" pitchFamily="49" charset="0"/>
                <a:ea typeface="+mn-ea"/>
                <a:cs typeface="+mn-cs"/>
              </a:rPr>
              <a:t>PGRR118</a:t>
            </a:r>
            <a:endPar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26" name="TextBox 25">
            <a:extLst>
              <a:ext uri="{FF2B5EF4-FFF2-40B4-BE49-F238E27FC236}">
                <a16:creationId xmlns:a16="http://schemas.microsoft.com/office/drawing/2014/main" id="{AE526C8B-9728-07BC-115D-2FA367AF8530}"/>
              </a:ext>
            </a:extLst>
          </p:cNvPr>
          <p:cNvSpPr txBox="1"/>
          <p:nvPr/>
        </p:nvSpPr>
        <p:spPr>
          <a:xfrm>
            <a:off x="7099288" y="3303452"/>
            <a:ext cx="416949"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E</a:t>
            </a:r>
          </a:p>
        </p:txBody>
      </p:sp>
      <p:sp>
        <p:nvSpPr>
          <p:cNvPr id="28" name="TextBox 21">
            <a:extLst>
              <a:ext uri="{FF2B5EF4-FFF2-40B4-BE49-F238E27FC236}">
                <a16:creationId xmlns:a16="http://schemas.microsoft.com/office/drawing/2014/main" id="{D71B230A-1570-ABB5-7E64-53318C74B64A}"/>
              </a:ext>
            </a:extLst>
          </p:cNvPr>
          <p:cNvSpPr txBox="1">
            <a:spLocks noChangeArrowheads="1"/>
          </p:cNvSpPr>
          <p:nvPr/>
        </p:nvSpPr>
        <p:spPr bwMode="auto">
          <a:xfrm>
            <a:off x="5500558" y="5767347"/>
            <a:ext cx="1814642" cy="584775"/>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NPRR963(a) – Portion of NPRR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FF0000"/>
                </a:solidFill>
                <a:effectLst/>
                <a:uLnTx/>
                <a:uFillTx/>
                <a:latin typeface="Arial" charset="0"/>
                <a:ea typeface="+mn-ea"/>
                <a:cs typeface="+mn-cs"/>
              </a:rPr>
              <a:t>NPRR1029(a) – Market suspension 	of ESRs portion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NPRR1253 – ICCP/Public API</a:t>
            </a:r>
          </a:p>
        </p:txBody>
      </p:sp>
      <p:sp>
        <p:nvSpPr>
          <p:cNvPr id="31" name="TextBox 30">
            <a:extLst>
              <a:ext uri="{FF2B5EF4-FFF2-40B4-BE49-F238E27FC236}">
                <a16:creationId xmlns:a16="http://schemas.microsoft.com/office/drawing/2014/main" id="{11335025-BCF2-72E5-B929-E9862EC89D4F}"/>
              </a:ext>
            </a:extLst>
          </p:cNvPr>
          <p:cNvSpPr txBox="1"/>
          <p:nvPr/>
        </p:nvSpPr>
        <p:spPr>
          <a:xfrm>
            <a:off x="1257653" y="1234728"/>
            <a:ext cx="370549" cy="135421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endParaRPr kumimoji="0" lang="en-US" sz="16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p:txBody>
      </p:sp>
      <p:sp>
        <p:nvSpPr>
          <p:cNvPr id="36" name="TextBox 12">
            <a:extLst>
              <a:ext uri="{FF2B5EF4-FFF2-40B4-BE49-F238E27FC236}">
                <a16:creationId xmlns:a16="http://schemas.microsoft.com/office/drawing/2014/main" id="{6AF2B741-07AA-BAC8-93F9-453058B57A04}"/>
              </a:ext>
            </a:extLst>
          </p:cNvPr>
          <p:cNvSpPr txBox="1">
            <a:spLocks noChangeArrowheads="1"/>
          </p:cNvSpPr>
          <p:nvPr/>
        </p:nvSpPr>
        <p:spPr bwMode="auto">
          <a:xfrm>
            <a:off x="160280" y="2050120"/>
            <a:ext cx="1429748"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1/1</a:t>
            </a:r>
          </a:p>
        </p:txBody>
      </p:sp>
      <p:sp>
        <p:nvSpPr>
          <p:cNvPr id="15" name="TextBox 12">
            <a:extLst>
              <a:ext uri="{FF2B5EF4-FFF2-40B4-BE49-F238E27FC236}">
                <a16:creationId xmlns:a16="http://schemas.microsoft.com/office/drawing/2014/main" id="{90ED5A1E-3866-5EE5-43F1-1FEAD803E6EF}"/>
              </a:ext>
            </a:extLst>
          </p:cNvPr>
          <p:cNvSpPr txBox="1">
            <a:spLocks noChangeArrowheads="1"/>
          </p:cNvSpPr>
          <p:nvPr/>
        </p:nvSpPr>
        <p:spPr bwMode="auto">
          <a:xfrm>
            <a:off x="1603158" y="1600200"/>
            <a:ext cx="1513337"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3/1</a:t>
            </a:r>
          </a:p>
        </p:txBody>
      </p:sp>
      <p:sp>
        <p:nvSpPr>
          <p:cNvPr id="27" name="TextBox 26">
            <a:extLst>
              <a:ext uri="{FF2B5EF4-FFF2-40B4-BE49-F238E27FC236}">
                <a16:creationId xmlns:a16="http://schemas.microsoft.com/office/drawing/2014/main" id="{810B0756-31BE-5966-47A4-55F3ED8C8FA6}"/>
              </a:ext>
            </a:extLst>
          </p:cNvPr>
          <p:cNvSpPr txBox="1"/>
          <p:nvPr/>
        </p:nvSpPr>
        <p:spPr>
          <a:xfrm>
            <a:off x="2795586" y="1905000"/>
            <a:ext cx="370549"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34" name="TextBox 12">
            <a:extLst>
              <a:ext uri="{FF2B5EF4-FFF2-40B4-BE49-F238E27FC236}">
                <a16:creationId xmlns:a16="http://schemas.microsoft.com/office/drawing/2014/main" id="{20788E33-F5D2-FABD-28BF-A39CF5E84B6B}"/>
              </a:ext>
            </a:extLst>
          </p:cNvPr>
          <p:cNvSpPr txBox="1">
            <a:spLocks noChangeArrowheads="1"/>
          </p:cNvSpPr>
          <p:nvPr/>
        </p:nvSpPr>
        <p:spPr bwMode="auto">
          <a:xfrm>
            <a:off x="1599346" y="2269185"/>
            <a:ext cx="1513337"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charset="0"/>
                <a:ea typeface="+mn-ea"/>
                <a:cs typeface="+mn-cs"/>
              </a:rPr>
              <a:t>3/7</a:t>
            </a:r>
          </a:p>
        </p:txBody>
      </p:sp>
      <p:sp>
        <p:nvSpPr>
          <p:cNvPr id="37" name="TextBox 36">
            <a:extLst>
              <a:ext uri="{FF2B5EF4-FFF2-40B4-BE49-F238E27FC236}">
                <a16:creationId xmlns:a16="http://schemas.microsoft.com/office/drawing/2014/main" id="{D0BD1726-D2EF-8F2B-7412-47CB25B44C33}"/>
              </a:ext>
            </a:extLst>
          </p:cNvPr>
          <p:cNvSpPr txBox="1"/>
          <p:nvPr/>
        </p:nvSpPr>
        <p:spPr>
          <a:xfrm>
            <a:off x="2793522" y="2617011"/>
            <a:ext cx="370549"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38" name="TextBox 37">
            <a:extLst>
              <a:ext uri="{FF2B5EF4-FFF2-40B4-BE49-F238E27FC236}">
                <a16:creationId xmlns:a16="http://schemas.microsoft.com/office/drawing/2014/main" id="{BC544188-76D6-FAC4-4414-66882705D347}"/>
              </a:ext>
            </a:extLst>
          </p:cNvPr>
          <p:cNvSpPr txBox="1"/>
          <p:nvPr/>
        </p:nvSpPr>
        <p:spPr>
          <a:xfrm>
            <a:off x="4225663" y="1254527"/>
            <a:ext cx="370549"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DF80C333-72D5-C9F8-1134-365429EF765B}"/>
              </a:ext>
            </a:extLst>
          </p:cNvPr>
          <p:cNvSpPr txBox="1"/>
          <p:nvPr/>
        </p:nvSpPr>
        <p:spPr>
          <a:xfrm>
            <a:off x="7129925" y="2849300"/>
            <a:ext cx="370549"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57C15D56-3C72-EC19-1AE0-6DBCE4A6F5E3}"/>
              </a:ext>
            </a:extLst>
          </p:cNvPr>
          <p:cNvSpPr/>
          <p:nvPr/>
        </p:nvSpPr>
        <p:spPr>
          <a:xfrm>
            <a:off x="7471063" y="3678850"/>
            <a:ext cx="1517904" cy="839539"/>
          </a:xfrm>
          <a:prstGeom prst="rect">
            <a:avLst/>
          </a:prstGeom>
          <a:solidFill>
            <a:schemeClr val="accent3">
              <a:lumMod val="20000"/>
              <a:lumOff val="80000"/>
            </a:schemeClr>
          </a:solidFill>
          <a:ln w="12700"/>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panose="020B0604020202020204"/>
                <a:ea typeface="+mn-ea"/>
                <a:cs typeface="+mn-cs"/>
              </a:rPr>
              <a:t>RTC+B Stabilization begins</a:t>
            </a:r>
          </a:p>
        </p:txBody>
      </p:sp>
      <p:sp>
        <p:nvSpPr>
          <p:cNvPr id="41" name="TextBox 40">
            <a:extLst>
              <a:ext uri="{FF2B5EF4-FFF2-40B4-BE49-F238E27FC236}">
                <a16:creationId xmlns:a16="http://schemas.microsoft.com/office/drawing/2014/main" id="{2B7C9706-1E33-0705-A818-E7C347BF3F9A}"/>
              </a:ext>
            </a:extLst>
          </p:cNvPr>
          <p:cNvSpPr txBox="1"/>
          <p:nvPr/>
        </p:nvSpPr>
        <p:spPr>
          <a:xfrm>
            <a:off x="8663533" y="4748253"/>
            <a:ext cx="370549" cy="49244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E</a:t>
            </a:r>
          </a:p>
        </p:txBody>
      </p:sp>
      <p:sp>
        <p:nvSpPr>
          <p:cNvPr id="42" name="TextBox 41">
            <a:extLst>
              <a:ext uri="{FF2B5EF4-FFF2-40B4-BE49-F238E27FC236}">
                <a16:creationId xmlns:a16="http://schemas.microsoft.com/office/drawing/2014/main" id="{01FD9BCA-2CA5-130A-9365-C4BD7867B4BC}"/>
              </a:ext>
            </a:extLst>
          </p:cNvPr>
          <p:cNvSpPr txBox="1"/>
          <p:nvPr/>
        </p:nvSpPr>
        <p:spPr>
          <a:xfrm>
            <a:off x="5686506" y="5103174"/>
            <a:ext cx="370549" cy="27699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endParaRPr kumimoji="0" lang="en-US" sz="1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4249386037"/>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B6C32BA7893B4D8D08DA703C6B8599" ma:contentTypeVersion="0" ma:contentTypeDescription="Create a new document." ma:contentTypeScope="" ma:versionID="438847a72b75665982a8a359f97ca60b">
  <xsd:schema xmlns:xsd="http://www.w3.org/2001/XMLSchema" xmlns:xs="http://www.w3.org/2001/XMLSchema" xmlns:p="http://schemas.microsoft.com/office/2006/metadata/properties" xmlns:ns2="c34af464-7aa1-4edd-9be4-83dffc1cb926" targetNamespace="http://schemas.microsoft.com/office/2006/metadata/properties" ma:root="true" ma:fieldsID="429eac13a7923d6b47fc28e8f4096b10"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
  </documentManagement>
</p:properties>
</file>

<file path=customXml/itemProps1.xml><?xml version="1.0" encoding="utf-8"?>
<ds:datastoreItem xmlns:ds="http://schemas.openxmlformats.org/officeDocument/2006/customXml" ds:itemID="{6C9659B9-8752-4DC3-8CFE-950F74D5E7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AD6A9D-E05D-44AF-B5F9-103C86E8102F}">
  <ds:schemaRefs>
    <ds:schemaRef ds:uri="http://schemas.openxmlformats.org/package/2006/metadata/core-properties"/>
    <ds:schemaRef ds:uri="http://purl.org/dc/dcmitype/"/>
    <ds:schemaRef ds:uri="c34af464-7aa1-4edd-9be4-83dffc1cb926"/>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10928</TotalTime>
  <Words>1080</Words>
  <Application>Microsoft Office PowerPoint</Application>
  <PresentationFormat>On-screen Show (4:3)</PresentationFormat>
  <Paragraphs>211</Paragraphs>
  <Slides>8</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Courier New</vt:lpstr>
      <vt:lpstr>Times New Roman</vt:lpstr>
      <vt:lpstr>Wingdings</vt:lpstr>
      <vt:lpstr>Custom Design</vt:lpstr>
      <vt:lpstr>Office Theme</vt:lpstr>
      <vt:lpstr>PowerPoint Presentation</vt:lpstr>
      <vt:lpstr>Summary of PRS Update</vt:lpstr>
      <vt:lpstr>Appendix</vt:lpstr>
      <vt:lpstr>NPRR1277, Revisions to EAL Formula</vt:lpstr>
      <vt:lpstr>NPRR1281, Improvements to Alternate FFSS Resource Designation</vt:lpstr>
      <vt:lpstr>NPRR1288, Remove Multiple Month Transactions in CRR Auctions</vt:lpstr>
      <vt:lpstr>NPRR1289, Option Price Report and Establish 1 MW Bid Minimum</vt:lpstr>
      <vt:lpstr>2025 Release Targets – Approved NPRRs / SCRs / xGRRs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ERCOT</cp:lastModifiedBy>
  <cp:revision>645</cp:revision>
  <cp:lastPrinted>2013-01-30T23:16:36Z</cp:lastPrinted>
  <dcterms:created xsi:type="dcterms:W3CDTF">2010-04-12T23:12:02Z</dcterms:created>
  <dcterms:modified xsi:type="dcterms:W3CDTF">2025-07-21T14:56:00Z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0x0101000EB6C32BA7893B4D8D08DA703C6B8599</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