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9"/>
  </p:notesMasterIdLst>
  <p:handoutMasterIdLst>
    <p:handoutMasterId r:id="rId10"/>
  </p:handoutMasterIdLst>
  <p:sldIdLst>
    <p:sldId id="268" r:id="rId6"/>
    <p:sldId id="269" r:id="rId7"/>
    <p:sldId id="270" r:id="rId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20" d="100"/>
          <a:sy n="120" d="100"/>
        </p:scale>
        <p:origin x="370" y="178"/>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7/22/2025</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7/22/2025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A5559-8B30-D401-0B98-AACE1929A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D9EF10-8982-31A3-9E45-814BA7674E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72B5D8-EE63-1DB9-EC21-B87075B673E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61C0855-0DF8-0A4A-0871-4BE2768554B6}"/>
              </a:ext>
            </a:extLst>
          </p:cNvPr>
          <p:cNvSpPr>
            <a:spLocks noGrp="1"/>
          </p:cNvSpPr>
          <p:nvPr>
            <p:ph type="sldNum" sz="quarter" idx="10"/>
          </p:nvPr>
        </p:nvSpPr>
        <p:spPr/>
        <p:txBody>
          <a:bodyPr/>
          <a:lstStyle/>
          <a:p>
            <a:fld id="{F62AC51D-6DAA-4455-8EA7-D54B64909A85}" type="slidenum">
              <a:rPr lang="en-US" smtClean="0"/>
              <a:t>1</a:t>
            </a:fld>
            <a:endParaRPr lang="en-US"/>
          </a:p>
        </p:txBody>
      </p:sp>
    </p:spTree>
    <p:extLst>
      <p:ext uri="{BB962C8B-B14F-4D97-AF65-F5344CB8AC3E}">
        <p14:creationId xmlns:p14="http://schemas.microsoft.com/office/powerpoint/2010/main" val="1586688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CA2B4-879C-4485-6617-E59B2C199C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2033AE-5287-D531-5449-97DE39185D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62AF83-9BA7-1D67-127E-91EC1766ABD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FF9972-6F61-C33A-A9F8-049B6C9C4C6B}"/>
              </a:ext>
            </a:extLst>
          </p:cNvPr>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4005928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ABAF3-1561-6ADD-D594-FBF4B0ADFB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8AF51-DC9F-7524-EB4F-351F1179B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F053B5-0EAC-82A3-CBDB-7D8FD796552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6B3D488-2E0A-9B64-D142-E57240C5F726}"/>
              </a:ext>
            </a:extLst>
          </p:cNvPr>
          <p:cNvSpPr>
            <a:spLocks noGrp="1"/>
          </p:cNvSpPr>
          <p:nvPr>
            <p:ph type="sldNum" sz="quarter" idx="10"/>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3794993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052221"/>
          </a:xfrm>
          <a:prstGeom prst="rect">
            <a:avLst/>
          </a:prstGeom>
        </p:spPr>
        <p:txBody>
          <a:bodyPr/>
          <a:lstStyle>
            <a:lvl1pPr>
              <a:defRPr sz="2600">
                <a:solidFill>
                  <a:schemeClr val="tx2"/>
                </a:solidFill>
              </a:defRPr>
            </a:lvl1pPr>
            <a:lvl2pPr>
              <a:defRPr sz="2400">
                <a:solidFill>
                  <a:schemeClr val="tx2"/>
                </a:solidFill>
              </a:defRPr>
            </a:lvl2pPr>
            <a:lvl3pPr>
              <a:defRPr sz="2200">
                <a:solidFill>
                  <a:schemeClr val="tx2"/>
                </a:solidFill>
              </a:defRPr>
            </a:lvl3pPr>
            <a:lvl4pPr>
              <a:defRPr sz="2100">
                <a:solidFill>
                  <a:schemeClr val="tx2"/>
                </a:solidFill>
              </a:defRPr>
            </a:lvl4pPr>
            <a:lvl5pPr>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Footer text goes here.</a:t>
            </a:r>
            <a:endParaRPr lang="en-US" dirty="0"/>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a:p>
        </p:txBody>
      </p:sp>
      <p:sp>
        <p:nvSpPr>
          <p:cNvPr id="5" name="Content Placeholder 4"/>
          <p:cNvSpPr>
            <a:spLocks noGrp="1"/>
          </p:cNvSpPr>
          <p:nvPr>
            <p:ph sz="half" idx="1"/>
          </p:nvPr>
        </p:nvSpPr>
        <p:spPr>
          <a:xfrm>
            <a:off x="628650" y="990601"/>
            <a:ext cx="3886200" cy="4800600"/>
          </a:xfrm>
          <a:prstGeom prst="rect">
            <a:avLst/>
          </a:prstGeom>
        </p:spPr>
        <p:txBody>
          <a:bodyPr/>
          <a:lstStyle>
            <a:lvl1pPr>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4800600"/>
          </a:xfrm>
          <a:prstGeom prst="rect">
            <a:avLst/>
          </a:prstGeom>
        </p:spPr>
        <p:txBody>
          <a:bodyPr/>
          <a:lstStyle>
            <a:lvl1pPr>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AB43D-CB00-AA6E-B075-E55AC20B8F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D9E93-9471-04B4-D010-59A766573A10}"/>
              </a:ext>
            </a:extLst>
          </p:cNvPr>
          <p:cNvSpPr>
            <a:spLocks noGrp="1"/>
          </p:cNvSpPr>
          <p:nvPr>
            <p:ph type="title"/>
          </p:nvPr>
        </p:nvSpPr>
        <p:spPr>
          <a:xfrm>
            <a:off x="381000" y="243682"/>
            <a:ext cx="8534400" cy="518318"/>
          </a:xfrm>
        </p:spPr>
        <p:txBody>
          <a:bodyPr/>
          <a:lstStyle/>
          <a:p>
            <a:r>
              <a:rPr lang="en-US" b="1" dirty="0">
                <a:solidFill>
                  <a:schemeClr val="accent1"/>
                </a:solidFill>
              </a:rPr>
              <a:t>Revision Request Summary for </a:t>
            </a:r>
            <a:r>
              <a:rPr lang="en-US" dirty="0"/>
              <a:t>7/30</a:t>
            </a:r>
            <a:r>
              <a:rPr lang="en-US" b="1" dirty="0">
                <a:solidFill>
                  <a:schemeClr val="accent1"/>
                </a:solidFill>
              </a:rPr>
              <a:t>/25 TAC</a:t>
            </a:r>
          </a:p>
        </p:txBody>
      </p:sp>
      <p:sp>
        <p:nvSpPr>
          <p:cNvPr id="4" name="Slide Number Placeholder 3">
            <a:extLst>
              <a:ext uri="{FF2B5EF4-FFF2-40B4-BE49-F238E27FC236}">
                <a16:creationId xmlns:a16="http://schemas.microsoft.com/office/drawing/2014/main" id="{D7679DCF-CB3F-0D75-DDDB-2E67B9CB22D1}"/>
              </a:ext>
            </a:extLst>
          </p:cNvPr>
          <p:cNvSpPr>
            <a:spLocks noGrp="1"/>
          </p:cNvSpPr>
          <p:nvPr>
            <p:ph type="sldNum" sz="quarter" idx="4"/>
          </p:nvPr>
        </p:nvSpPr>
        <p:spPr/>
        <p:txBody>
          <a:bodyPr/>
          <a:lstStyle/>
          <a:p>
            <a:fld id="{1D93BD3E-1E9A-4970-A6F7-E7AC52762E0C}" type="slidenum">
              <a:rPr lang="en-US" smtClean="0"/>
              <a:pPr/>
              <a:t>1</a:t>
            </a:fld>
            <a:endParaRPr lang="en-US"/>
          </a:p>
        </p:txBody>
      </p:sp>
      <p:graphicFrame>
        <p:nvGraphicFramePr>
          <p:cNvPr id="7" name="Content Placeholder 6">
            <a:extLst>
              <a:ext uri="{FF2B5EF4-FFF2-40B4-BE49-F238E27FC236}">
                <a16:creationId xmlns:a16="http://schemas.microsoft.com/office/drawing/2014/main" id="{AA59BB84-AF10-EFE7-2257-7DEB45D6B1DE}"/>
              </a:ext>
            </a:extLst>
          </p:cNvPr>
          <p:cNvGraphicFramePr>
            <a:graphicFrameLocks noGrp="1"/>
          </p:cNvGraphicFramePr>
          <p:nvPr>
            <p:ph idx="1"/>
            <p:extLst>
              <p:ext uri="{D42A27DB-BD31-4B8C-83A1-F6EECF244321}">
                <p14:modId xmlns:p14="http://schemas.microsoft.com/office/powerpoint/2010/main" val="2722287751"/>
              </p:ext>
            </p:extLst>
          </p:nvPr>
        </p:nvGraphicFramePr>
        <p:xfrm>
          <a:off x="152399" y="990600"/>
          <a:ext cx="8839201" cy="3897390"/>
        </p:xfrm>
        <a:graphic>
          <a:graphicData uri="http://schemas.openxmlformats.org/drawingml/2006/table">
            <a:tbl>
              <a:tblPr firstRow="1" firstCol="1" bandRow="1">
                <a:tableStyleId>{5C22544A-7EE6-4342-B048-85BDC9FD1C3A}</a:tableStyleId>
              </a:tblPr>
              <a:tblGrid>
                <a:gridCol w="1287236">
                  <a:extLst>
                    <a:ext uri="{9D8B030D-6E8A-4147-A177-3AD203B41FA5}">
                      <a16:colId xmlns:a16="http://schemas.microsoft.com/office/drawing/2014/main" val="434194822"/>
                    </a:ext>
                  </a:extLst>
                </a:gridCol>
                <a:gridCol w="786114">
                  <a:extLst>
                    <a:ext uri="{9D8B030D-6E8A-4147-A177-3AD203B41FA5}">
                      <a16:colId xmlns:a16="http://schemas.microsoft.com/office/drawing/2014/main" val="2242667561"/>
                    </a:ext>
                  </a:extLst>
                </a:gridCol>
                <a:gridCol w="898450">
                  <a:extLst>
                    <a:ext uri="{9D8B030D-6E8A-4147-A177-3AD203B41FA5}">
                      <a16:colId xmlns:a16="http://schemas.microsoft.com/office/drawing/2014/main" val="637760182"/>
                    </a:ext>
                  </a:extLst>
                </a:gridCol>
                <a:gridCol w="2971800">
                  <a:extLst>
                    <a:ext uri="{9D8B030D-6E8A-4147-A177-3AD203B41FA5}">
                      <a16:colId xmlns:a16="http://schemas.microsoft.com/office/drawing/2014/main" val="1882817617"/>
                    </a:ext>
                  </a:extLst>
                </a:gridCol>
                <a:gridCol w="1371600">
                  <a:extLst>
                    <a:ext uri="{9D8B030D-6E8A-4147-A177-3AD203B41FA5}">
                      <a16:colId xmlns:a16="http://schemas.microsoft.com/office/drawing/2014/main" val="3229123990"/>
                    </a:ext>
                  </a:extLst>
                </a:gridCol>
                <a:gridCol w="1524001">
                  <a:extLst>
                    <a:ext uri="{9D8B030D-6E8A-4147-A177-3AD203B41FA5}">
                      <a16:colId xmlns:a16="http://schemas.microsoft.com/office/drawing/2014/main" val="3995014014"/>
                    </a:ext>
                  </a:extLst>
                </a:gridCol>
              </a:tblGrid>
              <a:tr h="339321">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Reason for Revision</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ERCOT Opinion/ERCOT Market Impact Statement</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CFSG Review</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231117385"/>
                  </a:ext>
                </a:extLst>
              </a:tr>
              <a:tr h="836205">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NPRR1277, Revisions to EAL Formula</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Between $90K - $140K</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NPRR1277.</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NPRR1277 and believes the market impact for NPRR1277 resolves instances of over-collateralization and smooths out excessive volatility in credit exposures, while also decreasing instance of under-collateralization.</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Credit Staff and CFSG have reviewed NPRR1277 and believe it provides positive credit impacts by reducing instances of both over- and under-collateralization.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NPRR1277.</a:t>
                      </a:r>
                    </a:p>
                  </a:txBody>
                  <a:tcPr marL="13681" marR="13681" marT="0" marB="0"/>
                </a:tc>
                <a:extLst>
                  <a:ext uri="{0D108BD9-81ED-4DB2-BD59-A6C34878D82A}">
                    <a16:rowId xmlns:a16="http://schemas.microsoft.com/office/drawing/2014/main" val="2518775289"/>
                  </a:ext>
                </a:extLst>
              </a:tr>
              <a:tr h="838200">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NPRR1281, Improvements to Alternate FFSS Resource Designation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Between $75K - $100K</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NPRR1281.</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NPRR1281 and believes automating existing processes for calculating FFSS will have a positive market impact by enhancing efficiency.</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NPRR1281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NPRR1281.</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766584417"/>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NPRR1288, Remove Multiple Month Transactions in CRR Auctions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Between $400K - $700K</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NPRR1288. </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NPRR1288 and believes it has a positive market impact by increasing overall participation in the CRR Auction, with Market Participants still able to transact for any given month in an auction.</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NPRR1288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approval of NPRR1288.</a:t>
                      </a:r>
                    </a:p>
                  </a:txBody>
                  <a:tcPr marL="13681" marR="13681" marT="0" marB="0"/>
                </a:tc>
                <a:extLst>
                  <a:ext uri="{0D108BD9-81ED-4DB2-BD59-A6C34878D82A}">
                    <a16:rowId xmlns:a16="http://schemas.microsoft.com/office/drawing/2014/main" val="1666525996"/>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NPRR1289, Option Price Report and Establish 1 MW Bid Minimum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Between $500K - $800K</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NPRR1289.</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NPRR1289 and believes it has a positive market impact by reducing constraints and increasing efficiency in the CRR auction optimization and reducing overall solution time.</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NPRR1289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NPRR1289.</a:t>
                      </a:r>
                    </a:p>
                  </a:txBody>
                  <a:tcPr marL="13681" marR="13681" marT="0" marB="0"/>
                </a:tc>
                <a:extLst>
                  <a:ext uri="{0D108BD9-81ED-4DB2-BD59-A6C34878D82A}">
                    <a16:rowId xmlns:a16="http://schemas.microsoft.com/office/drawing/2014/main" val="2659640835"/>
                  </a:ext>
                </a:extLst>
              </a:tr>
            </a:tbl>
          </a:graphicData>
        </a:graphic>
      </p:graphicFrame>
    </p:spTree>
    <p:extLst>
      <p:ext uri="{BB962C8B-B14F-4D97-AF65-F5344CB8AC3E}">
        <p14:creationId xmlns:p14="http://schemas.microsoft.com/office/powerpoint/2010/main" val="1971827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C9D93-C809-DB5B-8AEC-168449122C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8D00F2-4D8D-F8AD-D265-95B35F12A0F1}"/>
              </a:ext>
            </a:extLst>
          </p:cNvPr>
          <p:cNvSpPr>
            <a:spLocks noGrp="1"/>
          </p:cNvSpPr>
          <p:nvPr>
            <p:ph type="title"/>
          </p:nvPr>
        </p:nvSpPr>
        <p:spPr>
          <a:xfrm>
            <a:off x="381000" y="243682"/>
            <a:ext cx="8534400" cy="518318"/>
          </a:xfrm>
        </p:spPr>
        <p:txBody>
          <a:bodyPr/>
          <a:lstStyle/>
          <a:p>
            <a:r>
              <a:rPr lang="en-US" b="1" dirty="0">
                <a:solidFill>
                  <a:schemeClr val="accent1"/>
                </a:solidFill>
              </a:rPr>
              <a:t>Revision Request Summary for </a:t>
            </a:r>
            <a:r>
              <a:rPr lang="en-US" dirty="0"/>
              <a:t>7/30</a:t>
            </a:r>
            <a:r>
              <a:rPr lang="en-US" b="1" dirty="0">
                <a:solidFill>
                  <a:schemeClr val="accent1"/>
                </a:solidFill>
              </a:rPr>
              <a:t>/25 TAC</a:t>
            </a:r>
          </a:p>
        </p:txBody>
      </p:sp>
      <p:sp>
        <p:nvSpPr>
          <p:cNvPr id="4" name="Slide Number Placeholder 3">
            <a:extLst>
              <a:ext uri="{FF2B5EF4-FFF2-40B4-BE49-F238E27FC236}">
                <a16:creationId xmlns:a16="http://schemas.microsoft.com/office/drawing/2014/main" id="{74DE1E1F-2506-64B4-2457-B24693E8EFE2}"/>
              </a:ext>
            </a:extLst>
          </p:cNvPr>
          <p:cNvSpPr>
            <a:spLocks noGrp="1"/>
          </p:cNvSpPr>
          <p:nvPr>
            <p:ph type="sldNum" sz="quarter" idx="4"/>
          </p:nvPr>
        </p:nvSpPr>
        <p:spPr/>
        <p:txBody>
          <a:bodyPr/>
          <a:lstStyle/>
          <a:p>
            <a:fld id="{1D93BD3E-1E9A-4970-A6F7-E7AC52762E0C}" type="slidenum">
              <a:rPr lang="en-US" smtClean="0"/>
              <a:pPr/>
              <a:t>2</a:t>
            </a:fld>
            <a:endParaRPr lang="en-US"/>
          </a:p>
        </p:txBody>
      </p:sp>
      <p:graphicFrame>
        <p:nvGraphicFramePr>
          <p:cNvPr id="7" name="Content Placeholder 6">
            <a:extLst>
              <a:ext uri="{FF2B5EF4-FFF2-40B4-BE49-F238E27FC236}">
                <a16:creationId xmlns:a16="http://schemas.microsoft.com/office/drawing/2014/main" id="{FDD5FCDE-BCAB-2B76-3983-BBE7DA694D51}"/>
              </a:ext>
            </a:extLst>
          </p:cNvPr>
          <p:cNvGraphicFramePr>
            <a:graphicFrameLocks noGrp="1"/>
          </p:cNvGraphicFramePr>
          <p:nvPr>
            <p:ph idx="1"/>
            <p:extLst>
              <p:ext uri="{D42A27DB-BD31-4B8C-83A1-F6EECF244321}">
                <p14:modId xmlns:p14="http://schemas.microsoft.com/office/powerpoint/2010/main" val="474192346"/>
              </p:ext>
            </p:extLst>
          </p:nvPr>
        </p:nvGraphicFramePr>
        <p:xfrm>
          <a:off x="152399" y="1056061"/>
          <a:ext cx="8839201" cy="3501983"/>
        </p:xfrm>
        <a:graphic>
          <a:graphicData uri="http://schemas.openxmlformats.org/drawingml/2006/table">
            <a:tbl>
              <a:tblPr firstRow="1" firstCol="1" bandRow="1">
                <a:tableStyleId>{5C22544A-7EE6-4342-B048-85BDC9FD1C3A}</a:tableStyleId>
              </a:tblPr>
              <a:tblGrid>
                <a:gridCol w="1287236">
                  <a:extLst>
                    <a:ext uri="{9D8B030D-6E8A-4147-A177-3AD203B41FA5}">
                      <a16:colId xmlns:a16="http://schemas.microsoft.com/office/drawing/2014/main" val="434194822"/>
                    </a:ext>
                  </a:extLst>
                </a:gridCol>
                <a:gridCol w="786114">
                  <a:extLst>
                    <a:ext uri="{9D8B030D-6E8A-4147-A177-3AD203B41FA5}">
                      <a16:colId xmlns:a16="http://schemas.microsoft.com/office/drawing/2014/main" val="2242667561"/>
                    </a:ext>
                  </a:extLst>
                </a:gridCol>
                <a:gridCol w="898450">
                  <a:extLst>
                    <a:ext uri="{9D8B030D-6E8A-4147-A177-3AD203B41FA5}">
                      <a16:colId xmlns:a16="http://schemas.microsoft.com/office/drawing/2014/main" val="637760182"/>
                    </a:ext>
                  </a:extLst>
                </a:gridCol>
                <a:gridCol w="2971800">
                  <a:extLst>
                    <a:ext uri="{9D8B030D-6E8A-4147-A177-3AD203B41FA5}">
                      <a16:colId xmlns:a16="http://schemas.microsoft.com/office/drawing/2014/main" val="1882817617"/>
                    </a:ext>
                  </a:extLst>
                </a:gridCol>
                <a:gridCol w="1371600">
                  <a:extLst>
                    <a:ext uri="{9D8B030D-6E8A-4147-A177-3AD203B41FA5}">
                      <a16:colId xmlns:a16="http://schemas.microsoft.com/office/drawing/2014/main" val="3229123990"/>
                    </a:ext>
                  </a:extLst>
                </a:gridCol>
                <a:gridCol w="1524001">
                  <a:extLst>
                    <a:ext uri="{9D8B030D-6E8A-4147-A177-3AD203B41FA5}">
                      <a16:colId xmlns:a16="http://schemas.microsoft.com/office/drawing/2014/main" val="3995014014"/>
                    </a:ext>
                  </a:extLst>
                </a:gridCol>
              </a:tblGrid>
              <a:tr h="339321">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Reason for Revision</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ERCOT Opinion/ERCOT Market Impact Statement</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231117385"/>
                  </a:ext>
                </a:extLst>
              </a:tr>
              <a:tr h="836205">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RMGRR183, Competitive Retailer Information Portal (CRIP) and Weather Moratorium Updates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RMGRR183.</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Retail Market Guide Revision Request (RMGRR) 183 and believes that it provides improvements by incorporating various updates that have been implemented as part of previous project enhancements to Transmission and/or Distribution Service Providers’ (TDSPs’) Competitive Retailer Information Portal (CRIP) self-service tool.</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RMGRR183.</a:t>
                      </a:r>
                    </a:p>
                  </a:txBody>
                  <a:tcPr marL="13681" marR="13681" marT="0" marB="0"/>
                </a:tc>
                <a:extLst>
                  <a:ext uri="{0D108BD9-81ED-4DB2-BD59-A6C34878D82A}">
                    <a16:rowId xmlns:a16="http://schemas.microsoft.com/office/drawing/2014/main" val="3441490876"/>
                  </a:ext>
                </a:extLst>
              </a:tr>
              <a:tr h="691101">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PGRR120, SSO Prevention for Generator Interconnection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Strategic Plan Objective 1</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PGRR120.</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PGRR120 and believes the market impact for PGRR120 provides necessary mitigation for identified risks of SSR and SSFR on the grid.</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PGRR120.</a:t>
                      </a:r>
                    </a:p>
                  </a:txBody>
                  <a:tcPr marL="13681" marR="13681" marT="0" marB="0"/>
                </a:tc>
                <a:extLst>
                  <a:ext uri="{0D108BD9-81ED-4DB2-BD59-A6C34878D82A}">
                    <a16:rowId xmlns:a16="http://schemas.microsoft.com/office/drawing/2014/main" val="2518775289"/>
                  </a:ext>
                </a:extLst>
              </a:tr>
              <a:tr h="57707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SMOGRR032, Move OBD to Section 12 – TDSP Access to EPS Metering Facility Notification Form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Less than $5K (O&amp;M)</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SMOGRR032.</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SMOGRR032 and believes it has a positive market impact by standardizing the approval process for binding language.</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SMOGRR032.</a:t>
                      </a:r>
                    </a:p>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766584417"/>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SMOGRR033, Move OBD to Section 12 – TDSP Cutover Form for EPS Metering Points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Less than $5K (O&amp;M)</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SMOGRR033.</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SMOGRR033 and believes it has a positive market impact by standardizing the approval process for binding language.</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SMOGRR033.</a:t>
                      </a:r>
                    </a:p>
                  </a:txBody>
                  <a:tcPr marL="13681" marR="13681" marT="0" marB="0"/>
                </a:tc>
                <a:extLst>
                  <a:ext uri="{0D108BD9-81ED-4DB2-BD59-A6C34878D82A}">
                    <a16:rowId xmlns:a16="http://schemas.microsoft.com/office/drawing/2014/main" val="1666525996"/>
                  </a:ext>
                </a:extLst>
              </a:tr>
            </a:tbl>
          </a:graphicData>
        </a:graphic>
      </p:graphicFrame>
    </p:spTree>
    <p:extLst>
      <p:ext uri="{BB962C8B-B14F-4D97-AF65-F5344CB8AC3E}">
        <p14:creationId xmlns:p14="http://schemas.microsoft.com/office/powerpoint/2010/main" val="3591758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C00B2-A96D-049A-A8F1-2DBF154936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9A1D08-75D0-1113-97FA-C27313DF49E8}"/>
              </a:ext>
            </a:extLst>
          </p:cNvPr>
          <p:cNvSpPr>
            <a:spLocks noGrp="1"/>
          </p:cNvSpPr>
          <p:nvPr>
            <p:ph type="title"/>
          </p:nvPr>
        </p:nvSpPr>
        <p:spPr>
          <a:xfrm>
            <a:off x="381000" y="243682"/>
            <a:ext cx="8534400" cy="518318"/>
          </a:xfrm>
        </p:spPr>
        <p:txBody>
          <a:bodyPr/>
          <a:lstStyle/>
          <a:p>
            <a:r>
              <a:rPr lang="en-US" b="1" dirty="0">
                <a:solidFill>
                  <a:schemeClr val="accent1"/>
                </a:solidFill>
              </a:rPr>
              <a:t>Revision Request Summary for </a:t>
            </a:r>
            <a:r>
              <a:rPr lang="en-US" dirty="0"/>
              <a:t>7/30/25</a:t>
            </a:r>
            <a:r>
              <a:rPr lang="en-US" b="1" dirty="0">
                <a:solidFill>
                  <a:schemeClr val="accent1"/>
                </a:solidFill>
              </a:rPr>
              <a:t> TAC</a:t>
            </a:r>
          </a:p>
        </p:txBody>
      </p:sp>
      <p:sp>
        <p:nvSpPr>
          <p:cNvPr id="4" name="Slide Number Placeholder 3">
            <a:extLst>
              <a:ext uri="{FF2B5EF4-FFF2-40B4-BE49-F238E27FC236}">
                <a16:creationId xmlns:a16="http://schemas.microsoft.com/office/drawing/2014/main" id="{927EEA6B-8FC2-8C2C-E737-EFEC18ED1414}"/>
              </a:ext>
            </a:extLst>
          </p:cNvPr>
          <p:cNvSpPr>
            <a:spLocks noGrp="1"/>
          </p:cNvSpPr>
          <p:nvPr>
            <p:ph type="sldNum" sz="quarter" idx="4"/>
          </p:nvPr>
        </p:nvSpPr>
        <p:spPr/>
        <p:txBody>
          <a:bodyPr/>
          <a:lstStyle/>
          <a:p>
            <a:fld id="{1D93BD3E-1E9A-4970-A6F7-E7AC52762E0C}" type="slidenum">
              <a:rPr lang="en-US" smtClean="0"/>
              <a:pPr/>
              <a:t>3</a:t>
            </a:fld>
            <a:endParaRPr lang="en-US"/>
          </a:p>
        </p:txBody>
      </p:sp>
      <p:graphicFrame>
        <p:nvGraphicFramePr>
          <p:cNvPr id="7" name="Content Placeholder 6">
            <a:extLst>
              <a:ext uri="{FF2B5EF4-FFF2-40B4-BE49-F238E27FC236}">
                <a16:creationId xmlns:a16="http://schemas.microsoft.com/office/drawing/2014/main" id="{342C7520-322E-04BB-48CC-C0690A5BFDC3}"/>
              </a:ext>
            </a:extLst>
          </p:cNvPr>
          <p:cNvGraphicFramePr>
            <a:graphicFrameLocks noGrp="1"/>
          </p:cNvGraphicFramePr>
          <p:nvPr>
            <p:ph idx="1"/>
            <p:extLst>
              <p:ext uri="{D42A27DB-BD31-4B8C-83A1-F6EECF244321}">
                <p14:modId xmlns:p14="http://schemas.microsoft.com/office/powerpoint/2010/main" val="232141523"/>
              </p:ext>
            </p:extLst>
          </p:nvPr>
        </p:nvGraphicFramePr>
        <p:xfrm>
          <a:off x="152399" y="990600"/>
          <a:ext cx="8839201" cy="2565428"/>
        </p:xfrm>
        <a:graphic>
          <a:graphicData uri="http://schemas.openxmlformats.org/drawingml/2006/table">
            <a:tbl>
              <a:tblPr firstRow="1" firstCol="1" bandRow="1">
                <a:tableStyleId>{5C22544A-7EE6-4342-B048-85BDC9FD1C3A}</a:tableStyleId>
              </a:tblPr>
              <a:tblGrid>
                <a:gridCol w="1287236">
                  <a:extLst>
                    <a:ext uri="{9D8B030D-6E8A-4147-A177-3AD203B41FA5}">
                      <a16:colId xmlns:a16="http://schemas.microsoft.com/office/drawing/2014/main" val="434194822"/>
                    </a:ext>
                  </a:extLst>
                </a:gridCol>
                <a:gridCol w="786114">
                  <a:extLst>
                    <a:ext uri="{9D8B030D-6E8A-4147-A177-3AD203B41FA5}">
                      <a16:colId xmlns:a16="http://schemas.microsoft.com/office/drawing/2014/main" val="2242667561"/>
                    </a:ext>
                  </a:extLst>
                </a:gridCol>
                <a:gridCol w="898450">
                  <a:extLst>
                    <a:ext uri="{9D8B030D-6E8A-4147-A177-3AD203B41FA5}">
                      <a16:colId xmlns:a16="http://schemas.microsoft.com/office/drawing/2014/main" val="637760182"/>
                    </a:ext>
                  </a:extLst>
                </a:gridCol>
                <a:gridCol w="2971800">
                  <a:extLst>
                    <a:ext uri="{9D8B030D-6E8A-4147-A177-3AD203B41FA5}">
                      <a16:colId xmlns:a16="http://schemas.microsoft.com/office/drawing/2014/main" val="1882817617"/>
                    </a:ext>
                  </a:extLst>
                </a:gridCol>
                <a:gridCol w="1371600">
                  <a:extLst>
                    <a:ext uri="{9D8B030D-6E8A-4147-A177-3AD203B41FA5}">
                      <a16:colId xmlns:a16="http://schemas.microsoft.com/office/drawing/2014/main" val="3229123990"/>
                    </a:ext>
                  </a:extLst>
                </a:gridCol>
                <a:gridCol w="1524001">
                  <a:extLst>
                    <a:ext uri="{9D8B030D-6E8A-4147-A177-3AD203B41FA5}">
                      <a16:colId xmlns:a16="http://schemas.microsoft.com/office/drawing/2014/main" val="3995014014"/>
                    </a:ext>
                  </a:extLst>
                </a:gridCol>
              </a:tblGrid>
              <a:tr h="339321">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Reason for Revision</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ERCOT Opinion/ERCOT Market Impact Statement</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a:effectLst/>
                          <a:latin typeface="Calibri" panose="020F0502020204030204" pitchFamily="34" charset="0"/>
                          <a:cs typeface="Calibri" panose="020F0502020204030204" pitchFamily="34" charset="0"/>
                        </a:rPr>
                        <a:t>CFSG Review</a:t>
                      </a:r>
                      <a:endParaRPr lang="en-US" sz="105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3231117385"/>
                  </a:ext>
                </a:extLst>
              </a:tr>
              <a:tr h="651279">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SMOGRR034, Remove Obsolete Gray Box regarding NPRR1020</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SMOGRR034.</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SMOGRR034 and believes it improves SMOG clarity by removing obsolete language.</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SMOGRR034.</a:t>
                      </a:r>
                    </a:p>
                  </a:txBody>
                  <a:tcPr marL="13681" marR="13681" marT="0" marB="0"/>
                </a:tc>
                <a:extLst>
                  <a:ext uri="{0D108BD9-81ED-4DB2-BD59-A6C34878D82A}">
                    <a16:rowId xmlns:a16="http://schemas.microsoft.com/office/drawing/2014/main" val="3022458884"/>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VCMRR044, RTC+B – Mitigated Offer Cap for Hydro Generation Resources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ERCOT Board/ PUCT Directive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 impact (impacts captured by PR447, RTC)</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supports approval of VCMRR044.</a:t>
                      </a:r>
                    </a:p>
                    <a:p>
                      <a:pPr marL="0" marR="0">
                        <a:lnSpc>
                          <a:spcPct val="107000"/>
                        </a:lnSpc>
                        <a:spcBef>
                          <a:spcPts val="0"/>
                        </a:spcBef>
                        <a:spcAft>
                          <a:spcPts val="0"/>
                        </a:spcAft>
                      </a:pPr>
                      <a:endParaRPr lang="en-US" sz="8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ERCOT Staff has reviewed VCMRR044 and believes the market impact for VCMRR044 maintains alignment between the Verifiable Cost Manual and the Protocols for RTC+B and ensures the MOC for hydro Generation Resources is greater than or equal to the RTSWCAP.</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VCMRR044.</a:t>
                      </a:r>
                    </a:p>
                  </a:txBody>
                  <a:tcPr marL="13681" marR="13681" marT="0" marB="0"/>
                </a:tc>
                <a:extLst>
                  <a:ext uri="{0D108BD9-81ED-4DB2-BD59-A6C34878D82A}">
                    <a16:rowId xmlns:a16="http://schemas.microsoft.com/office/drawing/2014/main" val="2736144990"/>
                  </a:ext>
                </a:extLst>
              </a:tr>
              <a:tr h="787414">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NOGRR264, Related to NPRR1235, Dispatchable Reliability Reserve Service as a Stand-Alone Ancillary Service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Regulatory Requirements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 impact (impacts captured by NPRR1235)</a:t>
                      </a:r>
                    </a:p>
                  </a:txBody>
                  <a:tcPr marL="13681" marR="13681" marT="0" marB="0"/>
                </a:tc>
                <a:tc>
                  <a:txBody>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Calibri" panose="020F0502020204030204" pitchFamily="34" charset="0"/>
                        </a:rPr>
                        <a:t>Awaiting NPRR1235</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800" dirty="0">
                          <a:effectLst/>
                          <a:latin typeface="Calibri" panose="020F0502020204030204" pitchFamily="34" charset="0"/>
                          <a:ea typeface="Calibri" panose="020F0502020204030204" pitchFamily="34" charset="0"/>
                          <a:cs typeface="Calibri" panose="020F0502020204030204" pitchFamily="34" charset="0"/>
                        </a:rPr>
                        <a:t>Awaiting NPRR1235</a:t>
                      </a:r>
                    </a:p>
                  </a:txBody>
                  <a:tcPr marL="13681" marR="13681" marT="0" marB="0"/>
                </a:tc>
                <a:extLst>
                  <a:ext uri="{0D108BD9-81ED-4DB2-BD59-A6C34878D82A}">
                    <a16:rowId xmlns:a16="http://schemas.microsoft.com/office/drawing/2014/main" val="2659640835"/>
                  </a:ext>
                </a:extLst>
              </a:tr>
            </a:tbl>
          </a:graphicData>
        </a:graphic>
      </p:graphicFrame>
    </p:spTree>
    <p:extLst>
      <p:ext uri="{BB962C8B-B14F-4D97-AF65-F5344CB8AC3E}">
        <p14:creationId xmlns:p14="http://schemas.microsoft.com/office/powerpoint/2010/main" val="2132011207"/>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E9AA12-8AF9-4AA6-90FE-24669859CDF3}">
  <ds:schemaRefs>
    <ds:schemaRef ds:uri="http://schemas.microsoft.com/office/2006/metadata/properties"/>
    <ds:schemaRef ds:uri="http://schemas.microsoft.com/office/2006/documentManagement/types"/>
    <ds:schemaRef ds:uri="http://purl.org/dc/elements/1.1/"/>
    <ds:schemaRef ds:uri="c34af464-7aa1-4edd-9be4-83dffc1cb926"/>
    <ds:schemaRef ds:uri="http://schemas.microsoft.com/office/infopath/2007/PartnerControl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E4A68982-DD5D-44FD-B77F-4C531465FE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10479</TotalTime>
  <Words>938</Words>
  <Application>Microsoft Office PowerPoint</Application>
  <PresentationFormat>On-screen Show (4:3)</PresentationFormat>
  <Paragraphs>115</Paragraphs>
  <Slides>3</Slides>
  <Notes>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vt:i4>
      </vt:variant>
    </vt:vector>
  </HeadingPairs>
  <TitlesOfParts>
    <vt:vector size="7" baseType="lpstr">
      <vt:lpstr>Arial</vt:lpstr>
      <vt:lpstr>Calibri</vt:lpstr>
      <vt:lpstr>1_Custom Design</vt:lpstr>
      <vt:lpstr>Office Theme</vt:lpstr>
      <vt:lpstr>Revision Request Summary for 7/30/25 TAC</vt:lpstr>
      <vt:lpstr>Revision Request Summary for 7/30/25 TAC</vt:lpstr>
      <vt:lpstr>Revision Request Summary for 7/30/25 TAC</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Ann Boren</cp:lastModifiedBy>
  <cp:revision>113</cp:revision>
  <cp:lastPrinted>2016-01-21T20:53:15Z</cp:lastPrinted>
  <dcterms:created xsi:type="dcterms:W3CDTF">2016-01-21T15:20:31Z</dcterms:created>
  <dcterms:modified xsi:type="dcterms:W3CDTF">2025-07-23T15:00:36Z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2024-01-17T17:25:16Z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81f786fd-7dcb-4e5a-9052-c0e01a5e7181</vt:lpwstr>
  </property>
  <property fmtid="{D5CDD505-2E9C-101B-9397-08002B2CF9AE}" pid="9" name="MSIP_Label_7084cbda-52b8-46fb-a7b7-cb5bd465ed85_ContentBits">
    <vt:lpwstr>0</vt:lpwstr>
  </property>
</Properties>
</file>