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260" r:id="rId6"/>
    <p:sldId id="600" r:id="rId7"/>
    <p:sldId id="614" r:id="rId8"/>
    <p:sldId id="613" r:id="rId9"/>
    <p:sldId id="609" r:id="rId10"/>
    <p:sldId id="610" r:id="rId11"/>
    <p:sldId id="612" r:id="rId12"/>
    <p:sldId id="615" r:id="rId13"/>
    <p:sldId id="60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600"/>
            <p14:sldId id="614"/>
            <p14:sldId id="613"/>
            <p14:sldId id="609"/>
            <p14:sldId id="610"/>
            <p14:sldId id="612"/>
            <p14:sldId id="615"/>
            <p14:sldId id="60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0F110839-F187-45F9-BE64-2E07D99A297C}"/>
    <pc:docChg chg="custSel modSld">
      <pc:chgData name="Badri, Sreenivas" userId="0b43dccd-042e-4be0-871d-afa1d90d6a2e" providerId="ADAL" clId="{0F110839-F187-45F9-BE64-2E07D99A297C}" dt="2025-07-23T12:53:13.071" v="597" actId="20577"/>
      <pc:docMkLst>
        <pc:docMk/>
      </pc:docMkLst>
      <pc:sldChg chg="modSp mod">
        <pc:chgData name="Badri, Sreenivas" userId="0b43dccd-042e-4be0-871d-afa1d90d6a2e" providerId="ADAL" clId="{0F110839-F187-45F9-BE64-2E07D99A297C}" dt="2025-07-23T12:53:13.071" v="597" actId="20577"/>
        <pc:sldMkLst>
          <pc:docMk/>
          <pc:sldMk cId="1454101913" sldId="600"/>
        </pc:sldMkLst>
        <pc:spChg chg="mod">
          <ac:chgData name="Badri, Sreenivas" userId="0b43dccd-042e-4be0-871d-afa1d90d6a2e" providerId="ADAL" clId="{0F110839-F187-45F9-BE64-2E07D99A297C}" dt="2025-07-22T22:57:41.770" v="1" actId="6549"/>
          <ac:spMkLst>
            <pc:docMk/>
            <pc:sldMk cId="1454101913" sldId="600"/>
            <ac:spMk id="2" creationId="{DFCBF96F-724A-836D-5893-650C6E3F74D1}"/>
          </ac:spMkLst>
        </pc:spChg>
        <pc:spChg chg="mod">
          <ac:chgData name="Badri, Sreenivas" userId="0b43dccd-042e-4be0-871d-afa1d90d6a2e" providerId="ADAL" clId="{0F110839-F187-45F9-BE64-2E07D99A297C}" dt="2025-07-23T12:53:13.071" v="597" actId="20577"/>
          <ac:spMkLst>
            <pc:docMk/>
            <pc:sldMk cId="1454101913" sldId="600"/>
            <ac:spMk id="3" creationId="{D714F3EE-1A00-4C12-EB25-B00A25431FFB}"/>
          </ac:spMkLst>
        </pc:spChg>
      </pc:sldChg>
      <pc:sldChg chg="modSp mod">
        <pc:chgData name="Badri, Sreenivas" userId="0b43dccd-042e-4be0-871d-afa1d90d6a2e" providerId="ADAL" clId="{0F110839-F187-45F9-BE64-2E07D99A297C}" dt="2025-07-22T23:08:36.431" v="30" actId="6549"/>
        <pc:sldMkLst>
          <pc:docMk/>
          <pc:sldMk cId="2478678896" sldId="608"/>
        </pc:sldMkLst>
        <pc:spChg chg="mod">
          <ac:chgData name="Badri, Sreenivas" userId="0b43dccd-042e-4be0-871d-afa1d90d6a2e" providerId="ADAL" clId="{0F110839-F187-45F9-BE64-2E07D99A297C}" dt="2025-07-22T23:08:36.431" v="30" actId="6549"/>
          <ac:spMkLst>
            <pc:docMk/>
            <pc:sldMk cId="2478678896" sldId="608"/>
            <ac:spMk id="3" creationId="{ED510445-FB37-BBD8-E8A7-1DC9CDA340B0}"/>
          </ac:spMkLst>
        </pc:spChg>
      </pc:sldChg>
      <pc:sldChg chg="modSp mod">
        <pc:chgData name="Badri, Sreenivas" userId="0b43dccd-042e-4be0-871d-afa1d90d6a2e" providerId="ADAL" clId="{0F110839-F187-45F9-BE64-2E07D99A297C}" dt="2025-07-22T23:12:56.204" v="43" actId="20577"/>
        <pc:sldMkLst>
          <pc:docMk/>
          <pc:sldMk cId="600782111" sldId="609"/>
        </pc:sldMkLst>
        <pc:spChg chg="mod">
          <ac:chgData name="Badri, Sreenivas" userId="0b43dccd-042e-4be0-871d-afa1d90d6a2e" providerId="ADAL" clId="{0F110839-F187-45F9-BE64-2E07D99A297C}" dt="2025-07-22T23:12:56.204" v="43" actId="20577"/>
          <ac:spMkLst>
            <pc:docMk/>
            <pc:sldMk cId="600782111" sldId="609"/>
            <ac:spMk id="3" creationId="{F680DEA7-2A9D-C1F0-69D9-4089F9F337CE}"/>
          </ac:spMkLst>
        </pc:spChg>
      </pc:sldChg>
      <pc:sldChg chg="addSp delSp modSp mod">
        <pc:chgData name="Badri, Sreenivas" userId="0b43dccd-042e-4be0-871d-afa1d90d6a2e" providerId="ADAL" clId="{0F110839-F187-45F9-BE64-2E07D99A297C}" dt="2025-07-23T12:47:54.977" v="186" actId="14100"/>
        <pc:sldMkLst>
          <pc:docMk/>
          <pc:sldMk cId="2118608839" sldId="610"/>
        </pc:sldMkLst>
        <pc:picChg chg="add mod">
          <ac:chgData name="Badri, Sreenivas" userId="0b43dccd-042e-4be0-871d-afa1d90d6a2e" providerId="ADAL" clId="{0F110839-F187-45F9-BE64-2E07D99A297C}" dt="2025-07-23T12:47:54.977" v="186" actId="14100"/>
          <ac:picMkLst>
            <pc:docMk/>
            <pc:sldMk cId="2118608839" sldId="610"/>
            <ac:picMk id="5" creationId="{54803707-CA68-E83F-3FD3-C0044CCBE9CA}"/>
          </ac:picMkLst>
        </pc:picChg>
        <pc:picChg chg="add del mod">
          <ac:chgData name="Badri, Sreenivas" userId="0b43dccd-042e-4be0-871d-afa1d90d6a2e" providerId="ADAL" clId="{0F110839-F187-45F9-BE64-2E07D99A297C}" dt="2025-07-22T23:24:39.936" v="62" actId="478"/>
          <ac:picMkLst>
            <pc:docMk/>
            <pc:sldMk cId="2118608839" sldId="610"/>
            <ac:picMk id="5" creationId="{A2706DB7-825E-D0AD-C0D8-FDDF8C27A9F3}"/>
          </ac:picMkLst>
        </pc:picChg>
        <pc:picChg chg="del">
          <ac:chgData name="Badri, Sreenivas" userId="0b43dccd-042e-4be0-871d-afa1d90d6a2e" providerId="ADAL" clId="{0F110839-F187-45F9-BE64-2E07D99A297C}" dt="2025-07-22T22:57:55.706" v="2" actId="478"/>
          <ac:picMkLst>
            <pc:docMk/>
            <pc:sldMk cId="2118608839" sldId="610"/>
            <ac:picMk id="7" creationId="{D99F45F4-BF3C-0D77-1058-F91C49BB25A7}"/>
          </ac:picMkLst>
        </pc:picChg>
        <pc:picChg chg="add del mod">
          <ac:chgData name="Badri, Sreenivas" userId="0b43dccd-042e-4be0-871d-afa1d90d6a2e" providerId="ADAL" clId="{0F110839-F187-45F9-BE64-2E07D99A297C}" dt="2025-07-23T12:46:58.124" v="183" actId="478"/>
          <ac:picMkLst>
            <pc:docMk/>
            <pc:sldMk cId="2118608839" sldId="610"/>
            <ac:picMk id="8" creationId="{713D5534-D896-7081-BF9A-6DCAD936C315}"/>
          </ac:picMkLst>
        </pc:picChg>
      </pc:sldChg>
      <pc:sldChg chg="modSp mod">
        <pc:chgData name="Badri, Sreenivas" userId="0b43dccd-042e-4be0-871d-afa1d90d6a2e" providerId="ADAL" clId="{0F110839-F187-45F9-BE64-2E07D99A297C}" dt="2025-07-22T23:13:31.565" v="47" actId="20577"/>
        <pc:sldMkLst>
          <pc:docMk/>
          <pc:sldMk cId="4019861545" sldId="612"/>
        </pc:sldMkLst>
        <pc:spChg chg="mod">
          <ac:chgData name="Badri, Sreenivas" userId="0b43dccd-042e-4be0-871d-afa1d90d6a2e" providerId="ADAL" clId="{0F110839-F187-45F9-BE64-2E07D99A297C}" dt="2025-07-22T23:13:31.565" v="47" actId="20577"/>
          <ac:spMkLst>
            <pc:docMk/>
            <pc:sldMk cId="4019861545" sldId="612"/>
            <ac:spMk id="3" creationId="{0ED45AEA-554C-A08B-B153-EB6F77CFA443}"/>
          </ac:spMkLst>
        </pc:spChg>
      </pc:sldChg>
      <pc:sldChg chg="modSp mod">
        <pc:chgData name="Badri, Sreenivas" userId="0b43dccd-042e-4be0-871d-afa1d90d6a2e" providerId="ADAL" clId="{0F110839-F187-45F9-BE64-2E07D99A297C}" dt="2025-07-23T12:40:49.378" v="67" actId="115"/>
        <pc:sldMkLst>
          <pc:docMk/>
          <pc:sldMk cId="546501813" sldId="614"/>
        </pc:sldMkLst>
        <pc:spChg chg="mod">
          <ac:chgData name="Badri, Sreenivas" userId="0b43dccd-042e-4be0-871d-afa1d90d6a2e" providerId="ADAL" clId="{0F110839-F187-45F9-BE64-2E07D99A297C}" dt="2025-07-23T12:40:49.378" v="67" actId="115"/>
          <ac:spMkLst>
            <pc:docMk/>
            <pc:sldMk cId="546501813" sldId="614"/>
            <ac:spMk id="3" creationId="{365851A4-4EF4-7B73-5160-0D9B4471561B}"/>
          </ac:spMkLst>
        </pc:spChg>
      </pc:sldChg>
      <pc:sldChg chg="modSp mod">
        <pc:chgData name="Badri, Sreenivas" userId="0b43dccd-042e-4be0-871d-afa1d90d6a2e" providerId="ADAL" clId="{0F110839-F187-45F9-BE64-2E07D99A297C}" dt="2025-07-23T12:44:06.701" v="182" actId="113"/>
        <pc:sldMkLst>
          <pc:docMk/>
          <pc:sldMk cId="2232254240" sldId="615"/>
        </pc:sldMkLst>
        <pc:spChg chg="mod">
          <ac:chgData name="Badri, Sreenivas" userId="0b43dccd-042e-4be0-871d-afa1d90d6a2e" providerId="ADAL" clId="{0F110839-F187-45F9-BE64-2E07D99A297C}" dt="2025-07-23T12:44:06.701" v="182" actId="113"/>
          <ac:spMkLst>
            <pc:docMk/>
            <pc:sldMk cId="2232254240" sldId="615"/>
            <ac:spMk id="3" creationId="{AD7F43B0-0E29-C96E-0A03-A6B6F7C292B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RTC+B – LFC/SCED Closed Loop Testing – Draft Cutover and Cutback Plan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r>
              <a:rPr lang="en-US" dirty="0">
                <a:solidFill>
                  <a:schemeClr val="tx2"/>
                </a:solidFill>
              </a:rPr>
              <a:t>Jul 23,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BF96F-724A-836D-5893-650C6E3F7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4F3EE-1A00-4C12-EB25-B00A25431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43" y="631087"/>
            <a:ext cx="8534400" cy="5280822"/>
          </a:xfrm>
        </p:spPr>
        <p:txBody>
          <a:bodyPr/>
          <a:lstStyle/>
          <a:p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met with QSEs and their EMS and Market System vendors to gain insights into their RTC+B system design and software implementation to support Open Loop Testing, Closed Loop Testing and Go-Live.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Below are the high-level details of QSEs’ RTC+B system setup and software implementation:</a:t>
            </a:r>
          </a:p>
          <a:p>
            <a:pPr lvl="2"/>
            <a:endParaRPr lang="en-US" sz="14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 AGC/SCADA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Existing EMS AGC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was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modified, and a flag/switch was implemented to separate RTC+B code and database changes.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This switch is available at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Unit level and at System level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transition AGC between current production and RTC+B.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 some cases,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new RTC+B AGC instance was created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and a flag/switch is used to transition AGC between current production and RTC+B.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who do not have AGC, use SCADA Calc or Scripts (developed on SCADA) to send the dispatch instructions to plants. These SCADA Calcs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/Scripts can switch between current production and RTC+B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Unit level as well as at System level.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Developed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arket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nterface between their RTC+B Market System and AGC/SCADA Calc/Scripts to ge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 RTC+B COP etc. periodically and send production quality RTC+B telemetry to ERCOT ICCP system continuously starting from Open Loop Testing.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CC7EA8-7448-C930-054D-48A552F3D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0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8CC270-52CC-D9BD-E9A4-08D0C272E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ECF46-49BC-2A22-8370-BB5CA91D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851A4-4EF4-7B73-5160-0D9B44715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43" y="631087"/>
            <a:ext cx="8534400" cy="5280822"/>
          </a:xfrm>
        </p:spPr>
        <p:txBody>
          <a:bodyPr/>
          <a:lstStyle/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marL="457200" lvl="1" indent="0">
              <a:buNone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to submit real-time market submissions (COP, TPO, ASO, ESR Energy Bid/Offer Curves, Output Schedules etc.) into RTC+B Market Trials System in parallel to current production.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setup parallel RTC+B Market System to support both </a:t>
            </a:r>
            <a:r>
              <a:rPr lang="en-US" sz="1400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real-time and Day-Ahead market submissions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into ERCOT RTC+B Market Trials system in parallel to current production.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 Live.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Notifications system to support Market Trials.</a:t>
            </a: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0C723-09EB-7409-8690-D45DD1B03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0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09C25-C715-C2EE-D225-CCF3FD0116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80D83-990C-EB45-E6BB-B995AC80A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Open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3A314-BE81-52E9-9339-AB682445B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05" y="524053"/>
            <a:ext cx="8534400" cy="5280822"/>
          </a:xfrm>
        </p:spPr>
        <p:txBody>
          <a:bodyPr/>
          <a:lstStyle/>
          <a:p>
            <a:r>
              <a:rPr lang="en-US" sz="18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Open Loop Testing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Controlled and Coordinated UDSP Testing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400" b="1" u="sng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Unit level switch 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 their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 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operate selected generating unit in RTC+B mode.</a:t>
            </a:r>
          </a:p>
          <a:p>
            <a:pPr lvl="2"/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who do not have AGC will use SCADA Calc or Scripts (developed on SCADA) to send the dispatch instructions to plants. These SCADA Calcs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/Scripts can operate the selected generating unit in RTC+B mode.</a:t>
            </a:r>
            <a:r>
              <a:rPr lang="en-US" sz="14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1371600" lvl="3" indent="0">
              <a:buNone/>
            </a:pPr>
            <a:endParaRPr lang="en-US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Once testing is completed, QSEs will put back generating unit in current production mode by turning off the unit level switch.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to submit real-time market submissions for Monitoring Days (Tuesday/Thursday).</a:t>
            </a:r>
          </a:p>
          <a:p>
            <a:pPr marL="914400" lvl="2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Go-Live. 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submission of Outages is not required for Open Loop Testing.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66265-98C9-04A7-D472-42A2FB1A82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3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0648C-99E6-FED5-1A6B-98C113B2D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A150-3911-6BDB-8AE2-03225CE6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Closed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0DEA7-2A9D-C1F0-69D9-4089F9F33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6" y="356787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Closed Loop Testing</a:t>
            </a:r>
          </a:p>
          <a:p>
            <a:pPr marL="0" indent="0">
              <a:buNone/>
            </a:pPr>
            <a:endParaRPr lang="en-US" sz="1800" b="1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System level switch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their 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to </a:t>
            </a:r>
            <a:r>
              <a:rPr lang="en-US" sz="12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switchover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their entire system to RTC+B mode. Switchover time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must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be within 30-60 seconds.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the end of  the closed loop testing, QSEs must switchback to current production mode by turning off the system level switch. Switchback time must be within 30-60 seconds.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Production system to submit real-time market submissions into ERCOT RTC+B Market Trial Production System in parallel to current production.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marL="914400" lvl="2" indent="0">
              <a:buNone/>
            </a:pPr>
            <a:endParaRPr lang="en-US" sz="12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 Live.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lvl="2"/>
            <a:endParaRPr lang="en-US" sz="1200" b="1" dirty="0">
              <a:solidFill>
                <a:srgbClr val="5B6770"/>
              </a:solidFill>
              <a:highlight>
                <a:srgbClr val="00FF00"/>
              </a:highlight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For the Closed Loop Testing, QSEs are expected to perform dual real-time market submissions from 5:00PM of the day prior to the closed loop testing until the completion of the test.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submission of Outages is not required for Closed Loop Testing.</a:t>
            </a: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BDE23-83C6-CA74-20ED-8F8477B31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8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968F9-E065-93DA-EB29-9BEA86583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61F66-B055-95D5-B6D7-BBAFEF60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Testing – Draft EMS/ICCP Cutover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C426B-4374-B124-5CF5-0C47556A2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803707-CA68-E83F-3FD3-C0044CCBE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41" y="863124"/>
            <a:ext cx="8761517" cy="517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08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767AC-5724-E3D6-BFA4-A18550D17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D189-1898-601E-3308-9522F248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Testing – Key Cutover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5AEA-554C-A08B-B153-EB6F77CFA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70" y="612725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Control Room makes hotline call to Market before cutover</a:t>
            </a: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will host a Webex call with Market participants for cutover and cutback coordination and status updates.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Current Production UDBP, Regulation and other non-RTC outbound telemetry to QSEs will be disabled at the time of cutover – 10:35 AM. These points will become suspect for the duration of  this test.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QSE/TSP ICCP systems will be failed over (like weekly model loads) to make this switch effective. Cutover time is within 30-60 seconds.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following outbound telemetry points common to both current and RTC+B systems will be updated from the RTC+B EMS during this test. Similarly, all existing system level points will be telemetered from RTC+B EMS for the duration of the test.</a:t>
            </a:r>
          </a:p>
          <a:p>
            <a:pPr marL="457200" lvl="1" indent="0">
              <a:buNone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</a:t>
            </a:r>
          </a:p>
          <a:p>
            <a:pPr marL="457200" lvl="1" indent="0">
              <a:buNone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                  BP/LMP/SBBH/SCCT/NDPL/RDPL/MMEC/KVM/KVT</a:t>
            </a:r>
          </a:p>
          <a:p>
            <a:pPr marL="457200" lvl="1" indent="0">
              <a:buNone/>
            </a:pPr>
            <a:endParaRPr lang="en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must cutover to their RTC+B EMS AGC/SCADA Calc/Script within 30-60 seconds starting from 10:35 AM. 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59D5A-78B0-A11B-B9A0-4BF33CEDF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61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8DD42-AD62-601B-5876-B129F9E519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D5702-684A-87B1-AE95-CE650D914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Testing – Current Production EMS/SCED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F43B0-0E29-C96E-0A03-A6B6F7C29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0143" y="485810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Current Production EMS and SCED/HRUC will continue to run normally without any down time during Closed Loop Testing </a:t>
            </a: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(except UDBP/Regulation Signals and other Non-RTC Outbound telemetry is NOT sent out to QSEs)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It ensures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smooth transition back to current production at the end of closed loop testing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current production SCED can continue to create prices during closed loop testing.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It is critical for Market participants to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send production quality telemetry to current production ICCP/EMS (e.g.  Current production resource status codes, Regulation participation factors, combo model telemetry for batteries etc.,) and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submit real-time market submissions into current production Market System before and during closed loop testing without any down time.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 preparation for cutback,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good quality current production UDBP/Regulation and other non-RTC outbound telemetry to QSEs will be enabled a few minutes before completion of the closed loop test.</a:t>
            </a: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BBC42D-9108-9407-7734-AF835F1B0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54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764C2-2979-6645-DA40-3C1190AB9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44205-7478-493B-C171-411222A2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Go-Live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10445-FB37-BBD8-E8A7-1DC9CDA340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22719"/>
            <a:ext cx="8534400" cy="5280822"/>
          </a:xfrm>
        </p:spPr>
        <p:txBody>
          <a:bodyPr/>
          <a:lstStyle/>
          <a:p>
            <a:r>
              <a:rPr lang="en-US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Go-Live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System level switch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their EMS/AGC/SCADA Calc/Scripts to 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switchover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their entire system to RTC+B mode. Switchover time must be within 20-60 seconds.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 </a:t>
            </a: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deploy RTC+B code into Current Production few days before Go-Live, add new RTC+B Go-Live Production Systems API URLs and disable RTC+B code &amp; URLs.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the time of Go-Live 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– QSEs to enable the RTC+B code, activate RTC+B Go-Live Production systems API URLs.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to provide Go-Live system listener URLs to ERCOT before Go-Live to configure RTC+B Go-Live Production Systems and enable these URLs at the time of Go-Live.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Outage Scheduler Go-Live details will be provided later. Dual submissions of outages is not required for Go-Live.</a:t>
            </a: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39AC2-AB08-DC4D-3D4A-ADB41436B7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7889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4489</TotalTime>
  <Words>1331</Words>
  <Application>Microsoft Office PowerPoint</Application>
  <PresentationFormat>On-screen Show (4:3)</PresentationFormat>
  <Paragraphs>109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Symbol</vt:lpstr>
      <vt:lpstr>Wingdings</vt:lpstr>
      <vt:lpstr>Cover Slide</vt:lpstr>
      <vt:lpstr>Horizontal Theme</vt:lpstr>
      <vt:lpstr>PowerPoint Presentation</vt:lpstr>
      <vt:lpstr>QSEs RTC+B Systems Configurations</vt:lpstr>
      <vt:lpstr>QSEs RTC+B Systems configurations</vt:lpstr>
      <vt:lpstr>QSEs RTC+B Systems configurations for Open Loop Testing</vt:lpstr>
      <vt:lpstr>QSEs RTC+B Systems configurations for Closed Loop Testing</vt:lpstr>
      <vt:lpstr>Closed Loop Testing – Draft EMS/ICCP Cutover Plan</vt:lpstr>
      <vt:lpstr>Closed Loop Testing – Key Cutover Steps</vt:lpstr>
      <vt:lpstr>Closed Loop Testing – Current Production EMS/SCED State</vt:lpstr>
      <vt:lpstr>QSEs RTC+B Systems configurations for Go-Live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28</cp:revision>
  <cp:lastPrinted>2017-10-10T21:31:05Z</cp:lastPrinted>
  <dcterms:created xsi:type="dcterms:W3CDTF">2016-01-21T15:20:31Z</dcterms:created>
  <dcterms:modified xsi:type="dcterms:W3CDTF">2025-07-23T12:53:16Z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