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7"/>
  </p:notesMasterIdLst>
  <p:handoutMasterIdLst>
    <p:handoutMasterId r:id="rId8"/>
  </p:handoutMasterIdLst>
  <p:sldIdLst>
    <p:sldId id="270" r:id="rId4"/>
    <p:sldId id="575" r:id="rId5"/>
    <p:sldId id="375"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8CC844-7E55-4B6C-B675-02B8642BED22}" v="1" dt="2025-07-20T20:23:54.5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102" d="100"/>
          <a:sy n="102" d="100"/>
        </p:scale>
        <p:origin x="1746" y="318"/>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o, Nitika" userId="eb4dfd7f-5a13-4bd1-acb0-2d627733e6c8" providerId="ADAL" clId="{739F269B-2160-489F-ADEC-F55F25079F03}"/>
    <pc:docChg chg="custSel modSld">
      <pc:chgData name="Mago, Nitika" userId="eb4dfd7f-5a13-4bd1-acb0-2d627733e6c8" providerId="ADAL" clId="{739F269B-2160-489F-ADEC-F55F25079F03}" dt="2025-07-16T22:08:32.546" v="52" actId="20577"/>
      <pc:docMkLst>
        <pc:docMk/>
      </pc:docMkLst>
      <pc:sldChg chg="modSp mod">
        <pc:chgData name="Mago, Nitika" userId="eb4dfd7f-5a13-4bd1-acb0-2d627733e6c8" providerId="ADAL" clId="{739F269B-2160-489F-ADEC-F55F25079F03}" dt="2025-07-16T22:08:32.546" v="52" actId="20577"/>
        <pc:sldMkLst>
          <pc:docMk/>
          <pc:sldMk cId="2188054726" sldId="270"/>
        </pc:sldMkLst>
        <pc:spChg chg="mod">
          <ac:chgData name="Mago, Nitika" userId="eb4dfd7f-5a13-4bd1-acb0-2d627733e6c8" providerId="ADAL" clId="{739F269B-2160-489F-ADEC-F55F25079F03}" dt="2025-07-16T22:08:32.546" v="52" actId="20577"/>
          <ac:spMkLst>
            <pc:docMk/>
            <pc:sldMk cId="2188054726" sldId="270"/>
            <ac:spMk id="5" creationId="{00000000-0000-0000-0000-000000000000}"/>
          </ac:spMkLst>
        </pc:spChg>
      </pc:sldChg>
    </pc:docChg>
  </pc:docChgLst>
  <pc:docChgLst>
    <pc:chgData name="Masanna Gari, Abhi" userId="574f73dd-89c7-4e5e-92e9-5cd2150b236a" providerId="ADAL" clId="{8E8CC844-7E55-4B6C-B675-02B8642BED22}"/>
    <pc:docChg chg="addSld delSld modSld">
      <pc:chgData name="Masanna Gari, Abhi" userId="574f73dd-89c7-4e5e-92e9-5cd2150b236a" providerId="ADAL" clId="{8E8CC844-7E55-4B6C-B675-02B8642BED22}" dt="2025-07-21T18:27:51.133" v="37" actId="20577"/>
      <pc:docMkLst>
        <pc:docMk/>
      </pc:docMkLst>
      <pc:sldChg chg="modSp add mod">
        <pc:chgData name="Masanna Gari, Abhi" userId="574f73dd-89c7-4e5e-92e9-5cd2150b236a" providerId="ADAL" clId="{8E8CC844-7E55-4B6C-B675-02B8642BED22}" dt="2025-07-20T20:24:07.496" v="36" actId="20577"/>
        <pc:sldMkLst>
          <pc:docMk/>
          <pc:sldMk cId="2637386284" sldId="375"/>
        </pc:sldMkLst>
        <pc:spChg chg="mod">
          <ac:chgData name="Masanna Gari, Abhi" userId="574f73dd-89c7-4e5e-92e9-5cd2150b236a" providerId="ADAL" clId="{8E8CC844-7E55-4B6C-B675-02B8642BED22}" dt="2025-07-20T20:24:07.496" v="36" actId="20577"/>
          <ac:spMkLst>
            <pc:docMk/>
            <pc:sldMk cId="2637386284" sldId="375"/>
            <ac:spMk id="2" creationId="{00000000-0000-0000-0000-000000000000}"/>
          </ac:spMkLst>
        </pc:spChg>
      </pc:sldChg>
      <pc:sldChg chg="del">
        <pc:chgData name="Masanna Gari, Abhi" userId="574f73dd-89c7-4e5e-92e9-5cd2150b236a" providerId="ADAL" clId="{8E8CC844-7E55-4B6C-B675-02B8642BED22}" dt="2025-07-20T20:23:23.822" v="2" actId="47"/>
        <pc:sldMkLst>
          <pc:docMk/>
          <pc:sldMk cId="3014508496" sldId="570"/>
        </pc:sldMkLst>
      </pc:sldChg>
      <pc:sldChg chg="del">
        <pc:chgData name="Masanna Gari, Abhi" userId="574f73dd-89c7-4e5e-92e9-5cd2150b236a" providerId="ADAL" clId="{8E8CC844-7E55-4B6C-B675-02B8642BED22}" dt="2025-07-20T20:23:24.842" v="3" actId="47"/>
        <pc:sldMkLst>
          <pc:docMk/>
          <pc:sldMk cId="967227221" sldId="571"/>
        </pc:sldMkLst>
      </pc:sldChg>
      <pc:sldChg chg="modSp mod">
        <pc:chgData name="Masanna Gari, Abhi" userId="574f73dd-89c7-4e5e-92e9-5cd2150b236a" providerId="ADAL" clId="{8E8CC844-7E55-4B6C-B675-02B8642BED22}" dt="2025-07-21T18:27:51.133" v="37" actId="20577"/>
        <pc:sldMkLst>
          <pc:docMk/>
          <pc:sldMk cId="1662890481" sldId="575"/>
        </pc:sldMkLst>
        <pc:spChg chg="mod">
          <ac:chgData name="Masanna Gari, Abhi" userId="574f73dd-89c7-4e5e-92e9-5cd2150b236a" providerId="ADAL" clId="{8E8CC844-7E55-4B6C-B675-02B8642BED22}" dt="2025-07-21T18:27:51.133" v="37" actId="20577"/>
          <ac:spMkLst>
            <pc:docMk/>
            <pc:sldMk cId="1662890481" sldId="575"/>
            <ac:spMk id="4" creationId="{33E77CDF-CC85-A1C0-D29F-6B9BC684BE5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7/21/2025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7/21/2025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Expectation for Provision of </a:t>
            </a:r>
            <a:r>
              <a:rPr lang="en-US"/>
              <a:t>FFR during RTC</a:t>
            </a:r>
            <a:endParaRPr lang="en-US" dirty="0"/>
          </a:p>
        </p:txBody>
      </p:sp>
      <p:sp>
        <p:nvSpPr>
          <p:cNvPr id="3" name="Text Placeholder 2"/>
          <p:cNvSpPr>
            <a:spLocks noGrp="1"/>
          </p:cNvSpPr>
          <p:nvPr>
            <p:ph type="body" sz="quarter" idx="3"/>
          </p:nvPr>
        </p:nvSpPr>
        <p:spPr/>
        <p:txBody>
          <a:bodyPr/>
          <a:lstStyle/>
          <a:p>
            <a:r>
              <a:rPr lang="en-US" dirty="0"/>
              <a:t>JULY 23, 2025</a:t>
            </a:r>
          </a:p>
          <a:p>
            <a:r>
              <a:rPr lang="en-US" dirty="0"/>
              <a:t>RTCTF</a:t>
            </a:r>
          </a:p>
        </p:txBody>
      </p:sp>
      <p:sp>
        <p:nvSpPr>
          <p:cNvPr id="4" name="Text Placeholder 3"/>
          <p:cNvSpPr>
            <a:spLocks noGrp="1"/>
          </p:cNvSpPr>
          <p:nvPr>
            <p:ph type="body" sz="quarter" idx="10"/>
          </p:nvPr>
        </p:nvSpPr>
        <p:spPr>
          <a:xfrm>
            <a:off x="3550883" y="3797824"/>
            <a:ext cx="4465283" cy="923544"/>
          </a:xfrm>
        </p:spPr>
        <p:txBody>
          <a:bodyPr/>
          <a:lstStyle/>
          <a:p>
            <a:r>
              <a:rPr lang="en-US" dirty="0"/>
              <a:t>ERCOT Staff</a:t>
            </a: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35FF8E-8AEC-C79B-EC5D-20416CAC3AC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F974126-FA24-AACD-AFA6-ED65798D7837}"/>
              </a:ext>
            </a:extLst>
          </p:cNvPr>
          <p:cNvSpPr>
            <a:spLocks noGrp="1"/>
          </p:cNvSpPr>
          <p:nvPr>
            <p:ph type="title"/>
          </p:nvPr>
        </p:nvSpPr>
        <p:spPr/>
        <p:txBody>
          <a:bodyPr/>
          <a:lstStyle/>
          <a:p>
            <a:r>
              <a:rPr lang="en-US" dirty="0"/>
              <a:t>Issue and Response</a:t>
            </a:r>
          </a:p>
        </p:txBody>
      </p:sp>
      <p:sp>
        <p:nvSpPr>
          <p:cNvPr id="4" name="Content Placeholder 3">
            <a:extLst>
              <a:ext uri="{FF2B5EF4-FFF2-40B4-BE49-F238E27FC236}">
                <a16:creationId xmlns:a16="http://schemas.microsoft.com/office/drawing/2014/main" id="{33E77CDF-CC85-A1C0-D29F-6B9BC684BE5A}"/>
              </a:ext>
            </a:extLst>
          </p:cNvPr>
          <p:cNvSpPr>
            <a:spLocks noGrp="1"/>
          </p:cNvSpPr>
          <p:nvPr>
            <p:ph idx="1"/>
          </p:nvPr>
        </p:nvSpPr>
        <p:spPr>
          <a:xfrm>
            <a:off x="304800" y="855406"/>
            <a:ext cx="8534400" cy="5328578"/>
          </a:xfrm>
        </p:spPr>
        <p:txBody>
          <a:bodyPr/>
          <a:lstStyle/>
          <a:p>
            <a:r>
              <a:rPr lang="en-US" sz="1400" b="1" u="sng" dirty="0"/>
              <a:t>Question:</a:t>
            </a:r>
            <a:r>
              <a:rPr lang="en-US" sz="1400" b="1" dirty="0"/>
              <a:t> </a:t>
            </a:r>
            <a:r>
              <a:rPr lang="en-US" sz="1400" dirty="0"/>
              <a:t>At the last Real Time Co-optimization plus Batteries Task Force (RTCBTF) meeting, Market Participants requested ERCOT to clarify how Resources seeking to provide Fast Frequency Response (FFR) were expected to interact with Security Constrained Economic Dispatch (SCED) in Real Time.</a:t>
            </a:r>
          </a:p>
          <a:p>
            <a:endParaRPr lang="en-US" sz="800" dirty="0"/>
          </a:p>
          <a:p>
            <a:endParaRPr lang="en-US" sz="800" dirty="0"/>
          </a:p>
          <a:p>
            <a:r>
              <a:rPr lang="en-US" sz="1400" b="1" u="sng" dirty="0"/>
              <a:t>ERCOT’s Response: </a:t>
            </a:r>
          </a:p>
          <a:p>
            <a:pPr lvl="1"/>
            <a:r>
              <a:rPr lang="en-US" sz="1400" dirty="0"/>
              <a:t>When a Resource offers a non-zero FFR capability to SCED</a:t>
            </a:r>
            <a:r>
              <a:rPr lang="en-US" sz="1400"/>
              <a:t>, its </a:t>
            </a:r>
            <a:r>
              <a:rPr lang="en-US" sz="1400" dirty="0"/>
              <a:t>FFR control system should be active/armed and prepared to respond </a:t>
            </a:r>
            <a:r>
              <a:rPr lang="en-US" sz="1400" dirty="0" err="1"/>
              <a:t>upto</a:t>
            </a:r>
            <a:r>
              <a:rPr lang="en-US" sz="1400" dirty="0"/>
              <a:t> its current FFR award. </a:t>
            </a:r>
          </a:p>
          <a:p>
            <a:pPr lvl="1"/>
            <a:endParaRPr lang="en-US" sz="1400" dirty="0"/>
          </a:p>
          <a:p>
            <a:pPr lvl="1"/>
            <a:r>
              <a:rPr lang="en-US" sz="1400" dirty="0"/>
              <a:t>The Resource should be prepared to respond to an FFR event </a:t>
            </a:r>
            <a:r>
              <a:rPr lang="en-US" sz="1400" dirty="0" err="1"/>
              <a:t>upto</a:t>
            </a:r>
            <a:r>
              <a:rPr lang="en-US" sz="1400" dirty="0"/>
              <a:t> its current FFR award till it receives a new results from SCED. The time to change the FFR control system’s response MW from one SCED result to another should be minimal.</a:t>
            </a:r>
          </a:p>
          <a:p>
            <a:pPr lvl="1"/>
            <a:endParaRPr lang="en-US" sz="1400" dirty="0"/>
          </a:p>
          <a:p>
            <a:pPr lvl="1"/>
            <a:r>
              <a:rPr lang="en-US" sz="1400" dirty="0"/>
              <a:t>When evaluating for compliance per ERCOT Nodal Operating Guide Section 2.3.1.2, in addition to the information listed, ERCOT may also request plant level telemetry data to validate the Resource’s response during the FFR event.</a:t>
            </a:r>
          </a:p>
          <a:p>
            <a:pPr marL="685800" lvl="1" indent="-342900">
              <a:buFont typeface="+mj-lt"/>
              <a:buAutoNum type="arabicPeriod"/>
            </a:pPr>
            <a:endParaRPr lang="en-US" sz="1400" dirty="0"/>
          </a:p>
          <a:p>
            <a:pPr lvl="1"/>
            <a:r>
              <a:rPr lang="en-US" sz="1400" dirty="0"/>
              <a:t>ERCOT recognizes that there is a possibility of getting lower or higher than expected FFR response following a SCED execution till all Resources adjust their FFR controls with latest FFR awards. Following RTCB go-live, ERCOT will monitor this aspect closely to understand reliability exposure. A potential solution in the longer run could be to allow self-provision of FFR, similar to RRS that is provided by Load Resources via under frequency relay (UFR).</a:t>
            </a:r>
          </a:p>
          <a:p>
            <a:pPr lvl="1"/>
            <a:endParaRPr lang="en-US" sz="1400" dirty="0"/>
          </a:p>
          <a:p>
            <a:pPr marL="685800" lvl="1" indent="-342900">
              <a:buFont typeface="+mj-lt"/>
              <a:buAutoNum type="arabicPeriod"/>
            </a:pPr>
            <a:endParaRPr lang="en-US" sz="1400" dirty="0"/>
          </a:p>
          <a:p>
            <a:pPr marL="685800" lvl="1" indent="-342900">
              <a:buFont typeface="+mj-lt"/>
              <a:buAutoNum type="arabicPeriod"/>
            </a:pPr>
            <a:endParaRPr lang="en-US" sz="1400" dirty="0"/>
          </a:p>
          <a:p>
            <a:pPr marL="685800" lvl="1" indent="-342900">
              <a:buFont typeface="+mj-lt"/>
              <a:buAutoNum type="arabicPeriod"/>
            </a:pPr>
            <a:endParaRPr lang="en-US" sz="1400" dirty="0"/>
          </a:p>
          <a:p>
            <a:pPr marL="685800" lvl="1" indent="-342900">
              <a:buFont typeface="+mj-lt"/>
              <a:buAutoNum type="arabicPeriod"/>
            </a:pPr>
            <a:endParaRPr lang="en-US" sz="1400" dirty="0"/>
          </a:p>
          <a:p>
            <a:endParaRPr lang="en-US" sz="800" dirty="0"/>
          </a:p>
          <a:p>
            <a:pPr marL="0" indent="0">
              <a:buNone/>
            </a:pPr>
            <a:endParaRPr lang="en-US" sz="1600" dirty="0"/>
          </a:p>
          <a:p>
            <a:pPr marL="0" indent="0">
              <a:buNone/>
            </a:pPr>
            <a:endParaRPr lang="en-US" sz="1600" dirty="0"/>
          </a:p>
          <a:p>
            <a:endParaRPr lang="en-US" dirty="0"/>
          </a:p>
        </p:txBody>
      </p:sp>
      <p:sp>
        <p:nvSpPr>
          <p:cNvPr id="2" name="Slide Number Placeholder 1">
            <a:extLst>
              <a:ext uri="{FF2B5EF4-FFF2-40B4-BE49-F238E27FC236}">
                <a16:creationId xmlns:a16="http://schemas.microsoft.com/office/drawing/2014/main" id="{E05B4F9A-8457-21DB-1DB6-ABF3F0E34677}"/>
              </a:ext>
            </a:extLst>
          </p:cNvPr>
          <p:cNvSpPr>
            <a:spLocks noGrp="1"/>
          </p:cNvSpPr>
          <p:nvPr>
            <p:ph type="sldNum" sz="quarter" idx="4"/>
          </p:nvPr>
        </p:nvSpPr>
        <p:spPr/>
        <p:txBody>
          <a:bodyPr/>
          <a:lstStyle/>
          <a:p>
            <a:fld id="{2066355A-084C-D24E-9AD2-7E4FC41EA627}" type="slidenum">
              <a:rPr lang="en-US" smtClean="0"/>
              <a:t>2</a:t>
            </a:fld>
            <a:endParaRPr lang="en-US" dirty="0"/>
          </a:p>
        </p:txBody>
      </p:sp>
    </p:spTree>
    <p:extLst>
      <p:ext uri="{BB962C8B-B14F-4D97-AF65-F5344CB8AC3E}">
        <p14:creationId xmlns:p14="http://schemas.microsoft.com/office/powerpoint/2010/main" val="1662890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6"/>
          </p:nvPr>
        </p:nvSpPr>
        <p:spPr/>
        <p:txBody>
          <a:bodyPr/>
          <a:lstStyle/>
          <a:p>
            <a:r>
              <a:rPr lang="en-US" dirty="0"/>
              <a:t>Questions</a:t>
            </a:r>
          </a:p>
          <a:p>
            <a:endParaRPr lang="en-US" dirty="0"/>
          </a:p>
        </p:txBody>
      </p:sp>
    </p:spTree>
    <p:extLst>
      <p:ext uri="{BB962C8B-B14F-4D97-AF65-F5344CB8AC3E}">
        <p14:creationId xmlns:p14="http://schemas.microsoft.com/office/powerpoint/2010/main" val="2637386284"/>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26216</TotalTime>
  <Words>263</Words>
  <Application>Microsoft Office PowerPoint</Application>
  <PresentationFormat>On-screen Show (4:3)</PresentationFormat>
  <Paragraphs>26</Paragraphs>
  <Slides>3</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vt:i4>
      </vt:variant>
    </vt:vector>
  </HeadingPairs>
  <TitlesOfParts>
    <vt:vector size="10" baseType="lpstr">
      <vt:lpstr>Arial</vt:lpstr>
      <vt:lpstr>Calibri</vt:lpstr>
      <vt:lpstr>Courier New</vt:lpstr>
      <vt:lpstr>Wingdings</vt:lpstr>
      <vt:lpstr>1_Office Theme</vt:lpstr>
      <vt:lpstr>2_Custom Design</vt:lpstr>
      <vt:lpstr>3_Custom Design</vt:lpstr>
      <vt:lpstr>PowerPoint Presentation</vt:lpstr>
      <vt:lpstr>Issue and Response</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Masanna Gari, Abhi</cp:lastModifiedBy>
  <cp:revision>579</cp:revision>
  <dcterms:created xsi:type="dcterms:W3CDTF">2016-04-16T13:25:21Z</dcterms:created>
  <dcterms:modified xsi:type="dcterms:W3CDTF">2025-07-21T18:27:52Z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2024-12-10T16:42:35Z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4df23290-4d2e-4b20-ab85-631e2808c552</vt:lpwstr>
  </property>
  <property fmtid="{D5CDD505-2E9C-101B-9397-08002B2CF9AE}" pid="8" name="MSIP_Label_7084cbda-52b8-46fb-a7b7-cb5bd465ed85_ContentBits">
    <vt:lpwstr>0</vt:lpwstr>
  </property>
</Properties>
</file>