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8"/>
  </p:notesMasterIdLst>
  <p:handoutMasterIdLst>
    <p:handoutMasterId r:id="rId19"/>
  </p:handoutMasterIdLst>
  <p:sldIdLst>
    <p:sldId id="542" r:id="rId6"/>
    <p:sldId id="563" r:id="rId7"/>
    <p:sldId id="2787" r:id="rId8"/>
    <p:sldId id="586" r:id="rId9"/>
    <p:sldId id="2790" r:id="rId10"/>
    <p:sldId id="580" r:id="rId11"/>
    <p:sldId id="2939" r:id="rId12"/>
    <p:sldId id="2977" r:id="rId13"/>
    <p:sldId id="2978" r:id="rId14"/>
    <p:sldId id="588" r:id="rId15"/>
    <p:sldId id="587" r:id="rId16"/>
    <p:sldId id="58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TCB@ercot.com" TargetMode="External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files/docs/2025/07/21/RTCB_Weekly_07212025_final.ppt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23,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7F686-03C1-A234-9589-65F09DE77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Weekly Market Trials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96B72-A6AF-5FC4-5DD1-EE5C59D3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562600"/>
          </a:xfrm>
        </p:spPr>
        <p:txBody>
          <a:bodyPr/>
          <a:lstStyle/>
          <a:p>
            <a:r>
              <a:rPr lang="en-US" sz="2400" u="sng" dirty="0">
                <a:solidFill>
                  <a:schemeClr val="tx2"/>
                </a:solidFill>
              </a:rPr>
              <a:t>Trials meeting every Monday 10-10:30am until December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Standalone calendar page each week with </a:t>
            </a:r>
            <a:r>
              <a:rPr lang="en-US" sz="2000" dirty="0" err="1">
                <a:solidFill>
                  <a:schemeClr val="tx2"/>
                </a:solidFill>
              </a:rPr>
              <a:t>WebEx</a:t>
            </a:r>
            <a:endParaRPr lang="en-US" sz="2000" dirty="0">
              <a:solidFill>
                <a:schemeClr val="tx2"/>
              </a:solidFill>
            </a:endParaRPr>
          </a:p>
          <a:p>
            <a:pPr lvl="2"/>
            <a:r>
              <a:rPr lang="en-US" sz="1800" dirty="0">
                <a:solidFill>
                  <a:schemeClr val="tx2"/>
                </a:solidFill>
                <a:hlinkClick r:id="rId2"/>
              </a:rPr>
              <a:t>RTCBTF Home Page </a:t>
            </a:r>
            <a:r>
              <a:rPr lang="en-US" sz="1800" dirty="0">
                <a:solidFill>
                  <a:schemeClr val="tx2"/>
                </a:solidFill>
              </a:rPr>
              <a:t>houses all market trials documentation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Averaging 150-175 participants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Weekly presentation walk-through with Q&amp;A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Heavy use of </a:t>
            </a:r>
            <a:r>
              <a:rPr lang="en-US" sz="1800" dirty="0">
                <a:solidFill>
                  <a:schemeClr val="tx2"/>
                </a:solidFill>
                <a:hlinkClick r:id="rId3"/>
              </a:rPr>
              <a:t>RTCB@ercot.com</a:t>
            </a:r>
            <a:r>
              <a:rPr lang="en-US" sz="1800" dirty="0">
                <a:solidFill>
                  <a:schemeClr val="tx2"/>
                </a:solidFill>
              </a:rPr>
              <a:t> email -&gt; FAQ</a:t>
            </a:r>
          </a:p>
          <a:p>
            <a:pPr marL="0" indent="0">
              <a:buNone/>
            </a:pPr>
            <a:endParaRPr lang="en-US" sz="1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Quick walk-through of this </a:t>
            </a:r>
            <a:r>
              <a:rPr lang="en-US" sz="2400" dirty="0">
                <a:hlinkClick r:id="rId4"/>
              </a:rPr>
              <a:t>week’s meeting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847A7-58C2-789D-0A96-8057855B15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4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Updates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257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Readiness engagement update: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Developed new folders on RTCBTF home page (done)</a:t>
            </a:r>
          </a:p>
          <a:p>
            <a:pPr lvl="2">
              <a:buFontTx/>
              <a:buChar char="-"/>
            </a:pPr>
            <a:r>
              <a:rPr lang="en-US" sz="1100" u="sng" dirty="0">
                <a:solidFill>
                  <a:schemeClr val="tx2"/>
                </a:solidFill>
              </a:rPr>
              <a:t>Market Trials folder</a:t>
            </a:r>
            <a:r>
              <a:rPr lang="en-US" sz="1100" dirty="0">
                <a:solidFill>
                  <a:schemeClr val="tx2"/>
                </a:solidFill>
              </a:rPr>
              <a:t>: Handbooks and supporting materials</a:t>
            </a:r>
          </a:p>
          <a:p>
            <a:pPr lvl="2">
              <a:buFontTx/>
              <a:buChar char="-"/>
            </a:pPr>
            <a:r>
              <a:rPr lang="en-US" sz="1100" u="sng" dirty="0">
                <a:solidFill>
                  <a:schemeClr val="tx2"/>
                </a:solidFill>
              </a:rPr>
              <a:t>Technical Support folder</a:t>
            </a:r>
            <a:r>
              <a:rPr lang="en-US" sz="1100" dirty="0">
                <a:solidFill>
                  <a:schemeClr val="tx2"/>
                </a:solidFill>
              </a:rPr>
              <a:t>: Key TWG technical materials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RTCB@ercot.com</a:t>
            </a:r>
            <a:r>
              <a:rPr lang="en-US" sz="1400" dirty="0">
                <a:solidFill>
                  <a:schemeClr val="tx2"/>
                </a:solidFill>
              </a:rPr>
              <a:t> mailbox for support of stakeholder implementation questions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Established FAQ document and posted on RTCBTF home page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Completed additional training videos</a:t>
            </a:r>
          </a:p>
          <a:p>
            <a:pPr lvl="2">
              <a:buFontTx/>
              <a:buChar char="-"/>
            </a:pPr>
            <a:r>
              <a:rPr lang="en-US" sz="1100" dirty="0">
                <a:solidFill>
                  <a:schemeClr val="tx2"/>
                </a:solidFill>
              </a:rPr>
              <a:t>Load Resources          /      RTC Worksheet Solver Walkthrough</a:t>
            </a:r>
          </a:p>
          <a:p>
            <a:pPr lvl="2">
              <a:buFontTx/>
              <a:buChar char="-"/>
            </a:pPr>
            <a:r>
              <a:rPr lang="en-US" sz="1100" dirty="0">
                <a:solidFill>
                  <a:schemeClr val="tx2"/>
                </a:solidFill>
              </a:rPr>
              <a:t>Day-Ahead Market      /      Battery 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Following guidance from RTCBTF to engage DSWG separately (4/17/25, 7/14/25)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Operator Training Seminar and Spring GCPA (complete)</a:t>
            </a:r>
          </a:p>
          <a:p>
            <a:pPr lvl="2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Closed-Loop LFC Workshop (later today 2-4pm) 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ERCOT working with PUCT staff to protocol exemptions for LFC Test (and eventually Transition/Cutover)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Internal work on Transition/Cutover Plan Handbook (review initial today)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Weekly Market Trials in flight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Next TWG meeting is July 31 (technical side of RTCBTF)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rgbClr val="C00000"/>
                </a:solidFill>
              </a:rPr>
              <a:t>Next 2 slides are key to upcoming access changes</a:t>
            </a:r>
          </a:p>
          <a:p>
            <a:pPr>
              <a:buFontTx/>
              <a:buChar char="-"/>
            </a:pPr>
            <a:endParaRPr lang="en-US" sz="1000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8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Focus for remainder of RTCBTF today: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38200"/>
            <a:ext cx="8648700" cy="4900367"/>
          </a:xfrm>
        </p:spPr>
        <p:txBody>
          <a:bodyPr/>
          <a:lstStyle/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3. NPRR1290 and NOGRR278 discussion</a:t>
            </a:r>
          </a:p>
          <a:p>
            <a:endParaRPr lang="en-US" sz="17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4. ESR Droop Settings and RFI Follow-up</a:t>
            </a:r>
          </a:p>
          <a:p>
            <a:pPr marL="0" indent="0">
              <a:buNone/>
            </a:pPr>
            <a:endParaRPr lang="en-US" sz="17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5. AS Deployment Factors Discussion</a:t>
            </a:r>
          </a:p>
          <a:p>
            <a:pPr marL="0" indent="0">
              <a:buNone/>
            </a:pPr>
            <a:endParaRPr lang="en-US" sz="17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6. Fast Frequency Response Follow-up</a:t>
            </a:r>
          </a:p>
          <a:p>
            <a:pPr marL="0" indent="0">
              <a:buNone/>
            </a:pPr>
            <a:endParaRPr lang="en-US" sz="17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7. Market Readiness </a:t>
            </a:r>
          </a:p>
          <a:p>
            <a:r>
              <a:rPr lang="en-US" sz="1700" dirty="0">
                <a:solidFill>
                  <a:schemeClr val="tx2"/>
                </a:solidFill>
              </a:rPr>
              <a:t>Settlement Artifacts- RT Statement (including RUC) and Extracts and Settlement Matrix </a:t>
            </a:r>
          </a:p>
          <a:p>
            <a:r>
              <a:rPr lang="en-US" sz="1700" dirty="0">
                <a:solidFill>
                  <a:schemeClr val="tx2"/>
                </a:solidFill>
              </a:rPr>
              <a:t>Transition/Cutover Handbook:  Initial Draft and Discussion</a:t>
            </a:r>
          </a:p>
          <a:p>
            <a:pPr marL="0" indent="0">
              <a:buNone/>
            </a:pPr>
            <a:endParaRPr lang="en-US" sz="17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dirty="0">
                <a:solidFill>
                  <a:schemeClr val="tx2"/>
                </a:solidFill>
              </a:rPr>
              <a:t>Note-</a:t>
            </a:r>
          </a:p>
          <a:p>
            <a:r>
              <a:rPr lang="en-US" sz="1700" dirty="0">
                <a:solidFill>
                  <a:schemeClr val="tx2"/>
                </a:solidFill>
              </a:rPr>
              <a:t>LFC Closed Loop LFC Workshop after Meeting (2-4pm) - Separate Meeting</a:t>
            </a:r>
          </a:p>
          <a:p>
            <a:r>
              <a:rPr lang="en-US" sz="1700" dirty="0">
                <a:solidFill>
                  <a:schemeClr val="tx2"/>
                </a:solidFill>
              </a:rPr>
              <a:t>Initial subset of Operating Procedures changes (at August RTCBTF)</a:t>
            </a:r>
          </a:p>
        </p:txBody>
      </p:sp>
    </p:spTree>
    <p:extLst>
      <p:ext uri="{BB962C8B-B14F-4D97-AF65-F5344CB8AC3E}">
        <p14:creationId xmlns:p14="http://schemas.microsoft.com/office/powerpoint/2010/main" val="68062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Discussion today:</a:t>
            </a:r>
          </a:p>
          <a:p>
            <a:pPr lvl="1">
              <a:buFontTx/>
              <a:buChar char="-"/>
            </a:pPr>
            <a:r>
              <a:rPr lang="en-US" sz="1600" dirty="0"/>
              <a:t>Update on RTCBTF Issues List</a:t>
            </a:r>
          </a:p>
          <a:p>
            <a:pPr lvl="1">
              <a:buFontTx/>
              <a:buChar char="-"/>
            </a:pPr>
            <a:r>
              <a:rPr lang="en-US" sz="1600" dirty="0"/>
              <a:t>Update on NPRRs</a:t>
            </a:r>
          </a:p>
          <a:p>
            <a:pPr lvl="1">
              <a:buFontTx/>
              <a:buChar char="-"/>
            </a:pPr>
            <a:r>
              <a:rPr lang="en-US" sz="1600" dirty="0"/>
              <a:t>Market Trials Update </a:t>
            </a:r>
          </a:p>
          <a:p>
            <a:pPr lvl="1">
              <a:buFontTx/>
              <a:buChar char="-"/>
            </a:pPr>
            <a:r>
              <a:rPr lang="en-US" sz="1600" dirty="0"/>
              <a:t>Rest of Today’s Agenda</a:t>
            </a: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9D288E-6415-8D43-81C5-97D4FBFDF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27B40B-9021-B9D8-BDFF-4F4AD38ED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54380"/>
            <a:ext cx="8839200" cy="46940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FA0F74-D70A-9BE5-2983-B29DB63DE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3D358A0-40FB-C32B-07BD-E13D4EBE1156}"/>
              </a:ext>
            </a:extLst>
          </p:cNvPr>
          <p:cNvSpPr txBox="1">
            <a:spLocks/>
          </p:cNvSpPr>
          <p:nvPr/>
        </p:nvSpPr>
        <p:spPr>
          <a:xfrm>
            <a:off x="226760" y="768337"/>
            <a:ext cx="8763000" cy="5709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u="sng" dirty="0">
                <a:solidFill>
                  <a:schemeClr val="tx2"/>
                </a:solidFill>
              </a:rPr>
              <a:t>Revisions</a:t>
            </a:r>
            <a:r>
              <a:rPr lang="en-US" sz="1600" dirty="0">
                <a:solidFill>
                  <a:schemeClr val="tx2"/>
                </a:solidFill>
              </a:rPr>
              <a:t>- Final Clean-Up NPRR1290 &amp; NOGRR278 (September)</a:t>
            </a:r>
          </a:p>
          <a:p>
            <a:r>
              <a:rPr lang="en-US" sz="1600" u="sng" dirty="0">
                <a:solidFill>
                  <a:schemeClr val="tx2"/>
                </a:solidFill>
              </a:rPr>
              <a:t>Implementation </a:t>
            </a:r>
            <a:r>
              <a:rPr lang="en-US" sz="1600" dirty="0">
                <a:solidFill>
                  <a:schemeClr val="tx2"/>
                </a:solidFill>
              </a:rPr>
              <a:t>- Handbooks complete and initiating transition plan details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B8295989-A1CC-1E35-FF99-5C82FD72D2E2}"/>
              </a:ext>
            </a:extLst>
          </p:cNvPr>
          <p:cNvSpPr/>
          <p:nvPr/>
        </p:nvSpPr>
        <p:spPr>
          <a:xfrm>
            <a:off x="7315200" y="1371600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C2EB01-ACB2-EF6A-E328-97509AD98498}"/>
              </a:ext>
            </a:extLst>
          </p:cNvPr>
          <p:cNvSpPr/>
          <p:nvPr/>
        </p:nvSpPr>
        <p:spPr>
          <a:xfrm>
            <a:off x="113696" y="2244629"/>
            <a:ext cx="8521288" cy="33311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78BA03-0FE8-0743-58C1-BAA403160ED0}"/>
              </a:ext>
            </a:extLst>
          </p:cNvPr>
          <p:cNvSpPr/>
          <p:nvPr/>
        </p:nvSpPr>
        <p:spPr>
          <a:xfrm>
            <a:off x="6517900" y="2836132"/>
            <a:ext cx="2512404" cy="2116868"/>
          </a:xfrm>
          <a:prstGeom prst="rect">
            <a:avLst/>
          </a:prstGeom>
          <a:solidFill>
            <a:schemeClr val="tx1">
              <a:lumMod val="25000"/>
              <a:lumOff val="75000"/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06C092-A88D-BB68-42DD-477CCEEA2D3D}"/>
              </a:ext>
            </a:extLst>
          </p:cNvPr>
          <p:cNvSpPr/>
          <p:nvPr/>
        </p:nvSpPr>
        <p:spPr>
          <a:xfrm>
            <a:off x="100530" y="5113230"/>
            <a:ext cx="8891070" cy="11215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849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Timeline of NPRRs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</p:spPr>
        <p:txBody>
          <a:bodyPr/>
          <a:lstStyle/>
          <a:p>
            <a:pPr>
              <a:defRPr/>
            </a:pPr>
            <a:r>
              <a:rPr lang="en-US" sz="1800" dirty="0">
                <a:solidFill>
                  <a:srgbClr val="00B050"/>
                </a:solidFill>
              </a:rPr>
              <a:t>NPRRs set for PUCT May 15 Open Meeting (PUCT approved)</a:t>
            </a:r>
          </a:p>
          <a:p>
            <a:pPr lvl="1">
              <a:defRPr/>
            </a:pPr>
            <a:r>
              <a:rPr lang="en-US" sz="1400" dirty="0">
                <a:solidFill>
                  <a:srgbClr val="00B050"/>
                </a:solidFill>
              </a:rPr>
              <a:t>NPRR1268 for ASDC Modifications (IMM sponsor)</a:t>
            </a:r>
          </a:p>
          <a:p>
            <a:pPr lvl="1">
              <a:defRPr/>
            </a:pPr>
            <a:r>
              <a:rPr lang="en-US" sz="1400" dirty="0">
                <a:solidFill>
                  <a:srgbClr val="00B050"/>
                </a:solidFill>
                <a:latin typeface="Arial"/>
              </a:rPr>
              <a:t>NPRR1269 for 3 Parameter/Policy Changes (ERCOT sponsor)</a:t>
            </a:r>
          </a:p>
          <a:p>
            <a:pPr lvl="1"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NPRR1270 for AS Qualification details (ERCOT sponsor)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 Duration / State of Charge NPRR1282 &amp; NOGRR277)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Approved at June Board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PUCT July approval pending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Final Clarifying NPRR1290 &amp; NOGRR278 - Sep Board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Discussion today of NOGRR278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Remaining Stakeholder path to Board Meetings before Go-Live: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PRS May 14 &gt; TAC May 28 &gt; Board June 24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PRS Aug 13 &gt; TAC Aug 28 &gt; Board Sep 23 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3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0EC0AD-B427-538B-996C-E49914B94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1A379-8995-F633-596E-3D8224F71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Scope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32E16709-A97F-14BC-2BF7-90BE53C94D06}"/>
              </a:ext>
            </a:extLst>
          </p:cNvPr>
          <p:cNvSpPr/>
          <p:nvPr/>
        </p:nvSpPr>
        <p:spPr>
          <a:xfrm>
            <a:off x="2365650" y="2807838"/>
            <a:ext cx="533400" cy="10596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D25DE5-CFFF-C29B-C10B-9C5F8601503D}"/>
              </a:ext>
            </a:extLst>
          </p:cNvPr>
          <p:cNvSpPr txBox="1"/>
          <p:nvPr/>
        </p:nvSpPr>
        <p:spPr>
          <a:xfrm>
            <a:off x="936171" y="3036522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Final 2025 Refinements for Go-Live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A2543C6D-124D-EEA4-B6E5-38131229F100}"/>
              </a:ext>
            </a:extLst>
          </p:cNvPr>
          <p:cNvSpPr/>
          <p:nvPr/>
        </p:nvSpPr>
        <p:spPr>
          <a:xfrm>
            <a:off x="2469167" y="3867520"/>
            <a:ext cx="389791" cy="214563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6C3F37-7980-3242-A947-9D8736B9CA16}"/>
              </a:ext>
            </a:extLst>
          </p:cNvPr>
          <p:cNvSpPr txBox="1"/>
          <p:nvPr/>
        </p:nvSpPr>
        <p:spPr>
          <a:xfrm>
            <a:off x="914400" y="4401730"/>
            <a:ext cx="144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Related NPRRs </a:t>
            </a:r>
          </a:p>
          <a:p>
            <a:pPr algn="ctr"/>
            <a:r>
              <a:rPr lang="en-US" sz="1600" dirty="0">
                <a:solidFill>
                  <a:schemeClr val="tx2"/>
                </a:solidFill>
              </a:rPr>
              <a:t>within Program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2EAB406-B06E-9BAE-A830-34F0F8A01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729" y="152400"/>
            <a:ext cx="6188817" cy="586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52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408757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461412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297343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477933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477933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135775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135775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135775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204065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128966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132534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1926257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202311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307257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276746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337788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486953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590208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Prod EMS model.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86863-989D-8381-FF30-8ADF3D5C37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C03D9-F864-DCF3-137A-E3336CE3F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BF7DFD0-37D3-436C-FA19-3D1CD997E663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06E7453-92F5-8E30-E971-2432BCFD8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79AFB2B-F3E1-FEA5-CAF9-478572487F99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81B70D0-0B9F-0825-86C3-4AA5061C256D}"/>
              </a:ext>
            </a:extLst>
          </p:cNvPr>
          <p:cNvSpPr txBox="1"/>
          <p:nvPr/>
        </p:nvSpPr>
        <p:spPr>
          <a:xfrm>
            <a:off x="1703717" y="3881735"/>
            <a:ext cx="6553200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test their market submissions for defined subset transactions that are new or modified by RTC+B.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95% of QSEs to demonstrate successful submissions and have mitigation plans in place for remaining 5% to address in next trial phase.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CD4EDD27-788B-6D31-EE9E-B93826869133}"/>
              </a:ext>
            </a:extLst>
          </p:cNvPr>
          <p:cNvSpPr/>
          <p:nvPr/>
        </p:nvSpPr>
        <p:spPr>
          <a:xfrm rot="5400000">
            <a:off x="10261" y="3439261"/>
            <a:ext cx="2875077" cy="1219200"/>
          </a:xfrm>
          <a:prstGeom prst="bent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280E42-4C1F-D354-1EC2-5E8A66F565C1}"/>
              </a:ext>
            </a:extLst>
          </p:cNvPr>
          <p:cNvSpPr txBox="1"/>
          <p:nvPr/>
        </p:nvSpPr>
        <p:spPr>
          <a:xfrm>
            <a:off x="2106283" y="4927937"/>
            <a:ext cx="6553200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add telemetry points for Energy Management System (EMS) system interface with ERCOT (such as Updated Desired Set Points (UDSP), New Ramp Rates, and ESR Telemetry)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98% of QSEs to demonstrate successful telemetry additions, and mitigation plans in place for remaining 2% to address in next trial phase.  (Note 3-week lag in telemetry migrating through network model validation and into trials environment).</a:t>
            </a:r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C755A88C-CCE8-3199-35C2-2403C8064DE4}"/>
              </a:ext>
            </a:extLst>
          </p:cNvPr>
          <p:cNvSpPr/>
          <p:nvPr/>
        </p:nvSpPr>
        <p:spPr>
          <a:xfrm rot="5400000">
            <a:off x="238861" y="2905861"/>
            <a:ext cx="1732078" cy="1143000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B92791-1CA2-25B5-7A43-442D4AD7F949}"/>
              </a:ext>
            </a:extLst>
          </p:cNvPr>
          <p:cNvSpPr txBox="1"/>
          <p:nvPr/>
        </p:nvSpPr>
        <p:spPr>
          <a:xfrm>
            <a:off x="1600200" y="3239898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May &amp; June:</a:t>
            </a:r>
          </a:p>
          <a:p>
            <a:r>
              <a:rPr lang="en-US" dirty="0">
                <a:solidFill>
                  <a:schemeClr val="tx2"/>
                </a:solidFill>
              </a:rPr>
              <a:t>Establishing Connectivity </a:t>
            </a:r>
          </a:p>
        </p:txBody>
      </p:sp>
    </p:spTree>
    <p:extLst>
      <p:ext uri="{BB962C8B-B14F-4D97-AF65-F5344CB8AC3E}">
        <p14:creationId xmlns:p14="http://schemas.microsoft.com/office/powerpoint/2010/main" val="1071322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63B33-6011-A57B-111C-FE335CCE9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4C52F-76D0-E747-44AE-A1B931470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2C4EC33-3E4E-F271-255C-D3EFDE5D9967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BD893AF-CA67-DC59-6FC9-32A7B3D9BF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6386F13-8922-826C-47E8-ED7B6CCB0355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0A990D3-D309-AD28-8F25-DC9F5BFFA396}"/>
              </a:ext>
            </a:extLst>
          </p:cNvPr>
          <p:cNvSpPr txBox="1"/>
          <p:nvPr/>
        </p:nvSpPr>
        <p:spPr>
          <a:xfrm>
            <a:off x="3102634" y="4122003"/>
            <a:ext cx="5965166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support “parallel production” 2days/week by entering $bids/offers for non-binding RTC energy and A/S awards and dispatch (Open-loop test)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for 100% of QSEs to demonstrate successful submissions and telemetry reflective of production, and mitigation plans in place for any outliers. 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B73F768D-6365-FCDD-AD90-AD4FBC33735B}"/>
              </a:ext>
            </a:extLst>
          </p:cNvPr>
          <p:cNvSpPr/>
          <p:nvPr/>
        </p:nvSpPr>
        <p:spPr>
          <a:xfrm rot="5400000">
            <a:off x="1142478" y="3705964"/>
            <a:ext cx="3408478" cy="1219200"/>
          </a:xfrm>
          <a:prstGeom prst="bent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9E8400-98AD-E697-5E3C-774A8910C4C5}"/>
              </a:ext>
            </a:extLst>
          </p:cNvPr>
          <p:cNvSpPr txBox="1"/>
          <p:nvPr/>
        </p:nvSpPr>
        <p:spPr>
          <a:xfrm>
            <a:off x="3456318" y="5188803"/>
            <a:ext cx="5611482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Coordination of individual QSE tests on subset of resources to ensure resources can follow new UDSP telemetry point from ERCOT.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98% of QSEs to successfully demonstrate, and mitigation plans in place for remaining 2% to address in next trial phase.</a:t>
            </a:r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81BB4FFB-50B5-A2BC-F789-D79A4D708F54}"/>
              </a:ext>
            </a:extLst>
          </p:cNvPr>
          <p:cNvSpPr/>
          <p:nvPr/>
        </p:nvSpPr>
        <p:spPr>
          <a:xfrm rot="5400000">
            <a:off x="1409178" y="3134461"/>
            <a:ext cx="2189278" cy="1143000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CF4DF9-B105-9945-74F6-FEBA6054D5EC}"/>
              </a:ext>
            </a:extLst>
          </p:cNvPr>
          <p:cNvSpPr txBox="1"/>
          <p:nvPr/>
        </p:nvSpPr>
        <p:spPr>
          <a:xfrm>
            <a:off x="2999117" y="3191470"/>
            <a:ext cx="58400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July &amp; August:</a:t>
            </a:r>
          </a:p>
          <a:p>
            <a:r>
              <a:rPr lang="en-US" dirty="0">
                <a:solidFill>
                  <a:schemeClr val="tx2"/>
                </a:solidFill>
              </a:rPr>
              <a:t>Initial Real-Time Market execution and verify QSE ability to follow ERCOT frequency signals</a:t>
            </a:r>
          </a:p>
        </p:txBody>
      </p:sp>
    </p:spTree>
    <p:extLst>
      <p:ext uri="{BB962C8B-B14F-4D97-AF65-F5344CB8AC3E}">
        <p14:creationId xmlns:p14="http://schemas.microsoft.com/office/powerpoint/2010/main" val="3128828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89B765-C74B-6EA6-9040-9D810B76E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58BCAC2-808D-9186-2868-7D125A9F302D}"/>
              </a:ext>
            </a:extLst>
          </p:cNvPr>
          <p:cNvSpPr txBox="1"/>
          <p:nvPr/>
        </p:nvSpPr>
        <p:spPr>
          <a:xfrm>
            <a:off x="40260" y="3429000"/>
            <a:ext cx="2871162" cy="26776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Voluntary Day-Ahead Market for all QSEs will be conducted at least 2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can test their market submissions for Day-Ahead AS Self-Arrangement, AS Only Offers, Trades and normal submissions.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DAM participation is strongly encouraged but not required in Readiness metrics since RTC procures AS in Real-Time.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Participation includes much broader QSE population (marketers and load-only QSEs).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671FE-D8A2-DE47-7459-81936B0B0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A5784A8-168F-E8CF-B5BA-7525EA2FC6AB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5C307B8-04D5-7BDC-23A6-801CBF677A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349951C-1D57-69B9-AFF1-6A8F5E013AA1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1D70217-D294-981E-D2F4-40DD0E9B51F1}"/>
              </a:ext>
            </a:extLst>
          </p:cNvPr>
          <p:cNvSpPr txBox="1"/>
          <p:nvPr/>
        </p:nvSpPr>
        <p:spPr>
          <a:xfrm>
            <a:off x="4876800" y="3462278"/>
            <a:ext cx="3942354" cy="230832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and QSEs will conduct </a:t>
            </a:r>
            <a:r>
              <a:rPr lang="en-US" sz="1200" b="1" u="sng" dirty="0">
                <a:solidFill>
                  <a:schemeClr val="tx2"/>
                </a:solidFill>
              </a:rPr>
              <a:t>live-production tests</a:t>
            </a:r>
            <a:r>
              <a:rPr lang="en-US" sz="1200" dirty="0">
                <a:solidFill>
                  <a:schemeClr val="tx2"/>
                </a:solidFill>
              </a:rPr>
              <a:t> of RTC-SCED and Load Frequency Control (LFC) prior to go-live.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RTC-SCED and frequency control dispatch during the tests will be binding to manage the reliable operations of the grid for2-4 hours.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will coordinate with QSEs on how to submit RTC offers and telemetry for Energy and AS for the two systems (current and RTC system).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will provide a summary of the test and use analysis and engineering judgement to assess if the test was successful in controlling frequency.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C6A9E558-5B24-8693-B399-2F7C234AD037}"/>
              </a:ext>
            </a:extLst>
          </p:cNvPr>
          <p:cNvSpPr/>
          <p:nvPr/>
        </p:nvSpPr>
        <p:spPr>
          <a:xfrm rot="5400000" flipV="1">
            <a:off x="2427693" y="3614539"/>
            <a:ext cx="1811402" cy="1017917"/>
          </a:xfrm>
          <a:prstGeom prst="bentUpArrow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4612791D-4624-2866-3660-5E91BF592424}"/>
              </a:ext>
            </a:extLst>
          </p:cNvPr>
          <p:cNvSpPr/>
          <p:nvPr/>
        </p:nvSpPr>
        <p:spPr>
          <a:xfrm rot="5400000">
            <a:off x="3473933" y="3584060"/>
            <a:ext cx="1830956" cy="1094117"/>
          </a:xfrm>
          <a:prstGeom prst="bentUpArrow">
            <a:avLst/>
          </a:prstGeom>
          <a:solidFill>
            <a:srgbClr val="F8948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03D89C-DA69-81FB-1656-2FC180651DEC}"/>
              </a:ext>
            </a:extLst>
          </p:cNvPr>
          <p:cNvSpPr txBox="1"/>
          <p:nvPr/>
        </p:nvSpPr>
        <p:spPr>
          <a:xfrm>
            <a:off x="5387167" y="2228671"/>
            <a:ext cx="3267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Sep &amp; Oct:</a:t>
            </a:r>
          </a:p>
          <a:p>
            <a:r>
              <a:rPr lang="en-US" dirty="0">
                <a:solidFill>
                  <a:schemeClr val="tx2"/>
                </a:solidFill>
              </a:rPr>
              <a:t>Required live-production test to ensure effective frequency dispatch and control.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142D4B-18CE-C072-3076-A0ACAA4B1442}"/>
              </a:ext>
            </a:extLst>
          </p:cNvPr>
          <p:cNvSpPr txBox="1"/>
          <p:nvPr/>
        </p:nvSpPr>
        <p:spPr>
          <a:xfrm>
            <a:off x="51073" y="2813624"/>
            <a:ext cx="305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Sep &amp; Oct:</a:t>
            </a:r>
          </a:p>
          <a:p>
            <a:r>
              <a:rPr lang="en-US" dirty="0">
                <a:solidFill>
                  <a:schemeClr val="tx2"/>
                </a:solidFill>
              </a:rPr>
              <a:t>Optional Day-Ahead Market</a:t>
            </a:r>
          </a:p>
        </p:txBody>
      </p:sp>
    </p:spTree>
    <p:extLst>
      <p:ext uri="{BB962C8B-B14F-4D97-AF65-F5344CB8AC3E}">
        <p14:creationId xmlns:p14="http://schemas.microsoft.com/office/powerpoint/2010/main" val="72820278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23345</TotalTime>
  <Words>1123</Words>
  <Application>Microsoft Office PowerPoint</Application>
  <PresentationFormat>On-screen Show (4:3)</PresentationFormat>
  <Paragraphs>175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Arial</vt:lpstr>
      <vt:lpstr>Calibri</vt:lpstr>
      <vt:lpstr>Cover Slide</vt:lpstr>
      <vt:lpstr>Horizontal Theme</vt:lpstr>
      <vt:lpstr>PowerPoint Presentation</vt:lpstr>
      <vt:lpstr>Outline</vt:lpstr>
      <vt:lpstr>RTCBTF Issues List</vt:lpstr>
      <vt:lpstr>Summary and Timeline of NPRRs</vt:lpstr>
      <vt:lpstr>RTC+B Scope</vt:lpstr>
      <vt:lpstr>PowerPoint Presentation</vt:lpstr>
      <vt:lpstr>PowerPoint Presentation</vt:lpstr>
      <vt:lpstr>PowerPoint Presentation</vt:lpstr>
      <vt:lpstr>PowerPoint Presentation</vt:lpstr>
      <vt:lpstr>Weekly Market Trials update</vt:lpstr>
      <vt:lpstr>Other Updates </vt:lpstr>
      <vt:lpstr>Focus for remainder of RTCBTF today: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636</cp:revision>
  <cp:lastPrinted>2017-10-10T21:31:05Z</cp:lastPrinted>
  <dcterms:created xsi:type="dcterms:W3CDTF">2016-01-21T15:20:31Z</dcterms:created>
  <dcterms:modified xsi:type="dcterms:W3CDTF">2025-07-22T18:54:11Z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