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15"/>
  </p:notesMasterIdLst>
  <p:handoutMasterIdLst>
    <p:handoutMasterId r:id="rId16"/>
  </p:handoutMasterIdLst>
  <p:sldIdLst>
    <p:sldId id="260" r:id="rId8"/>
    <p:sldId id="379" r:id="rId9"/>
    <p:sldId id="381" r:id="rId10"/>
    <p:sldId id="378" r:id="rId11"/>
    <p:sldId id="382" r:id="rId12"/>
    <p:sldId id="383" r:id="rId13"/>
    <p:sldId id="380"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B2E48F-FF42-0370-0F43-70643E8E4E1E}" name="Dwyer, Davida" initials="DD" userId="S::Davida.Dwyer@ercot.com::79b08b87-7cab-486c-83ce-9fe1deb6aa2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451" autoAdjust="0"/>
  </p:normalViewPr>
  <p:slideViewPr>
    <p:cSldViewPr showGuides="1">
      <p:cViewPr varScale="1">
        <p:scale>
          <a:sx n="63" d="100"/>
          <a:sy n="63" d="100"/>
        </p:scale>
        <p:origin x="2026" y="2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1822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0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5148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00617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738068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mailto:RTCB@ercot.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029200" cy="2492990"/>
          </a:xfrm>
          <a:prstGeom prst="rect">
            <a:avLst/>
          </a:prstGeom>
          <a:noFill/>
        </p:spPr>
        <p:txBody>
          <a:bodyPr wrap="square" rtlCol="0">
            <a:spAutoFit/>
          </a:bodyPr>
          <a:lstStyle/>
          <a:p>
            <a:r>
              <a:rPr lang="en-US" sz="2400" b="1" dirty="0">
                <a:solidFill>
                  <a:schemeClr val="tx2"/>
                </a:solidFill>
              </a:rPr>
              <a:t>Settlement Statements, Extracts and Matrix</a:t>
            </a:r>
          </a:p>
          <a:p>
            <a:endParaRPr lang="en-US" b="1" dirty="0">
              <a:solidFill>
                <a:schemeClr val="tx2"/>
              </a:solidFill>
            </a:endParaRPr>
          </a:p>
          <a:p>
            <a:r>
              <a:rPr lang="en-US" sz="1800" i="1" dirty="0">
                <a:solidFill>
                  <a:schemeClr val="tx2"/>
                </a:solidFill>
              </a:rPr>
              <a:t>Magie Shanks</a:t>
            </a:r>
          </a:p>
          <a:p>
            <a:r>
              <a:rPr lang="en-US" sz="1800" dirty="0">
                <a:solidFill>
                  <a:schemeClr val="tx2"/>
                </a:solidFill>
              </a:rPr>
              <a:t>ERCOT</a:t>
            </a:r>
          </a:p>
          <a:p>
            <a:endParaRPr lang="en-US" sz="1800" dirty="0">
              <a:solidFill>
                <a:schemeClr val="tx2"/>
              </a:solidFill>
            </a:endParaRPr>
          </a:p>
          <a:p>
            <a:r>
              <a:rPr lang="en-US" sz="1800" dirty="0">
                <a:solidFill>
                  <a:schemeClr val="tx2"/>
                </a:solidFill>
              </a:rPr>
              <a:t>RTCBTF Working Group</a:t>
            </a:r>
          </a:p>
          <a:p>
            <a:r>
              <a:rPr lang="en-US" sz="1800" dirty="0">
                <a:solidFill>
                  <a:schemeClr val="tx2"/>
                </a:solidFill>
              </a:rPr>
              <a:t>July 23,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FBBBD-2552-AA27-DE18-671ECD31D505}"/>
              </a:ext>
            </a:extLst>
          </p:cNvPr>
          <p:cNvSpPr>
            <a:spLocks noGrp="1"/>
          </p:cNvSpPr>
          <p:nvPr>
            <p:ph type="title"/>
          </p:nvPr>
        </p:nvSpPr>
        <p:spPr/>
        <p:txBody>
          <a:bodyPr/>
          <a:lstStyle/>
          <a:p>
            <a:r>
              <a:rPr lang="en-US" dirty="0"/>
              <a:t>DAM and RTM Statements and Extracts</a:t>
            </a:r>
          </a:p>
        </p:txBody>
      </p:sp>
      <p:sp>
        <p:nvSpPr>
          <p:cNvPr id="3" name="Content Placeholder 2">
            <a:extLst>
              <a:ext uri="{FF2B5EF4-FFF2-40B4-BE49-F238E27FC236}">
                <a16:creationId xmlns:a16="http://schemas.microsoft.com/office/drawing/2014/main" id="{FEAB6361-8822-CB8D-A8D2-CB86B708CF23}"/>
              </a:ext>
            </a:extLst>
          </p:cNvPr>
          <p:cNvSpPr>
            <a:spLocks noGrp="1"/>
          </p:cNvSpPr>
          <p:nvPr>
            <p:ph idx="1"/>
          </p:nvPr>
        </p:nvSpPr>
        <p:spPr>
          <a:xfrm>
            <a:off x="304800" y="1143000"/>
            <a:ext cx="8534400" cy="4777033"/>
          </a:xfrm>
        </p:spPr>
        <p:txBody>
          <a:bodyPr/>
          <a:lstStyle/>
          <a:p>
            <a:r>
              <a:rPr lang="en-US" sz="2000" dirty="0">
                <a:solidFill>
                  <a:schemeClr val="tx2"/>
                </a:solidFill>
              </a:rPr>
              <a:t>A sample DAM and RTM Initial Statement have been provided with the corresponding DAM and RTM MODE/CODE extracts. </a:t>
            </a:r>
          </a:p>
          <a:p>
            <a:pPr lvl="1"/>
            <a:r>
              <a:rPr lang="en-US" sz="1600" dirty="0">
                <a:solidFill>
                  <a:schemeClr val="tx2"/>
                </a:solidFill>
              </a:rPr>
              <a:t>The formatting of LSTIME to include leading zeros, stop time to include seconds in CSV files, and correction of the DAM Statement file name is the only thing that has changed in the DAM Statement and extract files since initially posted in May. </a:t>
            </a:r>
          </a:p>
          <a:p>
            <a:pPr lvl="1"/>
            <a:r>
              <a:rPr lang="en-US" sz="1600" dirty="0">
                <a:solidFill>
                  <a:schemeClr val="tx2"/>
                </a:solidFill>
              </a:rPr>
              <a:t>RTM Statement and Extracts now includes RUC data.</a:t>
            </a:r>
          </a:p>
          <a:p>
            <a:r>
              <a:rPr lang="en-US" sz="2000" dirty="0">
                <a:solidFill>
                  <a:schemeClr val="tx2"/>
                </a:solidFill>
              </a:rPr>
              <a:t>Data in the statements and extracts has been created manually and for a single, generic QSE. </a:t>
            </a:r>
          </a:p>
          <a:p>
            <a:r>
              <a:rPr lang="en-US" sz="2000" dirty="0">
                <a:solidFill>
                  <a:schemeClr val="tx2"/>
                </a:solidFill>
              </a:rPr>
              <a:t>All MODE/CODE extracts have been provided in both XML and CSV formats. </a:t>
            </a:r>
          </a:p>
          <a:p>
            <a:r>
              <a:rPr lang="en-US" sz="2000" dirty="0">
                <a:solidFill>
                  <a:schemeClr val="tx2"/>
                </a:solidFill>
              </a:rPr>
              <a:t>Statements have been provided in XML and HTML format. </a:t>
            </a:r>
          </a:p>
          <a:p>
            <a:r>
              <a:rPr lang="en-US" sz="2000" dirty="0">
                <a:solidFill>
                  <a:schemeClr val="tx2"/>
                </a:solidFill>
              </a:rPr>
              <a:t>Only tables that contain data used in the Settlement calculations are provided in MODE/CODE extracts. </a:t>
            </a:r>
          </a:p>
          <a:p>
            <a:r>
              <a:rPr lang="en-US" sz="2000" dirty="0">
                <a:solidFill>
                  <a:schemeClr val="tx2"/>
                </a:solidFill>
              </a:rPr>
              <a:t>Provided data is test data; data may not be realistic in value. </a:t>
            </a:r>
          </a:p>
        </p:txBody>
      </p:sp>
      <p:sp>
        <p:nvSpPr>
          <p:cNvPr id="4" name="Slide Number Placeholder 3">
            <a:extLst>
              <a:ext uri="{FF2B5EF4-FFF2-40B4-BE49-F238E27FC236}">
                <a16:creationId xmlns:a16="http://schemas.microsoft.com/office/drawing/2014/main" id="{666B45C1-E8CF-9219-7AA1-B7F1B0045E3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731759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D0AEA-72E6-783F-82C2-DB3B0713F7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90A7F5-009A-87B1-9A61-6CAB0F133A8B}"/>
              </a:ext>
            </a:extLst>
          </p:cNvPr>
          <p:cNvSpPr>
            <a:spLocks noGrp="1"/>
          </p:cNvSpPr>
          <p:nvPr>
            <p:ph type="title"/>
          </p:nvPr>
        </p:nvSpPr>
        <p:spPr/>
        <p:txBody>
          <a:bodyPr/>
          <a:lstStyle/>
          <a:p>
            <a:r>
              <a:rPr lang="en-US" dirty="0"/>
              <a:t>DAM and RTM Statements and Extracts Cont.</a:t>
            </a:r>
          </a:p>
        </p:txBody>
      </p:sp>
      <p:sp>
        <p:nvSpPr>
          <p:cNvPr id="3" name="Content Placeholder 2">
            <a:extLst>
              <a:ext uri="{FF2B5EF4-FFF2-40B4-BE49-F238E27FC236}">
                <a16:creationId xmlns:a16="http://schemas.microsoft.com/office/drawing/2014/main" id="{B5B5C180-BC4D-FFE5-7845-CA2A004AD50E}"/>
              </a:ext>
            </a:extLst>
          </p:cNvPr>
          <p:cNvSpPr>
            <a:spLocks noGrp="1"/>
          </p:cNvSpPr>
          <p:nvPr>
            <p:ph idx="1"/>
          </p:nvPr>
        </p:nvSpPr>
        <p:spPr>
          <a:xfrm>
            <a:off x="304800" y="1143000"/>
            <a:ext cx="8534400" cy="4777033"/>
          </a:xfrm>
        </p:spPr>
        <p:txBody>
          <a:bodyPr/>
          <a:lstStyle/>
          <a:p>
            <a:r>
              <a:rPr lang="en-US" sz="2000" dirty="0">
                <a:solidFill>
                  <a:schemeClr val="tx2"/>
                </a:solidFill>
              </a:rPr>
              <a:t>Only charge types that were impacted by the RTC+B project have been provided in the Statements and Extracts.</a:t>
            </a:r>
          </a:p>
          <a:p>
            <a:pPr lvl="1"/>
            <a:r>
              <a:rPr lang="en-US" sz="1800" dirty="0">
                <a:solidFill>
                  <a:schemeClr val="tx2"/>
                </a:solidFill>
              </a:rPr>
              <a:t>For input data provided that is used in charge types that were not impacted by the project, those charge types were not included in the output. Ex. some data that is used in the calculation of Real-Time Energy Imbalance is available in the extracts, but the output was not calculated.</a:t>
            </a:r>
          </a:p>
        </p:txBody>
      </p:sp>
      <p:sp>
        <p:nvSpPr>
          <p:cNvPr id="4" name="Slide Number Placeholder 3">
            <a:extLst>
              <a:ext uri="{FF2B5EF4-FFF2-40B4-BE49-F238E27FC236}">
                <a16:creationId xmlns:a16="http://schemas.microsoft.com/office/drawing/2014/main" id="{73414D6D-0272-B94A-F5F1-FC3DF5C2CB25}"/>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08777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043F-DAA9-475F-9AC9-D398B085ABB7}"/>
              </a:ext>
            </a:extLst>
          </p:cNvPr>
          <p:cNvSpPr>
            <a:spLocks noGrp="1"/>
          </p:cNvSpPr>
          <p:nvPr>
            <p:ph type="title"/>
          </p:nvPr>
        </p:nvSpPr>
        <p:spPr/>
        <p:txBody>
          <a:bodyPr/>
          <a:lstStyle/>
          <a:p>
            <a:r>
              <a:rPr lang="en-US" dirty="0"/>
              <a:t>Public Reference Data Extract (PRDE)</a:t>
            </a:r>
          </a:p>
        </p:txBody>
      </p:sp>
      <p:sp>
        <p:nvSpPr>
          <p:cNvPr id="3" name="Content Placeholder 2">
            <a:extLst>
              <a:ext uri="{FF2B5EF4-FFF2-40B4-BE49-F238E27FC236}">
                <a16:creationId xmlns:a16="http://schemas.microsoft.com/office/drawing/2014/main" id="{2E3117F9-78DB-4D16-B21B-11E09CCDA6E0}"/>
              </a:ext>
            </a:extLst>
          </p:cNvPr>
          <p:cNvSpPr>
            <a:spLocks noGrp="1"/>
          </p:cNvSpPr>
          <p:nvPr>
            <p:ph idx="1"/>
          </p:nvPr>
        </p:nvSpPr>
        <p:spPr>
          <a:xfrm>
            <a:off x="304800" y="838200"/>
            <a:ext cx="8534400" cy="5052221"/>
          </a:xfrm>
        </p:spPr>
        <p:txBody>
          <a:bodyPr/>
          <a:lstStyle/>
          <a:p>
            <a:r>
              <a:rPr lang="en-US" sz="2000" dirty="0">
                <a:solidFill>
                  <a:schemeClr val="tx2"/>
                </a:solidFill>
              </a:rPr>
              <a:t>Public Reference Data Extract (PRDE) has also been provided in XML and CSV format. </a:t>
            </a:r>
          </a:p>
          <a:p>
            <a:r>
              <a:rPr lang="en-US" dirty="0"/>
              <a:t>The relationship data between the generic QSE and its generic Resources has been provided in both a separate excel file (Generic Relationship Key file) and added to the associated, necessary tables in the PRDE. Those include: </a:t>
            </a:r>
          </a:p>
          <a:p>
            <a:pPr lvl="1"/>
            <a:r>
              <a:rPr lang="en-US" dirty="0"/>
              <a:t>QSE</a:t>
            </a:r>
          </a:p>
          <a:p>
            <a:pPr lvl="1"/>
            <a:r>
              <a:rPr lang="en-US" dirty="0"/>
              <a:t>RESOURCENODAL</a:t>
            </a:r>
          </a:p>
          <a:p>
            <a:pPr lvl="1"/>
            <a:r>
              <a:rPr lang="en-US" dirty="0"/>
              <a:t>GENERATOR, GENERATORHIST, GENHISTSETTLEMENT</a:t>
            </a:r>
          </a:p>
          <a:p>
            <a:pPr lvl="1"/>
            <a:r>
              <a:rPr lang="en-US" dirty="0"/>
              <a:t>LOADRESOURCE</a:t>
            </a:r>
          </a:p>
          <a:p>
            <a:pPr lvl="1"/>
            <a:r>
              <a:rPr lang="en-US" dirty="0"/>
              <a:t>RESOURCEID</a:t>
            </a:r>
          </a:p>
          <a:p>
            <a:pPr lvl="1"/>
            <a:r>
              <a:rPr lang="en-US" dirty="0"/>
              <a:t>SETTLEMENTPOINT</a:t>
            </a:r>
          </a:p>
          <a:p>
            <a:pPr lvl="1"/>
            <a:r>
              <a:rPr lang="en-US" dirty="0"/>
              <a:t>STATION, STATIONSERVICEHIST</a:t>
            </a:r>
          </a:p>
          <a:p>
            <a:pPr marL="400050"/>
            <a:r>
              <a:rPr lang="en-US" dirty="0"/>
              <a:t>Single model ESR’s with a start date prior to April 4, 2025 are modelled in the PRDE. </a:t>
            </a:r>
          </a:p>
          <a:p>
            <a:pPr marL="400050"/>
            <a:r>
              <a:rPr lang="en-US" dirty="0"/>
              <a:t>New Factor/</a:t>
            </a:r>
            <a:r>
              <a:rPr lang="en-US" dirty="0" err="1"/>
              <a:t>FactorValues</a:t>
            </a:r>
            <a:r>
              <a:rPr lang="en-US" dirty="0"/>
              <a:t> and Bill Determinants are available. </a:t>
            </a:r>
          </a:p>
          <a:p>
            <a:pPr lvl="1"/>
            <a:endParaRPr lang="en-US" dirty="0"/>
          </a:p>
        </p:txBody>
      </p:sp>
      <p:sp>
        <p:nvSpPr>
          <p:cNvPr id="4" name="Slide Number Placeholder 3">
            <a:extLst>
              <a:ext uri="{FF2B5EF4-FFF2-40B4-BE49-F238E27FC236}">
                <a16:creationId xmlns:a16="http://schemas.microsoft.com/office/drawing/2014/main" id="{7F294734-5F47-480B-8606-F056B435F67C}"/>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71217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C5923-372D-014F-EFDA-8EFAAEF0F0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C0EB1C-4557-7F07-9FE3-73A210FC7D81}"/>
              </a:ext>
            </a:extLst>
          </p:cNvPr>
          <p:cNvSpPr>
            <a:spLocks noGrp="1"/>
          </p:cNvSpPr>
          <p:nvPr>
            <p:ph type="title"/>
          </p:nvPr>
        </p:nvSpPr>
        <p:spPr/>
        <p:txBody>
          <a:bodyPr/>
          <a:lstStyle/>
          <a:p>
            <a:r>
              <a:rPr lang="en-US" dirty="0"/>
              <a:t>Settlement Matrix</a:t>
            </a:r>
          </a:p>
        </p:txBody>
      </p:sp>
      <p:sp>
        <p:nvSpPr>
          <p:cNvPr id="3" name="Content Placeholder 2">
            <a:extLst>
              <a:ext uri="{FF2B5EF4-FFF2-40B4-BE49-F238E27FC236}">
                <a16:creationId xmlns:a16="http://schemas.microsoft.com/office/drawing/2014/main" id="{0429875B-3721-88A7-6FA8-8DD8B0831556}"/>
              </a:ext>
            </a:extLst>
          </p:cNvPr>
          <p:cNvSpPr>
            <a:spLocks noGrp="1"/>
          </p:cNvSpPr>
          <p:nvPr>
            <p:ph idx="1"/>
          </p:nvPr>
        </p:nvSpPr>
        <p:spPr>
          <a:xfrm>
            <a:off x="304800" y="838200"/>
            <a:ext cx="8534400" cy="5052221"/>
          </a:xfrm>
        </p:spPr>
        <p:txBody>
          <a:bodyPr/>
          <a:lstStyle/>
          <a:p>
            <a:r>
              <a:rPr lang="en-US" sz="2000" dirty="0">
                <a:solidFill>
                  <a:schemeClr val="tx2"/>
                </a:solidFill>
              </a:rPr>
              <a:t>Format of the Settlement Matrix has changed, r</a:t>
            </a:r>
            <a:r>
              <a:rPr lang="en-US" dirty="0"/>
              <a:t>educing the Settlement Matrix from 312 pages to 112 pages. </a:t>
            </a:r>
          </a:p>
          <a:p>
            <a:r>
              <a:rPr lang="en-US" dirty="0"/>
              <a:t>Removed outdated equations that are no longer eligible for Resettlements or disputes. </a:t>
            </a:r>
          </a:p>
          <a:p>
            <a:r>
              <a:rPr lang="en-US" dirty="0"/>
              <a:t>Combined the bill determinant columns to provide more space for the Protocol equations. </a:t>
            </a:r>
          </a:p>
          <a:p>
            <a:r>
              <a:rPr lang="en-US" dirty="0"/>
              <a:t>Since the Ancillary Service equations in DAM and in RTM are the same for each Ancillary Service type, we have condensed the equation to one with “XX” to be replaced with the applicable Ancillary Service type (RU, RD, RR, NS, ECR). </a:t>
            </a:r>
          </a:p>
          <a:p>
            <a:r>
              <a:rPr lang="en-US" dirty="0"/>
              <a:t>Calculations impacted by RTC+B will either have an effective date of “Effective 12/05/2025  to Present” or an end date of 12/04/2025 in the “Effective Dates” column. </a:t>
            </a:r>
          </a:p>
          <a:p>
            <a:r>
              <a:rPr lang="en-US" dirty="0"/>
              <a:t>Calculation changes for Default Uplift are not included in the matrix as this charge is not on a Settlement Statement. </a:t>
            </a:r>
          </a:p>
          <a:p>
            <a:endParaRPr lang="en-US" dirty="0"/>
          </a:p>
        </p:txBody>
      </p:sp>
      <p:sp>
        <p:nvSpPr>
          <p:cNvPr id="4" name="Slide Number Placeholder 3">
            <a:extLst>
              <a:ext uri="{FF2B5EF4-FFF2-40B4-BE49-F238E27FC236}">
                <a16:creationId xmlns:a16="http://schemas.microsoft.com/office/drawing/2014/main" id="{9F2B1E78-EB8D-3FA6-BEA1-4024D1152606}"/>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73964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4FE203-573F-E472-562D-B0894B0690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2C1D38-CF5C-1356-56E2-8FBCFC30D343}"/>
              </a:ext>
            </a:extLst>
          </p:cNvPr>
          <p:cNvSpPr>
            <a:spLocks noGrp="1"/>
          </p:cNvSpPr>
          <p:nvPr>
            <p:ph type="title"/>
          </p:nvPr>
        </p:nvSpPr>
        <p:spPr/>
        <p:txBody>
          <a:bodyPr/>
          <a:lstStyle/>
          <a:p>
            <a:r>
              <a:rPr lang="en-US" dirty="0"/>
              <a:t>Settlement Matrix Cont. </a:t>
            </a:r>
          </a:p>
        </p:txBody>
      </p:sp>
      <p:sp>
        <p:nvSpPr>
          <p:cNvPr id="3" name="Content Placeholder 2">
            <a:extLst>
              <a:ext uri="{FF2B5EF4-FFF2-40B4-BE49-F238E27FC236}">
                <a16:creationId xmlns:a16="http://schemas.microsoft.com/office/drawing/2014/main" id="{B6845E02-2D03-43F8-5159-0DF0C7FCDEDA}"/>
              </a:ext>
            </a:extLst>
          </p:cNvPr>
          <p:cNvSpPr>
            <a:spLocks noGrp="1"/>
          </p:cNvSpPr>
          <p:nvPr>
            <p:ph idx="1"/>
          </p:nvPr>
        </p:nvSpPr>
        <p:spPr>
          <a:xfrm>
            <a:off x="304800" y="838200"/>
            <a:ext cx="8534400" cy="5052221"/>
          </a:xfrm>
        </p:spPr>
        <p:txBody>
          <a:bodyPr/>
          <a:lstStyle/>
          <a:p>
            <a:r>
              <a:rPr lang="en-US" dirty="0"/>
              <a:t>Previous Version Sample: </a:t>
            </a:r>
          </a:p>
          <a:p>
            <a:endParaRPr lang="en-US" dirty="0"/>
          </a:p>
          <a:p>
            <a:endParaRPr lang="en-US" dirty="0"/>
          </a:p>
          <a:p>
            <a:endParaRPr lang="en-US" dirty="0"/>
          </a:p>
          <a:p>
            <a:endParaRPr lang="en-US" dirty="0"/>
          </a:p>
          <a:p>
            <a:endParaRPr lang="en-US" dirty="0"/>
          </a:p>
          <a:p>
            <a:endParaRPr lang="en-US" dirty="0"/>
          </a:p>
          <a:p>
            <a:endParaRPr lang="en-US" dirty="0"/>
          </a:p>
          <a:p>
            <a:r>
              <a:rPr lang="en-US" dirty="0"/>
              <a:t>New Version Sample: </a:t>
            </a:r>
          </a:p>
          <a:p>
            <a:endParaRPr lang="en-US" dirty="0"/>
          </a:p>
        </p:txBody>
      </p:sp>
      <p:sp>
        <p:nvSpPr>
          <p:cNvPr id="4" name="Slide Number Placeholder 3">
            <a:extLst>
              <a:ext uri="{FF2B5EF4-FFF2-40B4-BE49-F238E27FC236}">
                <a16:creationId xmlns:a16="http://schemas.microsoft.com/office/drawing/2014/main" id="{119FCDDB-CEEF-530F-2363-A064738BB99F}"/>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pic>
        <p:nvPicPr>
          <p:cNvPr id="5" name="Picture 4" descr="Table&#10;&#10;AI-generated content may be incorrect.">
            <a:extLst>
              <a:ext uri="{FF2B5EF4-FFF2-40B4-BE49-F238E27FC236}">
                <a16:creationId xmlns:a16="http://schemas.microsoft.com/office/drawing/2014/main" id="{E3EE9ED0-CEB6-F576-47F7-400E049D68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1143000"/>
            <a:ext cx="7086600" cy="2440940"/>
          </a:xfrm>
          <a:prstGeom prst="rect">
            <a:avLst/>
          </a:prstGeom>
        </p:spPr>
      </p:pic>
      <p:pic>
        <p:nvPicPr>
          <p:cNvPr id="6" name="Picture 5" descr="Graphical user interface, text, application&#10;&#10;AI-generated content may be incorrect.">
            <a:extLst>
              <a:ext uri="{FF2B5EF4-FFF2-40B4-BE49-F238E27FC236}">
                <a16:creationId xmlns:a16="http://schemas.microsoft.com/office/drawing/2014/main" id="{6951F624-860E-3638-43F9-BCC8AB9182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311" y="4191000"/>
            <a:ext cx="7391400" cy="2143190"/>
          </a:xfrm>
          <a:prstGeom prst="rect">
            <a:avLst/>
          </a:prstGeom>
        </p:spPr>
      </p:pic>
    </p:spTree>
    <p:extLst>
      <p:ext uri="{BB962C8B-B14F-4D97-AF65-F5344CB8AC3E}">
        <p14:creationId xmlns:p14="http://schemas.microsoft.com/office/powerpoint/2010/main" val="2836820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B936-AB76-A713-5A46-8A4E12F12E63}"/>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AAC96DDB-E5AC-469F-A632-EC85F6AFFFD4}"/>
              </a:ext>
            </a:extLst>
          </p:cNvPr>
          <p:cNvSpPr>
            <a:spLocks noGrp="1"/>
          </p:cNvSpPr>
          <p:nvPr>
            <p:ph idx="1"/>
          </p:nvPr>
        </p:nvSpPr>
        <p:spPr/>
        <p:txBody>
          <a:bodyPr/>
          <a:lstStyle/>
          <a:p>
            <a:r>
              <a:rPr lang="en-US" dirty="0"/>
              <a:t>For any additional questions or issues, please send an email to </a:t>
            </a:r>
            <a:r>
              <a:rPr lang="en-US" dirty="0">
                <a:hlinkClick r:id="rId2"/>
              </a:rPr>
              <a:t>RTCB@ercot.com</a:t>
            </a:r>
            <a:r>
              <a:rPr lang="en-US" dirty="0"/>
              <a:t>. </a:t>
            </a:r>
          </a:p>
        </p:txBody>
      </p:sp>
      <p:sp>
        <p:nvSpPr>
          <p:cNvPr id="4" name="Slide Number Placeholder 3">
            <a:extLst>
              <a:ext uri="{FF2B5EF4-FFF2-40B4-BE49-F238E27FC236}">
                <a16:creationId xmlns:a16="http://schemas.microsoft.com/office/drawing/2014/main" id="{8949438D-8878-743B-E076-0460FA4CA3DC}"/>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51977762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9938</TotalTime>
  <Words>554</Words>
  <Application>Microsoft Office PowerPoint</Application>
  <PresentationFormat>On-screen Show (4:3)</PresentationFormat>
  <Paragraphs>56</Paragraphs>
  <Slides>7</Slides>
  <Notes>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7</vt:i4>
      </vt:variant>
    </vt:vector>
  </HeadingPairs>
  <TitlesOfParts>
    <vt:vector size="13" baseType="lpstr">
      <vt:lpstr>Arial</vt:lpstr>
      <vt:lpstr>Calibri</vt:lpstr>
      <vt:lpstr>1_Custom Design</vt:lpstr>
      <vt:lpstr>Office Theme</vt:lpstr>
      <vt:lpstr>Custom Design</vt:lpstr>
      <vt:lpstr>1_Office Theme</vt:lpstr>
      <vt:lpstr>PowerPoint Presentation</vt:lpstr>
      <vt:lpstr>DAM and RTM Statements and Extracts</vt:lpstr>
      <vt:lpstr>DAM and RTM Statements and Extracts Cont.</vt:lpstr>
      <vt:lpstr>Public Reference Data Extract (PRDE)</vt:lpstr>
      <vt:lpstr>Settlement Matrix</vt:lpstr>
      <vt:lpstr>Settlement Matrix Cont. </vt:lpstr>
      <vt:lpstr>Additional Information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Shanks, Magie</cp:lastModifiedBy>
  <cp:revision>228</cp:revision>
  <cp:lastPrinted>2016-01-21T20:53:15Z</cp:lastPrinted>
  <dcterms:created xsi:type="dcterms:W3CDTF">2016-01-21T15:20:31Z</dcterms:created>
  <dcterms:modified xsi:type="dcterms:W3CDTF">2025-07-18T20:39:16Z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2024-03-14T21:52:30Z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bcfca1b8-81e1-4f8e-9c18-2b7d7cf53a2c</vt:lpwstr>
  </property>
  <property fmtid="{D5CDD505-2E9C-101B-9397-08002B2CF9AE}" pid="9" name="MSIP_Label_7084cbda-52b8-46fb-a7b7-cb5bd465ed85_ContentBits">
    <vt:lpwstr>0</vt:lpwstr>
  </property>
</Properties>
</file>