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7"/>
  </p:notesMasterIdLst>
  <p:handoutMasterIdLst>
    <p:handoutMasterId r:id="rId48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315" r:id="rId45"/>
    <p:sldId id="290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80315" autoAdjust="0"/>
  </p:normalViewPr>
  <p:slideViewPr>
    <p:cSldViewPr showGuides="1">
      <p:cViewPr varScale="1">
        <p:scale>
          <a:sx n="81" d="100"/>
          <a:sy n="81" d="100"/>
        </p:scale>
        <p:origin x="2394" y="30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-5298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trike="noStrike" baseline="0" dirty="0"/>
              <a:t>Total regulation deployed comparison in the last 3 months: Overall regulation deployment trends follow the previous two months with more</a:t>
            </a:r>
            <a:r>
              <a:rPr lang="en-US" baseline="0" dirty="0"/>
              <a:t> bias towards Regulation Down deployment, but we could see more Regulation Up deployed during sunset hours.</a:t>
            </a:r>
            <a:endParaRPr lang="en-US" b="0" u="sng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Overall, the trend is bias towards Reg down for all hours, with exceptions for Peak.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levels of reg up deployment overall compared to previous years with only few instances where more reg up is deployed during sunset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Regulation down deployment in June 2025 is consistent with that of the previous two years. There was an increase in regulation down deployment during Up-Ramp hours.</a:t>
            </a:r>
            <a:endParaRPr lang="en-US" b="0" u="none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 More reg down during sunrise hours and more reg up deployment during sunset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Zero crossing regulation is generally lower to the last two years. The lower zero crossing percentages are seen during down-ramp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Overall, we see that it is below 70% for all hours except Peak and Off-Peak.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Average regulation up exhaustion rate for all hours is 2.49%. </a:t>
            </a:r>
          </a:p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Average regulation down exhaustion rate for all hours is 5.15%.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155 and peak hours is 55.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down bias occurrence for consecutive SCED intervals for all hours is 137 and peak hours is 37.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The load is generally more than the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load is more than the last year. </a:t>
            </a:r>
          </a:p>
          <a:p>
            <a:endParaRPr lang="en-US" dirty="0"/>
          </a:p>
          <a:p>
            <a:r>
              <a:rPr lang="en-US" dirty="0"/>
              <a:t>Less Net Load during Up ramp and peak hours.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remained similar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higher than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More capacity during sunset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strike="noStrike" baseline="0" dirty="0"/>
              <a:t>-</a:t>
            </a:r>
            <a:r>
              <a:rPr lang="en-US" strike="noStrike" baseline="0" dirty="0" err="1"/>
              <a:t>ve</a:t>
            </a:r>
            <a:r>
              <a:rPr lang="en-US" strike="noStrike" baseline="0" dirty="0"/>
              <a:t> Error +&gt; Under forecasted load</a:t>
            </a:r>
          </a:p>
          <a:p>
            <a:endParaRPr lang="en-US" strike="noStrike" baseline="0" dirty="0"/>
          </a:p>
          <a:p>
            <a:r>
              <a:rPr lang="en-US" strike="noStrike" baseline="0" dirty="0"/>
              <a:t>During Up-Ramp hours we see an under forecasted load, and an over forecasted load during off peak and peak hours</a:t>
            </a:r>
          </a:p>
          <a:p>
            <a:r>
              <a:rPr lang="en-US" strike="noStrik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/>
              <a:t>Min, Max,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15-minute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="0" baseline="0" dirty="0">
                <a:solidFill>
                  <a:srgbClr val="FF0000"/>
                </a:solidFill>
                <a:highlight>
                  <a:srgbClr val="FF0000"/>
                </a:highlight>
              </a:rPr>
              <a:t>6/28/2025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HE16 -&gt;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839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="0" baseline="0" dirty="0"/>
              <a:t>6/28/2025</a:t>
            </a:r>
            <a:r>
              <a:rPr lang="en-US" baseline="0" dirty="0"/>
              <a:t> HE09 -&gt;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-503 </a:t>
            </a:r>
            <a:r>
              <a:rPr lang="en-US" baseline="0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We see a positive average expected generation deviation in June.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3/7/24 – PSRR threshold increased from 100 MW/Min to 120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8/28/24 – PSS Dynamic Threshold changed from 120 MW/Min – 180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10/31/24– K5 changed to 0.5 to 1 to correct the time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11/1/24  - K5 changed from 1 to 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11/5/24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11/18/24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11/22/24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3/5/25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3/6/25 – K5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Max Ace Integral Feedback changed from 350 MW to 400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PSRR Dynamic Threshold for sunrise and sunset changed from 180 MW/Min to 225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3/11/25 – Max Ace Integral Feedback changed from 400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3/12/25 – K5 changed from 1 to 0.5</a:t>
            </a:r>
          </a:p>
          <a:p>
            <a:r>
              <a:rPr lang="en-US" baseline="0" dirty="0"/>
              <a:t>6/6/25 – K5 changed from 0.5 to 0.75</a:t>
            </a:r>
          </a:p>
          <a:p>
            <a:r>
              <a:rPr lang="en-US" baseline="0" dirty="0"/>
              <a:t>6/13/25 – K5 </a:t>
            </a:r>
            <a:r>
              <a:rPr lang="en-US" baseline="0"/>
              <a:t>changes from 0.75 to 0.5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NSFL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NSFL includes Large Loads and Steel Mills that are not following SCED dispatch.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Trend is the same: we see low correlation between regulation exhaustion and NSFL ramp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smaller than the Persistence forecast with more errors occur during ramping hours.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errors during ramping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June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July 22nd, 2025 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CF4BC-C34E-4B08-9EBE-C6D0DCE0B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1177142"/>
            <a:ext cx="8458200" cy="45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B4FF3-BC7D-2910-F618-E487B6472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406549"/>
            <a:ext cx="5562599" cy="39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EC25C-4F08-35D0-FE09-301561C0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020" y="1117069"/>
            <a:ext cx="7989959" cy="46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1F44A-DF6D-C4B8-DC38-1CE7CCAD0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6557" y="1110377"/>
            <a:ext cx="7990885" cy="46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4D397-96F4-8DA8-5D23-3DE0B98B6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1136568"/>
            <a:ext cx="8610600" cy="45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F1FC2-C65D-9D3E-068E-8D60045EF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1805" y="1084930"/>
            <a:ext cx="5426989" cy="48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2023, 2024, and 2025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FFFB0-92E4-7A5A-58D7-F54AC202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2582952"/>
            <a:ext cx="6158782" cy="153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500B9-374A-46A1-DDA6-81A8B846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993363"/>
            <a:ext cx="8359711" cy="5023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ECF373-20C0-B5DC-E735-6714811FD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901" y="815411"/>
            <a:ext cx="2110811" cy="73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645892-32BB-CD87-8AB2-1C3B89BB3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1774" y="1084963"/>
            <a:ext cx="8249811" cy="4764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115F62-C3E2-A8CA-B3F7-FE344C888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9940" y="1107197"/>
            <a:ext cx="2291645" cy="7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7D40E-AC95-D074-5673-D91465852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6844" y="1268947"/>
            <a:ext cx="7666511" cy="4190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0921A-4603-731E-12FB-35BF23E6D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379973"/>
            <a:ext cx="1828800" cy="59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8BCF6-B7B1-C3D5-8DB0-F94CE3DE8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1202923"/>
            <a:ext cx="8458200" cy="4452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3CDC4-E040-6371-F977-9536CFF03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1191632"/>
            <a:ext cx="2062976" cy="66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D96F2-6865-0574-6A63-EAAB830A9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1351" y="1186254"/>
            <a:ext cx="7961298" cy="44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36C333-8325-BD84-7570-85DF4B597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33496" y="1212910"/>
            <a:ext cx="8077007" cy="44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ADA3F-FE38-835A-D621-F24A003C2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092964"/>
            <a:ext cx="5950854" cy="3402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81FABE-D9B9-4CBF-1118-4AA1E685C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2" y="4888392"/>
            <a:ext cx="3682240" cy="12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9B760-94CF-4844-B63C-4AEDED98A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8526" y="1211225"/>
            <a:ext cx="8083147" cy="443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A1455-5847-1F0C-C7ED-F9CCA3CDF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5600" y="1225002"/>
            <a:ext cx="8049000" cy="44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A400C-3CF9-87C2-2561-4D83B4909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62347" y="1069329"/>
            <a:ext cx="8419306" cy="47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3CE0E-4CD5-BC6A-616D-0062641C9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15613" y="1142423"/>
            <a:ext cx="8112774" cy="45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F56CA-2223-C2D9-7A5E-114AAC4B7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3736" y="1206357"/>
            <a:ext cx="8056528" cy="444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4A4D7-5DF3-33A3-2A16-CAB4F90FA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7594" y="1180183"/>
            <a:ext cx="7848810" cy="44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31120-DA6D-7616-5866-7392A357F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1677" y="1067846"/>
            <a:ext cx="8100646" cy="4722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30DC6F-C9B6-3CD8-8B55-B4B393FF9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241" y="1228391"/>
            <a:ext cx="1817052" cy="7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D879-4A8E-17D1-86E8-AEA3DD288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2457" y="1363915"/>
            <a:ext cx="8279086" cy="397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F9510-E71D-83F3-D183-A852D0D75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6360" y="1465819"/>
            <a:ext cx="8291279" cy="37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Flexible Load (NSFL) Ramping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191E31-1A3E-0178-09C3-AB3AF0C93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AFD16-DAF1-91C3-92A2-BC09B21C4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0459" y="897556"/>
            <a:ext cx="8385747" cy="516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B5744-AC5B-0813-E263-317F1F4A9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9222" y="971935"/>
            <a:ext cx="8125555" cy="509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A75D7-3F2A-6254-0F29-3093BB664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97823" y="897556"/>
            <a:ext cx="8348353" cy="516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332DB-8775-861C-2656-67B24188F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9355" y="897637"/>
            <a:ext cx="8325289" cy="51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A8BDF-FA94-F4ED-2C65-1FDB06091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0700" y="2371092"/>
            <a:ext cx="5562600" cy="173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127071</TotalTime>
  <Words>1719</Words>
  <Application>Microsoft Office PowerPoint</Application>
  <PresentationFormat>On-screen Show (4:3)</PresentationFormat>
  <Paragraphs>227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Non-SCED Qualified Flexible Load (NSFL) Ramping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Masanna Gari, Abhi</cp:lastModifiedBy>
  <cp:revision>1293</cp:revision>
  <cp:lastPrinted>2016-01-21T20:53:15Z</cp:lastPrinted>
  <dcterms:created xsi:type="dcterms:W3CDTF">2016-01-21T15:20:31Z</dcterms:created>
  <dcterms:modified xsi:type="dcterms:W3CDTF">2025-07-21T15:47:39Z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