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6"/>
  </p:notesMasterIdLst>
  <p:handoutMasterIdLst>
    <p:handoutMasterId r:id="rId37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309" r:id="rId34"/>
    <p:sldId id="264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77322" autoAdjust="0"/>
  </p:normalViewPr>
  <p:slideViewPr>
    <p:cSldViewPr showGuides="1">
      <p:cViewPr varScale="1">
        <p:scale>
          <a:sx n="77" d="100"/>
          <a:sy n="77" d="100"/>
        </p:scale>
        <p:origin x="2634" y="29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-36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data with 10 years shown instead of 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May 2024 and May 2025. </a:t>
            </a:r>
            <a:r>
              <a:rPr lang="en-US" b="1" strike="noStrike" dirty="0"/>
              <a:t>Compared to last year, there are slightly less instances of frequency hovering around the lower dead bands.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May 2023 and May 2025.</a:t>
            </a:r>
            <a:r>
              <a:rPr lang="en-US" strike="noStrike" dirty="0"/>
              <a:t> Similar to the previous slide, compared to 2023, there are less instances of frequency hovering around the dead bands.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48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trike="noStrike" baseline="0" dirty="0"/>
              <a:t>We did not make time error corrections in the month of June.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90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OP2021: FRO = -471.0, FRM median = -913.56, FRM average = -992.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OP2022: FRO = -412.0, FRM median = -1060.40, FRM average = -1153.4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OP2023: FRO = -463.0, FRM median = -1130.21, FRM average = -1302.7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OP2024: FRO = -395.0, FRM median = -1127.76, FRM average = -1264.3</a:t>
            </a:r>
          </a:p>
          <a:p>
            <a:r>
              <a:rPr lang="en-US" baseline="0" dirty="0"/>
              <a:t>OP2025: FRO = -455.0,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1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45,650,658</a:t>
            </a:r>
            <a:r>
              <a:rPr lang="en-US" sz="2800" dirty="0"/>
              <a:t>  </a:t>
            </a:r>
            <a:r>
              <a:rPr lang="en-US" sz="1800" b="1" dirty="0">
                <a:solidFill>
                  <a:schemeClr val="accent2"/>
                </a:solidFill>
              </a:rPr>
              <a:t>MWh – Increase in total energy compared to last month</a:t>
            </a:r>
            <a:endParaRPr lang="en-US" sz="1800" b="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10,604,250</a:t>
            </a:r>
            <a:r>
              <a:rPr lang="en-US" sz="2800" dirty="0"/>
              <a:t>  </a:t>
            </a:r>
            <a:r>
              <a:rPr lang="en-US" sz="1200" b="1" dirty="0">
                <a:solidFill>
                  <a:schemeClr val="accent2"/>
                </a:solidFill>
              </a:rPr>
              <a:t>MWH – Increase in total energy from wind compared to last month</a:t>
            </a: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23.23%</a:t>
            </a:r>
            <a:r>
              <a:rPr lang="en-US" sz="2800" dirty="0"/>
              <a:t> o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f total energy was provided by wind generation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6,948,383</a:t>
            </a:r>
            <a:r>
              <a:rPr lang="en-US" sz="2800" dirty="0"/>
              <a:t> </a:t>
            </a:r>
            <a:r>
              <a:rPr lang="en-US" sz="2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US" sz="1200" b="1" i="0" dirty="0">
                <a:solidFill>
                  <a:schemeClr val="accent2"/>
                </a:solidFill>
              </a:rPr>
              <a:t>MWh – Increase in total energy from Solar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15.22%</a:t>
            </a:r>
            <a:r>
              <a:rPr lang="en-US" sz="2800" dirty="0"/>
              <a:t>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Minimum Inertia</a:t>
            </a:r>
            <a:r>
              <a:rPr lang="en-US" strike="noStrike" baseline="0" dirty="0"/>
              <a:t> in June 2025 = </a:t>
            </a:r>
            <a:r>
              <a:rPr lang="en-US" sz="1800" b="0" i="0" u="none" strike="noStrike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209,684</a:t>
            </a:r>
            <a:r>
              <a:rPr lang="en-US" sz="2800" dirty="0"/>
              <a:t>  </a:t>
            </a:r>
            <a:r>
              <a:rPr lang="en-US" sz="1800" b="1" strike="noStrike" dirty="0">
                <a:solidFill>
                  <a:schemeClr val="accent2"/>
                </a:solidFill>
              </a:rPr>
              <a:t>MW*s</a:t>
            </a:r>
            <a:r>
              <a:rPr lang="en-US" sz="18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1800" strike="noStrike" dirty="0">
                <a:solidFill>
                  <a:schemeClr val="accent2"/>
                </a:solidFill>
              </a:rPr>
              <a:t>on June 17</a:t>
            </a:r>
            <a:r>
              <a:rPr lang="en-US" sz="18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1800" strike="noStrike" dirty="0">
                <a:solidFill>
                  <a:schemeClr val="accent2"/>
                </a:solidFill>
              </a:rPr>
              <a:t>  </a:t>
            </a:r>
            <a:endParaRPr lang="en-US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Historical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trike="noStrike" baseline="0" dirty="0"/>
            </a:br>
            <a:r>
              <a:rPr lang="en-US" strike="noStrike" baseline="0" dirty="0"/>
              <a:t>May 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Mean: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266,883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Max: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300,140</a:t>
            </a:r>
            <a:r>
              <a:rPr lang="en-US" sz="2800" dirty="0"/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  <a:r>
              <a:rPr lang="en-US" sz="16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1600" strike="noStrike" dirty="0">
                <a:solidFill>
                  <a:schemeClr val="accent2"/>
                </a:solidFill>
              </a:rPr>
              <a:t>on June 30</a:t>
            </a:r>
            <a:r>
              <a:rPr lang="en-US" sz="16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1600" strike="noStrike" dirty="0">
                <a:solidFill>
                  <a:schemeClr val="accent2"/>
                </a:solidFill>
              </a:rPr>
              <a:t> </a:t>
            </a:r>
            <a:endParaRPr lang="en-US" sz="1600" b="1" strike="noStrike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Min: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209,684</a:t>
            </a:r>
            <a:r>
              <a:rPr lang="en-US" sz="2800" dirty="0"/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  <a:r>
              <a:rPr lang="en-US" sz="1600" b="1" strike="noStrike" baseline="0" dirty="0">
                <a:solidFill>
                  <a:schemeClr val="accent2"/>
                </a:solidFill>
              </a:rPr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 </a:t>
            </a:r>
            <a:r>
              <a:rPr lang="en-US" sz="1600" strike="noStrike" dirty="0">
                <a:solidFill>
                  <a:schemeClr val="accent2"/>
                </a:solidFill>
              </a:rPr>
              <a:t>on June 17</a:t>
            </a:r>
            <a:r>
              <a:rPr lang="en-US" sz="16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1600" strike="noStrike" dirty="0">
                <a:solidFill>
                  <a:schemeClr val="accent2"/>
                </a:solidFill>
              </a:rPr>
              <a:t> </a:t>
            </a:r>
            <a:endParaRPr lang="en-US" sz="1600" b="1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Summary of ERCOT inertia for the previous 10 years. Lowest inertia this year was on March 18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98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trike="noStrike" baseline="0" dirty="0"/>
              <a:t>CPS1 Score is 173.75%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trike="noStrike" baseline="0" dirty="0"/>
              <a:t>One outlier under 100% on June 2</a:t>
            </a:r>
            <a:r>
              <a:rPr lang="en-US" strike="noStrike" baseline="30000" dirty="0"/>
              <a:t>nd</a:t>
            </a:r>
            <a:r>
              <a:rPr lang="en-US" strike="noStrike" baseline="0" dirty="0"/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trike="noStrike" baseline="0" dirty="0"/>
              <a:t>Score was 98.35% @ 1600</a:t>
            </a:r>
            <a:endParaRPr lang="en-US" b="1" strike="noStrike" baseline="0" dirty="0"/>
          </a:p>
          <a:p>
            <a:r>
              <a:rPr lang="en-US" sz="1200" b="1" dirty="0">
                <a:effectLst/>
              </a:rPr>
              <a:t>IRR Down Ramp</a:t>
            </a:r>
            <a:r>
              <a:rPr lang="en-US" sz="1200" dirty="0">
                <a:effectLst/>
              </a:rPr>
              <a:t>: Solar Gen Ramp down by ~2000MW during this hour..  </a:t>
            </a:r>
            <a:endParaRPr lang="en-US" sz="1200" dirty="0"/>
          </a:p>
          <a:p>
            <a:r>
              <a:rPr lang="en-US" sz="1200" b="1" dirty="0">
                <a:effectLst/>
              </a:rPr>
              <a:t>Regulation</a:t>
            </a:r>
            <a:r>
              <a:rPr lang="en-US" sz="1200" dirty="0">
                <a:effectLst/>
              </a:rPr>
              <a:t>: Reg-Up was exhausted during this hour (~508MW).</a:t>
            </a:r>
          </a:p>
          <a:p>
            <a:r>
              <a:rPr lang="en-US" sz="1200" b="1" dirty="0">
                <a:effectLst/>
              </a:rPr>
              <a:t>SCED Offsets: </a:t>
            </a:r>
            <a:r>
              <a:rPr lang="en-US" sz="1200" b="0" dirty="0">
                <a:effectLst/>
              </a:rPr>
              <a:t>2 manual GTBD SCED offsets were applied during this period, one @ 1605 and another at 1657. Both deployments for 200MW.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30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CPS1 score is above 160% for all 15-minute intervals.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 month rolling average CPS1 score is 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176.07%</a:t>
            </a:r>
            <a:r>
              <a:rPr lang="en-US" sz="1200" b="0" dirty="0">
                <a:solidFill>
                  <a:schemeClr val="accent2"/>
                </a:solidFill>
                <a:highlight>
                  <a:srgbClr val="FFFF00"/>
                </a:highlight>
              </a:rPr>
              <a:t> </a:t>
            </a:r>
            <a:r>
              <a:rPr lang="en-US" dirty="0"/>
              <a:t>which is in line with expectations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u="none" strike="noStrike" dirty="0">
                <a:solidFill>
                  <a:srgbClr val="FF0000"/>
                </a:solidFill>
              </a:rPr>
              <a:t>Daily RMS1 frequency by year is lower compared to 2024.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strike="sngStrike" dirty="0">
              <a:solidFill>
                <a:schemeClr val="accent2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2025 Stats: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14.73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11.86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18.33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A More granular look at last 15 years of RMS1 by Month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15.50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dirty="0" err="1"/>
              <a:t>mHz</a:t>
            </a:r>
            <a:r>
              <a:rPr lang="en-US" sz="1600" dirty="0"/>
              <a:t> on avg for June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1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9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2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6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1" y="3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1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40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June 2025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July 22</a:t>
            </a:r>
            <a:r>
              <a:rPr lang="en-US" baseline="30000" dirty="0"/>
              <a:t>nd</a:t>
            </a:r>
            <a:r>
              <a:rPr lang="en-US" dirty="0"/>
              <a:t> , 2025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2D5426-0A6D-D4B5-93D2-E37E89965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14400"/>
            <a:ext cx="8458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FC5BB2-6038-A60A-15C0-DE568A07D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1" y="838200"/>
            <a:ext cx="8458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E4BC4B-C7EB-D298-B5A3-93936C81E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838200"/>
            <a:ext cx="8458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CC2923-52C0-8C3F-B2A1-6FDFBA746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1" y="914400"/>
            <a:ext cx="8458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7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>
                <a:solidFill>
                  <a:schemeClr val="tx1"/>
                </a:solidFill>
              </a:rPr>
              <a:t>Op. Year 2024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093BF-5266-EEF9-733F-1E97CE62B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981200"/>
            <a:ext cx="78867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2023 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4FA297-1371-ABEB-DEAE-6A4584BD6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86" y="1676400"/>
            <a:ext cx="7451910" cy="106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C17786-4680-B9C2-54BA-2EB7D8A10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86" y="3596596"/>
            <a:ext cx="7239627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June 2025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60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accent2"/>
                </a:solidFill>
              </a:rPr>
              <a:t> 173.75%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accent2"/>
                </a:solidFill>
              </a:rPr>
              <a:t>176.07%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0</a:t>
            </a:r>
            <a:r>
              <a:rPr lang="en-US" sz="1800" dirty="0">
                <a:solidFill>
                  <a:schemeClr val="tx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1 </a:t>
            </a:r>
            <a:r>
              <a:rPr lang="en-US" sz="1800" dirty="0">
                <a:solidFill>
                  <a:schemeClr val="tx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BAAL-003 Events have updated through 2023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2023 BAAL-003 FRM Performance: </a:t>
            </a:r>
            <a:r>
              <a:rPr lang="en-US" sz="1800" b="1" dirty="0">
                <a:solidFill>
                  <a:schemeClr val="tx2"/>
                </a:solidFill>
              </a:rPr>
              <a:t>-1130.21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80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</a:rPr>
              <a:t>2025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 15.31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 13.39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 17.11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Total Energy: </a:t>
            </a:r>
            <a:r>
              <a:rPr lang="en-US" sz="1600" b="1" dirty="0">
                <a:solidFill>
                  <a:schemeClr val="tx2"/>
                </a:solidFill>
              </a:rPr>
              <a:t>45,650,658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Wind Energy: </a:t>
            </a:r>
            <a:r>
              <a:rPr lang="en-US" sz="1600" b="1" dirty="0">
                <a:solidFill>
                  <a:schemeClr val="tx2"/>
                </a:solidFill>
              </a:rPr>
              <a:t>10,604,250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Wind: </a:t>
            </a:r>
            <a:r>
              <a:rPr lang="en-US" sz="1600" b="1" dirty="0">
                <a:solidFill>
                  <a:schemeClr val="tx2"/>
                </a:solidFill>
              </a:rPr>
              <a:t>23.23%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Solar Energy: </a:t>
            </a:r>
            <a:r>
              <a:rPr lang="en-US" sz="1600" b="1" dirty="0">
                <a:solidFill>
                  <a:schemeClr val="tx2"/>
                </a:solidFill>
              </a:rPr>
              <a:t>6,948,383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Solar: </a:t>
            </a:r>
            <a:r>
              <a:rPr lang="en-US" sz="1600" b="1" dirty="0">
                <a:solidFill>
                  <a:schemeClr val="tx2"/>
                </a:solidFill>
              </a:rPr>
              <a:t>15.22%</a:t>
            </a:r>
          </a:p>
          <a:p>
            <a:r>
              <a:rPr lang="en-US" sz="1800" dirty="0">
                <a:solidFill>
                  <a:schemeClr val="tx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Mean: </a:t>
            </a:r>
            <a:r>
              <a:rPr lang="en-US" sz="1600" b="1" dirty="0">
                <a:solidFill>
                  <a:schemeClr val="tx2"/>
                </a:solidFill>
              </a:rPr>
              <a:t>266,883</a:t>
            </a:r>
            <a:r>
              <a:rPr lang="en-US" sz="1600" dirty="0">
                <a:solidFill>
                  <a:schemeClr val="tx2"/>
                </a:solidFill>
              </a:rPr>
              <a:t> MW*s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Max: </a:t>
            </a:r>
            <a:r>
              <a:rPr lang="en-US" sz="1600" b="1" dirty="0">
                <a:solidFill>
                  <a:schemeClr val="tx2"/>
                </a:solidFill>
              </a:rPr>
              <a:t>300,140 </a:t>
            </a:r>
            <a:r>
              <a:rPr lang="en-US" sz="1600" dirty="0">
                <a:solidFill>
                  <a:schemeClr val="tx2"/>
                </a:solidFill>
              </a:rPr>
              <a:t>MW*s on June 30</a:t>
            </a:r>
            <a:r>
              <a:rPr lang="en-US" sz="1600" baseline="30000" dirty="0">
                <a:solidFill>
                  <a:schemeClr val="tx2"/>
                </a:solidFill>
              </a:rPr>
              <a:t>th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Min: </a:t>
            </a:r>
            <a:r>
              <a:rPr lang="en-US" sz="1600" b="1" dirty="0">
                <a:solidFill>
                  <a:schemeClr val="tx2"/>
                </a:solidFill>
              </a:rPr>
              <a:t>209,684 </a:t>
            </a:r>
            <a:r>
              <a:rPr lang="en-US" sz="1600" dirty="0">
                <a:solidFill>
                  <a:schemeClr val="tx2"/>
                </a:solidFill>
              </a:rPr>
              <a:t>MW*s on June 17</a:t>
            </a:r>
            <a:r>
              <a:rPr lang="en-US" sz="1600" baseline="30000" dirty="0">
                <a:solidFill>
                  <a:schemeClr val="tx2"/>
                </a:solidFill>
              </a:rPr>
              <a:t>th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</a:p>
          <a:p>
            <a:pPr marL="457200" lvl="1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D8064A-58FF-C768-2F43-F1BFB273A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14399"/>
            <a:ext cx="8458200" cy="5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1C28EF-6A53-9856-A478-3BC1C2DF4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14400"/>
            <a:ext cx="8458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5B0A22-0F04-A9D2-CDF6-4B81265BC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90600"/>
            <a:ext cx="8458199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FC4086-F352-D5B7-A238-65587258A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14400"/>
            <a:ext cx="8458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AEB34F-E604-B8B2-4D56-1B64415E3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14400"/>
            <a:ext cx="8458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8B2005-89AF-721B-771F-0D87ADA18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1" y="914400"/>
            <a:ext cx="8458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ERCOT Inertia 2015-2025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152CB6BC-FC26-5518-1EA0-6E2A4581D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137498"/>
              </p:ext>
            </p:extLst>
          </p:nvPr>
        </p:nvGraphicFramePr>
        <p:xfrm>
          <a:off x="674396" y="3611819"/>
          <a:ext cx="7936204" cy="2590800"/>
        </p:xfrm>
        <a:graphic>
          <a:graphicData uri="http://schemas.openxmlformats.org/drawingml/2006/table">
            <a:tbl>
              <a:tblPr firstRow="1" firstCol="1" bandRow="1"/>
              <a:tblGrid>
                <a:gridCol w="907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64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58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3747386856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1213167570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699129918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588350289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1781203599"/>
                    </a:ext>
                  </a:extLst>
                </a:gridCol>
              </a:tblGrid>
              <a:tr h="8732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11/25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4:00 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11/03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3:30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3/27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05/01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6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synch. Inertia (GW*s)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1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load at minimum synch. Inertia (MW)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27,190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27,831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28,425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28,397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29,883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30,679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32,599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35,799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48,973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1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Non-synch. Gen. in % of System Load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100" b="1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54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53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02C5A70-7683-17E9-62D2-3B149DDD4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397" y="990600"/>
            <a:ext cx="793620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63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D48168-F4E4-31E1-766E-CCF7FC6D0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2234" y="838200"/>
            <a:ext cx="7900765" cy="533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3311E7-7EDD-8821-E1C7-AA51B960C8EE}"/>
              </a:ext>
            </a:extLst>
          </p:cNvPr>
          <p:cNvSpPr txBox="1"/>
          <p:nvPr/>
        </p:nvSpPr>
        <p:spPr>
          <a:xfrm>
            <a:off x="5867400" y="5802868"/>
            <a:ext cx="2895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Jun-25 CPS1 (%): 173.75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were 0 BAAL exceedance(s) in June.</a:t>
            </a:r>
          </a:p>
          <a:p>
            <a:pPr marL="0" indent="0">
              <a:buNone/>
            </a:pPr>
            <a:endParaRPr lang="en-US" sz="1600" dirty="0">
              <a:highlight>
                <a:srgbClr val="FFFF00"/>
              </a:highlight>
            </a:endParaRPr>
          </a:p>
          <a:p>
            <a:pPr marL="457200" lvl="1" indent="0">
              <a:buNone/>
            </a:pP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0E55C8-5439-C5C9-8EEB-8F332A67425D}"/>
              </a:ext>
            </a:extLst>
          </p:cNvPr>
          <p:cNvSpPr txBox="1"/>
          <p:nvPr/>
        </p:nvSpPr>
        <p:spPr>
          <a:xfrm>
            <a:off x="5715000" y="502841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Jun-25 CPS1 (%): 173.75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6EECC5-6DA6-6F18-CD86-89ABC4EBC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14399"/>
            <a:ext cx="8288123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4E8891-D876-B072-603D-D87963551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867270"/>
            <a:ext cx="8420100" cy="53049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943458-2884-33DE-06FF-723C65B35324}"/>
              </a:ext>
            </a:extLst>
          </p:cNvPr>
          <p:cNvSpPr txBox="1"/>
          <p:nvPr/>
        </p:nvSpPr>
        <p:spPr>
          <a:xfrm>
            <a:off x="5107781" y="86727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Current 12-Month Rolling Average: 176.07%</a:t>
            </a:r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9142AA-EC02-92FE-5DB5-28207AC8A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1" y="838200"/>
            <a:ext cx="8458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3E451-4FF8-82CE-4792-0C9A99A89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838201"/>
            <a:ext cx="8458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123539</TotalTime>
  <Words>1039</Words>
  <Application>Microsoft Office PowerPoint</Application>
  <PresentationFormat>On-screen Show (4:3)</PresentationFormat>
  <Paragraphs>238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</vt:lpstr>
      <vt:lpstr>Times New Roman</vt:lpstr>
      <vt:lpstr>1_Custom Design</vt:lpstr>
      <vt:lpstr>Office Theme</vt:lpstr>
      <vt:lpstr>Custom Design</vt:lpstr>
      <vt:lpstr>PowerPoint Presentation</vt:lpstr>
      <vt:lpstr>Summary of June 2025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2024 BAL-003 Selected Events – Update</vt:lpstr>
      <vt:lpstr>Op. Year 2023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ERCOT Inertia 2015-2025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Masanna Gari, Abhi</cp:lastModifiedBy>
  <cp:revision>1891</cp:revision>
  <cp:lastPrinted>2016-01-21T20:53:15Z</cp:lastPrinted>
  <dcterms:created xsi:type="dcterms:W3CDTF">2016-01-21T15:20:31Z</dcterms:created>
  <dcterms:modified xsi:type="dcterms:W3CDTF">2025-07-21T17:09:41Z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2023-07-20T20:05:58Z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4bb8b6c0-eb8f-4d74-95a4-9b16df83a852</vt:lpwstr>
  </property>
  <property fmtid="{D5CDD505-2E9C-101B-9397-08002B2CF9AE}" pid="9" name="MSIP_Label_7084cbda-52b8-46fb-a7b7-cb5bd465ed85_ContentBits">
    <vt:lpwstr>0</vt:lpwstr>
  </property>
</Properties>
</file>