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3"/>
  </p:notesMasterIdLst>
  <p:handoutMasterIdLst>
    <p:handoutMasterId r:id="rId14"/>
  </p:handoutMasterIdLst>
  <p:sldIdLst>
    <p:sldId id="550" r:id="rId7"/>
    <p:sldId id="695" r:id="rId8"/>
    <p:sldId id="694" r:id="rId9"/>
    <p:sldId id="691" r:id="rId10"/>
    <p:sldId id="692" r:id="rId11"/>
    <p:sldId id="693" r:id="rId12"/>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2A373-4DF0-BB68-2E33-AB690C493EC6}" name="Sai Moorty 2" initials="ER SM" userId="Sai Moorty 2" providerId="None"/>
  <p188:author id="{0BA559BF-C10E-E72B-094B-8322E07F4796}" name="Collins, Keith" initials="KC" userId="S::Keith.Collins@ercot.com::bf982f14-b726-4b2a-bff8-6f7cf9674e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F868C2-0609-4BF5-A5F7-9E8C061DD9DB}" v="3" dt="2025-07-20T20:53:23.174"/>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2004" y="30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3F6CB4DB-2089-4B1E-B277-E7F9B2BF1012}"/>
    <pc:docChg chg="undo custSel addSld delSld modSld">
      <pc:chgData name="Masanna Gari, Abhi" userId="574f73dd-89c7-4e5e-92e9-5cd2150b236a" providerId="ADAL" clId="{3F6CB4DB-2089-4B1E-B277-E7F9B2BF1012}" dt="2025-06-20T16:30:08.702" v="1621" actId="20577"/>
      <pc:docMkLst>
        <pc:docMk/>
      </pc:docMkLst>
      <pc:sldChg chg="modSp mod">
        <pc:chgData name="Masanna Gari, Abhi" userId="574f73dd-89c7-4e5e-92e9-5cd2150b236a" providerId="ADAL" clId="{3F6CB4DB-2089-4B1E-B277-E7F9B2BF1012}" dt="2025-06-20T16:30:08.702" v="1621" actId="20577"/>
        <pc:sldMkLst>
          <pc:docMk/>
          <pc:sldMk cId="4077587115" sldId="550"/>
        </pc:sldMkLst>
        <pc:spChg chg="mod">
          <ac:chgData name="Masanna Gari, Abhi" userId="574f73dd-89c7-4e5e-92e9-5cd2150b236a" providerId="ADAL" clId="{3F6CB4DB-2089-4B1E-B277-E7F9B2BF1012}" dt="2025-06-20T16:30:08.702" v="1621" actId="20577"/>
          <ac:spMkLst>
            <pc:docMk/>
            <pc:sldMk cId="4077587115" sldId="550"/>
            <ac:spMk id="2" creationId="{E725E7A3-361E-77E6-CE38-EFEC29FD6AE1}"/>
          </ac:spMkLst>
        </pc:spChg>
      </pc:sldChg>
      <pc:sldChg chg="del">
        <pc:chgData name="Masanna Gari, Abhi" userId="574f73dd-89c7-4e5e-92e9-5cd2150b236a" providerId="ADAL" clId="{3F6CB4DB-2089-4B1E-B277-E7F9B2BF1012}" dt="2025-06-17T02:30:17.791" v="95" actId="47"/>
        <pc:sldMkLst>
          <pc:docMk/>
          <pc:sldMk cId="2879019577" sldId="577"/>
        </pc:sldMkLst>
      </pc:sldChg>
      <pc:sldChg chg="del">
        <pc:chgData name="Masanna Gari, Abhi" userId="574f73dd-89c7-4e5e-92e9-5cd2150b236a" providerId="ADAL" clId="{3F6CB4DB-2089-4B1E-B277-E7F9B2BF1012}" dt="2025-06-17T02:30:20.193" v="96" actId="47"/>
        <pc:sldMkLst>
          <pc:docMk/>
          <pc:sldMk cId="2667127675" sldId="578"/>
        </pc:sldMkLst>
      </pc:sldChg>
      <pc:sldChg chg="del">
        <pc:chgData name="Masanna Gari, Abhi" userId="574f73dd-89c7-4e5e-92e9-5cd2150b236a" providerId="ADAL" clId="{3F6CB4DB-2089-4B1E-B277-E7F9B2BF1012}" dt="2025-06-17T02:30:23.952" v="97" actId="47"/>
        <pc:sldMkLst>
          <pc:docMk/>
          <pc:sldMk cId="1011170331" sldId="579"/>
        </pc:sldMkLst>
      </pc:sldChg>
      <pc:sldChg chg="modSp mod">
        <pc:chgData name="Masanna Gari, Abhi" userId="574f73dd-89c7-4e5e-92e9-5cd2150b236a" providerId="ADAL" clId="{3F6CB4DB-2089-4B1E-B277-E7F9B2BF1012}" dt="2025-06-18T19:50:20.670" v="1596" actId="20577"/>
        <pc:sldMkLst>
          <pc:docMk/>
          <pc:sldMk cId="2617511474" sldId="691"/>
        </pc:sldMkLst>
        <pc:spChg chg="mod">
          <ac:chgData name="Masanna Gari, Abhi" userId="574f73dd-89c7-4e5e-92e9-5cd2150b236a" providerId="ADAL" clId="{3F6CB4DB-2089-4B1E-B277-E7F9B2BF1012}" dt="2025-06-17T02:34:04.468" v="168" actId="20577"/>
          <ac:spMkLst>
            <pc:docMk/>
            <pc:sldMk cId="2617511474" sldId="691"/>
            <ac:spMk id="2" creationId="{67714167-87F7-1149-61D1-92FA89684D7E}"/>
          </ac:spMkLst>
        </pc:spChg>
        <pc:spChg chg="mod">
          <ac:chgData name="Masanna Gari, Abhi" userId="574f73dd-89c7-4e5e-92e9-5cd2150b236a" providerId="ADAL" clId="{3F6CB4DB-2089-4B1E-B277-E7F9B2BF1012}" dt="2025-06-18T19:50:20.670" v="1596" actId="20577"/>
          <ac:spMkLst>
            <pc:docMk/>
            <pc:sldMk cId="2617511474" sldId="691"/>
            <ac:spMk id="3" creationId="{B7183FA1-AADF-1E22-7604-CCBF9D80F629}"/>
          </ac:spMkLst>
        </pc:spChg>
      </pc:sldChg>
      <pc:sldChg chg="modSp mod">
        <pc:chgData name="Masanna Gari, Abhi" userId="574f73dd-89c7-4e5e-92e9-5cd2150b236a" providerId="ADAL" clId="{3F6CB4DB-2089-4B1E-B277-E7F9B2BF1012}" dt="2025-06-18T19:48:24.044" v="1544" actId="20577"/>
        <pc:sldMkLst>
          <pc:docMk/>
          <pc:sldMk cId="1778521381" sldId="692"/>
        </pc:sldMkLst>
        <pc:spChg chg="mod">
          <ac:chgData name="Masanna Gari, Abhi" userId="574f73dd-89c7-4e5e-92e9-5cd2150b236a" providerId="ADAL" clId="{3F6CB4DB-2089-4B1E-B277-E7F9B2BF1012}" dt="2025-06-17T15:37:25.162" v="1297"/>
          <ac:spMkLst>
            <pc:docMk/>
            <pc:sldMk cId="1778521381" sldId="692"/>
            <ac:spMk id="2" creationId="{A05FCF2C-ADDF-F3DD-2432-7DE50776E43D}"/>
          </ac:spMkLst>
        </pc:spChg>
        <pc:spChg chg="mod">
          <ac:chgData name="Masanna Gari, Abhi" userId="574f73dd-89c7-4e5e-92e9-5cd2150b236a" providerId="ADAL" clId="{3F6CB4DB-2089-4B1E-B277-E7F9B2BF1012}" dt="2025-06-18T19:48:24.044" v="1544" actId="20577"/>
          <ac:spMkLst>
            <pc:docMk/>
            <pc:sldMk cId="1778521381" sldId="692"/>
            <ac:spMk id="3" creationId="{B06A21CF-9BA8-060C-C9E5-DB00868D0D99}"/>
          </ac:spMkLst>
        </pc:spChg>
      </pc:sldChg>
      <pc:sldChg chg="modSp new mod">
        <pc:chgData name="Masanna Gari, Abhi" userId="574f73dd-89c7-4e5e-92e9-5cd2150b236a" providerId="ADAL" clId="{3F6CB4DB-2089-4B1E-B277-E7F9B2BF1012}" dt="2025-06-17T15:41:02.034" v="1324" actId="20577"/>
        <pc:sldMkLst>
          <pc:docMk/>
          <pc:sldMk cId="1553667887" sldId="693"/>
        </pc:sldMkLst>
        <pc:spChg chg="mod">
          <ac:chgData name="Masanna Gari, Abhi" userId="574f73dd-89c7-4e5e-92e9-5cd2150b236a" providerId="ADAL" clId="{3F6CB4DB-2089-4B1E-B277-E7F9B2BF1012}" dt="2025-06-17T15:40:09.961" v="1312" actId="20577"/>
          <ac:spMkLst>
            <pc:docMk/>
            <pc:sldMk cId="1553667887" sldId="693"/>
            <ac:spMk id="2" creationId="{A0F9D57A-631C-D5B6-3DA5-8790C7FE2D87}"/>
          </ac:spMkLst>
        </pc:spChg>
        <pc:spChg chg="mod">
          <ac:chgData name="Masanna Gari, Abhi" userId="574f73dd-89c7-4e5e-92e9-5cd2150b236a" providerId="ADAL" clId="{3F6CB4DB-2089-4B1E-B277-E7F9B2BF1012}" dt="2025-06-17T15:41:02.034" v="1324" actId="20577"/>
          <ac:spMkLst>
            <pc:docMk/>
            <pc:sldMk cId="1553667887" sldId="693"/>
            <ac:spMk id="3" creationId="{2CEF1887-129C-A836-9C32-9375DAE01E2A}"/>
          </ac:spMkLst>
        </pc:spChg>
      </pc:sldChg>
      <pc:sldChg chg="del">
        <pc:chgData name="Masanna Gari, Abhi" userId="574f73dd-89c7-4e5e-92e9-5cd2150b236a" providerId="ADAL" clId="{3F6CB4DB-2089-4B1E-B277-E7F9B2BF1012}" dt="2025-06-17T02:30:27.604" v="98" actId="47"/>
        <pc:sldMkLst>
          <pc:docMk/>
          <pc:sldMk cId="2677015802" sldId="693"/>
        </pc:sldMkLst>
      </pc:sldChg>
      <pc:sldChg chg="del">
        <pc:chgData name="Masanna Gari, Abhi" userId="574f73dd-89c7-4e5e-92e9-5cd2150b236a" providerId="ADAL" clId="{3F6CB4DB-2089-4B1E-B277-E7F9B2BF1012}" dt="2025-06-17T02:30:28.702" v="99" actId="47"/>
        <pc:sldMkLst>
          <pc:docMk/>
          <pc:sldMk cId="2486227207" sldId="696"/>
        </pc:sldMkLst>
      </pc:sldChg>
    </pc:docChg>
  </pc:docChgLst>
  <pc:docChgLst>
    <pc:chgData name="Masanna Gari, Abhi" userId="574f73dd-89c7-4e5e-92e9-5cd2150b236a" providerId="ADAL" clId="{F5F868C2-0609-4BF5-A5F7-9E8C061DD9DB}"/>
    <pc:docChg chg="undo custSel addSld modSld sldOrd">
      <pc:chgData name="Masanna Gari, Abhi" userId="574f73dd-89c7-4e5e-92e9-5cd2150b236a" providerId="ADAL" clId="{F5F868C2-0609-4BF5-A5F7-9E8C061DD9DB}" dt="2025-07-21T17:13:23.239" v="1281" actId="20577"/>
      <pc:docMkLst>
        <pc:docMk/>
      </pc:docMkLst>
      <pc:sldChg chg="modSp mod">
        <pc:chgData name="Masanna Gari, Abhi" userId="574f73dd-89c7-4e5e-92e9-5cd2150b236a" providerId="ADAL" clId="{F5F868C2-0609-4BF5-A5F7-9E8C061DD9DB}" dt="2025-07-21T17:12:35.262" v="1262" actId="20577"/>
        <pc:sldMkLst>
          <pc:docMk/>
          <pc:sldMk cId="4077587115" sldId="550"/>
        </pc:sldMkLst>
        <pc:spChg chg="mod">
          <ac:chgData name="Masanna Gari, Abhi" userId="574f73dd-89c7-4e5e-92e9-5cd2150b236a" providerId="ADAL" clId="{F5F868C2-0609-4BF5-A5F7-9E8C061DD9DB}" dt="2025-07-21T17:12:35.262" v="1262" actId="20577"/>
          <ac:spMkLst>
            <pc:docMk/>
            <pc:sldMk cId="4077587115" sldId="550"/>
            <ac:spMk id="2" creationId="{E725E7A3-361E-77E6-CE38-EFEC29FD6AE1}"/>
          </ac:spMkLst>
        </pc:spChg>
      </pc:sldChg>
      <pc:sldChg chg="modSp new mod ord">
        <pc:chgData name="Masanna Gari, Abhi" userId="574f73dd-89c7-4e5e-92e9-5cd2150b236a" providerId="ADAL" clId="{F5F868C2-0609-4BF5-A5F7-9E8C061DD9DB}" dt="2025-07-20T20:28:11.035" v="34" actId="20577"/>
        <pc:sldMkLst>
          <pc:docMk/>
          <pc:sldMk cId="2538838413" sldId="694"/>
        </pc:sldMkLst>
        <pc:spChg chg="mod">
          <ac:chgData name="Masanna Gari, Abhi" userId="574f73dd-89c7-4e5e-92e9-5cd2150b236a" providerId="ADAL" clId="{F5F868C2-0609-4BF5-A5F7-9E8C061DD9DB}" dt="2025-07-20T20:28:11.035" v="34" actId="20577"/>
          <ac:spMkLst>
            <pc:docMk/>
            <pc:sldMk cId="2538838413" sldId="694"/>
            <ac:spMk id="2" creationId="{DD87D071-9C8A-7C5A-76AA-431C20DB0494}"/>
          </ac:spMkLst>
        </pc:spChg>
      </pc:sldChg>
      <pc:sldChg chg="addSp modSp new mod ord">
        <pc:chgData name="Masanna Gari, Abhi" userId="574f73dd-89c7-4e5e-92e9-5cd2150b236a" providerId="ADAL" clId="{F5F868C2-0609-4BF5-A5F7-9E8C061DD9DB}" dt="2025-07-21T17:13:23.239" v="1281" actId="20577"/>
        <pc:sldMkLst>
          <pc:docMk/>
          <pc:sldMk cId="3599896840" sldId="695"/>
        </pc:sldMkLst>
        <pc:spChg chg="mod">
          <ac:chgData name="Masanna Gari, Abhi" userId="574f73dd-89c7-4e5e-92e9-5cd2150b236a" providerId="ADAL" clId="{F5F868C2-0609-4BF5-A5F7-9E8C061DD9DB}" dt="2025-07-20T20:53:45.401" v="1203" actId="20577"/>
          <ac:spMkLst>
            <pc:docMk/>
            <pc:sldMk cId="3599896840" sldId="695"/>
            <ac:spMk id="2" creationId="{8CD3FC42-E919-1544-D411-BD12573A2999}"/>
          </ac:spMkLst>
        </pc:spChg>
        <pc:spChg chg="add mod">
          <ac:chgData name="Masanna Gari, Abhi" userId="574f73dd-89c7-4e5e-92e9-5cd2150b236a" providerId="ADAL" clId="{F5F868C2-0609-4BF5-A5F7-9E8C061DD9DB}" dt="2025-07-21T17:13:23.239" v="1281" actId="20577"/>
          <ac:spMkLst>
            <pc:docMk/>
            <pc:sldMk cId="3599896840" sldId="695"/>
            <ac:spMk id="4" creationId="{59F98F4C-CCD9-17A3-F9FA-127C17619C0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466" cy="466087"/>
          </a:xfrm>
          <a:prstGeom prst="rect">
            <a:avLst/>
          </a:prstGeom>
        </p:spPr>
        <p:txBody>
          <a:bodyPr vert="horz" lIns="91221" tIns="45610" rIns="91221" bIns="45610" rtlCol="0"/>
          <a:lstStyle>
            <a:lvl1pPr algn="l">
              <a:defRPr sz="1200"/>
            </a:lvl1pPr>
          </a:lstStyle>
          <a:p>
            <a:endParaRPr lang="en-US"/>
          </a:p>
        </p:txBody>
      </p:sp>
      <p:sp>
        <p:nvSpPr>
          <p:cNvPr id="3" name="Date Placeholder 2"/>
          <p:cNvSpPr>
            <a:spLocks noGrp="1"/>
          </p:cNvSpPr>
          <p:nvPr>
            <p:ph type="dt" sz="quarter" idx="1"/>
          </p:nvPr>
        </p:nvSpPr>
        <p:spPr>
          <a:xfrm>
            <a:off x="3955953" y="1"/>
            <a:ext cx="3027466" cy="466087"/>
          </a:xfrm>
          <a:prstGeom prst="rect">
            <a:avLst/>
          </a:prstGeom>
        </p:spPr>
        <p:txBody>
          <a:bodyPr vert="horz" lIns="91221" tIns="45610" rIns="91221" bIns="45610" rtlCol="0"/>
          <a:lstStyle>
            <a:lvl1pPr algn="r">
              <a:defRPr sz="1200"/>
            </a:lvl1pPr>
          </a:lstStyle>
          <a:p>
            <a:fld id="{F750BF31-E9A8-4E88-81E7-44C5092290FC}" type="datetimeFigureOut">
              <a:rPr lang="en-US" smtClean="0"/>
              <a:t>7/21/2025</a:t>
            </a:fld>
            <a:endParaRPr lang="en-US"/>
          </a:p>
        </p:txBody>
      </p:sp>
      <p:sp>
        <p:nvSpPr>
          <p:cNvPr id="4" name="Footer Placeholder 3"/>
          <p:cNvSpPr>
            <a:spLocks noGrp="1"/>
          </p:cNvSpPr>
          <p:nvPr>
            <p:ph type="ftr" sz="quarter" idx="2"/>
          </p:nvPr>
        </p:nvSpPr>
        <p:spPr>
          <a:xfrm>
            <a:off x="1" y="8817613"/>
            <a:ext cx="3027466" cy="466087"/>
          </a:xfrm>
          <a:prstGeom prst="rect">
            <a:avLst/>
          </a:prstGeom>
        </p:spPr>
        <p:txBody>
          <a:bodyPr vert="horz" lIns="91221" tIns="45610" rIns="91221" bIns="45610" rtlCol="0" anchor="b"/>
          <a:lstStyle>
            <a:lvl1pPr algn="l">
              <a:defRPr sz="1200"/>
            </a:lvl1pPr>
          </a:lstStyle>
          <a:p>
            <a:endParaRPr lang="en-US"/>
          </a:p>
        </p:txBody>
      </p:sp>
      <p:sp>
        <p:nvSpPr>
          <p:cNvPr id="5" name="Slide Number Placeholder 4"/>
          <p:cNvSpPr>
            <a:spLocks noGrp="1"/>
          </p:cNvSpPr>
          <p:nvPr>
            <p:ph type="sldNum" sz="quarter" idx="3"/>
          </p:nvPr>
        </p:nvSpPr>
        <p:spPr>
          <a:xfrm>
            <a:off x="3955953" y="8817613"/>
            <a:ext cx="3027466" cy="466087"/>
          </a:xfrm>
          <a:prstGeom prst="rect">
            <a:avLst/>
          </a:prstGeom>
        </p:spPr>
        <p:txBody>
          <a:bodyPr vert="horz" lIns="91221" tIns="45610" rIns="91221" bIns="4561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67EFB637-CCC9-4803-8851-F6915048CBB4}" type="datetimeFigureOut">
              <a:rPr lang="en-US" smtClean="0"/>
              <a:t>7/21/2025</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6581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mktrules/issues/NOGRR278" TargetMode="External"/><Relationship Id="rId2" Type="http://schemas.openxmlformats.org/officeDocument/2006/relationships/hyperlink" Target="https://www.ercot.com/mktrules/issues/NPRR1290#summary"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25E7A3-361E-77E6-CE38-EFEC29FD6AE1}"/>
              </a:ext>
            </a:extLst>
          </p:cNvPr>
          <p:cNvSpPr txBox="1"/>
          <p:nvPr/>
        </p:nvSpPr>
        <p:spPr>
          <a:xfrm>
            <a:off x="3810000" y="1404226"/>
            <a:ext cx="5334000" cy="2492990"/>
          </a:xfrm>
          <a:prstGeom prst="rect">
            <a:avLst/>
          </a:prstGeom>
          <a:noFill/>
        </p:spPr>
        <p:txBody>
          <a:bodyPr wrap="square" lIns="91440" tIns="45720" rIns="91440" bIns="45720" rtlCol="0" anchor="t">
            <a:spAutoFit/>
          </a:bodyPr>
          <a:lstStyle/>
          <a:p>
            <a:r>
              <a:rPr lang="en-US" sz="2400" b="1" dirty="0"/>
              <a:t>Nodal Operating Guide Revision RTCB Changes-Update</a:t>
            </a:r>
          </a:p>
          <a:p>
            <a:endParaRPr lang="en-US" dirty="0">
              <a:solidFill>
                <a:schemeClr val="tx2"/>
              </a:solidFill>
            </a:endParaRPr>
          </a:p>
          <a:p>
            <a:r>
              <a:rPr lang="en-US" i="1" dirty="0">
                <a:solidFill>
                  <a:schemeClr val="tx2"/>
                </a:solidFill>
              </a:rPr>
              <a:t>ERCOT Staff</a:t>
            </a:r>
            <a:endParaRPr lang="en-US" dirty="0">
              <a:solidFill>
                <a:schemeClr val="tx2"/>
              </a:solidFill>
            </a:endParaRPr>
          </a:p>
          <a:p>
            <a:endParaRPr lang="en-US" dirty="0">
              <a:solidFill>
                <a:schemeClr val="tx2"/>
              </a:solidFill>
              <a:cs typeface="Arial"/>
            </a:endParaRPr>
          </a:p>
          <a:p>
            <a:endParaRPr lang="en-US" dirty="0">
              <a:solidFill>
                <a:schemeClr val="tx2"/>
              </a:solidFill>
              <a:cs typeface="Arial"/>
            </a:endParaRPr>
          </a:p>
          <a:p>
            <a:r>
              <a:rPr lang="en-US" dirty="0">
                <a:solidFill>
                  <a:schemeClr val="tx2"/>
                </a:solidFill>
                <a:cs typeface="Arial"/>
              </a:rPr>
              <a:t>PDCWG</a:t>
            </a:r>
          </a:p>
          <a:p>
            <a:r>
              <a:rPr lang="en-US" dirty="0">
                <a:solidFill>
                  <a:schemeClr val="tx2"/>
                </a:solidFill>
                <a:cs typeface="Arial"/>
              </a:rPr>
              <a:t>7/22/25</a:t>
            </a:r>
          </a:p>
        </p:txBody>
      </p:sp>
    </p:spTree>
    <p:extLst>
      <p:ext uri="{BB962C8B-B14F-4D97-AF65-F5344CB8AC3E}">
        <p14:creationId xmlns:p14="http://schemas.microsoft.com/office/powerpoint/2010/main" val="407758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3FC42-E919-1544-D411-BD12573A2999}"/>
              </a:ext>
            </a:extLst>
          </p:cNvPr>
          <p:cNvSpPr>
            <a:spLocks noGrp="1"/>
          </p:cNvSpPr>
          <p:nvPr>
            <p:ph type="title"/>
          </p:nvPr>
        </p:nvSpPr>
        <p:spPr/>
        <p:txBody>
          <a:bodyPr/>
          <a:lstStyle/>
          <a:p>
            <a:r>
              <a:rPr lang="en-US" dirty="0"/>
              <a:t>Nodal Operating Guide Revision Update</a:t>
            </a:r>
          </a:p>
        </p:txBody>
      </p:sp>
      <p:sp>
        <p:nvSpPr>
          <p:cNvPr id="3" name="Slide Number Placeholder 2">
            <a:extLst>
              <a:ext uri="{FF2B5EF4-FFF2-40B4-BE49-F238E27FC236}">
                <a16:creationId xmlns:a16="http://schemas.microsoft.com/office/drawing/2014/main" id="{63706558-CACE-7D3E-9069-BD5E7DFB9BF2}"/>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4" name="Content Placeholder 2">
            <a:extLst>
              <a:ext uri="{FF2B5EF4-FFF2-40B4-BE49-F238E27FC236}">
                <a16:creationId xmlns:a16="http://schemas.microsoft.com/office/drawing/2014/main" id="{59F98F4C-CCD9-17A3-F9FA-127C17619C0E}"/>
              </a:ext>
            </a:extLst>
          </p:cNvPr>
          <p:cNvSpPr txBox="1">
            <a:spLocks/>
          </p:cNvSpPr>
          <p:nvPr/>
        </p:nvSpPr>
        <p:spPr>
          <a:xfrm>
            <a:off x="233751" y="828377"/>
            <a:ext cx="8910249" cy="534551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solidFill>
                  <a:schemeClr val="tx2"/>
                </a:solidFill>
              </a:rPr>
              <a:t>At the last PDCWG meeting, ERCOT presented the language changes that will </a:t>
            </a:r>
            <a:r>
              <a:rPr lang="en-US" sz="1600" dirty="0">
                <a:solidFill>
                  <a:schemeClr val="tx2"/>
                </a:solidFill>
              </a:rPr>
              <a:t>align the Nodal Operating Guide with NPRR1290 – Gap resolutions and Clarifications for the Implementation of RTC+B. </a:t>
            </a:r>
          </a:p>
          <a:p>
            <a:r>
              <a:rPr lang="en-US" sz="1600" dirty="0">
                <a:solidFill>
                  <a:schemeClr val="tx2"/>
                </a:solidFill>
              </a:rPr>
              <a:t>Based on the feedback from PDCWG, ERCOT changed the term that was introduced in NPRR1290 to define the total capability of a Resource to respond to system frequency deviations based on its droop characteristics from </a:t>
            </a:r>
            <a:r>
              <a:rPr lang="en-US" sz="1600" b="1" i="1" dirty="0">
                <a:solidFill>
                  <a:schemeClr val="tx2"/>
                </a:solidFill>
              </a:rPr>
              <a:t>“Total Governor Control Capability” </a:t>
            </a:r>
            <a:r>
              <a:rPr lang="en-US" sz="1600" dirty="0">
                <a:solidFill>
                  <a:schemeClr val="tx2"/>
                </a:solidFill>
              </a:rPr>
              <a:t>to </a:t>
            </a:r>
            <a:r>
              <a:rPr lang="en-US" sz="1600" b="1" i="1" dirty="0">
                <a:solidFill>
                  <a:schemeClr val="tx2"/>
                </a:solidFill>
              </a:rPr>
              <a:t>“Maximum Droop Response Range”.</a:t>
            </a:r>
          </a:p>
          <a:p>
            <a:r>
              <a:rPr lang="en-US" sz="1600">
                <a:solidFill>
                  <a:schemeClr val="tx2"/>
                </a:solidFill>
              </a:rPr>
              <a:t>With this, NPRR1290 defines the new term as </a:t>
            </a:r>
            <a:r>
              <a:rPr lang="en-US" sz="1600" dirty="0">
                <a:solidFill>
                  <a:schemeClr val="tx2"/>
                </a:solidFill>
              </a:rPr>
              <a:t>“Maximum Droop Response Range(MDRR):</a:t>
            </a:r>
          </a:p>
          <a:p>
            <a:pPr marL="514350" lvl="2" indent="0">
              <a:spcBef>
                <a:spcPts val="600"/>
              </a:spcBef>
              <a:spcAft>
                <a:spcPts val="600"/>
              </a:spcAft>
              <a:buNone/>
            </a:pPr>
            <a:r>
              <a:rPr lang="en-US" sz="1400" i="1" dirty="0">
                <a:solidFill>
                  <a:schemeClr val="tx2"/>
                </a:solidFill>
                <a:effectLst/>
                <a:latin typeface="Times New Roman" panose="02020603050405020304" pitchFamily="18" charset="0"/>
                <a:ea typeface="Times New Roman" panose="02020603050405020304" pitchFamily="18" charset="0"/>
              </a:rPr>
              <a:t>This value reflects the total capability of a Resource to respond to system frequency deviations based on its droop characteristics. The TGCC for a Generation Resource is its High Sustained Limit (HSL), for a Controllable Load Resource is its Maximum Power Consumption (MPC), and for an Energy Storage Resource (ESR) is the difference between its HSL and Low Sustained Limit (LSL). This capability will be used to determine the maximum Responsive Reserve Service (RRS) using Primary Frequency Response (PFR) that a Resource can be awarded in DAM or Real-Time. </a:t>
            </a:r>
          </a:p>
          <a:p>
            <a:r>
              <a:rPr lang="en-US" sz="1800" dirty="0">
                <a:solidFill>
                  <a:schemeClr val="tx2"/>
                </a:solidFill>
                <a:hlinkClick r:id="rId2"/>
              </a:rPr>
              <a:t>NPRR1290</a:t>
            </a:r>
            <a:r>
              <a:rPr lang="en-US" sz="1800" dirty="0">
                <a:solidFill>
                  <a:schemeClr val="tx2"/>
                </a:solidFill>
              </a:rPr>
              <a:t> and the related </a:t>
            </a:r>
            <a:r>
              <a:rPr lang="en-US" sz="1800" dirty="0">
                <a:solidFill>
                  <a:schemeClr val="tx2"/>
                </a:solidFill>
                <a:hlinkClick r:id="rId3"/>
              </a:rPr>
              <a:t>NOGRR278 </a:t>
            </a:r>
            <a:r>
              <a:rPr lang="en-US" sz="1800" dirty="0">
                <a:solidFill>
                  <a:schemeClr val="tx2"/>
                </a:solidFill>
              </a:rPr>
              <a:t>are posted on ERCOT website. </a:t>
            </a:r>
          </a:p>
          <a:p>
            <a:endParaRPr lang="en-US" sz="1800" dirty="0">
              <a:solidFill>
                <a:schemeClr val="tx2"/>
              </a:solidFill>
            </a:endParaRPr>
          </a:p>
          <a:p>
            <a:endParaRPr lang="en-US" sz="1800" i="1" dirty="0">
              <a:solidFill>
                <a:schemeClr val="tx2"/>
              </a:solidFill>
              <a:latin typeface="Times New Roman" panose="02020603050405020304" pitchFamily="18" charset="0"/>
              <a:ea typeface="Times New Roman" panose="02020603050405020304" pitchFamily="18" charset="0"/>
            </a:endParaRPr>
          </a:p>
          <a:p>
            <a:endParaRPr lang="en-US" sz="1800" dirty="0">
              <a:solidFill>
                <a:schemeClr val="tx2"/>
              </a:solidFill>
            </a:endParaRPr>
          </a:p>
          <a:p>
            <a:endParaRPr lang="en-US" sz="1800" dirty="0">
              <a:solidFill>
                <a:schemeClr val="tx2"/>
              </a:solidFill>
            </a:endParaRPr>
          </a:p>
          <a:p>
            <a:endParaRPr lang="en-US" sz="1800" dirty="0">
              <a:solidFill>
                <a:schemeClr val="tx2"/>
              </a:solidFill>
            </a:endParaRPr>
          </a:p>
          <a:p>
            <a:pPr lvl="1"/>
            <a:endParaRPr lang="en-US" sz="1800" dirty="0">
              <a:solidFill>
                <a:schemeClr val="tx2"/>
              </a:solidFill>
            </a:endParaRPr>
          </a:p>
          <a:p>
            <a:pPr lvl="1"/>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359989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7D071-9C8A-7C5A-76AA-431C20DB0494}"/>
              </a:ext>
            </a:extLst>
          </p:cNvPr>
          <p:cNvSpPr>
            <a:spLocks noGrp="1"/>
          </p:cNvSpPr>
          <p:nvPr>
            <p:ph type="ctrTitle"/>
          </p:nvPr>
        </p:nvSpPr>
        <p:spPr/>
        <p:txBody>
          <a:bodyPr/>
          <a:lstStyle/>
          <a:p>
            <a:r>
              <a:rPr lang="en-US" dirty="0"/>
              <a:t>Appendix</a:t>
            </a:r>
          </a:p>
        </p:txBody>
      </p:sp>
      <p:sp>
        <p:nvSpPr>
          <p:cNvPr id="3" name="Slide Number Placeholder 2">
            <a:extLst>
              <a:ext uri="{FF2B5EF4-FFF2-40B4-BE49-F238E27FC236}">
                <a16:creationId xmlns:a16="http://schemas.microsoft.com/office/drawing/2014/main" id="{ADDC419C-8E73-1D1C-A28D-A580E6EC0D1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53883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4167-87F7-1149-61D1-92FA89684D7E}"/>
              </a:ext>
            </a:extLst>
          </p:cNvPr>
          <p:cNvSpPr>
            <a:spLocks noGrp="1"/>
          </p:cNvSpPr>
          <p:nvPr>
            <p:ph type="title"/>
          </p:nvPr>
        </p:nvSpPr>
        <p:spPr/>
        <p:txBody>
          <a:bodyPr/>
          <a:lstStyle/>
          <a:p>
            <a:r>
              <a:rPr lang="en-US" sz="2400" dirty="0"/>
              <a:t>Nodal Operating Guide Changes</a:t>
            </a:r>
          </a:p>
        </p:txBody>
      </p:sp>
      <p:sp>
        <p:nvSpPr>
          <p:cNvPr id="3" name="Content Placeholder 2">
            <a:extLst>
              <a:ext uri="{FF2B5EF4-FFF2-40B4-BE49-F238E27FC236}">
                <a16:creationId xmlns:a16="http://schemas.microsoft.com/office/drawing/2014/main" id="{B7183FA1-AADF-1E22-7604-CCBF9D80F629}"/>
              </a:ext>
            </a:extLst>
          </p:cNvPr>
          <p:cNvSpPr>
            <a:spLocks noGrp="1"/>
          </p:cNvSpPr>
          <p:nvPr>
            <p:ph idx="1"/>
          </p:nvPr>
        </p:nvSpPr>
        <p:spPr>
          <a:xfrm>
            <a:off x="109383" y="589095"/>
            <a:ext cx="8910249" cy="5345511"/>
          </a:xfrm>
        </p:spPr>
        <p:txBody>
          <a:bodyPr/>
          <a:lstStyle/>
          <a:p>
            <a:r>
              <a:rPr lang="en-US" sz="1800" dirty="0"/>
              <a:t>The proposed language changes aligns the Operating Guide with NPRR1290 – Gap Resolutions and Clarifications for Implementation of RTCB.</a:t>
            </a:r>
          </a:p>
          <a:p>
            <a:r>
              <a:rPr lang="en-US" sz="1800" dirty="0"/>
              <a:t>Current language defines the default RRS-PFR qualified amount for all newly qualified Resources as 20% of its High Sustained Limit (HSL). Under RTC+B, the default RRS-PFR qualified amount for an Energy Storage Resource (ESR) is expected to be 20% of its full operating range between High Sustained Limit(HSL) and Low Sustained Limit (LSL), </a:t>
            </a:r>
            <a:r>
              <a:rPr lang="en-US" sz="1600" dirty="0"/>
              <a:t>I</a:t>
            </a:r>
            <a:r>
              <a:rPr lang="en-US" sz="1800" dirty="0"/>
              <a:t>.e., the droop characteristic for an ESR is based on this full operating range. </a:t>
            </a:r>
          </a:p>
          <a:p>
            <a:r>
              <a:rPr lang="en-US" sz="1800" dirty="0"/>
              <a:t>NPRR1290 defines a new term “Total Governor Control Capability(TGCC):</a:t>
            </a:r>
          </a:p>
          <a:p>
            <a:pPr marL="514350" lvl="2" indent="0">
              <a:spcBef>
                <a:spcPts val="600"/>
              </a:spcBef>
              <a:spcAft>
                <a:spcPts val="600"/>
              </a:spcAft>
              <a:buNone/>
            </a:pPr>
            <a:r>
              <a:rPr lang="en-US" i="1" dirty="0">
                <a:effectLst/>
                <a:latin typeface="Times New Roman" panose="02020603050405020304" pitchFamily="18" charset="0"/>
                <a:ea typeface="Times New Roman" panose="02020603050405020304" pitchFamily="18" charset="0"/>
              </a:rPr>
              <a:t>This value reflects the total capability of a Resource to respond to system frequency deviations based on its droop characteristics. The TGCC for a Generation Resource is its High Sustained Limit (HSL), for a Controllable Load Resource is its Maximum Power Consumption (MPC), and for an Energy Storage Resource (ESR) is the difference between its HSL and Low Sustained Limit (LSL). This capability will be used to determine the maximum Responsive Reserve Service (RRS) using Primary Frequency Response (PFR) that a Resource can be awarded in DAM or Real-Time. </a:t>
            </a:r>
          </a:p>
          <a:p>
            <a:endParaRPr lang="en-US" sz="2400" dirty="0"/>
          </a:p>
          <a:p>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B609969B-8CDD-4A8B-C782-346C6E9E0C6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61751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CF2C-ADDF-F3DD-2432-7DE50776E43D}"/>
              </a:ext>
            </a:extLst>
          </p:cNvPr>
          <p:cNvSpPr>
            <a:spLocks noGrp="1"/>
          </p:cNvSpPr>
          <p:nvPr>
            <p:ph type="title"/>
          </p:nvPr>
        </p:nvSpPr>
        <p:spPr/>
        <p:txBody>
          <a:bodyPr/>
          <a:lstStyle/>
          <a:p>
            <a:r>
              <a:rPr lang="en-US" sz="2400" dirty="0"/>
              <a:t>Nodal Operating Guide Changes</a:t>
            </a:r>
            <a:endParaRPr lang="en-US" dirty="0"/>
          </a:p>
        </p:txBody>
      </p:sp>
      <p:sp>
        <p:nvSpPr>
          <p:cNvPr id="3" name="Content Placeholder 2">
            <a:extLst>
              <a:ext uri="{FF2B5EF4-FFF2-40B4-BE49-F238E27FC236}">
                <a16:creationId xmlns:a16="http://schemas.microsoft.com/office/drawing/2014/main" id="{B06A21CF-9BA8-060C-C9E5-DB00868D0D99}"/>
              </a:ext>
            </a:extLst>
          </p:cNvPr>
          <p:cNvSpPr>
            <a:spLocks noGrp="1"/>
          </p:cNvSpPr>
          <p:nvPr>
            <p:ph idx="1"/>
          </p:nvPr>
        </p:nvSpPr>
        <p:spPr>
          <a:xfrm>
            <a:off x="242617" y="644014"/>
            <a:ext cx="8534400" cy="5280822"/>
          </a:xfrm>
        </p:spPr>
        <p:txBody>
          <a:bodyPr/>
          <a:lstStyle/>
          <a:p>
            <a:r>
              <a:rPr lang="en-US" sz="1800" dirty="0"/>
              <a:t>The proposed language includes changes to following sections, where new term “TGCC” is used to determine the default RRS-PFR amount and base load to be used when submitted Governor Frequency Response tests.</a:t>
            </a:r>
          </a:p>
          <a:p>
            <a:pPr lvl="1"/>
            <a:r>
              <a:rPr lang="en-US" sz="1400" dirty="0"/>
              <a:t>Section 2.3.1.2.1 Limits on Providing RRS using Primary Frequency Response</a:t>
            </a:r>
          </a:p>
          <a:p>
            <a:pPr lvl="1"/>
            <a:r>
              <a:rPr lang="en-US" sz="1400" dirty="0"/>
              <a:t>Attachment C: Turbine Governor Speed Tests </a:t>
            </a:r>
          </a:p>
          <a:p>
            <a:pPr lvl="1"/>
            <a:r>
              <a:rPr lang="en-US" sz="1400" dirty="0"/>
              <a:t>Attachment N: Procedure for Calculating RRS Limits for Individual Resources</a:t>
            </a:r>
          </a:p>
          <a:p>
            <a:r>
              <a:rPr lang="en-US" sz="2000" dirty="0"/>
              <a:t>Additionally, corrected section 4.8 Responsive Reserve Service During Scarcity Conditions to remove HASL references.</a:t>
            </a:r>
          </a:p>
        </p:txBody>
      </p:sp>
      <p:sp>
        <p:nvSpPr>
          <p:cNvPr id="4" name="Slide Number Placeholder 3">
            <a:extLst>
              <a:ext uri="{FF2B5EF4-FFF2-40B4-BE49-F238E27FC236}">
                <a16:creationId xmlns:a16="http://schemas.microsoft.com/office/drawing/2014/main" id="{0398FB61-DBCD-27E9-B1A5-CF9DA7292E21}"/>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778521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D57A-631C-D5B6-3DA5-8790C7FE2D87}"/>
              </a:ext>
            </a:extLst>
          </p:cNvPr>
          <p:cNvSpPr>
            <a:spLocks noGrp="1"/>
          </p:cNvSpPr>
          <p:nvPr>
            <p:ph type="title"/>
          </p:nvPr>
        </p:nvSpPr>
        <p:spPr/>
        <p:txBody>
          <a:bodyPr/>
          <a:lstStyle/>
          <a:p>
            <a:r>
              <a:rPr lang="en-US" dirty="0"/>
              <a:t>Next Steps </a:t>
            </a:r>
            <a:br>
              <a:rPr lang="en-US" dirty="0"/>
            </a:br>
            <a:endParaRPr lang="en-US" dirty="0"/>
          </a:p>
        </p:txBody>
      </p:sp>
      <p:sp>
        <p:nvSpPr>
          <p:cNvPr id="3" name="Content Placeholder 2">
            <a:extLst>
              <a:ext uri="{FF2B5EF4-FFF2-40B4-BE49-F238E27FC236}">
                <a16:creationId xmlns:a16="http://schemas.microsoft.com/office/drawing/2014/main" id="{2CEF1887-129C-A836-9C32-9375DAE01E2A}"/>
              </a:ext>
            </a:extLst>
          </p:cNvPr>
          <p:cNvSpPr>
            <a:spLocks noGrp="1"/>
          </p:cNvSpPr>
          <p:nvPr>
            <p:ph idx="1"/>
          </p:nvPr>
        </p:nvSpPr>
        <p:spPr/>
        <p:txBody>
          <a:bodyPr/>
          <a:lstStyle/>
          <a:p>
            <a:r>
              <a:rPr lang="en-US" sz="2000" dirty="0"/>
              <a:t>ERCOT will  present Nodal Operating Guide draft changes for discussion at the June 20, 2025, PDCWG meeting. </a:t>
            </a:r>
            <a:endParaRPr lang="en-US" dirty="0"/>
          </a:p>
          <a:p>
            <a:r>
              <a:rPr lang="en-US" dirty="0"/>
              <a:t>Pending feedback from </a:t>
            </a:r>
            <a:r>
              <a:rPr lang="en-US"/>
              <a:t>the PDCWG, </a:t>
            </a:r>
            <a:r>
              <a:rPr lang="en-US" dirty="0"/>
              <a:t>we expect to file these comments no later than the end of the month.</a:t>
            </a:r>
          </a:p>
          <a:p>
            <a:endParaRPr lang="en-US" dirty="0"/>
          </a:p>
        </p:txBody>
      </p:sp>
      <p:sp>
        <p:nvSpPr>
          <p:cNvPr id="4" name="Slide Number Placeholder 3">
            <a:extLst>
              <a:ext uri="{FF2B5EF4-FFF2-40B4-BE49-F238E27FC236}">
                <a16:creationId xmlns:a16="http://schemas.microsoft.com/office/drawing/2014/main" id="{D9CFE981-B369-7C06-B768-5A2677E7F17F}"/>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53667887"/>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http://schemas.microsoft.com/office/infopath/2007/PartnerControls"/>
    <ds:schemaRef ds:uri="http://purl.org/dc/terms/"/>
    <ds:schemaRef ds:uri="8d5ee879-813f-4fb9-b7c2-a59846c21aeb"/>
    <ds:schemaRef ds:uri="http://purl.org/dc/elements/1.1/"/>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6492</TotalTime>
  <Words>588</Words>
  <Application>Microsoft Office PowerPoint</Application>
  <PresentationFormat>On-screen Show (4:3)</PresentationFormat>
  <Paragraphs>44</Paragraphs>
  <Slides>6</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Calibri</vt:lpstr>
      <vt:lpstr>Times New Roman</vt:lpstr>
      <vt:lpstr>Cover Slide</vt:lpstr>
      <vt:lpstr>Horizontal Theme</vt:lpstr>
      <vt:lpstr>Vertical Theme</vt:lpstr>
      <vt:lpstr>PowerPoint Presentation</vt:lpstr>
      <vt:lpstr>Nodal Operating Guide Revision Update</vt:lpstr>
      <vt:lpstr>Appendix</vt:lpstr>
      <vt:lpstr>Nodal Operating Guide Changes</vt:lpstr>
      <vt:lpstr>Nodal Operating Guide Changes</vt:lpstr>
      <vt:lpstr>Next Steps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58</cp:revision>
  <cp:lastPrinted>2025-02-18T15:37:22Z</cp:lastPrinted>
  <dcterms:created xsi:type="dcterms:W3CDTF">2016-01-21T15:20:31Z</dcterms:created>
  <dcterms:modified xsi:type="dcterms:W3CDTF">2025-07-21T17:13:25Z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