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260" r:id="rId7"/>
    <p:sldId id="330" r:id="rId8"/>
    <p:sldId id="338" r:id="rId9"/>
    <p:sldId id="337" r:id="rId10"/>
    <p:sldId id="356" r:id="rId11"/>
    <p:sldId id="357" r:id="rId12"/>
    <p:sldId id="314" r:id="rId13"/>
    <p:sldId id="347" r:id="rId14"/>
    <p:sldId id="295" r:id="rId15"/>
    <p:sldId id="355" r:id="rId16"/>
    <p:sldId id="343" r:id="rId17"/>
    <p:sldId id="351" r:id="rId18"/>
    <p:sldId id="344" r:id="rId19"/>
    <p:sldId id="341" r:id="rId20"/>
    <p:sldId id="345" r:id="rId21"/>
    <p:sldId id="322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29" autoAdjust="0"/>
    <p:restoredTop sz="94130" autoAdjust="0"/>
  </p:normalViewPr>
  <p:slideViewPr>
    <p:cSldViewPr showGuides="1">
      <p:cViewPr varScale="1">
        <p:scale>
          <a:sx n="102" d="100"/>
          <a:sy n="102" d="100"/>
        </p:scale>
        <p:origin x="1944" y="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8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68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Market 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July 23,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2024 - May 2025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433832F-97AD-AEA2-D4D4-02EF027D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0650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and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C838069-151E-4614-5482-81712AF639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1246636"/>
            <a:ext cx="8177646" cy="2471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3846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2024 - May 2025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26E3E8B-6010-800F-1BD6-4DB94143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8088"/>
              </p:ext>
            </p:extLst>
          </p:nvPr>
        </p:nvGraphicFramePr>
        <p:xfrm>
          <a:off x="495300" y="452402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D92F938A-1D8D-F9B2-649A-20EBB43C8C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299" y="1345742"/>
            <a:ext cx="8153401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2024 - May 2025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1221B2-FE49-3408-EF37-5D62C7A88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8308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FB5E4FB-C785-48ED-DCB5-828EBD6E4A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193342"/>
            <a:ext cx="8153400" cy="2464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2024 - May 2025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7540B6-0235-C24B-AD87-6281E6FBE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25860"/>
              </p:ext>
            </p:extLst>
          </p:nvPr>
        </p:nvGraphicFramePr>
        <p:xfrm>
          <a:off x="609600" y="4341622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52ABAC78-1B27-0937-21D2-79BCCB4EDF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082016"/>
            <a:ext cx="8153400" cy="298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2024 - May 2025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57885C-C0E8-AEBC-3628-E87D4EA65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73795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A0A680C8-6DC8-06CE-3810-67E52E8EC2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082722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2024 - May 2025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230388-AAD6-835E-12ED-0806CDA38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49201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BB4D1F7-D1E8-C4B7-A62B-B23FA32C3B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056706"/>
            <a:ext cx="8091054" cy="2448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Highlights: May</a:t>
            </a:r>
            <a:r>
              <a:rPr lang="en-US" sz="1800" dirty="0">
                <a:cs typeface="Times New Roman" panose="02020603050405020304" pitchFamily="18" charset="0"/>
              </a:rPr>
              <a:t> 2025 – </a:t>
            </a:r>
            <a:r>
              <a:rPr lang="en-US" sz="1800" dirty="0">
                <a:latin typeface="+mn-lt"/>
                <a:cs typeface="Times New Roman" panose="02020603050405020304" pitchFamily="18" charset="0"/>
              </a:rPr>
              <a:t>June</a:t>
            </a:r>
            <a:r>
              <a:rPr lang="en-US" sz="1800" dirty="0">
                <a:cs typeface="Times New Roman" panose="02020603050405020304" pitchFamily="18" charset="0"/>
              </a:rPr>
              <a:t> 2025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Market-wide average Total Potential Exposure (TPE) slightly increased from $1.74 billion in May to $1.75 billion in June  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The increase was due to higher forward adjustment factors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Average Discretionary Collateral slightly increased from $3.84 billion in May to $3.92 billion in June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No unusual collateral call activity</a:t>
            </a: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22319"/>
          </a:xfrm>
        </p:spPr>
        <p:txBody>
          <a:bodyPr/>
          <a:lstStyle/>
          <a:p>
            <a:pPr algn="just"/>
            <a:r>
              <a:rPr lang="en-US" sz="1600" dirty="0">
                <a:cs typeface="Times New Roman" panose="02020603050405020304" pitchFamily="18" charset="0"/>
              </a:rPr>
              <a:t>TPE and Forward Adjustment Factors: June 2024 – June 2025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2A5596-9981-194F-DBA6-A380B74759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459822"/>
            <a:ext cx="8592707" cy="3715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HB_NORT:H June 2024 – June 2025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04F969-7255-BD10-5F0F-9508EB2458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475062"/>
            <a:ext cx="8665859" cy="3720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7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(TPE): </a:t>
            </a:r>
            <a:br>
              <a:rPr lang="en-US" sz="1600" dirty="0"/>
            </a:br>
            <a:r>
              <a:rPr lang="en-US" sz="1600" dirty="0">
                <a:cs typeface="Times New Roman" panose="02020603050405020304" pitchFamily="18" charset="0"/>
              </a:rPr>
              <a:t>June 2024 – June 2025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7700" y="54864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46BD28-15CC-0691-CF43-2ADE271F7C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93507"/>
            <a:ext cx="8382000" cy="3915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08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81587"/>
          </a:xfrm>
        </p:spPr>
        <p:txBody>
          <a:bodyPr/>
          <a:lstStyle/>
          <a:p>
            <a:r>
              <a:rPr lang="en-US" sz="1600" dirty="0"/>
              <a:t>Issuer Credit Limits vs Total LC Amounts Per Issuer: End-June 2025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7284" y="51816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As of June 30, 2025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There are a total of 36 banks that have issued LCs.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63418D-3AFC-6713-6361-60668F8940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358" y="1828800"/>
            <a:ext cx="7944205" cy="2689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4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May 2025 – June 2025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810645-BA9A-B4C8-59EC-0B072BF4E3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685393"/>
            <a:ext cx="8702431" cy="336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June 2023 - June 2025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F0B6F5-3E8A-7C7C-7827-D63C106541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658" y="1551269"/>
            <a:ext cx="8632684" cy="3755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 - June 2025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76A1AD-A0CC-0B9E-85EF-97EB5A7EC3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116" y="1711203"/>
            <a:ext cx="6477284" cy="3476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187936</TotalTime>
  <Words>755</Words>
  <Application>Microsoft Office PowerPoint</Application>
  <PresentationFormat>On-screen Show (4:3)</PresentationFormat>
  <Paragraphs>134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Highlights: May 2025 – June 2025</vt:lpstr>
      <vt:lpstr>TPE and Forward Adjustment Factors: June 2024 – June 2025 </vt:lpstr>
      <vt:lpstr>TPE/Real-Time &amp; Day-Ahead Daily Average Settlement Point Prices for HB_NORT:H June 2024 – June 2025 </vt:lpstr>
      <vt:lpstr>Available Credit by Type Compared to Total Potential Exposure (TPE):  June 2024 – June 2025</vt:lpstr>
      <vt:lpstr>Issuer Credit Limits vs Total LC Amounts Per Issuer: End-June 2025</vt:lpstr>
      <vt:lpstr>Discretionary Collateral May 2025 – June 2025</vt:lpstr>
      <vt:lpstr>Discretionary Collateral by Market Segment June 2023 - June 2025</vt:lpstr>
      <vt:lpstr>TPE and Discretionary Collateral by Market Segment - June 2025</vt:lpstr>
      <vt:lpstr>TPEA Coverage of Settlements May 2024 - May 2025 </vt:lpstr>
      <vt:lpstr>TPEA Coverage of Settlements May 2024 - May 2025 </vt:lpstr>
      <vt:lpstr>TPEA Coverage of Settlements May 2024 - May 2025 </vt:lpstr>
      <vt:lpstr>TPEA Coverage of Settlements May 2024 - May 2025 </vt:lpstr>
      <vt:lpstr>TPEA Coverage of Settlements May 2024 - May 2025 </vt:lpstr>
      <vt:lpstr>TPEA Coverage of Settlements May 2024 - May 2025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1219</cp:revision>
  <cp:lastPrinted>2019-06-18T19:02:16Z</cp:lastPrinted>
  <dcterms:created xsi:type="dcterms:W3CDTF">2016-01-21T15:20:31Z</dcterms:created>
  <dcterms:modified xsi:type="dcterms:W3CDTF">2025-07-21T15:54:34Z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2023-08-11T03:22:48Z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8f01147a-d64c-431b-8326-71285533d140</vt:lpwstr>
  </property>
  <property fmtid="{D5CDD505-2E9C-101B-9397-08002B2CF9AE}" pid="9" name="MSIP_Label_7084cbda-52b8-46fb-a7b7-cb5bd465ed85_ContentBits">
    <vt:lpwstr>0</vt:lpwstr>
  </property>
</Properties>
</file>