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5"/>
    <p:sldMasterId id="2147483648" r:id="rId6"/>
    <p:sldMasterId id="2147483651" r:id="rId7"/>
  </p:sldMasterIdLst>
  <p:notesMasterIdLst>
    <p:notesMasterId r:id="rId16"/>
  </p:notesMasterIdLst>
  <p:handoutMasterIdLst>
    <p:handoutMasterId r:id="rId17"/>
  </p:handoutMasterIdLst>
  <p:sldIdLst>
    <p:sldId id="260" r:id="rId8"/>
    <p:sldId id="509" r:id="rId9"/>
    <p:sldId id="512" r:id="rId10"/>
    <p:sldId id="516" r:id="rId11"/>
    <p:sldId id="513" r:id="rId12"/>
    <p:sldId id="514" r:id="rId13"/>
    <p:sldId id="515" r:id="rId14"/>
    <p:sldId id="51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06ADE0-151E-C1A5-5981-3B026F0FE1B6}" name="Zapanta, Zaldy" initials="RZ" userId="S::Rizaldy.Zapanta@ercot.com::0a5d519a-fdbc-4590-9386-ba6f3827ebd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 autoAdjust="0"/>
  </p:normalViewPr>
  <p:slideViewPr>
    <p:cSldViewPr showGuides="1">
      <p:cViewPr varScale="1">
        <p:scale>
          <a:sx n="70" d="100"/>
          <a:sy n="70" d="100"/>
        </p:scale>
        <p:origin x="1949" y="278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Stress testing framework: 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Exposures vs Financial Strength</a:t>
            </a:r>
            <a:r>
              <a:rPr lang="en-US" sz="2000" b="1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 </a:t>
            </a:r>
          </a:p>
          <a:p>
            <a:r>
              <a:rPr lang="en-US" dirty="0"/>
              <a:t>July 23,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571EC-671F-D03B-134C-D2A1A7436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60EAA-E126-989F-CE5B-75596C0B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Exposure to RTM for load and load &amp; gen MP’s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EE780-0E26-A2ED-C53F-EDB92E44D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EE51E7-DFA7-FEB2-A5D2-F223B6F3DCC2}"/>
              </a:ext>
            </a:extLst>
          </p:cNvPr>
          <p:cNvSpPr txBox="1"/>
          <p:nvPr/>
        </p:nvSpPr>
        <p:spPr>
          <a:xfrm>
            <a:off x="381001" y="1143000"/>
            <a:ext cx="876299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400" dirty="0">
              <a:solidFill>
                <a:srgbClr val="161A3C"/>
              </a:solidFill>
            </a:endParaRP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Exposure at default is a function of the following: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Volume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Prices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Duration/time </a:t>
            </a:r>
          </a:p>
          <a:p>
            <a:pPr lvl="1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Load volume exposure to RTM is hedged via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Self generation, if available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QSE to QSE net purchases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 purchases in DAM </a:t>
            </a:r>
          </a:p>
          <a:p>
            <a:pPr lvl="1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0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C6C1-7F73-BA74-3D4E-9AB66AC8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1856"/>
            <a:ext cx="8915400" cy="524935"/>
          </a:xfrm>
        </p:spPr>
        <p:txBody>
          <a:bodyPr/>
          <a:lstStyle/>
          <a:p>
            <a:r>
              <a:rPr lang="en-US" sz="2000" dirty="0"/>
              <a:t>Example 1:  Load &amp; Gen with load covered through self-generation, </a:t>
            </a:r>
            <a:r>
              <a:rPr lang="en-US" sz="2000" dirty="0" err="1"/>
              <a:t>bilaterals</a:t>
            </a:r>
            <a:r>
              <a:rPr lang="en-US" sz="2000" dirty="0"/>
              <a:t> and purchases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77CCF-A63B-D772-2049-8516D3C29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D98E70-A969-DA9A-440E-193C36C4E251}"/>
              </a:ext>
            </a:extLst>
          </p:cNvPr>
          <p:cNvSpPr txBox="1"/>
          <p:nvPr/>
        </p:nvSpPr>
        <p:spPr>
          <a:xfrm>
            <a:off x="304801" y="986079"/>
            <a:ext cx="85343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 to URI, a CP was covering 94% of its load through a combination of self-generation (56%), Q2Q net purchases (10%) and net purchases in DAM (27%).  During URI, </a:t>
            </a:r>
            <a:r>
              <a:rPr lang="en-US" sz="1600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70% of load was exposed to RTM</a:t>
            </a:r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due to the</a:t>
            </a:r>
            <a:r>
              <a:rPr lang="en-US" sz="1600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losing 83% of its generation as well as 100% of its DAM hedges due to a credit constraint (zero ACL).</a:t>
            </a:r>
            <a:endParaRPr lang="en-US" sz="900" dirty="0">
              <a:solidFill>
                <a:srgbClr val="161A3C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A3BADF-E68C-2AFE-D6ED-1B892D149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58" y="2006365"/>
            <a:ext cx="7696283" cy="43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1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BE8FB-6519-EF4F-0C7C-A582943C2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9BB3F-9512-0122-9506-D34A1F0E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000" dirty="0"/>
              <a:t>Example 2:  Load &amp; Gen with load covered through self-generation, </a:t>
            </a:r>
            <a:r>
              <a:rPr lang="en-US" sz="2000" dirty="0" err="1"/>
              <a:t>bilaterals</a:t>
            </a:r>
            <a:r>
              <a:rPr lang="en-US" sz="2000" dirty="0"/>
              <a:t> and purchases in DAM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8900A-762A-05BE-4B40-BF5CFD8A5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B65F7B-7DAA-DE78-C50A-A7F1623523C3}"/>
              </a:ext>
            </a:extLst>
          </p:cNvPr>
          <p:cNvSpPr txBox="1"/>
          <p:nvPr/>
        </p:nvSpPr>
        <p:spPr>
          <a:xfrm>
            <a:off x="381000" y="1017349"/>
            <a:ext cx="85343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 prior to URI, a CP was covering 184% of its load through a combination of net purchases in DAM (138%),  self-generation (10%) and Q2Q net purchases (37%). During URI, </a:t>
            </a:r>
            <a:r>
              <a:rPr lang="en-US" sz="1600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31% of load was exposed to RTM</a:t>
            </a:r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mostly due to the</a:t>
            </a:r>
            <a:r>
              <a:rPr lang="en-US" sz="1600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getting locked out of DAM due to a credit constraint (zero ACL).</a:t>
            </a:r>
            <a:endParaRPr lang="en-US" sz="900" dirty="0">
              <a:solidFill>
                <a:srgbClr val="161A3C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5BF7B0-C108-0A3A-F76B-B101FFD61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94474"/>
            <a:ext cx="7391400" cy="433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8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C6C1-7F73-BA74-3D4E-9AB66AC8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000" dirty="0"/>
              <a:t>Example 3: REP with 90% coverage through </a:t>
            </a:r>
            <a:r>
              <a:rPr lang="en-US" sz="2000" dirty="0" err="1"/>
              <a:t>bilaterals</a:t>
            </a:r>
            <a:r>
              <a:rPr lang="en-US" sz="2000" dirty="0"/>
              <a:t> and purchases in DAM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77CCF-A63B-D772-2049-8516D3C29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F7C02B-8745-EC30-D23D-199162208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657" y="1965325"/>
            <a:ext cx="8112686" cy="38410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4CB0-646F-6489-62EC-FABB9C08ED36}"/>
              </a:ext>
            </a:extLst>
          </p:cNvPr>
          <p:cNvSpPr txBox="1"/>
          <p:nvPr/>
        </p:nvSpPr>
        <p:spPr>
          <a:xfrm>
            <a:off x="408039" y="981348"/>
            <a:ext cx="85343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 to URI, CP was covering 80-90% of its load through a combination of Q2Q (80%) and DA (10%).  During URI, load was </a:t>
            </a:r>
            <a:r>
              <a:rPr lang="en-US" sz="1600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fully exposed to RT (100%) </a:t>
            </a:r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bilateral hedges came off and a CP was not able to hedge in  DAM due to a credit constraint (zero ACL).</a:t>
            </a:r>
            <a:endParaRPr lang="en-US" sz="9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97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E87C7-7BB0-747F-8C29-E49B0CA25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CA8A7-F499-9FDC-0E56-3506EF9A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000" dirty="0"/>
              <a:t>Example 4: REP with full coverage through bilateral hedges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08169-3EF9-AC55-D0F5-4BE00F3C3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C9B7A2-A56A-1ED1-A089-EE47433ACFF4}"/>
              </a:ext>
            </a:extLst>
          </p:cNvPr>
          <p:cNvSpPr txBox="1"/>
          <p:nvPr/>
        </p:nvSpPr>
        <p:spPr>
          <a:xfrm>
            <a:off x="381001" y="845574"/>
            <a:ext cx="85343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 to URI, a CP was covering all of its load 100% through bilateral hedges.  During URI, load was fully exposed to RTM (100%) as bilateral hedges came off completely.  </a:t>
            </a:r>
            <a:endParaRPr lang="en-US" sz="900" dirty="0">
              <a:solidFill>
                <a:srgbClr val="161A3C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1E14D6-8FF4-60F3-CAE9-9A80EB011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414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4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2E3B0-5748-973B-6C1A-AF2D19143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A3B9-BA14-99DA-21ED-4307025B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Exposure assumptions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A8BAD-AB1B-3C6F-079D-82309C1AA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A1BDD4-6B2A-C30C-0A24-518CF6CD5E3C}"/>
              </a:ext>
            </a:extLst>
          </p:cNvPr>
          <p:cNvSpPr txBox="1"/>
          <p:nvPr/>
        </p:nvSpPr>
        <p:spPr>
          <a:xfrm>
            <a:off x="838200" y="838200"/>
            <a:ext cx="80010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b="1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Volume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assumptions: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Load entities: assume 100% of load will be exposed to RTM. This is based on experience during winter storm Uri as well as other historical defaults of load only entities.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Load &amp; Gen entities: assume 20-30% of load will be exposed to RTM. 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assumption: based on EPP scenario applied universally.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Duration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assumption: based on EPP scenario applied universally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0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166EE-ECB6-3939-3F9A-A6B14A46F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7FFF-D57D-8ABE-3C8B-F0D8D89D7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Financial Strength assumptions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53E87-8BFF-1E46-F47B-6FBD3E2A1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6596E2-C491-5DC3-8E25-28CEF84A4093}"/>
              </a:ext>
            </a:extLst>
          </p:cNvPr>
          <p:cNvSpPr txBox="1"/>
          <p:nvPr/>
        </p:nvSpPr>
        <p:spPr>
          <a:xfrm>
            <a:off x="838200" y="838200"/>
            <a:ext cx="800100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Cash or access to liquidity: 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percentage of available liquidity is assumed to be available to cover the RTM exposure - assume 80% of liquidity is available? </a:t>
            </a: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this to calculate exposure coverage ratio.  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quantitative factors: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Capital/tangible net worth,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parameters.     </a:t>
            </a:r>
          </a:p>
          <a:p>
            <a:pPr lvl="1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Qualitative factors:    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capital markets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Robustness of risk management practices (policies, procedures, risk appetite, internal controls, book structure)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and sophistication of risk management framework  </a:t>
            </a:r>
          </a:p>
          <a:p>
            <a:pPr lvl="1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8583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BBSettings xmlns="http://schemas.bloomberg.com/settings/1.0">
  <Item name="DocumentId_Charts">{732889FD-550E-4EF6-891C-1FFE9E1BC96F}</Item>
  <Item xmlns="" name="ShapesMap_Charts">{"{732889FD-550E-4EF6-891C-1FFE9E1BC96F}":{"260":{},"492":{},"493":{},"494":{},"495":{},"496":{},"497":{},"498":{},"499":{},"500":{},"501":{},"502":{},"503":{}}}</Item>
</BBSetting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BEF4E-C6F0-4C29-905B-43DA8743D48C}">
  <ds:schemaRefs>
    <ds:schemaRef ds:uri="http://schemas.bloomberg.com/settings/1.0"/>
    <ds:schemaRef ds:uri=""/>
  </ds:schemaRefs>
</ds:datastoreItem>
</file>

<file path=customXml/itemProps4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51738</TotalTime>
  <Words>536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Roboto</vt:lpstr>
      <vt:lpstr>1_Custom Design</vt:lpstr>
      <vt:lpstr>Office Theme</vt:lpstr>
      <vt:lpstr>Custom Design</vt:lpstr>
      <vt:lpstr>PowerPoint Presentation</vt:lpstr>
      <vt:lpstr>Exposure to RTM for load and load &amp; gen MP’s </vt:lpstr>
      <vt:lpstr>Example 1:  Load &amp; Gen with load covered through self-generation, bilaterals and purchases in DAM</vt:lpstr>
      <vt:lpstr>Example 2:  Load &amp; Gen with load covered through self-generation, bilaterals and purchases in DAM</vt:lpstr>
      <vt:lpstr>Example 3: REP with 90% coverage through bilaterals and purchases in DAM  </vt:lpstr>
      <vt:lpstr>Example 4: REP with full coverage through bilateral hedges</vt:lpstr>
      <vt:lpstr>Exposure assumptions  </vt:lpstr>
      <vt:lpstr>Financial Strength assumptions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605</cp:revision>
  <cp:lastPrinted>2016-01-21T20:53:15Z</cp:lastPrinted>
  <dcterms:created xsi:type="dcterms:W3CDTF">2016-01-21T15:20:31Z</dcterms:created>
  <dcterms:modified xsi:type="dcterms:W3CDTF">2025-07-21T19:47:00Z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