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330" r:id="rId8"/>
    <p:sldId id="359" r:id="rId9"/>
    <p:sldId id="360" r:id="rId10"/>
    <p:sldId id="358" r:id="rId11"/>
    <p:sldId id="357" r:id="rId12"/>
    <p:sldId id="338" r:id="rId13"/>
    <p:sldId id="337" r:id="rId14"/>
    <p:sldId id="361" r:id="rId15"/>
    <p:sldId id="322" r:id="rId16"/>
    <p:sldId id="364" r:id="rId17"/>
    <p:sldId id="362" r:id="rId18"/>
    <p:sldId id="36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02" d="100"/>
          <a:sy n="102" d="100"/>
        </p:scale>
        <p:origin x="194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area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Sheet1!$A$2:$A$27</c:f>
              <c:numCache>
                <c:formatCode>#,##0.00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14</c:v>
                </c:pt>
                <c:pt idx="9">
                  <c:v>17</c:v>
                </c:pt>
                <c:pt idx="10">
                  <c:v>20</c:v>
                </c:pt>
                <c:pt idx="11">
                  <c:v>25</c:v>
                </c:pt>
                <c:pt idx="12">
                  <c:v>30</c:v>
                </c:pt>
                <c:pt idx="13">
                  <c:v>37</c:v>
                </c:pt>
                <c:pt idx="14">
                  <c:v>44</c:v>
                </c:pt>
                <c:pt idx="15">
                  <c:v>48</c:v>
                </c:pt>
                <c:pt idx="16">
                  <c:v>49</c:v>
                </c:pt>
                <c:pt idx="17">
                  <c:v>45</c:v>
                </c:pt>
                <c:pt idx="18">
                  <c:v>35</c:v>
                </c:pt>
                <c:pt idx="19">
                  <c:v>25</c:v>
                </c:pt>
                <c:pt idx="20">
                  <c:v>16</c:v>
                </c:pt>
                <c:pt idx="21">
                  <c:v>8</c:v>
                </c:pt>
                <c:pt idx="22">
                  <c:v>4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D-4029-A64D-6C0975B39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62276680"/>
        <c:axId val="162277464"/>
        <c:axId val="344461168"/>
      </c:area3DChart>
      <c:catAx>
        <c:axId val="162276680"/>
        <c:scaling>
          <c:orientation val="minMax"/>
        </c:scaling>
        <c:delete val="0"/>
        <c:axPos val="b"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162277464"/>
        <c:crosses val="autoZero"/>
        <c:auto val="1"/>
        <c:lblAlgn val="ctr"/>
        <c:lblOffset val="100"/>
        <c:noMultiLvlLbl val="0"/>
      </c:catAx>
      <c:valAx>
        <c:axId val="1622774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>
                    <a:solidFill>
                      <a:schemeClr val="tx2"/>
                    </a:solidFill>
                  </a:rPr>
                  <a:t>Occurrences</a:t>
                </a:r>
              </a:p>
            </c:rich>
          </c:tx>
          <c:layout>
            <c:manualLayout>
              <c:xMode val="edge"/>
              <c:yMode val="edge"/>
              <c:x val="1.8819886366327303E-2"/>
              <c:y val="0.28133628977120345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62276680"/>
        <c:crosses val="autoZero"/>
        <c:crossBetween val="midCat"/>
        <c:majorUnit val="5"/>
      </c:valAx>
      <c:serAx>
        <c:axId val="344461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277464"/>
        <c:crosses val="autoZero"/>
        <c:tickMarkSkip val="1"/>
      </c:serAx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area3D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bg2"/>
            </a:solidFill>
          </c:spPr>
          <c:cat>
            <c:numRef>
              <c:f>Sheet1!$A$2:$A$27</c:f>
              <c:numCache>
                <c:formatCode>#,##0.00</c:formatCode>
                <c:ptCount val="26"/>
                <c:pt idx="0">
                  <c:v>-14</c:v>
                </c:pt>
                <c:pt idx="1">
                  <c:v>-13</c:v>
                </c:pt>
                <c:pt idx="2">
                  <c:v>-12</c:v>
                </c:pt>
                <c:pt idx="3">
                  <c:v>-11</c:v>
                </c:pt>
                <c:pt idx="4">
                  <c:v>-10</c:v>
                </c:pt>
                <c:pt idx="5">
                  <c:v>-9</c:v>
                </c:pt>
                <c:pt idx="6">
                  <c:v>-8</c:v>
                </c:pt>
                <c:pt idx="7">
                  <c:v>-7</c:v>
                </c:pt>
                <c:pt idx="8">
                  <c:v>-6</c:v>
                </c:pt>
                <c:pt idx="9">
                  <c:v>-5</c:v>
                </c:pt>
                <c:pt idx="10">
                  <c:v>-4</c:v>
                </c:pt>
                <c:pt idx="11">
                  <c:v>-3</c:v>
                </c:pt>
                <c:pt idx="12">
                  <c:v>-2</c:v>
                </c:pt>
                <c:pt idx="13">
                  <c:v>-1</c:v>
                </c:pt>
                <c:pt idx="14">
                  <c:v>0</c:v>
                </c:pt>
                <c:pt idx="15">
                  <c:v>1</c:v>
                </c:pt>
                <c:pt idx="16">
                  <c:v>2</c:v>
                </c:pt>
                <c:pt idx="17">
                  <c:v>3</c:v>
                </c:pt>
                <c:pt idx="18">
                  <c:v>4</c:v>
                </c:pt>
                <c:pt idx="19">
                  <c:v>5</c:v>
                </c:pt>
                <c:pt idx="20">
                  <c:v>6</c:v>
                </c:pt>
                <c:pt idx="21">
                  <c:v>7</c:v>
                </c:pt>
                <c:pt idx="22">
                  <c:v>8</c:v>
                </c:pt>
                <c:pt idx="23">
                  <c:v>9</c:v>
                </c:pt>
                <c:pt idx="24">
                  <c:v>10</c:v>
                </c:pt>
                <c:pt idx="25">
                  <c:v>11</c:v>
                </c:pt>
              </c:numCache>
            </c:num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  <c:pt idx="5">
                  <c:v>16</c:v>
                </c:pt>
                <c:pt idx="6">
                  <c:v>25</c:v>
                </c:pt>
                <c:pt idx="7">
                  <c:v>35</c:v>
                </c:pt>
                <c:pt idx="8">
                  <c:v>45</c:v>
                </c:pt>
                <c:pt idx="9">
                  <c:v>49</c:v>
                </c:pt>
                <c:pt idx="10">
                  <c:v>48</c:v>
                </c:pt>
                <c:pt idx="11">
                  <c:v>44</c:v>
                </c:pt>
                <c:pt idx="12">
                  <c:v>37</c:v>
                </c:pt>
                <c:pt idx="13">
                  <c:v>30</c:v>
                </c:pt>
                <c:pt idx="14">
                  <c:v>25</c:v>
                </c:pt>
                <c:pt idx="15">
                  <c:v>20</c:v>
                </c:pt>
                <c:pt idx="16">
                  <c:v>17</c:v>
                </c:pt>
                <c:pt idx="17">
                  <c:v>14</c:v>
                </c:pt>
                <c:pt idx="18">
                  <c:v>11</c:v>
                </c:pt>
                <c:pt idx="19">
                  <c:v>8</c:v>
                </c:pt>
                <c:pt idx="20">
                  <c:v>6</c:v>
                </c:pt>
                <c:pt idx="21">
                  <c:v>4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37-4837-9DA5-38FE3D1FB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62275504"/>
        <c:axId val="162275896"/>
        <c:axId val="344460320"/>
      </c:area3DChart>
      <c:catAx>
        <c:axId val="162275504"/>
        <c:scaling>
          <c:orientation val="minMax"/>
        </c:scaling>
        <c:delete val="0"/>
        <c:axPos val="b"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162275896"/>
        <c:crosses val="autoZero"/>
        <c:auto val="1"/>
        <c:lblAlgn val="ctr"/>
        <c:lblOffset val="100"/>
        <c:noMultiLvlLbl val="0"/>
      </c:catAx>
      <c:valAx>
        <c:axId val="1622758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>
                    <a:solidFill>
                      <a:schemeClr val="tx2"/>
                    </a:solidFill>
                  </a:rPr>
                  <a:t>Occurrences</a:t>
                </a:r>
              </a:p>
            </c:rich>
          </c:tx>
          <c:layout>
            <c:manualLayout>
              <c:xMode val="edge"/>
              <c:yMode val="edge"/>
              <c:x val="2.6785971003241829E-2"/>
              <c:y val="0.28748890922993137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62275504"/>
        <c:crosses val="autoZero"/>
        <c:crossBetween val="midCat"/>
        <c:majorUnit val="5"/>
      </c:valAx>
      <c:serAx>
        <c:axId val="34446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2275896"/>
        <c:crosses val="autoZero"/>
        <c:tickMarkSkip val="1"/>
      </c:serAx>
      <c:spPr>
        <a:noFill/>
        <a:ln w="25400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2F5CE-3449-E773-BD78-7F66DBDD5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756181-0FAB-EA43-2598-C493521B35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E327F6-4B2A-129E-9313-E547787B2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61D69-0E96-8551-DBFA-9EE45AE172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54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87B72-26BD-E5D5-74DE-190A6FA43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54975C-8304-D374-7293-CE11100D77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BD939C-E132-557A-F0DF-81AD3E3472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2B1B3-76AA-3354-8D75-74EFE019BC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79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426E5-D90E-D9DC-4D21-CC8E1F9C8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C8CF0-0A17-8188-F848-CD154387928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19C14C-4BFE-DD74-892C-716D2ABE93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3FDA0-69C0-C40D-022D-E472A114AD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71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4AD46-CD84-CBE9-C5A8-0A7B18CCA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357969-9285-F3DE-7C62-BD32BC5B23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415323-A69B-9DAE-4A43-1B18FFDE8F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D1A34-732C-006D-516C-AFCF4A94A6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983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F4105-AF54-7E13-CBE9-9C2769118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EDBA22-0071-D9F2-BA6C-DE6D640E7B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A9E4EFC-93CE-F7EC-A33A-AE75751CF7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679F4-DE8A-0E1B-30F0-3E879DFFCC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47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24483-71DA-202C-E292-EAD55B818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42634A5-3DEE-CCFD-C3FA-F6B443025B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A20B73-F72A-57A9-A1A9-6BE8F86111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1DAE0-651D-8664-B431-B9698068F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35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1227A-3C25-2E54-BF83-BBEE78026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9E26C3-288E-3741-FE2D-9963644039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92D738E-71A3-6222-5C3B-695F90F6EB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71D16-ED00-F722-B0A6-C9BBA5DE2E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96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CRRs and Future Credit Exposure (FCE)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Finance Sub Group (CFSG)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July 23,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B3BEC-9AD3-8917-0171-DEBBF1B91E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F73E5-00BA-F939-A287-FB3562081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1DD42-1E0C-3D02-7A2C-DD4EE0AF1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82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DA3B9-8391-E4D6-CA80-877D20813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D0645-FC4F-3C58-CF1B-36B643E2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2000" dirty="0"/>
              <a:t>FCEOPT – Calculating ACI99</a:t>
            </a:r>
            <a:endParaRPr lang="en-US" sz="20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1E34F-CC6A-6791-8C5D-5B74D0DB3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A6CAF-0EE9-CBAA-BC79-42C3CED64833}"/>
              </a:ext>
            </a:extLst>
          </p:cNvPr>
          <p:cNvSpPr txBox="1"/>
          <p:nvPr/>
        </p:nvSpPr>
        <p:spPr>
          <a:xfrm>
            <a:off x="381000" y="762000"/>
            <a:ext cx="8610600" cy="518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chemeClr val="tx2"/>
                </a:solidFill>
              </a:rPr>
              <a:t>Steps to calculate Aci99 for a path</a:t>
            </a:r>
          </a:p>
          <a:p>
            <a:endParaRPr lang="en-US" sz="1100" dirty="0">
              <a:solidFill>
                <a:schemeClr val="tx2"/>
              </a:solidFill>
            </a:endParaRPr>
          </a:p>
          <a:p>
            <a:r>
              <a:rPr lang="en-US" sz="1200" u="sng" dirty="0">
                <a:solidFill>
                  <a:schemeClr val="tx2"/>
                </a:solidFill>
              </a:rPr>
              <a:t>1-day Average: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For a given operating day, compute the Peak price for a settlement point by taking an average of 16 </a:t>
            </a:r>
            <a:r>
              <a:rPr lang="en-US" sz="1200" dirty="0" err="1">
                <a:solidFill>
                  <a:schemeClr val="tx2"/>
                </a:solidFill>
              </a:rPr>
              <a:t>hrs</a:t>
            </a:r>
            <a:r>
              <a:rPr lang="en-US" sz="1200" dirty="0">
                <a:solidFill>
                  <a:schemeClr val="tx2"/>
                </a:solidFill>
              </a:rPr>
              <a:t> of peak DAM prices. Let’s call this average as a </a:t>
            </a:r>
            <a:r>
              <a:rPr lang="en-US" sz="1200" dirty="0" err="1">
                <a:solidFill>
                  <a:schemeClr val="tx2"/>
                </a:solidFill>
              </a:rPr>
              <a:t>PeakWD</a:t>
            </a:r>
            <a:r>
              <a:rPr lang="en-US" sz="1200" dirty="0">
                <a:solidFill>
                  <a:schemeClr val="tx2"/>
                </a:solidFill>
              </a:rPr>
              <a:t> or </a:t>
            </a:r>
            <a:r>
              <a:rPr lang="en-US" sz="1200" dirty="0" err="1">
                <a:solidFill>
                  <a:schemeClr val="tx2"/>
                </a:solidFill>
              </a:rPr>
              <a:t>PeakWE</a:t>
            </a:r>
            <a:r>
              <a:rPr lang="en-US" sz="1200" dirty="0">
                <a:solidFill>
                  <a:schemeClr val="tx2"/>
                </a:solidFill>
              </a:rPr>
              <a:t> number depending upon if the operating day is weekday or weekend.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For a given operating day, compute the Off-peak price for a settlement point by taking an average of 8 </a:t>
            </a:r>
            <a:r>
              <a:rPr lang="en-US" sz="1200" dirty="0" err="1">
                <a:solidFill>
                  <a:schemeClr val="tx2"/>
                </a:solidFill>
              </a:rPr>
              <a:t>hrs</a:t>
            </a:r>
            <a:r>
              <a:rPr lang="en-US" sz="1200" dirty="0">
                <a:solidFill>
                  <a:schemeClr val="tx2"/>
                </a:solidFill>
              </a:rPr>
              <a:t> of off-peak DAM prices. Let’s call this average as Off-peak number.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At this point we have a daily Peak and Off-peak average price for each settlement point. i.e. a </a:t>
            </a:r>
            <a:r>
              <a:rPr lang="en-US" sz="1200" dirty="0" err="1">
                <a:solidFill>
                  <a:schemeClr val="tx2"/>
                </a:solidFill>
              </a:rPr>
              <a:t>PeakWD</a:t>
            </a:r>
            <a:r>
              <a:rPr lang="en-US" sz="1200" dirty="0">
                <a:solidFill>
                  <a:schemeClr val="tx2"/>
                </a:solidFill>
              </a:rPr>
              <a:t> &amp; Off-peak combination or </a:t>
            </a:r>
            <a:r>
              <a:rPr lang="en-US" sz="1200" dirty="0" err="1">
                <a:solidFill>
                  <a:schemeClr val="tx2"/>
                </a:solidFill>
              </a:rPr>
              <a:t>PeakWE</a:t>
            </a:r>
            <a:r>
              <a:rPr lang="en-US" sz="1200" dirty="0">
                <a:solidFill>
                  <a:schemeClr val="tx2"/>
                </a:solidFill>
              </a:rPr>
              <a:t> &amp; Off-peak combination.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u="sng" dirty="0">
              <a:solidFill>
                <a:schemeClr val="tx2"/>
              </a:solidFill>
            </a:endParaRPr>
          </a:p>
          <a:p>
            <a:r>
              <a:rPr lang="en-US" sz="1200" u="sng" dirty="0">
                <a:solidFill>
                  <a:schemeClr val="tx2"/>
                </a:solidFill>
              </a:rPr>
              <a:t>30-day Average: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For a given operating day, the goal is to compute </a:t>
            </a:r>
            <a:r>
              <a:rPr lang="en-US" sz="1200" dirty="0" err="1">
                <a:solidFill>
                  <a:schemeClr val="tx2"/>
                </a:solidFill>
              </a:rPr>
              <a:t>PeakWD</a:t>
            </a:r>
            <a:r>
              <a:rPr lang="en-US" sz="1200" dirty="0">
                <a:solidFill>
                  <a:schemeClr val="tx2"/>
                </a:solidFill>
              </a:rPr>
              <a:t>, </a:t>
            </a:r>
            <a:r>
              <a:rPr lang="en-US" sz="1200" dirty="0" err="1">
                <a:solidFill>
                  <a:schemeClr val="tx2"/>
                </a:solidFill>
              </a:rPr>
              <a:t>PeakWE</a:t>
            </a:r>
            <a:r>
              <a:rPr lang="en-US" sz="1200" dirty="0">
                <a:solidFill>
                  <a:schemeClr val="tx2"/>
                </a:solidFill>
              </a:rPr>
              <a:t> &amp; Off-peak rolling averages irrespective of the operating day being a weekday or weekend.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For a given operating day , to arrive at the </a:t>
            </a:r>
            <a:r>
              <a:rPr lang="en-US" sz="1200" dirty="0" err="1">
                <a:solidFill>
                  <a:schemeClr val="tx2"/>
                </a:solidFill>
              </a:rPr>
              <a:t>PeakWD</a:t>
            </a:r>
            <a:r>
              <a:rPr lang="en-US" sz="1200" dirty="0">
                <a:solidFill>
                  <a:schemeClr val="tx2"/>
                </a:solidFill>
              </a:rPr>
              <a:t> number, we lookback and take an average of 18 </a:t>
            </a:r>
            <a:r>
              <a:rPr lang="en-US" sz="1200" dirty="0" err="1">
                <a:solidFill>
                  <a:schemeClr val="tx2"/>
                </a:solidFill>
              </a:rPr>
              <a:t>PeakWD</a:t>
            </a:r>
            <a:r>
              <a:rPr lang="en-US" sz="1200" dirty="0">
                <a:solidFill>
                  <a:schemeClr val="tx2"/>
                </a:solidFill>
              </a:rPr>
              <a:t> averages that are computed in the first step.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Similarly, to arrive at the </a:t>
            </a:r>
            <a:r>
              <a:rPr lang="en-US" sz="1200" dirty="0" err="1">
                <a:solidFill>
                  <a:schemeClr val="tx2"/>
                </a:solidFill>
              </a:rPr>
              <a:t>PeakWE</a:t>
            </a:r>
            <a:r>
              <a:rPr lang="en-US" sz="1200" dirty="0">
                <a:solidFill>
                  <a:schemeClr val="tx2"/>
                </a:solidFill>
              </a:rPr>
              <a:t> number, we lookback and take an average of 8 </a:t>
            </a:r>
            <a:r>
              <a:rPr lang="en-US" sz="1200" dirty="0" err="1">
                <a:solidFill>
                  <a:schemeClr val="tx2"/>
                </a:solidFill>
              </a:rPr>
              <a:t>PeakWE</a:t>
            </a:r>
            <a:r>
              <a:rPr lang="en-US" sz="1200" dirty="0">
                <a:solidFill>
                  <a:schemeClr val="tx2"/>
                </a:solidFill>
              </a:rPr>
              <a:t> averages that are computed in the second step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To arrive at the Off-peak number, we lookback and take an average of 28 Off-Peak averages that are computed in the second step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At this point we have averages for all three time of uses for any given day for all the settlement points in the portfolio.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Depending on the target date that is posted in the adders file, compute Aci99 as Sink-Source value for 3 years for that time of use and calculate the 99th percentile of those 1096 values.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</a:rPr>
              <a:t>If settlement point price is not available, then it will use proxy settlement point price until the settlement point price is available.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2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675E3-2C4C-D1CF-E695-1434283F6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41DCF-566D-E50A-397A-839215AC6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2000" dirty="0"/>
              <a:t>FCEOBL – Calculating PWA</a:t>
            </a:r>
            <a:endParaRPr lang="en-US" sz="20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F31A-A81E-EEC0-02AC-32BCE0628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902A37-9FBF-56F2-FCC9-F739C1515AEA}"/>
              </a:ext>
            </a:extLst>
          </p:cNvPr>
          <p:cNvSpPr txBox="1"/>
          <p:nvPr/>
        </p:nvSpPr>
        <p:spPr>
          <a:xfrm>
            <a:off x="381000" y="762000"/>
            <a:ext cx="8610600" cy="3888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1600" b="0" i="0" u="sng" dirty="0">
                <a:solidFill>
                  <a:schemeClr val="tx2"/>
                </a:solidFill>
                <a:effectLst/>
              </a:rPr>
              <a:t>PWA Calculation Steps:</a:t>
            </a:r>
            <a:endParaRPr lang="en-US" sz="1600" b="0" i="0" dirty="0">
              <a:solidFill>
                <a:schemeClr val="tx2"/>
              </a:solidFill>
              <a:effectLst/>
            </a:endParaRP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Determine the total </a:t>
            </a:r>
            <a:r>
              <a:rPr lang="en-US" sz="1400" b="0" i="0" dirty="0" err="1">
                <a:solidFill>
                  <a:schemeClr val="tx2"/>
                </a:solidFill>
                <a:effectLst/>
              </a:rPr>
              <a:t>Mwh</a:t>
            </a:r>
            <a:r>
              <a:rPr lang="en-US" sz="1400" b="0" i="0" dirty="0">
                <a:solidFill>
                  <a:schemeClr val="tx2"/>
                </a:solidFill>
                <a:effectLst/>
              </a:rPr>
              <a:t> of the Counter-Party's portfolio, i.e. the total </a:t>
            </a:r>
            <a:r>
              <a:rPr lang="en-US" sz="1400" b="0" i="0" dirty="0" err="1">
                <a:solidFill>
                  <a:schemeClr val="tx2"/>
                </a:solidFill>
                <a:effectLst/>
              </a:rPr>
              <a:t>Mwh</a:t>
            </a:r>
            <a:r>
              <a:rPr lang="en-US" sz="1400" b="0" i="0" dirty="0">
                <a:solidFill>
                  <a:schemeClr val="tx2"/>
                </a:solidFill>
                <a:effectLst/>
              </a:rPr>
              <a:t> based on all the CRRs/paths owned by the CP for the operating month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For each CRR path in the CP's inventory, determine the price spread/differential between the sink and the source based on the 30-day average prices of each settlement point 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Determine the total dollar amount for each path in the CP's portfolio by applying the price spread/differential against the total </a:t>
            </a:r>
            <a:r>
              <a:rPr lang="en-US" sz="1400" b="0" i="0" dirty="0" err="1">
                <a:solidFill>
                  <a:schemeClr val="tx2"/>
                </a:solidFill>
                <a:effectLst/>
              </a:rPr>
              <a:t>Mwh</a:t>
            </a:r>
            <a:r>
              <a:rPr lang="en-US" sz="1400" b="0" i="0" dirty="0">
                <a:solidFill>
                  <a:schemeClr val="tx2"/>
                </a:solidFill>
                <a:effectLst/>
              </a:rPr>
              <a:t> for the path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Determine the total dollar value of the entire portfolio by summing all the dollar amounts for each path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Determine the dollar per </a:t>
            </a:r>
            <a:r>
              <a:rPr lang="en-US" sz="1400" b="0" i="0" dirty="0" err="1">
                <a:solidFill>
                  <a:schemeClr val="tx2"/>
                </a:solidFill>
                <a:effectLst/>
              </a:rPr>
              <a:t>Mwh</a:t>
            </a:r>
            <a:r>
              <a:rPr lang="en-US" sz="1400" b="0" i="0" dirty="0">
                <a:solidFill>
                  <a:schemeClr val="tx2"/>
                </a:solidFill>
                <a:effectLst/>
              </a:rPr>
              <a:t> (portfolio weighted adder) of the entire portfolio by dividing the total dollar value of the entire portfolio by the total </a:t>
            </a:r>
            <a:r>
              <a:rPr lang="en-US" sz="1400" b="0" i="0" dirty="0" err="1">
                <a:solidFill>
                  <a:schemeClr val="tx2"/>
                </a:solidFill>
                <a:effectLst/>
              </a:rPr>
              <a:t>Mwh</a:t>
            </a:r>
            <a:r>
              <a:rPr lang="en-US" sz="1400" b="0" i="0" dirty="0">
                <a:solidFill>
                  <a:schemeClr val="tx2"/>
                </a:solidFill>
                <a:effectLst/>
              </a:rPr>
              <a:t> in the portfolio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Determine the portfolio weighted adder for all the dates up to 3 years back prior to the current business date</a:t>
            </a:r>
          </a:p>
          <a:p>
            <a:pPr marL="285750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chemeClr val="tx2"/>
                </a:solidFill>
                <a:effectLst/>
              </a:rPr>
              <a:t>Calculate the 100th percentile of all the portfolio weighted adders in the 3-year period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37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/>
              <a:t>ERCOT Congestion Revenue Rights (CRR)</a:t>
            </a:r>
            <a:endParaRPr lang="en-US" sz="20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5B6770"/>
                </a:solidFill>
                <a:cs typeface="Times New Roman" panose="02020603050405020304" pitchFamily="18" charset="0"/>
              </a:rPr>
              <a:t>ERCOT has below offerings in Congestion Revenue Rights (CRRs)</a:t>
            </a:r>
          </a:p>
          <a:p>
            <a:pPr lvl="1">
              <a:spcAft>
                <a:spcPts val="600"/>
              </a:spcAft>
            </a:pP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Point-to-Point </a:t>
            </a:r>
            <a:r>
              <a:rPr lang="en-US" sz="1600" b="1" dirty="0">
                <a:solidFill>
                  <a:srgbClr val="5B6770"/>
                </a:solidFill>
                <a:cs typeface="Times New Roman" panose="02020603050405020304" pitchFamily="18" charset="0"/>
              </a:rPr>
              <a:t>Obl</a:t>
            </a: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igations</a:t>
            </a:r>
          </a:p>
          <a:p>
            <a:pPr lvl="1">
              <a:spcAft>
                <a:spcPts val="600"/>
              </a:spcAft>
            </a:pP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Point-to-Point </a:t>
            </a:r>
            <a:r>
              <a:rPr lang="en-US" sz="1600" b="1" dirty="0">
                <a:solidFill>
                  <a:srgbClr val="5B6770"/>
                </a:solidFill>
                <a:cs typeface="Times New Roman" panose="02020603050405020304" pitchFamily="18" charset="0"/>
              </a:rPr>
              <a:t>Opt</a:t>
            </a:r>
            <a:r>
              <a:rPr lang="en-US" sz="1600" dirty="0">
                <a:solidFill>
                  <a:srgbClr val="5B6770"/>
                </a:solidFill>
                <a:cs typeface="Times New Roman" panose="02020603050405020304" pitchFamily="18" charset="0"/>
              </a:rPr>
              <a:t>ions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0" i="0" u="none" strike="noStrike" baseline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CRRs may be acquired in long-term auctions, monthly auctions or can be traded bilaterally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b="0" i="0" u="none" strike="noStrike" baseline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Certain Non-Opt-In Entities (municipals/co-ops) get Pre-Assigned CRRs (PCRRs) through an annual allocation process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C2CDA-EAE3-5099-239E-8F64A7E45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00CE-19EC-F5FF-5B96-0B56A53E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/>
              <a:t>CRR – Pre-Auction Credit Requirements</a:t>
            </a:r>
            <a:endParaRPr lang="en-US" sz="20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150D-8900-AD75-42AE-D6F752B3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Each CRR Account Holder (CRRAH) must have an associated Counter-Party (CP) who is responsible for allocating credit for each auction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en-US" sz="1800" b="0" i="0" u="none" strike="noStrike" baseline="0" dirty="0">
              <a:solidFill>
                <a:schemeClr val="tx2"/>
              </a:solidFill>
              <a:latin typeface="ArialM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Allocated credit should be enough to cover the estimated bid exposures for all CRRAHs associated with the same CP</a:t>
            </a:r>
          </a:p>
          <a:p>
            <a:pPr marL="457200" lvl="1" indent="0">
              <a:buNone/>
            </a:pPr>
            <a:r>
              <a:rPr lang="en-US" sz="1400" b="0" i="0" u="none" strike="noStrike" baseline="0" dirty="0">
                <a:latin typeface="ArialMT"/>
              </a:rPr>
              <a:t>	</a:t>
            </a:r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–Bid exposure is calculated by multiplying the bid MW by the bid price</a:t>
            </a:r>
          </a:p>
          <a:p>
            <a:pPr marL="1371600" lvl="3" indent="0">
              <a:buNone/>
            </a:pPr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• An adder is applied to Obligation bids to account for their potential negative value</a:t>
            </a:r>
          </a:p>
          <a:p>
            <a:pPr marL="1371600" lvl="3" indent="0">
              <a:buNone/>
            </a:pPr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• The adder = -[Min (0, ACI99, ACP)]</a:t>
            </a:r>
          </a:p>
          <a:p>
            <a:pPr marL="1828800" lvl="4" indent="0">
              <a:buNone/>
            </a:pPr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–Negative values for ACI99 and ACP result in a higher credit requirement</a:t>
            </a:r>
          </a:p>
          <a:p>
            <a:pPr lvl="2"/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ACI99 = 99thpercentile confidence interval for the previous three years of DAM settlement point prices for the source/sink path in each bid</a:t>
            </a:r>
          </a:p>
          <a:p>
            <a:pPr lvl="2"/>
            <a:r>
              <a:rPr lang="en-US" sz="1400" b="0" i="0" u="none" strike="noStrike" baseline="0" dirty="0">
                <a:solidFill>
                  <a:schemeClr val="tx2"/>
                </a:solidFill>
                <a:latin typeface="ArialMT"/>
              </a:rPr>
              <a:t>ACP = most recent auction clearing price for the source/sink path in each bid</a:t>
            </a:r>
          </a:p>
          <a:p>
            <a:pPr lvl="2"/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If allocated credit does not cover the estimated bid exposure, the CP will have a budget constraint, which could result in fewer awards in the auction</a:t>
            </a:r>
            <a:endParaRPr lang="en-US" sz="1800" dirty="0">
              <a:solidFill>
                <a:schemeClr val="tx2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EE218-7582-A874-EB0F-E4FBE9051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5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76130-0AD2-24DF-97B4-4875A3931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B055-8B1D-34F2-68CC-A83732521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/>
              <a:t>CRR – Settlement Process</a:t>
            </a:r>
            <a:endParaRPr lang="en-US" sz="20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86FF8-635B-3BC4-3E5B-327965E62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099" y="914400"/>
            <a:ext cx="87630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Awarded CRRs are invoiced the next Business Day after the auction results are posted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en-US" sz="1800" b="0" i="0" u="none" strike="noStrike" baseline="0" dirty="0">
              <a:solidFill>
                <a:schemeClr val="tx2"/>
              </a:solidFill>
              <a:latin typeface="ArialMT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Invoice payments are due four bank business days after the invoices are posted</a:t>
            </a:r>
            <a:r>
              <a:rPr lang="en-US" sz="2000" b="0" i="0" u="none" strike="noStrike" baseline="0" dirty="0">
                <a:latin typeface="ArialMT"/>
              </a:rPr>
              <a:t>	</a:t>
            </a:r>
            <a:endParaRPr lang="en-US" sz="2000" b="0" i="0" u="none" strike="noStrike" baseline="0" dirty="0">
              <a:solidFill>
                <a:schemeClr val="tx2"/>
              </a:solidFill>
              <a:latin typeface="ArialMT"/>
            </a:endParaRPr>
          </a:p>
          <a:p>
            <a:pPr lvl="1"/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Invoices must be paid, for a CRRAH to take ownership of the awarded CRRs </a:t>
            </a:r>
          </a:p>
          <a:p>
            <a:pPr lvl="1"/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Ownership is required to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MT"/>
              </a:rPr>
              <a:t>Settle CRRs in the DAM</a:t>
            </a:r>
          </a:p>
          <a:p>
            <a:pPr lvl="2"/>
            <a:r>
              <a:rPr lang="en-US" sz="1800" b="0" i="0" u="none" strike="noStrike" baseline="0" dirty="0">
                <a:solidFill>
                  <a:schemeClr val="tx2"/>
                </a:solidFill>
                <a:latin typeface="ArialMT"/>
              </a:rPr>
              <a:t>Offer CRRs into future auctions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ArialMT"/>
              </a:rPr>
              <a:t>Trade CRRs bilaterally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CRR daily settlements are captured in EAL (OIAA for CRRAH)</a:t>
            </a:r>
          </a:p>
          <a:p>
            <a:pPr lvl="2"/>
            <a:endParaRPr lang="en-US" sz="1800" b="0" i="0" u="none" strike="noStrike" baseline="0" dirty="0">
              <a:solidFill>
                <a:schemeClr val="tx2"/>
              </a:solidFill>
              <a:latin typeface="ArialMT"/>
            </a:endParaRPr>
          </a:p>
          <a:p>
            <a:pPr lvl="2"/>
            <a:endParaRPr lang="en-US" sz="1400" dirty="0">
              <a:solidFill>
                <a:schemeClr val="tx2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68BD2-9D92-582A-84C5-6F185FB94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650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DDFF12-16F0-D562-D01C-C02946E37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24154-BB18-C91F-3764-8FDDB298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/>
              <a:t>Future Credit Exposure (FCE)</a:t>
            </a:r>
            <a:endParaRPr lang="en-US" sz="20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188A6-8E3C-4B69-48C3-EEB006992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2"/>
                </a:solidFill>
              </a:rPr>
              <a:t>FCE </a:t>
            </a:r>
            <a:r>
              <a:rPr lang="it-IT" sz="2400" b="1" i="1" baseline="-25000" dirty="0">
                <a:solidFill>
                  <a:schemeClr val="tx2"/>
                </a:solidFill>
              </a:rPr>
              <a:t>a</a:t>
            </a:r>
            <a:r>
              <a:rPr lang="it-IT" sz="2400" b="1" dirty="0">
                <a:solidFill>
                  <a:schemeClr val="tx2"/>
                </a:solidFill>
              </a:rPr>
              <a:t>  =  FCEOBL </a:t>
            </a:r>
            <a:r>
              <a:rPr lang="it-IT" sz="2400" b="1" i="1" baseline="-25000" dirty="0">
                <a:solidFill>
                  <a:schemeClr val="tx2"/>
                </a:solidFill>
              </a:rPr>
              <a:t>a</a:t>
            </a:r>
            <a:r>
              <a:rPr lang="it-IT" sz="2400" b="1" dirty="0">
                <a:solidFill>
                  <a:schemeClr val="tx2"/>
                </a:solidFill>
              </a:rPr>
              <a:t> + FCEOPT </a:t>
            </a:r>
            <a:r>
              <a:rPr lang="it-IT" sz="2400" b="1" i="1" baseline="-25000" dirty="0">
                <a:solidFill>
                  <a:schemeClr val="tx2"/>
                </a:solidFill>
              </a:rPr>
              <a:t>a 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400" b="1" i="1" baseline="-25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2"/>
                </a:solidFill>
              </a:rPr>
              <a:t>Future Credit Exposure for PTP Obligations (FCEOBL)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2"/>
                </a:solidFill>
              </a:rPr>
              <a:t>Projected over current month and all future months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chemeClr val="tx2"/>
                </a:solidFill>
              </a:rPr>
              <a:t>Future Credit Exposure for PTP Options (FCEOPT)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2"/>
                </a:solidFill>
              </a:rPr>
              <a:t>Projected over current month and next month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it-IT" sz="1800" i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it-IT" sz="1800" i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it-IT" sz="1800" i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it-IT" sz="1800" i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endParaRPr lang="it-IT" sz="1800" i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r>
              <a:rPr lang="it-IT" sz="1800" i="1" dirty="0">
                <a:solidFill>
                  <a:schemeClr val="tx2"/>
                </a:solidFill>
              </a:rPr>
              <a:t>Credit for PTP Options offsets the exposure for PTP Obligations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4C4A4-2B7B-99DA-F6BE-738194B45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D4B25F-23FE-0C77-02D7-AC2222F97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77701"/>
              </p:ext>
            </p:extLst>
          </p:nvPr>
        </p:nvGraphicFramePr>
        <p:xfrm>
          <a:off x="342900" y="3864548"/>
          <a:ext cx="8496299" cy="16980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94046">
                  <a:extLst>
                    <a:ext uri="{9D8B030D-6E8A-4147-A177-3AD203B41FA5}">
                      <a16:colId xmlns:a16="http://schemas.microsoft.com/office/drawing/2014/main" val="1827839448"/>
                    </a:ext>
                  </a:extLst>
                </a:gridCol>
                <a:gridCol w="7702253">
                  <a:extLst>
                    <a:ext uri="{9D8B030D-6E8A-4147-A177-3AD203B41FA5}">
                      <a16:colId xmlns:a16="http://schemas.microsoft.com/office/drawing/2014/main" val="2383496004"/>
                    </a:ext>
                  </a:extLst>
                </a:gridCol>
              </a:tblGrid>
              <a:tr h="249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6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Variable</a:t>
                      </a:r>
                      <a:endParaRPr lang="en-US" sz="10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6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Description</a:t>
                      </a:r>
                      <a:endParaRPr lang="en-US" sz="10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extLst>
                  <a:ext uri="{0D108BD9-81ED-4DB2-BD59-A6C34878D82A}">
                    <a16:rowId xmlns:a16="http://schemas.microsoft.com/office/drawing/2014/main" val="817882240"/>
                  </a:ext>
                </a:extLst>
              </a:tr>
              <a:tr h="2227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FCE </a:t>
                      </a:r>
                      <a:r>
                        <a:rPr lang="en-US" sz="1000" kern="100" baseline="-25000">
                          <a:effectLst/>
                        </a:rPr>
                        <a:t>a</a:t>
                      </a:r>
                      <a:endParaRPr lang="en-US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 dirty="0">
                          <a:solidFill>
                            <a:schemeClr val="tx2"/>
                          </a:solidFill>
                          <a:effectLst/>
                        </a:rPr>
                        <a:t>Future Credit Exposure for all CRRs held by all CRR Account Holders represented by the Counter-Party.</a:t>
                      </a:r>
                      <a:endParaRPr lang="en-US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extLst>
                  <a:ext uri="{0D108BD9-81ED-4DB2-BD59-A6C34878D82A}">
                    <a16:rowId xmlns:a16="http://schemas.microsoft.com/office/drawing/2014/main" val="749223252"/>
                  </a:ext>
                </a:extLst>
              </a:tr>
              <a:tr h="5377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FCEOBL </a:t>
                      </a:r>
                      <a:r>
                        <a:rPr lang="en-US" sz="1000" kern="100" baseline="-25000">
                          <a:effectLst/>
                        </a:rPr>
                        <a:t>a</a:t>
                      </a:r>
                      <a:endParaRPr lang="en-US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 dirty="0">
                          <a:solidFill>
                            <a:schemeClr val="tx2"/>
                          </a:solidFill>
                          <a:effectLst/>
                        </a:rPr>
                        <a:t>Future Credit Exposure for PTP Obligations for all PTP Obligations held by all CRR Account Holders represented by the Counter-Party as CRR Owner of record at ERCOT, for all Operating Days in the </a:t>
                      </a:r>
                      <a:r>
                        <a:rPr lang="en-US" sz="1000" b="1" kern="100" dirty="0">
                          <a:solidFill>
                            <a:schemeClr val="tx2"/>
                          </a:solidFill>
                          <a:effectLst/>
                        </a:rPr>
                        <a:t>current operating month, Prompt Month, and all Forward Months. </a:t>
                      </a:r>
                      <a:endParaRPr lang="en-US" sz="1000" b="1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extLst>
                  <a:ext uri="{0D108BD9-81ED-4DB2-BD59-A6C34878D82A}">
                    <a16:rowId xmlns:a16="http://schemas.microsoft.com/office/drawing/2014/main" val="623784572"/>
                  </a:ext>
                </a:extLst>
              </a:tr>
              <a:tr h="4590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>
                          <a:effectLst/>
                        </a:rPr>
                        <a:t>FCEOPT </a:t>
                      </a:r>
                      <a:r>
                        <a:rPr lang="en-US" sz="1000" kern="100" baseline="-25000">
                          <a:effectLst/>
                        </a:rPr>
                        <a:t>a</a:t>
                      </a:r>
                      <a:endParaRPr lang="en-US" sz="10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 dirty="0">
                          <a:solidFill>
                            <a:schemeClr val="tx2"/>
                          </a:solidFill>
                          <a:effectLst/>
                        </a:rPr>
                        <a:t>Future Credit Exposure for PTP Options for all PTP Options held by all CRR Account Holders represented by the Counter-Party as CRR Owner of record at ERCOT, for all Operating Days </a:t>
                      </a:r>
                      <a:r>
                        <a:rPr lang="en-US" sz="1000" b="1" kern="100" dirty="0">
                          <a:solidFill>
                            <a:schemeClr val="tx2"/>
                          </a:solidFill>
                          <a:effectLst/>
                        </a:rPr>
                        <a:t>remaining in the current operating month and Prompt Month</a:t>
                      </a:r>
                      <a:r>
                        <a:rPr lang="en-US" sz="1000" kern="100" dirty="0">
                          <a:solidFill>
                            <a:schemeClr val="tx2"/>
                          </a:solidFill>
                          <a:effectLst/>
                        </a:rPr>
                        <a:t>. </a:t>
                      </a:r>
                      <a:endParaRPr lang="en-US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extLst>
                  <a:ext uri="{0D108BD9-81ED-4DB2-BD59-A6C34878D82A}">
                    <a16:rowId xmlns:a16="http://schemas.microsoft.com/office/drawing/2014/main" val="2451016639"/>
                  </a:ext>
                </a:extLst>
              </a:tr>
              <a:tr h="228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 dirty="0">
                          <a:effectLst/>
                        </a:rPr>
                        <a:t>a</a:t>
                      </a:r>
                      <a:endParaRPr lang="en-US" sz="10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US" sz="1000" kern="100" dirty="0">
                          <a:solidFill>
                            <a:schemeClr val="tx2"/>
                          </a:solidFill>
                          <a:effectLst/>
                        </a:rPr>
                        <a:t>All CRR Account Holders represented by the Counter-Party.</a:t>
                      </a:r>
                      <a:endParaRPr lang="en-US" sz="1000" kern="1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50" marR="68250" marT="0" marB="0"/>
                </a:tc>
                <a:extLst>
                  <a:ext uri="{0D108BD9-81ED-4DB2-BD59-A6C34878D82A}">
                    <a16:rowId xmlns:a16="http://schemas.microsoft.com/office/drawing/2014/main" val="301688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852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2000" dirty="0"/>
              <a:t>Future Credit Exposure - Options</a:t>
            </a:r>
            <a:endParaRPr lang="en-US" sz="20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5A5F1-5C1F-4672-7AE0-FD017D33FCC4}"/>
              </a:ext>
            </a:extLst>
          </p:cNvPr>
          <p:cNvSpPr txBox="1"/>
          <p:nvPr/>
        </p:nvSpPr>
        <p:spPr>
          <a:xfrm>
            <a:off x="381000" y="817249"/>
            <a:ext cx="5943600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</a:rPr>
              <a:t>FCEOPT</a:t>
            </a:r>
            <a:r>
              <a:rPr lang="en-US" sz="1400" b="1" i="1" dirty="0">
                <a:solidFill>
                  <a:schemeClr val="tx2"/>
                </a:solidFill>
              </a:rPr>
              <a:t> </a:t>
            </a:r>
            <a:r>
              <a:rPr lang="en-US" sz="1400" b="1" i="1" baseline="-25000" dirty="0">
                <a:solidFill>
                  <a:schemeClr val="tx2"/>
                </a:solidFill>
              </a:rPr>
              <a:t>a</a:t>
            </a:r>
            <a:r>
              <a:rPr lang="en-US" sz="1400" b="1" dirty="0">
                <a:solidFill>
                  <a:schemeClr val="tx2"/>
                </a:solidFill>
              </a:rPr>
              <a:t> = - ∑[NAOPTMW</a:t>
            </a:r>
            <a:r>
              <a:rPr lang="en-US" sz="1400" b="1" baseline="-25000" dirty="0">
                <a:solidFill>
                  <a:schemeClr val="tx2"/>
                </a:solidFill>
              </a:rPr>
              <a:t> </a:t>
            </a:r>
            <a:r>
              <a:rPr lang="en-US" sz="1400" b="1" dirty="0">
                <a:solidFill>
                  <a:schemeClr val="tx2"/>
                </a:solidFill>
              </a:rPr>
              <a:t> * Max(0, A </a:t>
            </a:r>
            <a:r>
              <a:rPr lang="en-US" sz="1400" b="1" i="1" baseline="-25000" dirty="0">
                <a:solidFill>
                  <a:schemeClr val="tx2"/>
                </a:solidFill>
              </a:rPr>
              <a:t>ci99</a:t>
            </a:r>
            <a:r>
              <a:rPr lang="en-US" sz="1400" b="1" dirty="0">
                <a:solidFill>
                  <a:schemeClr val="tx2"/>
                </a:solidFill>
              </a:rPr>
              <a:t>)]</a:t>
            </a:r>
          </a:p>
          <a:p>
            <a:endParaRPr lang="en-US" sz="12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</a:rPr>
              <a:t>NAOPTMW</a:t>
            </a:r>
            <a:r>
              <a:rPr lang="en-US" sz="1200" dirty="0">
                <a:solidFill>
                  <a:schemeClr val="tx2"/>
                </a:solidFill>
              </a:rPr>
              <a:t> = Net Awarded PTP Options (Awarded Portfolio)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All Source/sink pairs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Remaining TOU hours of current month and next (Prompt) month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</a:rPr>
              <a:t>A</a:t>
            </a:r>
            <a:r>
              <a:rPr lang="en-US" sz="1200" dirty="0">
                <a:solidFill>
                  <a:schemeClr val="tx2"/>
                </a:solidFill>
              </a:rPr>
              <a:t> = Path-Specific DAM-Based Adder (price)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Based on historical average prices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Each path has its own value</a:t>
            </a:r>
          </a:p>
          <a:p>
            <a:pPr marL="28575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4925347B-64DB-B048-D147-D45E18F52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1428" y="2524464"/>
            <a:ext cx="2140172" cy="474325"/>
          </a:xfrm>
          <a:prstGeom prst="roundRect">
            <a:avLst>
              <a:gd name="adj" fmla="val 1352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2">
                <a:alpha val="50000"/>
              </a:schemeClr>
            </a:outerShdw>
          </a:effectLst>
        </p:spPr>
        <p:txBody>
          <a:bodyPr lIns="91440" tIns="91440" b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-228600">
              <a:lnSpc>
                <a:spcPct val="110000"/>
              </a:lnSpc>
              <a:spcBef>
                <a:spcPts val="0"/>
              </a:spcBef>
              <a:tabLst>
                <a:tab pos="8001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ci99 </a:t>
            </a:r>
            <a:r>
              <a:rPr lang="en-US" sz="1600" b="0" dirty="0">
                <a:solidFill>
                  <a:schemeClr val="tx2"/>
                </a:solidFill>
              </a:rPr>
              <a:t>= 99</a:t>
            </a:r>
            <a:r>
              <a:rPr lang="en-US" sz="1600" b="0" baseline="30000" dirty="0">
                <a:solidFill>
                  <a:schemeClr val="tx2"/>
                </a:solidFill>
              </a:rPr>
              <a:t>th</a:t>
            </a:r>
            <a:r>
              <a:rPr lang="en-US" sz="1600" b="0" dirty="0">
                <a:solidFill>
                  <a:schemeClr val="tx2"/>
                </a:solidFill>
              </a:rPr>
              <a:t> percentile Confidence Interval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D3BB064-67C2-210C-7216-70A2A2CD05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275657"/>
              </p:ext>
            </p:extLst>
          </p:nvPr>
        </p:nvGraphicFramePr>
        <p:xfrm>
          <a:off x="4724400" y="2595680"/>
          <a:ext cx="4495799" cy="3834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6E1C8827-D408-97FF-5236-06143CF16047}"/>
              </a:ext>
            </a:extLst>
          </p:cNvPr>
          <p:cNvSpPr/>
          <p:nvPr/>
        </p:nvSpPr>
        <p:spPr>
          <a:xfrm>
            <a:off x="4800601" y="5618385"/>
            <a:ext cx="4495799" cy="307777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chemeClr val="tx2"/>
                </a:solidFill>
              </a:rPr>
              <a:t>Average DAM Price per Monthly TOU Block</a:t>
            </a:r>
          </a:p>
        </p:txBody>
      </p:sp>
      <p:sp>
        <p:nvSpPr>
          <p:cNvPr id="11" name="Line Callout 2 (No Border) 16">
            <a:extLst>
              <a:ext uri="{FF2B5EF4-FFF2-40B4-BE49-F238E27FC236}">
                <a16:creationId xmlns:a16="http://schemas.microsoft.com/office/drawing/2014/main" id="{A19DCC62-87FA-188F-3F2A-EBBAE52082DD}"/>
              </a:ext>
            </a:extLst>
          </p:cNvPr>
          <p:cNvSpPr/>
          <p:nvPr/>
        </p:nvSpPr>
        <p:spPr bwMode="auto">
          <a:xfrm>
            <a:off x="6553199" y="3014003"/>
            <a:ext cx="1066800" cy="491197"/>
          </a:xfrm>
          <a:prstGeom prst="callout2">
            <a:avLst>
              <a:gd name="adj1" fmla="val 45898"/>
              <a:gd name="adj2" fmla="val -7440"/>
              <a:gd name="adj3" fmla="val 45898"/>
              <a:gd name="adj4" fmla="val -59524"/>
              <a:gd name="adj5" fmla="val 410292"/>
              <a:gd name="adj6" fmla="val -97561"/>
            </a:avLst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miter lim="800000"/>
            <a:headEnd type="none" w="med" len="lg"/>
            <a:tailEnd type="triangle" w="med" len="lg"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chemeClr val="tx2"/>
                </a:solidFill>
                <a:latin typeface="Arial Black" pitchFamily="34" charset="0"/>
              </a:rPr>
              <a:t>A</a:t>
            </a:r>
            <a:r>
              <a:rPr lang="en-US" b="0" baseline="-25000" dirty="0">
                <a:solidFill>
                  <a:schemeClr val="tx2"/>
                </a:solidFill>
                <a:latin typeface="Arial Black" pitchFamily="34" charset="0"/>
              </a:rPr>
              <a:t>ci99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EB732F-B755-A40D-EE38-A8BE059CFDA1}"/>
              </a:ext>
            </a:extLst>
          </p:cNvPr>
          <p:cNvSpPr txBox="1"/>
          <p:nvPr/>
        </p:nvSpPr>
        <p:spPr>
          <a:xfrm>
            <a:off x="304800" y="2832833"/>
            <a:ext cx="46482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FCEOPT Calculation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Based on monthly portfolios of PTP Options (group of PTP Option awards owned for the operating month)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Exposure calculated only for remaining days of current and prompt/next operating month only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Path-Specific Adder (Aci99)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685800" lvl="1" indent="-228600"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Aptos" panose="020B0004020202020204" pitchFamily="34" charset="0"/>
              </a:rPr>
              <a:t>Value per MWh is calculated based on 99th percentile confidence interval of 30-day historical rolling average DAM Settlement Point prices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Each PTP Option award value is Aci99 * MWH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400" dirty="0">
                <a:solidFill>
                  <a:schemeClr val="tx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Portfolio value is aggregated value of its PTP Option awards</a:t>
            </a:r>
            <a:endParaRPr lang="en-US" sz="1400" dirty="0">
              <a:solidFill>
                <a:schemeClr val="tx2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2000" dirty="0"/>
              <a:t>Future Credit Exposure for PTP Obligations (FCEOBL)</a:t>
            </a:r>
            <a:endParaRPr lang="en-US" sz="20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520B5-D96A-03BD-66E7-840E82A9A712}"/>
              </a:ext>
            </a:extLst>
          </p:cNvPr>
          <p:cNvSpPr txBox="1"/>
          <p:nvPr/>
        </p:nvSpPr>
        <p:spPr>
          <a:xfrm>
            <a:off x="304800" y="1151453"/>
            <a:ext cx="853440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2"/>
                </a:solidFill>
              </a:rPr>
              <a:t>FCEOBL </a:t>
            </a:r>
            <a:r>
              <a:rPr lang="en-US" sz="2000" i="1" baseline="-25000" dirty="0">
                <a:solidFill>
                  <a:schemeClr val="tx2"/>
                </a:solidFill>
              </a:rPr>
              <a:t>a</a:t>
            </a:r>
            <a:r>
              <a:rPr lang="en-US" sz="2000" dirty="0">
                <a:solidFill>
                  <a:schemeClr val="tx2"/>
                </a:solidFill>
              </a:rPr>
              <a:t> 	</a:t>
            </a:r>
            <a:r>
              <a:rPr lang="en-US" sz="2000" b="1" dirty="0">
                <a:solidFill>
                  <a:schemeClr val="tx2"/>
                </a:solidFill>
              </a:rPr>
              <a:t>= </a:t>
            </a:r>
            <a:r>
              <a:rPr lang="en-US" sz="2000" dirty="0">
                <a:solidFill>
                  <a:schemeClr val="tx2"/>
                </a:solidFill>
              </a:rPr>
              <a:t>∑</a:t>
            </a:r>
            <a:r>
              <a:rPr lang="en-US" sz="2000" b="1" dirty="0">
                <a:solidFill>
                  <a:schemeClr val="tx2"/>
                </a:solidFill>
              </a:rPr>
              <a:t> [NAOBLMW ) * (-Min(0, PWA </a:t>
            </a:r>
            <a:r>
              <a:rPr lang="en-US" sz="2000" b="1" i="1" baseline="-25000" dirty="0">
                <a:solidFill>
                  <a:schemeClr val="tx2"/>
                </a:solidFill>
              </a:rPr>
              <a:t>ci100, </a:t>
            </a:r>
            <a:r>
              <a:rPr lang="en-US" sz="2000" b="1" dirty="0">
                <a:solidFill>
                  <a:schemeClr val="tx2"/>
                </a:solidFill>
              </a:rPr>
              <a:t>PWACP))]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NAOBLMW</a:t>
            </a:r>
            <a:r>
              <a:rPr lang="en-US" sz="2000" dirty="0">
                <a:solidFill>
                  <a:schemeClr val="tx2"/>
                </a:solidFill>
              </a:rPr>
              <a:t> = Net Awarded PTP Obligations (Awarded Portfolio)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ffectLst/>
              </a:rPr>
              <a:t>TOU hours of current month, </a:t>
            </a:r>
            <a:r>
              <a:rPr lang="en-US" sz="1600" dirty="0">
                <a:solidFill>
                  <a:schemeClr val="tx2"/>
                </a:solidFill>
              </a:rPr>
              <a:t>next month, and </a:t>
            </a:r>
            <a:r>
              <a:rPr lang="en-US" sz="1600" dirty="0">
                <a:solidFill>
                  <a:schemeClr val="tx2"/>
                </a:solidFill>
                <a:effectLst/>
              </a:rPr>
              <a:t>hours of Forward months</a:t>
            </a: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PWA</a:t>
            </a:r>
            <a:r>
              <a:rPr lang="en-US" sz="2000" dirty="0">
                <a:solidFill>
                  <a:schemeClr val="tx2"/>
                </a:solidFill>
              </a:rPr>
              <a:t> = Portfolio Weighted Adder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ffectLst/>
              </a:rPr>
              <a:t>Volume-</a:t>
            </a:r>
            <a:r>
              <a:rPr lang="en-US" sz="1600" dirty="0">
                <a:solidFill>
                  <a:schemeClr val="tx2"/>
                </a:solidFill>
              </a:rPr>
              <a:t>weighted average price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ffectLst/>
              </a:rPr>
              <a:t>Based on historical CRR path values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effectLst/>
              </a:rPr>
              <a:t>          -or –</a:t>
            </a: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effectLst/>
              </a:rPr>
              <a:t>PWACP</a:t>
            </a:r>
            <a:r>
              <a:rPr lang="en-US" sz="1800" dirty="0">
                <a:solidFill>
                  <a:schemeClr val="tx2"/>
                </a:solidFill>
                <a:effectLst/>
              </a:rPr>
              <a:t> = P</a:t>
            </a:r>
            <a:r>
              <a:rPr lang="en-US" sz="2000" dirty="0">
                <a:solidFill>
                  <a:schemeClr val="tx2"/>
                </a:solidFill>
                <a:effectLst/>
              </a:rPr>
              <a:t>ortfolio Weighted Auction Clearing Price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Volume-weighted average price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ffectLst/>
              </a:rPr>
              <a:t>From most recent Auction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N</a:t>
            </a:r>
            <a:r>
              <a:rPr lang="en-US" sz="1800" b="1" dirty="0">
                <a:solidFill>
                  <a:schemeClr val="tx2"/>
                </a:solidFill>
                <a:effectLst/>
              </a:rPr>
              <a:t>ote</a:t>
            </a:r>
            <a:r>
              <a:rPr lang="en-US" sz="1800" dirty="0">
                <a:solidFill>
                  <a:schemeClr val="tx2"/>
                </a:solidFill>
                <a:effectLst/>
              </a:rPr>
              <a:t>: Higher of PWA or PWACP</a:t>
            </a:r>
          </a:p>
        </p:txBody>
      </p:sp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000" dirty="0"/>
              <a:t>Future Credit Exposure for PTP Obligations (FCEOBL)</a:t>
            </a:r>
            <a:endParaRPr lang="en-US" sz="20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78B03-EBA5-1CE6-FE91-27A247DF996A}"/>
              </a:ext>
            </a:extLst>
          </p:cNvPr>
          <p:cNvSpPr txBox="1"/>
          <p:nvPr/>
        </p:nvSpPr>
        <p:spPr>
          <a:xfrm>
            <a:off x="228600" y="960353"/>
            <a:ext cx="3962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/>
                </a:solidFill>
              </a:rPr>
              <a:t>Portfolio Weighted Adder (PWA)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Monthly average price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Three year look-back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82BE550D-53C9-3E80-B84E-4ED37E537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642" y="2186947"/>
            <a:ext cx="2133600" cy="548153"/>
          </a:xfrm>
          <a:prstGeom prst="roundRect">
            <a:avLst>
              <a:gd name="adj" fmla="val 1352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2">
                <a:alpha val="50000"/>
              </a:schemeClr>
            </a:outerShdw>
          </a:effectLst>
        </p:spPr>
        <p:txBody>
          <a:bodyPr lIns="91440" tIns="91440" bIns="9144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-228600">
              <a:lnSpc>
                <a:spcPct val="110000"/>
              </a:lnSpc>
              <a:spcBef>
                <a:spcPts val="0"/>
              </a:spcBef>
              <a:tabLst>
                <a:tab pos="800100" algn="l"/>
              </a:tabLst>
            </a:pPr>
            <a:r>
              <a:rPr lang="en-US" sz="1400" dirty="0">
                <a:solidFill>
                  <a:schemeClr val="tx2"/>
                </a:solidFill>
              </a:rPr>
              <a:t>ci100 </a:t>
            </a:r>
            <a:r>
              <a:rPr lang="en-US" sz="1400" b="0" dirty="0">
                <a:solidFill>
                  <a:schemeClr val="tx2"/>
                </a:solidFill>
              </a:rPr>
              <a:t>= 100</a:t>
            </a:r>
            <a:r>
              <a:rPr lang="en-US" sz="1400" b="0" baseline="30000" dirty="0">
                <a:solidFill>
                  <a:schemeClr val="tx2"/>
                </a:solidFill>
              </a:rPr>
              <a:t>th</a:t>
            </a:r>
            <a:r>
              <a:rPr lang="en-US" sz="1400" b="0" dirty="0">
                <a:solidFill>
                  <a:schemeClr val="tx2"/>
                </a:solidFill>
              </a:rPr>
              <a:t> percentile Confidence Interval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EF88C91-4950-681B-0017-5305BD4ACD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7816978"/>
              </p:ext>
            </p:extLst>
          </p:nvPr>
        </p:nvGraphicFramePr>
        <p:xfrm>
          <a:off x="4712320" y="2288441"/>
          <a:ext cx="4451808" cy="4272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0629B432-7B26-0976-D2A3-ACB10C380E7E}"/>
              </a:ext>
            </a:extLst>
          </p:cNvPr>
          <p:cNvSpPr/>
          <p:nvPr/>
        </p:nvSpPr>
        <p:spPr>
          <a:xfrm>
            <a:off x="5061408" y="5522470"/>
            <a:ext cx="4082592" cy="523220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chemeClr val="tx2"/>
                </a:solidFill>
              </a:rPr>
              <a:t>Volume-Weighted Average DAM 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chemeClr val="tx2"/>
                </a:solidFill>
              </a:rPr>
              <a:t>Price per Month</a:t>
            </a:r>
          </a:p>
        </p:txBody>
      </p:sp>
      <p:sp>
        <p:nvSpPr>
          <p:cNvPr id="11" name="Line Callout 2 (No Border) 9">
            <a:extLst>
              <a:ext uri="{FF2B5EF4-FFF2-40B4-BE49-F238E27FC236}">
                <a16:creationId xmlns:a16="http://schemas.microsoft.com/office/drawing/2014/main" id="{3B33F224-D3F3-F5E8-DE93-54C44A6086DE}"/>
              </a:ext>
            </a:extLst>
          </p:cNvPr>
          <p:cNvSpPr/>
          <p:nvPr/>
        </p:nvSpPr>
        <p:spPr bwMode="auto">
          <a:xfrm>
            <a:off x="6553200" y="2742512"/>
            <a:ext cx="1219200" cy="500624"/>
          </a:xfrm>
          <a:prstGeom prst="callout2">
            <a:avLst>
              <a:gd name="adj1" fmla="val 45898"/>
              <a:gd name="adj2" fmla="val -7440"/>
              <a:gd name="adj3" fmla="val 45898"/>
              <a:gd name="adj4" fmla="val -59524"/>
              <a:gd name="adj5" fmla="val 454598"/>
              <a:gd name="adj6" fmla="val -114458"/>
            </a:avLst>
          </a:prstGeom>
          <a:noFill/>
          <a:ln w="25400">
            <a:solidFill>
              <a:schemeClr val="accent2"/>
            </a:solidFill>
            <a:miter lim="800000"/>
            <a:headEnd type="none" w="med" len="lg"/>
            <a:tailEnd type="triangle" w="med" len="lg"/>
          </a:ln>
          <a:scene3d>
            <a:camera prst="orthographicFront">
              <a:rot lat="0" lon="0" rev="0"/>
            </a:camera>
            <a:lightRig rig="threePt" dir="t"/>
          </a:scene3d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tx2"/>
                </a:solidFill>
                <a:latin typeface="Arial Black" pitchFamily="34" charset="0"/>
              </a:rPr>
              <a:t>PWA</a:t>
            </a:r>
            <a:r>
              <a:rPr lang="en-US" baseline="-25000" dirty="0">
                <a:solidFill>
                  <a:schemeClr val="tx2"/>
                </a:solidFill>
                <a:latin typeface="Arial Black" pitchFamily="34" charset="0"/>
              </a:rPr>
              <a:t>ci100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225DC-0F15-7F63-ADFF-AB985F41A16D}"/>
              </a:ext>
            </a:extLst>
          </p:cNvPr>
          <p:cNvSpPr txBox="1"/>
          <p:nvPr/>
        </p:nvSpPr>
        <p:spPr>
          <a:xfrm>
            <a:off x="141758" y="1883683"/>
            <a:ext cx="4647058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/>
            <a:r>
              <a:rPr lang="en-US" sz="1400" b="1" i="0" dirty="0">
                <a:solidFill>
                  <a:schemeClr val="tx2"/>
                </a:solidFill>
                <a:effectLst/>
              </a:rPr>
              <a:t>PWA Calculation</a:t>
            </a:r>
          </a:p>
          <a:p>
            <a:pPr marR="0" lvl="0"/>
            <a:endParaRPr lang="en-US" sz="1400" b="1" dirty="0">
              <a:solidFill>
                <a:srgbClr val="5B677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Based on monthly portfolios of PTP Obligations (group of PTP Obligation awards owned for the operating month)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Each PTP Obligation award is valued based on 30-day historical rolling average DAM Settlement Point prices.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Portfolio value for a given operating day is the aggregated value of its PTP Obligation awards.</a:t>
            </a: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Portfolio-Weighted Adder (PWA)</a:t>
            </a: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Percentile of volume-weighted value of portfolio per MWh based on historical DAM prices</a:t>
            </a:r>
          </a:p>
          <a:p>
            <a:pPr marL="742950" lvl="1" indent="-285750"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Portfolio-Weighted Auction Clearing Price (PWACP)</a:t>
            </a: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Volume-weighted value of portfolio per MWH based on most recent Auction Clearing Prices</a:t>
            </a:r>
          </a:p>
          <a:p>
            <a:pPr marL="742950" lvl="1" indent="-285750">
              <a:buSzPts val="1000"/>
              <a:buFont typeface="Arial" panose="020B0604020202020204" pitchFamily="34" charset="0"/>
              <a:buChar char="•"/>
              <a:tabLst>
                <a:tab pos="1371600" algn="l"/>
              </a:tabLst>
            </a:pP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30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Portfolio exposure is highest risk (highest negative value) of PWA and PWACP.</a:t>
            </a:r>
            <a:endParaRPr lang="en-US" sz="1300" dirty="0">
              <a:solidFill>
                <a:schemeClr val="tx2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CD192D-1A65-66DE-6DE0-1B4F7A339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FF921-0E98-1453-166A-62622F23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2000" dirty="0"/>
              <a:t>CRRs - Credit Exposure</a:t>
            </a:r>
            <a:endParaRPr lang="en-US" sz="20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C991E-9338-680A-DF97-34369E24C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800" b="0" i="0" u="none" strike="noStrike" baseline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FCEOPT </a:t>
            </a:r>
          </a:p>
          <a:p>
            <a:pPr lvl="2"/>
            <a:r>
              <a:rPr lang="en-US" sz="16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The CRR exposure captured in TPES uses the ACI99 when calculating the Future Credit Exposure(FCE) for all </a:t>
            </a:r>
            <a:r>
              <a:rPr lang="en-US" sz="1600" b="1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Options</a:t>
            </a:r>
            <a:r>
              <a:rPr lang="en-US" sz="16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 CRRs</a:t>
            </a:r>
          </a:p>
          <a:p>
            <a:pPr lvl="2"/>
            <a:endParaRPr lang="en-US" sz="1600" b="0" i="0" u="none" strike="noStrike" baseline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The FCEOPT is calculated for all owned CRRs, including the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</a:rPr>
              <a:t>remaining TOU hours of the current month 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and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</a:rPr>
              <a:t>all TOU hours for prompt/next month</a:t>
            </a:r>
          </a:p>
          <a:p>
            <a:pPr lvl="2"/>
            <a:endParaRPr lang="en-US" sz="16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FCEOBL</a:t>
            </a:r>
          </a:p>
          <a:p>
            <a:pPr lvl="2"/>
            <a:r>
              <a:rPr lang="en-US" sz="16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The CRR exposure captured in TPES uses the </a:t>
            </a:r>
            <a:r>
              <a:rPr lang="en-US" sz="1600" b="1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ACI100</a:t>
            </a:r>
            <a:r>
              <a:rPr lang="en-US" sz="16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 and ACP adders when calculating the Future Credit Exposure(FCE) for all </a:t>
            </a:r>
            <a:r>
              <a:rPr lang="en-US" sz="1600" b="1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Obligations</a:t>
            </a:r>
            <a:r>
              <a:rPr lang="en-US" sz="1600" b="0" i="0" u="none" strike="noStrike" baseline="0" dirty="0">
                <a:solidFill>
                  <a:schemeClr val="tx2"/>
                </a:solidFill>
                <a:latin typeface="Arial" panose="020B0604020202020204" pitchFamily="34" charset="0"/>
              </a:rPr>
              <a:t> CRRs</a:t>
            </a:r>
          </a:p>
          <a:p>
            <a:pPr lvl="2"/>
            <a:endParaRPr lang="en-US" sz="1600" b="0" i="0" u="none" strike="noStrike" baseline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The FCEOBL is calculated for all owned CRRs, including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</a:rPr>
              <a:t>TOU hours of the current month </a:t>
            </a: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</a:rPr>
              <a:t>and </a:t>
            </a:r>
            <a:r>
              <a:rPr lang="en-US" sz="1600" b="1" dirty="0">
                <a:solidFill>
                  <a:schemeClr val="tx2"/>
                </a:solidFill>
                <a:latin typeface="Arial" panose="020B0604020202020204" pitchFamily="34" charset="0"/>
              </a:rPr>
              <a:t>all TOU hours for all future months</a:t>
            </a:r>
            <a:endParaRPr lang="en-US" sz="16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2B8D0-0491-6A3C-E586-85AB84DFB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602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196686</TotalTime>
  <Words>1535</Words>
  <Application>Microsoft Office PowerPoint</Application>
  <PresentationFormat>On-screen Show (4:3)</PresentationFormat>
  <Paragraphs>202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Aptos</vt:lpstr>
      <vt:lpstr>Arial</vt:lpstr>
      <vt:lpstr>Arial Black</vt:lpstr>
      <vt:lpstr>ArialMT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ERCOT Congestion Revenue Rights (CRR)</vt:lpstr>
      <vt:lpstr>CRR – Pre-Auction Credit Requirements</vt:lpstr>
      <vt:lpstr>CRR – Settlement Process</vt:lpstr>
      <vt:lpstr>Future Credit Exposure (FCE)</vt:lpstr>
      <vt:lpstr>Future Credit Exposure - Options</vt:lpstr>
      <vt:lpstr>Future Credit Exposure for PTP Obligations (FCEOBL)</vt:lpstr>
      <vt:lpstr>Future Credit Exposure for PTP Obligations (FCEOBL)</vt:lpstr>
      <vt:lpstr>CRRs - Credit Exposure</vt:lpstr>
      <vt:lpstr>PowerPoint Presentation</vt:lpstr>
      <vt:lpstr>PowerPoint Presentation</vt:lpstr>
      <vt:lpstr>FCEOPT – Calculating ACI99</vt:lpstr>
      <vt:lpstr>FCEOBL – Calculating PWA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Dommaraju, Ramlok</cp:lastModifiedBy>
  <cp:revision>1224</cp:revision>
  <cp:lastPrinted>2019-06-18T19:02:16Z</cp:lastPrinted>
  <dcterms:created xsi:type="dcterms:W3CDTF">2016-01-21T15:20:31Z</dcterms:created>
  <dcterms:modified xsi:type="dcterms:W3CDTF">2025-07-21T15:50:36Z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