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67" r:id="rId7"/>
    <p:sldId id="556" r:id="rId8"/>
    <p:sldId id="557" r:id="rId9"/>
    <p:sldId id="551" r:id="rId10"/>
    <p:sldId id="553" r:id="rId11"/>
    <p:sldId id="554" r:id="rId12"/>
    <p:sldId id="549" r:id="rId13"/>
    <p:sldId id="550" r:id="rId14"/>
    <p:sldId id="558" r:id="rId15"/>
    <p:sldId id="559" r:id="rId16"/>
    <p:sldId id="560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516" y="32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42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5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rc.com/pa/rrm/ea/Documents/Panhandle_Wind_Disturbance_Report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29200" y="1981200"/>
            <a:ext cx="59508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Primary Frequency Response and PPC Interaction Issues During Ride-Through Events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Patrick Gravois – Operations Engineer</a:t>
            </a:r>
          </a:p>
          <a:p>
            <a:r>
              <a:rPr lang="en-US" dirty="0">
                <a:solidFill>
                  <a:schemeClr val="tx2"/>
                </a:solidFill>
              </a:rPr>
              <a:t>IBRWG July 18,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51A87-B393-931A-012F-683F1499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Measurement and PFR Considerations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A6164-F44E-A26E-A3E9-E8D43D8E1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02889"/>
            <a:ext cx="11379200" cy="5421711"/>
          </a:xfrm>
        </p:spPr>
        <p:txBody>
          <a:bodyPr/>
          <a:lstStyle/>
          <a:p>
            <a:r>
              <a:rPr lang="en-US" sz="2000" dirty="0"/>
              <a:t>NOG Section 2.6.2 (3) addresses frequency measurements for protection schemes but not for PFR:</a:t>
            </a:r>
          </a:p>
          <a:p>
            <a:pPr lvl="1"/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If frequency protection schemes are installed and activated to trip a Generation Resource or ESR, they shall use filtered quantities or add sufficient time delays to prevent misoperations while providing the desired equipment protection.  Protection schemes shall not trip a Generation Resource or ESR based on an instantaneous frequency measurement.</a:t>
            </a:r>
          </a:p>
          <a:p>
            <a:r>
              <a:rPr lang="en-US" sz="2000" dirty="0"/>
              <a:t>IEEE 2800 provides guidance on reaction time to PFR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SEL recommends at least 5 cycle measurement window for frequency protections schemes</a:t>
            </a:r>
          </a:p>
          <a:p>
            <a:pPr lvl="1"/>
            <a:r>
              <a:rPr lang="en-US" sz="1800" i="1" dirty="0"/>
              <a:t>Frequency element time delays are best set to no less than five cycles. The relay requires at least three cycles to measure frequency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E0BAB-D9EE-32E0-91E3-121831213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28E402-F235-4758-4946-8090760E6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276600"/>
            <a:ext cx="6172200" cy="193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750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DC170-8C57-BFB6-BE08-903043E06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FAF51-A60A-9496-178B-D711899C8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Further discussion at IBRWG</a:t>
            </a:r>
          </a:p>
          <a:p>
            <a:pPr lvl="1"/>
            <a:r>
              <a:rPr lang="en-US" sz="1800" dirty="0"/>
              <a:t>SMEs and OEMs to present on frequency measurement/calculations</a:t>
            </a:r>
          </a:p>
          <a:p>
            <a:pPr lvl="1"/>
            <a:r>
              <a:rPr lang="en-US" sz="1800" dirty="0"/>
              <a:t>Develop best practices to share with Stakeholders</a:t>
            </a:r>
          </a:p>
          <a:p>
            <a:r>
              <a:rPr lang="en-US" sz="2000" dirty="0"/>
              <a:t>ERCOT to continue working with REs/OEMs to develop acceptable corrective action plans for this performance when observed</a:t>
            </a:r>
          </a:p>
          <a:p>
            <a:pPr lvl="1"/>
            <a:r>
              <a:rPr lang="en-US" sz="1800" dirty="0"/>
              <a:t>Incorporate IBRWG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5B2FBB-7054-4794-5FE6-94F084668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7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AD2CF-EE5E-C971-607F-229E850729E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808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D17FDA-748A-548B-D262-162298D87A06}"/>
              </a:ext>
            </a:extLst>
          </p:cNvPr>
          <p:cNvSpPr txBox="1"/>
          <p:nvPr/>
        </p:nvSpPr>
        <p:spPr>
          <a:xfrm>
            <a:off x="5410200" y="2869945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Questions/ Discussion</a:t>
            </a:r>
          </a:p>
        </p:txBody>
      </p:sp>
    </p:spTree>
    <p:extLst>
      <p:ext uri="{BB962C8B-B14F-4D97-AF65-F5344CB8AC3E}">
        <p14:creationId xmlns:p14="http://schemas.microsoft.com/office/powerpoint/2010/main" val="296023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continues to see IBR units reduce output during ride-through events due to high frequency calculations or PPC interactions during fault conditions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5B6770"/>
                </a:solidFill>
                <a:latin typeface="Arial"/>
              </a:rPr>
              <a:t>These high frequency spikes are very short duration (a few msecs or often single sample) and often seen in PMU/DFR data from facilities close to the fault, and </a:t>
            </a:r>
            <a:r>
              <a:rPr lang="en-US" sz="1800" u="sng" dirty="0">
                <a:solidFill>
                  <a:srgbClr val="5B6770"/>
                </a:solidFill>
                <a:latin typeface="Arial"/>
              </a:rPr>
              <a:t>are not indicative of system frequency</a:t>
            </a: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Inverters/turbines “ride-through” initial voltage disturbance but PPC reduces output during low system frequency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First observed in Panhandle event in March 2022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NERC Panhandle Wind Disturbance report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Section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Wind Plant Controller Active Power-Frequency Response Interactions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“Plant controller active power-frequency response controls are incorrectly sending dispatch signal to individual turbines immediately following LVRT condition”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Appendix 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Plant B, Plant C, Plant E are examples of PPC/PFR/VRT interactions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Lack of high-resolution frequency data likely impeded analysis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Issue observed a few times in 2023 and 2024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Multiple occurrences in 2025 – one of the most common root causes of potential Apparent Performance Failures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439D-97B1-5E04-0909-B4D12B97D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Farm – 1/16/2024 South Texas Wind Event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50C7E4-4CBD-3F12-0B9B-0593D563A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82BC18-C230-D958-72FE-11E2D69E7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1" y="895591"/>
            <a:ext cx="6063716" cy="50668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95141E-1699-8059-B64F-E5D1B3FF78C2}"/>
              </a:ext>
            </a:extLst>
          </p:cNvPr>
          <p:cNvSpPr txBox="1"/>
          <p:nvPr/>
        </p:nvSpPr>
        <p:spPr>
          <a:xfrm>
            <a:off x="7135642" y="1080515"/>
            <a:ext cx="445235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ea typeface="+mn-lt"/>
                <a:cs typeface="+mn-lt"/>
              </a:rPr>
              <a:t>Plant dropped ~62 MW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accent2"/>
                </a:solidFill>
                <a:ea typeface="+mn-lt"/>
                <a:cs typeface="+mn-lt"/>
              </a:rPr>
              <a:t>33% of pre-disturbance output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ea typeface="+mn-lt"/>
                <a:cs typeface="+mn-lt"/>
              </a:rPr>
              <a:t>PMU data show very high frequency spikes during the two faults (60.8Hz and 60.7 Hz)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ea typeface="+mn-lt"/>
                <a:cs typeface="+mn-lt"/>
              </a:rPr>
              <a:t>System frequency dropped to 59.958 Hz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ea typeface="+mn-lt"/>
                <a:cs typeface="+mn-lt"/>
              </a:rPr>
              <a:t>RE never confirmed root cause of MW loss until similar event in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ea typeface="+mn-lt"/>
                <a:cs typeface="+mn-lt"/>
              </a:rPr>
              <a:t>Confirmed overresponse to frequency event in May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ea typeface="+mn-lt"/>
                <a:cs typeface="+mn-lt"/>
              </a:rPr>
              <a:t>Suggesting 3 second reaction time to frequency events (not approved by ERCOT)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ea typeface="+mn-lt"/>
                <a:cs typeface="+mn-lt"/>
              </a:rPr>
              <a:t>Why such high frequency spikes?           (not very close to fault)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en-US" sz="1400" dirty="0"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99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26683-AA6C-DADE-360F-6B697EC2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Farm – 1/21/2025 South Texas Event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333D4A-7129-10ED-15E9-7644A9809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63A077-9EBD-F0D8-816D-E35747250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640" y="910227"/>
            <a:ext cx="5773159" cy="50375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EBA058-4D9F-D7E2-5F20-E5C78A9FC8B8}"/>
              </a:ext>
            </a:extLst>
          </p:cNvPr>
          <p:cNvSpPr txBox="1"/>
          <p:nvPr/>
        </p:nvSpPr>
        <p:spPr>
          <a:xfrm>
            <a:off x="6823041" y="1175147"/>
            <a:ext cx="48796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ea typeface="+mn-lt"/>
                <a:cs typeface="+mn-lt"/>
              </a:rPr>
              <a:t>Turbines were at minimum output at time of the fault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ea typeface="+mn-lt"/>
                <a:cs typeface="+mn-lt"/>
              </a:rPr>
              <a:t>PPC gave command for turbines to go to zero active power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ea typeface="+mn-lt"/>
                <a:cs typeface="+mn-lt"/>
              </a:rPr>
              <a:t>Unknown if high frequency spike caused the PPC command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ea typeface="+mn-lt"/>
                <a:cs typeface="+mn-lt"/>
              </a:rPr>
              <a:t>OEM still investigating root cause of the turbine pauses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00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F872D-F31B-59F1-8E8F-59CD55011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Wind Farm – 03/04/2025 West Texas Event 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6375F-015F-28BF-610C-95FA057A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65FFA4-CD9B-88E7-92EC-1A53BA6B31EA}"/>
              </a:ext>
            </a:extLst>
          </p:cNvPr>
          <p:cNvSpPr txBox="1"/>
          <p:nvPr/>
        </p:nvSpPr>
        <p:spPr>
          <a:xfrm>
            <a:off x="7330628" y="1012953"/>
            <a:ext cx="4048575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  <a:ea typeface="+mn-lt"/>
                <a:cs typeface="+mn-lt"/>
              </a:rPr>
              <a:t>RE Root Cause: Behavior appears to be the result of an unexpected interaction between turbine level voltage ride through and the park controller level frequency droop response functions.</a:t>
            </a:r>
            <a:endParaRPr lang="en-US" sz="1400" dirty="0">
              <a:solidFill>
                <a:schemeClr val="accent2"/>
              </a:solidFill>
              <a:cs typeface="Arial"/>
            </a:endParaRPr>
          </a:p>
          <a:p>
            <a:endParaRPr lang="en-US" sz="1400" dirty="0">
              <a:solidFill>
                <a:schemeClr val="accent2"/>
              </a:solidFill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accent2"/>
                </a:solidFill>
                <a:ea typeface="+mn-lt"/>
                <a:cs typeface="+mn-lt"/>
              </a:rPr>
              <a:t>Order of Events:</a:t>
            </a:r>
            <a:endParaRPr lang="en-US" sz="1400" dirty="0">
              <a:solidFill>
                <a:schemeClr val="accent2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en-US" sz="1400" dirty="0">
                <a:solidFill>
                  <a:schemeClr val="accent2"/>
                </a:solidFill>
                <a:ea typeface="+mn-lt"/>
                <a:cs typeface="+mn-lt"/>
              </a:rPr>
              <a:t>Measured Active Power dropped instantaneously in response to the Voltage drop in the grid. </a:t>
            </a:r>
            <a:endParaRPr lang="en-US" sz="1400" dirty="0">
              <a:solidFill>
                <a:schemeClr val="accent2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en-US" sz="1400" dirty="0">
                <a:solidFill>
                  <a:schemeClr val="accent2"/>
                </a:solidFill>
                <a:ea typeface="+mn-lt"/>
                <a:cs typeface="+mn-lt"/>
              </a:rPr>
              <a:t>Within milliseconds difference, measured Frequency spiked to ~ 60.55 Hz.</a:t>
            </a:r>
            <a:endParaRPr lang="en-US" sz="1400" dirty="0">
              <a:solidFill>
                <a:schemeClr val="accent2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en-US" sz="1400" dirty="0">
                <a:solidFill>
                  <a:schemeClr val="accent2"/>
                </a:solidFill>
                <a:ea typeface="+mn-lt"/>
                <a:cs typeface="+mn-lt"/>
              </a:rPr>
              <a:t>Frequency Response snapped the Power Demand to the Measured Active Power which in that millisecond was 240 MW still. Then applied 5% droop.</a:t>
            </a:r>
            <a:endParaRPr lang="en-US" sz="1400" dirty="0">
              <a:solidFill>
                <a:schemeClr val="accent2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en-US" sz="1400" dirty="0">
                <a:solidFill>
                  <a:schemeClr val="accent2"/>
                </a:solidFill>
                <a:ea typeface="+mn-lt"/>
                <a:cs typeface="+mn-lt"/>
              </a:rPr>
              <a:t>The Frequency Response released less than half a second later before the site could even fully respond, but Power Demand then follows ramp rate (20%/min) up from the setpoint it had frozen to. So that is where the site was caught and pulled down.</a:t>
            </a:r>
            <a:endParaRPr lang="en-US" sz="1400" dirty="0">
              <a:solidFill>
                <a:schemeClr val="accent2"/>
              </a:solidFill>
              <a:cs typeface="Arial"/>
            </a:endParaRP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F7F2F27C-CA65-DF62-A261-D2D512FA63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000" y="1066800"/>
            <a:ext cx="6011346" cy="4950520"/>
          </a:xfrm>
        </p:spPr>
      </p:pic>
    </p:spTree>
    <p:extLst>
      <p:ext uri="{BB962C8B-B14F-4D97-AF65-F5344CB8AC3E}">
        <p14:creationId xmlns:p14="http://schemas.microsoft.com/office/powerpoint/2010/main" val="203694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3FF05-BF08-C881-AB2E-C12900173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Solar Farm - 03/04/2025 West Texas Event 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DA1AF-E481-B4EF-D5EA-214B652AA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7594A9-5E8D-31E6-66A6-61E53BDAAEC1}"/>
              </a:ext>
            </a:extLst>
          </p:cNvPr>
          <p:cNvSpPr txBox="1"/>
          <p:nvPr/>
        </p:nvSpPr>
        <p:spPr>
          <a:xfrm>
            <a:off x="7391400" y="1066800"/>
            <a:ext cx="3429000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cs typeface="Arial"/>
              </a:rPr>
              <a:t>RE Root Cause</a:t>
            </a:r>
            <a:r>
              <a:rPr lang="en-US" dirty="0">
                <a:cs typeface="Arial"/>
              </a:rPr>
              <a:t>:</a:t>
            </a:r>
            <a:r>
              <a:rPr lang="en-US" dirty="0">
                <a:solidFill>
                  <a:srgbClr val="2D3338"/>
                </a:solidFill>
                <a:cs typeface="Arial"/>
              </a:rPr>
              <a:t> </a:t>
            </a:r>
            <a:r>
              <a:rPr lang="en-US" dirty="0">
                <a:solidFill>
                  <a:schemeClr val="tx2"/>
                </a:solidFill>
                <a:cs typeface="Arial"/>
              </a:rPr>
              <a:t>PPC assigned new setpoint to inverters by looking at current output, which was during the low active power output during LVRT. </a:t>
            </a:r>
          </a:p>
          <a:p>
            <a:endParaRPr lang="en-US" dirty="0">
              <a:solidFill>
                <a:schemeClr val="tx2"/>
              </a:solidFill>
              <a:cs typeface="Arial"/>
            </a:endParaRPr>
          </a:p>
          <a:p>
            <a:r>
              <a:rPr lang="en-US" dirty="0">
                <a:solidFill>
                  <a:schemeClr val="tx2"/>
                </a:solidFill>
                <a:cs typeface="Arial"/>
              </a:rPr>
              <a:t>Investigating potential solutions with OEM.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9599541-C8F9-3F9C-D41A-2D5B74F485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895" y="990600"/>
            <a:ext cx="6520723" cy="5053013"/>
          </a:xfrm>
        </p:spPr>
      </p:pic>
    </p:spTree>
    <p:extLst>
      <p:ext uri="{BB962C8B-B14F-4D97-AF65-F5344CB8AC3E}">
        <p14:creationId xmlns:p14="http://schemas.microsoft.com/office/powerpoint/2010/main" val="562565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2CF08-9D98-38F4-3C64-E753C38C4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Solar Farm - 03/04/2025 West Texas Event 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52289-0FF8-4A15-8FEF-37EF31257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5E6E87-ABFC-C0BC-6F5A-F82A35220AC7}"/>
              </a:ext>
            </a:extLst>
          </p:cNvPr>
          <p:cNvSpPr txBox="1"/>
          <p:nvPr/>
        </p:nvSpPr>
        <p:spPr>
          <a:xfrm>
            <a:off x="8632371" y="1012371"/>
            <a:ext cx="315685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cs typeface="Arial"/>
              </a:rPr>
              <a:t>RE Root Cause</a:t>
            </a:r>
            <a:r>
              <a:rPr lang="en-US" dirty="0">
                <a:cs typeface="Arial"/>
              </a:rPr>
              <a:t>:</a:t>
            </a:r>
            <a:r>
              <a:rPr lang="en-US" dirty="0">
                <a:solidFill>
                  <a:srgbClr val="2D3338"/>
                </a:solidFill>
                <a:cs typeface="Arial"/>
              </a:rPr>
              <a:t> </a:t>
            </a:r>
            <a:r>
              <a:rPr lang="en-US" dirty="0">
                <a:solidFill>
                  <a:srgbClr val="FF0000"/>
                </a:solidFill>
                <a:cs typeface="Arial"/>
              </a:rPr>
              <a:t>Pending.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EBCDAA6-00B7-9E24-FD3A-312E4813F7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948" y="869803"/>
            <a:ext cx="6670582" cy="5281613"/>
          </a:xfrm>
        </p:spPr>
      </p:pic>
    </p:spTree>
    <p:extLst>
      <p:ext uri="{BB962C8B-B14F-4D97-AF65-F5344CB8AC3E}">
        <p14:creationId xmlns:p14="http://schemas.microsoft.com/office/powerpoint/2010/main" val="4736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Farm – 4/14/25 Panhandle Event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1416DE-AB92-ABBB-7AA3-57072AF3F0D5}"/>
              </a:ext>
            </a:extLst>
          </p:cNvPr>
          <p:cNvSpPr txBox="1"/>
          <p:nvPr/>
        </p:nvSpPr>
        <p:spPr>
          <a:xfrm>
            <a:off x="7178455" y="762000"/>
            <a:ext cx="48286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 Root Cause: </a:t>
            </a:r>
            <a:r>
              <a:rPr lang="en-US" sz="16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The power plant controller (PPC) provided a response to the Frequency event (exceeding 60.017 Hz) and reduced the setpoint to the inverters accordingly.  We are working on a scope with the PPC OEM to include a logic and freeze inverter setpoint during and post a voltage event which generally coincides with a frequency event to eliminate a PFR response during VRT event. We expect to have the logic finalized and implemented within 90 days. </a:t>
            </a:r>
          </a:p>
          <a:p>
            <a:endParaRPr lang="en-US" b="1" dirty="0">
              <a:solidFill>
                <a:srgbClr val="FF0000"/>
              </a:solidFill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ea typeface="Aptos" panose="020B0004020202020204" pitchFamily="34" charset="0"/>
                <a:cs typeface="Aptos" panose="020B0004020202020204" pitchFamily="34" charset="0"/>
              </a:rPr>
              <a:t>System frequency increased above deadband due to loss of Large Load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ea typeface="Aptos" panose="020B0004020202020204" pitchFamily="34" charset="0"/>
                <a:cs typeface="Aptos" panose="020B0004020202020204" pitchFamily="34" charset="0"/>
              </a:rPr>
              <a:t>High system frequency was </a:t>
            </a:r>
            <a:r>
              <a:rPr lang="en-US" b="1" dirty="0">
                <a:solidFill>
                  <a:schemeClr val="accent2"/>
                </a:solidFill>
                <a:ea typeface="Aptos" panose="020B0004020202020204" pitchFamily="34" charset="0"/>
                <a:cs typeface="Aptos" panose="020B0004020202020204" pitchFamily="34" charset="0"/>
              </a:rPr>
              <a:t>60.031 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ea typeface="Aptos" panose="020B0004020202020204" pitchFamily="34" charset="0"/>
                <a:cs typeface="Aptos" panose="020B0004020202020204" pitchFamily="34" charset="0"/>
              </a:rPr>
              <a:t>Frequency data from PPC show high frequencies during the fault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ea typeface="Aptos" panose="020B0004020202020204" pitchFamily="34" charset="0"/>
                <a:cs typeface="Aptos" panose="020B0004020202020204" pitchFamily="34" charset="0"/>
              </a:rPr>
              <a:t>31</a:t>
            </a:r>
            <a:r>
              <a:rPr lang="en-US" sz="18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MW Drop from PFR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ea typeface="Aptos" panose="020B0004020202020204" pitchFamily="34" charset="0"/>
                <a:cs typeface="Aptos" panose="020B0004020202020204" pitchFamily="34" charset="0"/>
              </a:rPr>
              <a:t>Expected PFR for 60.31 Hz system frequency would be &lt; 2 MW</a:t>
            </a:r>
            <a:endParaRPr lang="en-US" sz="1800" dirty="0">
              <a:solidFill>
                <a:schemeClr val="accent2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2">
                  <a:lumMod val="1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A397E89-DDC3-6D5B-6F6B-4CC494C27B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000" y="898733"/>
            <a:ext cx="6551405" cy="4982304"/>
          </a:xfrm>
        </p:spPr>
      </p:pic>
    </p:spTree>
    <p:extLst>
      <p:ext uri="{BB962C8B-B14F-4D97-AF65-F5344CB8AC3E}">
        <p14:creationId xmlns:p14="http://schemas.microsoft.com/office/powerpoint/2010/main" val="2582787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DD2FA-AB17-3931-1C4D-17BD91E62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05798"/>
            <a:ext cx="11277600" cy="518318"/>
          </a:xfrm>
        </p:spPr>
        <p:txBody>
          <a:bodyPr/>
          <a:lstStyle/>
          <a:p>
            <a:r>
              <a:rPr lang="en-US" dirty="0"/>
              <a:t>Wind Farm – 4/14/25 Panhandle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7AA58-AFCF-4295-1376-BFF00602B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154AB-45C0-5E70-0BF1-892AA7C5B15B}"/>
              </a:ext>
            </a:extLst>
          </p:cNvPr>
          <p:cNvSpPr txBox="1"/>
          <p:nvPr/>
        </p:nvSpPr>
        <p:spPr>
          <a:xfrm>
            <a:off x="6705600" y="862445"/>
            <a:ext cx="48286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 Root Cause: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During the event, 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the wind-controller changed the power setpoint to the turbines as reaction to a frequency event. As a result, power reduction of approximately 45 MW was realized.</a:t>
            </a:r>
          </a:p>
          <a:p>
            <a:endParaRPr lang="en-GB" altLang="en-US" sz="1600" dirty="0">
              <a:solidFill>
                <a:srgbClr val="FF0000"/>
              </a:solidFill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After an internal investigation, RE submitted a trouble-shooting ticket with OEM to analyze the frequency event and wind-control settings and expect a reply within 1-2 weeks.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kumimoji="0" lang="en-GB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/>
              <a:t>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8BC8AFB-1D0B-DB1A-68A1-D24FCD39D2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8000" y="862445"/>
            <a:ext cx="6182158" cy="5370513"/>
          </a:xfrm>
        </p:spPr>
      </p:pic>
    </p:spTree>
    <p:extLst>
      <p:ext uri="{BB962C8B-B14F-4D97-AF65-F5344CB8AC3E}">
        <p14:creationId xmlns:p14="http://schemas.microsoft.com/office/powerpoint/2010/main" val="401681304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344f560a-88f6-462e-96a6-e44784eab4f1">ERCOT Limited</Information_x0020_Classification>
    <Status xmlns="4a591e47-97d7-4168-9476-f927c155b88a" xsi:nil="true"/>
    <Description0 xmlns="4a591e47-97d7-4168-9476-f927c155b88a" xsi:nil="true"/>
    <Audience xmlns="4a591e47-97d7-4168-9476-f927c155b88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DFBC458AA45B4EBB63CEF8DC9AEE9F" ma:contentTypeVersion="15" ma:contentTypeDescription="Create a new document." ma:contentTypeScope="" ma:versionID="fd3bd9b009ea88eda78b31a311e45ee6">
  <xsd:schema xmlns:xsd="http://www.w3.org/2001/XMLSchema" xmlns:xs="http://www.w3.org/2001/XMLSchema" xmlns:p="http://schemas.microsoft.com/office/2006/metadata/properties" xmlns:ns2="344f560a-88f6-462e-96a6-e44784eab4f1" xmlns:ns3="4a591e47-97d7-4168-9476-f927c155b88a" targetNamespace="http://schemas.microsoft.com/office/2006/metadata/properties" ma:root="true" ma:fieldsID="0d362e9e35a13e206a04cff2e0046ff9" ns2:_="" ns3:_="">
    <xsd:import namespace="344f560a-88f6-462e-96a6-e44784eab4f1"/>
    <xsd:import namespace="4a591e47-97d7-4168-9476-f927c155b88a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Audience" minOccurs="0"/>
                <xsd:element ref="ns3:Description0" minOccurs="0"/>
                <xsd:element ref="ns3:Status" minOccurs="0"/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4f560a-88f6-462e-96a6-e44784eab4f1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91e47-97d7-4168-9476-f927c155b88a" elementFormDefault="qualified">
    <xsd:import namespace="http://schemas.microsoft.com/office/2006/documentManagement/types"/>
    <xsd:import namespace="http://schemas.microsoft.com/office/infopath/2007/PartnerControls"/>
    <xsd:element name="Audience" ma:index="5" nillable="true" ma:displayName="Audience" ma:default="Internal" ma:format="Dropdown" ma:internalName="Audience" ma:readOnly="false">
      <xsd:simpleType>
        <xsd:restriction base="dms:Choice">
          <xsd:enumeration value="Internal"/>
          <xsd:enumeration value="Public"/>
        </xsd:restriction>
      </xsd:simpleType>
    </xsd:element>
    <xsd:element name="Description0" ma:index="6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Status" ma:index="7" nillable="true" ma:displayName="Status" ma:default="Official Document" ma:format="Dropdown" ma:internalName="Status" ma:readOnly="false">
      <xsd:simpleType>
        <xsd:restriction base="dms:Choice">
          <xsd:enumeration value="Official Document"/>
          <xsd:enumeration value="Draft"/>
          <xsd:enumeration value="In progress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42F3A4-816E-4BD6-9638-D27334FDF5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344f560a-88f6-462e-96a6-e44784eab4f1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a591e47-97d7-4168-9476-f927c155b88a"/>
  </ds:schemaRefs>
</ds:datastoreItem>
</file>

<file path=customXml/itemProps3.xml><?xml version="1.0" encoding="utf-8"?>
<ds:datastoreItem xmlns:ds="http://schemas.openxmlformats.org/officeDocument/2006/customXml" ds:itemID="{5FD5D2E1-A580-4BAF-855B-E8F0E86F4C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4f560a-88f6-462e-96a6-e44784eab4f1"/>
    <ds:schemaRef ds:uri="4a591e47-97d7-4168-9476-f927c155b8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1516</TotalTime>
  <Words>921</Words>
  <Application>Microsoft Office PowerPoint</Application>
  <PresentationFormat>Widescreen</PresentationFormat>
  <Paragraphs>96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Calibri</vt:lpstr>
      <vt:lpstr>Times New Roman</vt:lpstr>
      <vt:lpstr>Wingdings</vt:lpstr>
      <vt:lpstr>1_Custom Design</vt:lpstr>
      <vt:lpstr>Office Theme</vt:lpstr>
      <vt:lpstr>PowerPoint Presentation</vt:lpstr>
      <vt:lpstr>Background</vt:lpstr>
      <vt:lpstr>Wind Farm – 1/16/2024 South Texas Wind Event</vt:lpstr>
      <vt:lpstr>Wind Farm – 1/21/2025 South Texas Event</vt:lpstr>
      <vt:lpstr>Wind Farm – 03/04/2025 West Texas Event </vt:lpstr>
      <vt:lpstr>Solar Farm - 03/04/2025 West Texas Event </vt:lpstr>
      <vt:lpstr>Solar Farm - 03/04/2025 West Texas Event </vt:lpstr>
      <vt:lpstr>Solar Farm – 4/14/25 Panhandle Event</vt:lpstr>
      <vt:lpstr>Wind Farm – 4/14/25 Panhandle Event</vt:lpstr>
      <vt:lpstr>Frequency Measurement and PFR Considerations for Discussion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Gravois, Patrick</cp:lastModifiedBy>
  <cp:revision>42</cp:revision>
  <cp:lastPrinted>2016-01-21T20:53:15Z</cp:lastPrinted>
  <dcterms:created xsi:type="dcterms:W3CDTF">2016-01-21T15:20:31Z</dcterms:created>
  <dcterms:modified xsi:type="dcterms:W3CDTF">2025-07-17T14:30:36Z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0x01010011DFBC458AA45B4EBB63CEF8DC9AEE9F</vt:lpwstr>
  </property>
  <property fmtid="{D5CDD505-2E9C-101B-9397-08002B2CF9AE}" pid="3" name="Order">
    <vt:r8>2800</vt:r8>
  </property>
  <property fmtid="{D5CDD505-2E9C-101B-9397-08002B2CF9AE}" pid="4" name="_ExtendedDescription">
    <vt:lpwstr/>
  </property>
  <property fmtid="{D5CDD505-2E9C-101B-9397-08002B2CF9AE}" pid="5" name="MSIP_Label_7084cbda-52b8-46fb-a7b7-cb5bd465ed85_Enabled">
    <vt:lpwstr>true</vt:lpwstr>
  </property>
  <property fmtid="{D5CDD505-2E9C-101B-9397-08002B2CF9AE}" pid="6" name="MSIP_Label_7084cbda-52b8-46fb-a7b7-cb5bd465ed85_SetDate">
    <vt:lpwstr>2025-07-16T16:38:52Z</vt:lpwstr>
  </property>
  <property fmtid="{D5CDD505-2E9C-101B-9397-08002B2CF9AE}" pid="7" name="MSIP_Label_7084cbda-52b8-46fb-a7b7-cb5bd465ed85_Method">
    <vt:lpwstr>Standard</vt:lpwstr>
  </property>
  <property fmtid="{D5CDD505-2E9C-101B-9397-08002B2CF9AE}" pid="8" name="MSIP_Label_7084cbda-52b8-46fb-a7b7-cb5bd465ed85_Name">
    <vt:lpwstr>Internal</vt:lpwstr>
  </property>
  <property fmtid="{D5CDD505-2E9C-101B-9397-08002B2CF9AE}" pid="9" name="MSIP_Label_7084cbda-52b8-46fb-a7b7-cb5bd465ed85_SiteId">
    <vt:lpwstr>0afb747d-bff7-4596-a9fc-950ef9e0ec45</vt:lpwstr>
  </property>
  <property fmtid="{D5CDD505-2E9C-101B-9397-08002B2CF9AE}" pid="10" name="MSIP_Label_7084cbda-52b8-46fb-a7b7-cb5bd465ed85_ActionId">
    <vt:lpwstr>d9b1afef-5091-4e2a-a5ad-7c1c34499a25</vt:lpwstr>
  </property>
  <property fmtid="{D5CDD505-2E9C-101B-9397-08002B2CF9AE}" pid="11" name="MSIP_Label_7084cbda-52b8-46fb-a7b7-cb5bd465ed85_ContentBits">
    <vt:lpwstr>0</vt:lpwstr>
  </property>
  <property fmtid="{D5CDD505-2E9C-101B-9397-08002B2CF9AE}" pid="12" name="MSIP_Label_7084cbda-52b8-46fb-a7b7-cb5bd465ed85_Tag">
    <vt:lpwstr>10, 3, 0, 1</vt:lpwstr>
  </property>
</Properties>
</file>