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5">
  <p:sldMasterIdLst>
    <p:sldMasterId id="2147483653" r:id="rId1"/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260" r:id="rId4"/>
    <p:sldId id="267" r:id="rId5"/>
    <p:sldId id="299" r:id="rId6"/>
    <p:sldId id="292" r:id="rId7"/>
    <p:sldId id="300" r:id="rId8"/>
    <p:sldId id="30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>
        <p:scale>
          <a:sx n="125" d="100"/>
          <a:sy n="125" d="100"/>
        </p:scale>
        <p:origin x="1230" y="3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issues/NPRR936" TargetMode="External"/><Relationship Id="rId2" Type="http://schemas.openxmlformats.org/officeDocument/2006/relationships/hyperlink" Target="https://www.ercot.com/mktrules/issues/NPRR1288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mktrules/issues/SCR83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22138"/>
            <a:ext cx="502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CRR Updates</a:t>
            </a:r>
          </a:p>
          <a:p>
            <a:endParaRPr lang="en-US" dirty="0"/>
          </a:p>
          <a:p>
            <a:r>
              <a:rPr lang="en-US"/>
              <a:t>Samantha Findley</a:t>
            </a:r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July 21,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6581-A32F-61A4-357E-C3240C46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88F42-DB93-1542-D0D5-834B40C1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LTAS transactions and solution times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CRR auction limits table updates</a:t>
            </a:r>
          </a:p>
          <a:p>
            <a:r>
              <a:rPr lang="en-US" sz="2400" dirty="0"/>
              <a:t>What’s next</a:t>
            </a:r>
          </a:p>
        </p:txBody>
      </p:sp>
    </p:spTree>
    <p:extLst>
      <p:ext uri="{BB962C8B-B14F-4D97-AF65-F5344CB8AC3E}">
        <p14:creationId xmlns:p14="http://schemas.microsoft.com/office/powerpoint/2010/main" val="380327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96A6-2116-5CB2-B2CF-F1B4B3CA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LTAS transactions and solution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6FF-9160-CC5B-6878-6BCA9C62E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0AFF11-D828-64B1-12F0-B4BA58643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4024"/>
            <a:ext cx="8839200" cy="51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3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924A8-7A71-4F35-D72B-075962CB4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ea typeface="Times New Roman" panose="02020603050405020304" pitchFamily="18" charset="0"/>
              </a:rPr>
              <a:t>Update to CRR auction limits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473D-44FE-68B1-C418-44851285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endParaRPr lang="en-US" sz="1400" dirty="0">
              <a:ea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400" dirty="0">
                <a:ea typeface="Times New Roman" panose="02020603050405020304" pitchFamily="18" charset="0"/>
              </a:rPr>
              <a:t>Continued increases in submitting CRRAHs and submitted transactions are driving the decrease in the per-CRRAH limits.</a:t>
            </a: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400" b="1" dirty="0">
                <a:ea typeface="Times New Roman" panose="02020603050405020304" pitchFamily="18" charset="0"/>
              </a:rPr>
              <a:t>Previous limits:</a:t>
            </a: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400" b="1" dirty="0">
                <a:ea typeface="Times New Roman" panose="02020603050405020304" pitchFamily="18" charset="0"/>
              </a:rPr>
              <a:t>Updated limits:</a:t>
            </a: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739A3-F250-95D8-E8EE-6841E4F67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946884B-82A5-27E1-9CA8-BBB8C7CE6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981200"/>
            <a:ext cx="4953691" cy="16575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0A0A2F8-4794-D6AB-1029-372B529AC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4114800"/>
            <a:ext cx="4953691" cy="16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7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E707-2249-E1AC-04BE-9BC16D282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Increasing Submitting CRRAHs and Transactions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8C11E-D6D6-C9AE-CDBC-2FD4E49FD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32D7D2-9F1A-EF93-1A69-00ACE3079AE8}"/>
              </a:ext>
            </a:extLst>
          </p:cNvPr>
          <p:cNvSpPr txBox="1"/>
          <p:nvPr/>
        </p:nvSpPr>
        <p:spPr>
          <a:xfrm>
            <a:off x="1447800" y="5562600"/>
            <a:ext cx="6668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*Initial bid window transactions from Transaction Adjustment Periods</a:t>
            </a:r>
          </a:p>
          <a:p>
            <a:r>
              <a:rPr lang="en-US" sz="1200" dirty="0"/>
              <a:t>**First LTAS that used NPRR 1261 limits</a:t>
            </a:r>
          </a:p>
          <a:p>
            <a:r>
              <a:rPr lang="en-US" sz="1200" dirty="0"/>
              <a:t>***TAC approved lowering to 3,000 on 10/30/2024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1470F5-7A11-E29A-5562-B412BD1A9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762000"/>
            <a:ext cx="6158410" cy="474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16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3C61-98AB-F6BF-31CE-13869256E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What’s 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0FCA8-0AAF-B941-B78F-ABF27D7EA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/>
              <a:t>Bid fee discussion reboot from October 2024</a:t>
            </a:r>
            <a:endParaRPr lang="en-US" sz="1800" u="sng" dirty="0">
              <a:effectLst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u="sng" dirty="0">
              <a:effectLst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u="sng" dirty="0">
                <a:effectLst/>
                <a:ea typeface="Times New Roman" panose="02020603050405020304" pitchFamily="18" charset="0"/>
              </a:rPr>
              <a:t>Minimum Option Bid Price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- Increasing existing min bid price from $0.01 to TAC approved value (example, $0.25) would create downward pressure on volume of CRR Option bids – ERCOT-sponsored NPRR</a:t>
            </a:r>
          </a:p>
          <a:p>
            <a:pPr lvl="1" indent="-342900">
              <a:spcBef>
                <a:spcPts val="0"/>
              </a:spcBef>
              <a:buFont typeface="+mj-lt"/>
              <a:buAutoNum type="arabicPeriod"/>
            </a:pPr>
            <a:endParaRPr lang="en-US" sz="1400" dirty="0">
              <a:effectLst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1400" u="sng" dirty="0">
                <a:effectLst/>
                <a:ea typeface="Times New Roman" panose="02020603050405020304" pitchFamily="18" charset="0"/>
              </a:rPr>
              <a:t>Unawarded Bid fee for Options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- Introduce bid fee for unawarded Options to create downward pressure on bid levels- NPRR and system change</a:t>
            </a:r>
          </a:p>
          <a:p>
            <a:pPr lvl="1">
              <a:spcBef>
                <a:spcPts val="0"/>
              </a:spcBef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r>
              <a:rPr lang="en-US" sz="1800" dirty="0"/>
              <a:t>Planning to bundle NPRRs </a:t>
            </a:r>
            <a:r>
              <a:rPr lang="en-US" sz="1800" dirty="0">
                <a:hlinkClick r:id="rId2"/>
              </a:rPr>
              <a:t>1288</a:t>
            </a:r>
            <a:r>
              <a:rPr lang="en-US" sz="1800" dirty="0"/>
              <a:t> and </a:t>
            </a:r>
            <a:r>
              <a:rPr lang="en-US" sz="1800" dirty="0">
                <a:hlinkClick r:id="rId3"/>
              </a:rPr>
              <a:t>936</a:t>
            </a:r>
            <a:r>
              <a:rPr lang="en-US" sz="1800" dirty="0"/>
              <a:t> for a project to start early 2026. With implementation, the bid limit will change to the Counter-Party level rather than the CRRAH level.</a:t>
            </a:r>
          </a:p>
          <a:p>
            <a:endParaRPr lang="en-US" sz="1800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4"/>
              </a:rPr>
              <a:t>SCR833, Increase CRR Transaction Capability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600K transactions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not feasible with current software/hardware.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3B5319-6373-767C-34A3-7C0750773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577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207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Agenda</vt:lpstr>
      <vt:lpstr>Historical LTAS transactions and solution times</vt:lpstr>
      <vt:lpstr>Update to CRR auction limits </vt:lpstr>
      <vt:lpstr>Increasing Submitting CRRAHs and Transactions</vt:lpstr>
      <vt:lpstr>What’s next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2025-07-18T21:01:13Z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