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8" r:id="rId8"/>
    <p:sldId id="27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FC4818-A9C9-4870-BA45-F0CCC15B4724}" v="3" dt="2025-07-18T18:07:56.9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706" autoAdjust="0"/>
  </p:normalViewPr>
  <p:slideViewPr>
    <p:cSldViewPr showGuides="1">
      <p:cViewPr varScale="1">
        <p:scale>
          <a:sx n="70" d="100"/>
          <a:sy n="70" d="100"/>
        </p:scale>
        <p:origin x="1747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enard\AppData\Local\Microsoft\Windows\INetCache\Content.Outlook\TI2XSF4F\PTP-CRR%20monthly%20data%20-%20CMWG%20July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Sheet1!$H$9</c:f>
              <c:strCache>
                <c:ptCount val="1"/>
                <c:pt idx="0">
                  <c:v>AVG_DAILY_COUNT</c:v>
                </c:pt>
              </c:strCache>
            </c:strRef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dPt>
            <c:idx val="52"/>
            <c:invertIfNegative val="0"/>
            <c:bubble3D val="0"/>
            <c:spPr>
              <a:solidFill>
                <a:srgbClr val="00AEC7"/>
              </a:solidFill>
              <a:ln>
                <a:solidFill>
                  <a:srgbClr val="00AEC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F2-49E8-8ACB-78C9BD0C37E4}"/>
              </c:ext>
            </c:extLst>
          </c:dPt>
          <c:dPt>
            <c:idx val="53"/>
            <c:invertIfNegative val="0"/>
            <c:bubble3D val="0"/>
            <c:spPr>
              <a:solidFill>
                <a:srgbClr val="00AEC7"/>
              </a:solidFill>
              <a:ln>
                <a:solidFill>
                  <a:srgbClr val="00AEC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F2-49E8-8ACB-78C9BD0C37E4}"/>
              </c:ext>
            </c:extLst>
          </c:dPt>
          <c:dPt>
            <c:idx val="54"/>
            <c:invertIfNegative val="0"/>
            <c:bubble3D val="0"/>
            <c:spPr>
              <a:solidFill>
                <a:srgbClr val="00AEC7"/>
              </a:solidFill>
              <a:ln>
                <a:solidFill>
                  <a:srgbClr val="00AEC7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F2-49E8-8ACB-78C9BD0C37E4}"/>
              </c:ext>
            </c:extLst>
          </c:dPt>
          <c:cat>
            <c:multiLvlStrRef>
              <c:f>Sheet1!$F$10:$G$64</c:f>
              <c:multiLvlStrCache>
                <c:ptCount val="55"/>
                <c:lvl>
                  <c:pt idx="0">
                    <c:v>January</c:v>
                  </c:pt>
                  <c:pt idx="1">
                    <c:v>February</c:v>
                  </c:pt>
                  <c:pt idx="2">
                    <c:v>March</c:v>
                  </c:pt>
                  <c:pt idx="3">
                    <c:v>April</c:v>
                  </c:pt>
                  <c:pt idx="4">
                    <c:v>May</c:v>
                  </c:pt>
                  <c:pt idx="5">
                    <c:v>June</c:v>
                  </c:pt>
                  <c:pt idx="6">
                    <c:v>July</c:v>
                  </c:pt>
                  <c:pt idx="7">
                    <c:v>August</c:v>
                  </c:pt>
                  <c:pt idx="8">
                    <c:v>September</c:v>
                  </c:pt>
                  <c:pt idx="9">
                    <c:v>October</c:v>
                  </c:pt>
                  <c:pt idx="10">
                    <c:v>November</c:v>
                  </c:pt>
                  <c:pt idx="11">
                    <c:v>December</c:v>
                  </c:pt>
                  <c:pt idx="12">
                    <c:v>January</c:v>
                  </c:pt>
                  <c:pt idx="13">
                    <c:v>February</c:v>
                  </c:pt>
                  <c:pt idx="14">
                    <c:v>March</c:v>
                  </c:pt>
                  <c:pt idx="15">
                    <c:v>April</c:v>
                  </c:pt>
                  <c:pt idx="16">
                    <c:v>May</c:v>
                  </c:pt>
                  <c:pt idx="17">
                    <c:v>June</c:v>
                  </c:pt>
                  <c:pt idx="18">
                    <c:v>July</c:v>
                  </c:pt>
                  <c:pt idx="19">
                    <c:v>August</c:v>
                  </c:pt>
                  <c:pt idx="20">
                    <c:v>September</c:v>
                  </c:pt>
                  <c:pt idx="21">
                    <c:v>October</c:v>
                  </c:pt>
                  <c:pt idx="22">
                    <c:v>November</c:v>
                  </c:pt>
                  <c:pt idx="23">
                    <c:v>December</c:v>
                  </c:pt>
                  <c:pt idx="24">
                    <c:v>January</c:v>
                  </c:pt>
                  <c:pt idx="25">
                    <c:v>February</c:v>
                  </c:pt>
                  <c:pt idx="26">
                    <c:v>March</c:v>
                  </c:pt>
                  <c:pt idx="27">
                    <c:v>April</c:v>
                  </c:pt>
                  <c:pt idx="28">
                    <c:v>May</c:v>
                  </c:pt>
                  <c:pt idx="29">
                    <c:v>June</c:v>
                  </c:pt>
                  <c:pt idx="30">
                    <c:v>July</c:v>
                  </c:pt>
                  <c:pt idx="31">
                    <c:v>August</c:v>
                  </c:pt>
                  <c:pt idx="32">
                    <c:v>September</c:v>
                  </c:pt>
                  <c:pt idx="33">
                    <c:v>October</c:v>
                  </c:pt>
                  <c:pt idx="34">
                    <c:v>November</c:v>
                  </c:pt>
                  <c:pt idx="35">
                    <c:v>December</c:v>
                  </c:pt>
                  <c:pt idx="36">
                    <c:v>January</c:v>
                  </c:pt>
                  <c:pt idx="37">
                    <c:v>February</c:v>
                  </c:pt>
                  <c:pt idx="38">
                    <c:v>March</c:v>
                  </c:pt>
                  <c:pt idx="39">
                    <c:v>April</c:v>
                  </c:pt>
                  <c:pt idx="40">
                    <c:v>May</c:v>
                  </c:pt>
                  <c:pt idx="41">
                    <c:v>June</c:v>
                  </c:pt>
                  <c:pt idx="42">
                    <c:v>July</c:v>
                  </c:pt>
                  <c:pt idx="43">
                    <c:v>August</c:v>
                  </c:pt>
                  <c:pt idx="44">
                    <c:v>September</c:v>
                  </c:pt>
                  <c:pt idx="45">
                    <c:v>October</c:v>
                  </c:pt>
                  <c:pt idx="46">
                    <c:v>November</c:v>
                  </c:pt>
                  <c:pt idx="47">
                    <c:v>December</c:v>
                  </c:pt>
                  <c:pt idx="48">
                    <c:v>January</c:v>
                  </c:pt>
                  <c:pt idx="49">
                    <c:v>February</c:v>
                  </c:pt>
                  <c:pt idx="50">
                    <c:v>March</c:v>
                  </c:pt>
                  <c:pt idx="51">
                    <c:v>April</c:v>
                  </c:pt>
                  <c:pt idx="52">
                    <c:v>May</c:v>
                  </c:pt>
                  <c:pt idx="53">
                    <c:v>June</c:v>
                  </c:pt>
                  <c:pt idx="54">
                    <c:v>July</c:v>
                  </c:pt>
                </c:lvl>
                <c:lvl>
                  <c:pt idx="0">
                    <c:v>2021</c:v>
                  </c:pt>
                  <c:pt idx="12">
                    <c:v>2022</c:v>
                  </c:pt>
                  <c:pt idx="24">
                    <c:v>2023</c:v>
                  </c:pt>
                  <c:pt idx="36">
                    <c:v>2024</c:v>
                  </c:pt>
                  <c:pt idx="48">
                    <c:v>2025</c:v>
                  </c:pt>
                </c:lvl>
              </c:multiLvlStrCache>
            </c:multiLvlStrRef>
          </c:cat>
          <c:val>
            <c:numRef>
              <c:f>Sheet1!$H$10:$H$64</c:f>
              <c:numCache>
                <c:formatCode>General</c:formatCode>
                <c:ptCount val="55"/>
                <c:pt idx="0">
                  <c:v>142269</c:v>
                </c:pt>
                <c:pt idx="1">
                  <c:v>114658</c:v>
                </c:pt>
                <c:pt idx="2">
                  <c:v>110542</c:v>
                </c:pt>
                <c:pt idx="3">
                  <c:v>126766</c:v>
                </c:pt>
                <c:pt idx="4">
                  <c:v>133887</c:v>
                </c:pt>
                <c:pt idx="5">
                  <c:v>136099</c:v>
                </c:pt>
                <c:pt idx="6">
                  <c:v>126059</c:v>
                </c:pt>
                <c:pt idx="7">
                  <c:v>132495</c:v>
                </c:pt>
                <c:pt idx="8">
                  <c:v>135582</c:v>
                </c:pt>
                <c:pt idx="9">
                  <c:v>157455</c:v>
                </c:pt>
                <c:pt idx="10">
                  <c:v>141273</c:v>
                </c:pt>
                <c:pt idx="11">
                  <c:v>144663</c:v>
                </c:pt>
                <c:pt idx="12">
                  <c:v>147878</c:v>
                </c:pt>
                <c:pt idx="13">
                  <c:v>166273</c:v>
                </c:pt>
                <c:pt idx="14">
                  <c:v>192811</c:v>
                </c:pt>
                <c:pt idx="15">
                  <c:v>195078</c:v>
                </c:pt>
                <c:pt idx="16">
                  <c:v>179537</c:v>
                </c:pt>
                <c:pt idx="17">
                  <c:v>149026</c:v>
                </c:pt>
                <c:pt idx="18">
                  <c:v>144314</c:v>
                </c:pt>
                <c:pt idx="19">
                  <c:v>130900</c:v>
                </c:pt>
                <c:pt idx="20">
                  <c:v>122985</c:v>
                </c:pt>
                <c:pt idx="21">
                  <c:v>143937</c:v>
                </c:pt>
                <c:pt idx="22">
                  <c:v>162085</c:v>
                </c:pt>
                <c:pt idx="23">
                  <c:v>143969</c:v>
                </c:pt>
                <c:pt idx="24">
                  <c:v>148013</c:v>
                </c:pt>
                <c:pt idx="25">
                  <c:v>163268</c:v>
                </c:pt>
                <c:pt idx="26">
                  <c:v>183103</c:v>
                </c:pt>
                <c:pt idx="27">
                  <c:v>164051</c:v>
                </c:pt>
                <c:pt idx="28">
                  <c:v>149878</c:v>
                </c:pt>
                <c:pt idx="29">
                  <c:v>160188</c:v>
                </c:pt>
                <c:pt idx="30">
                  <c:v>156719</c:v>
                </c:pt>
                <c:pt idx="31">
                  <c:v>174514</c:v>
                </c:pt>
                <c:pt idx="32">
                  <c:v>178043</c:v>
                </c:pt>
                <c:pt idx="33">
                  <c:v>184026</c:v>
                </c:pt>
                <c:pt idx="34">
                  <c:v>181360</c:v>
                </c:pt>
                <c:pt idx="35">
                  <c:v>179290</c:v>
                </c:pt>
                <c:pt idx="36">
                  <c:v>173332</c:v>
                </c:pt>
                <c:pt idx="37">
                  <c:v>209441</c:v>
                </c:pt>
                <c:pt idx="38">
                  <c:v>224737</c:v>
                </c:pt>
                <c:pt idx="39">
                  <c:v>233435</c:v>
                </c:pt>
                <c:pt idx="40">
                  <c:v>226669</c:v>
                </c:pt>
                <c:pt idx="41">
                  <c:v>231095</c:v>
                </c:pt>
                <c:pt idx="42">
                  <c:v>202052</c:v>
                </c:pt>
                <c:pt idx="43">
                  <c:v>199128</c:v>
                </c:pt>
                <c:pt idx="44">
                  <c:v>195912</c:v>
                </c:pt>
                <c:pt idx="45">
                  <c:v>201251</c:v>
                </c:pt>
                <c:pt idx="46">
                  <c:v>203644</c:v>
                </c:pt>
                <c:pt idx="47">
                  <c:v>196807</c:v>
                </c:pt>
                <c:pt idx="48">
                  <c:v>202383</c:v>
                </c:pt>
                <c:pt idx="49">
                  <c:v>212756</c:v>
                </c:pt>
                <c:pt idx="50">
                  <c:v>223804</c:v>
                </c:pt>
                <c:pt idx="51">
                  <c:v>247643</c:v>
                </c:pt>
                <c:pt idx="52">
                  <c:v>234096</c:v>
                </c:pt>
                <c:pt idx="53">
                  <c:v>231790</c:v>
                </c:pt>
                <c:pt idx="54">
                  <c:v>220762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F2-49E8-8ACB-78C9BD0C3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-30"/>
        <c:axId val="2008384048"/>
        <c:axId val="2008396048"/>
      </c:barChart>
      <c:catAx>
        <c:axId val="200838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8396048"/>
        <c:crosses val="autoZero"/>
        <c:auto val="1"/>
        <c:lblAlgn val="ctr"/>
        <c:lblOffset val="100"/>
        <c:noMultiLvlLbl val="0"/>
      </c:catAx>
      <c:valAx>
        <c:axId val="2008396048"/>
        <c:scaling>
          <c:orientation val="minMax"/>
          <c:max val="250000"/>
          <c:min val="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8384048"/>
        <c:crosses val="autoZero"/>
        <c:crossBetween val="between"/>
        <c:majorUnit val="5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52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73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9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813447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Day-Ahead Market PTP and PTPLO Submission Activity, 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21, 2025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Over</a:t>
            </a:r>
            <a:r>
              <a:rPr lang="en-US" b="1" dirty="0">
                <a:solidFill>
                  <a:schemeClr val="accent1"/>
                </a:solidFill>
              </a:rPr>
              <a:t>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CEFDBD-4396-FFEA-A961-90A338FB0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21" y="1017189"/>
            <a:ext cx="8534400" cy="5231211"/>
          </a:xfrm>
        </p:spPr>
        <p:txBody>
          <a:bodyPr/>
          <a:lstStyle/>
          <a:p>
            <a:r>
              <a:rPr lang="en-US" sz="2200" dirty="0"/>
              <a:t>H</a:t>
            </a:r>
            <a:r>
              <a:rPr lang="en-US" sz="2000" dirty="0"/>
              <a:t>igh volumes of PTP and PTPLO interval records submissions are linked to increased optimization engine execution times.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PTP submission volumes continue to be a concern.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Some form of submission fee for PTP submissions (excluding PTPLOs) has been proposed by ERCOT.</a:t>
            </a:r>
          </a:p>
          <a:p>
            <a:endParaRPr lang="en-US" sz="2000" dirty="0"/>
          </a:p>
          <a:p>
            <a:r>
              <a:rPr lang="en-US" sz="2000" dirty="0"/>
              <a:t>In the meantime, it is possible that the existing, static counter party PTP Obligation submission count limit could be reduced to help promote timely DAM execution. </a:t>
            </a:r>
          </a:p>
          <a:p>
            <a:endParaRPr lang="en-US" sz="2000" dirty="0"/>
          </a:p>
          <a:p>
            <a:r>
              <a:rPr lang="en-US" sz="2000" dirty="0"/>
              <a:t>ERCOT is anticipating post-RTC implementation of bid fees and is aiming to propose NPRR language soon.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5CA7C-A7B3-871F-F8E5-37E43717A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41AE-946A-E8D1-C118-BC4B1EBE6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PTP Activity Since January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8545F-12BD-86B6-A951-78E0BC633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Submission Activity has grown during the study period 2021-present. New data in blue.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Average Monthly PTP/CRR Submissions: 2021-2025</a:t>
            </a: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48363-784C-6F19-DAAF-BEAC346AF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250A754-2787-ECF8-EF7F-B56036CAF3D5}"/>
              </a:ext>
            </a:extLst>
          </p:cNvPr>
          <p:cNvSpPr txBox="1">
            <a:spLocks/>
          </p:cNvSpPr>
          <p:nvPr/>
        </p:nvSpPr>
        <p:spPr>
          <a:xfrm>
            <a:off x="4831649" y="6135897"/>
            <a:ext cx="4194875" cy="29461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844E3C0-21B1-40D3-9EF8-F81B812C11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902154"/>
              </p:ext>
            </p:extLst>
          </p:nvPr>
        </p:nvGraphicFramePr>
        <p:xfrm>
          <a:off x="304800" y="2330768"/>
          <a:ext cx="8534400" cy="353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58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E9BB1-049D-A69A-A22F-C8ABC66B8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4848D-6938-404F-0985-DAAA6699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Submission Activity has grown during the study period 2021-present. New data in blue.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400" dirty="0">
                <a:solidFill>
                  <a:srgbClr val="5B6770"/>
                </a:solidFill>
              </a:rPr>
              <a:t>Average Daily PTP Submissions: 2021-2025</a:t>
            </a: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7" name="Picture 6" descr="Chart, scatter chart&#10;&#10;AI-generated content may be incorrect.">
            <a:extLst>
              <a:ext uri="{FF2B5EF4-FFF2-40B4-BE49-F238E27FC236}">
                <a16:creationId xmlns:a16="http://schemas.microsoft.com/office/drawing/2014/main" id="{7389A815-CEFD-88B7-C7F8-563477B5B0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83"/>
          <a:stretch/>
        </p:blipFill>
        <p:spPr>
          <a:xfrm>
            <a:off x="304800" y="2362200"/>
            <a:ext cx="8534400" cy="2971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4F7789-9FA6-E962-4BC8-5C75CC04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PTP Activity Since January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41F0BF-81B2-307A-AD4D-2DEC321FE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EFBE776-1246-6C2F-F02F-4B9357936897}"/>
              </a:ext>
            </a:extLst>
          </p:cNvPr>
          <p:cNvSpPr txBox="1">
            <a:spLocks/>
          </p:cNvSpPr>
          <p:nvPr/>
        </p:nvSpPr>
        <p:spPr>
          <a:xfrm>
            <a:off x="4831649" y="6135897"/>
            <a:ext cx="4194875" cy="29461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45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8294-3C52-FDC2-F7FE-0997800F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4EA6E-6D46-7D72-3EDB-31142AF96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is continuing to study the influence of different input variables on execution time.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questions or concerns?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2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CA20-104C-3ADE-0D51-815826B9E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14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c34af464-7aa1-4edd-9be4-83dffc1cb926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4844</TotalTime>
  <Words>192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1_Custom Design</vt:lpstr>
      <vt:lpstr>Office Theme</vt:lpstr>
      <vt:lpstr>PowerPoint Presentation</vt:lpstr>
      <vt:lpstr>Overview</vt:lpstr>
      <vt:lpstr>PTP Activity Since January 2021</vt:lpstr>
      <vt:lpstr>PTP Activity Since January 2021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131</cp:revision>
  <cp:lastPrinted>2016-01-21T20:53:15Z</cp:lastPrinted>
  <dcterms:created xsi:type="dcterms:W3CDTF">2016-01-21T15:20:31Z</dcterms:created>
  <dcterms:modified xsi:type="dcterms:W3CDTF">2025-07-18T18:07:56Z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2024-02-14T17:40:30Z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76bc3c7d-6ee2-4c14-9620-5c6cd72d3214</vt:lpwstr>
  </property>
  <property fmtid="{D5CDD505-2E9C-101B-9397-08002B2CF9AE}" pid="9" name="MSIP_Label_7084cbda-52b8-46fb-a7b7-cb5bd465ed85_ContentBits">
    <vt:lpwstr>0</vt:lpwstr>
  </property>
</Properties>
</file>