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3" r:id="rId6"/>
    <p:sldMasterId id="2147483665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88" r:id="rId9"/>
    <p:sldId id="2711" r:id="rId10"/>
    <p:sldId id="2709" r:id="rId11"/>
    <p:sldId id="2713" r:id="rId12"/>
    <p:sldId id="2701" r:id="rId13"/>
    <p:sldId id="2724" r:id="rId14"/>
    <p:sldId id="2725" r:id="rId15"/>
    <p:sldId id="2708" r:id="rId16"/>
    <p:sldId id="2710" r:id="rId17"/>
    <p:sldId id="2714" r:id="rId18"/>
    <p:sldId id="2717" r:id="rId19"/>
    <p:sldId id="2715" r:id="rId20"/>
    <p:sldId id="2720" r:id="rId21"/>
    <p:sldId id="2719" r:id="rId22"/>
    <p:sldId id="269" r:id="rId23"/>
    <p:sldId id="2718" r:id="rId24"/>
    <p:sldId id="282" r:id="rId25"/>
    <p:sldId id="2721" r:id="rId26"/>
    <p:sldId id="2722" r:id="rId27"/>
    <p:sldId id="2723" r:id="rId28"/>
    <p:sldId id="2699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8CB7A-E0BE-4F61-88CE-E8582609D392}" v="52" dt="2025-07-15T16:13:45.618"/>
    <p1510:client id="{4571CB64-5A9F-4BA4-ADD7-D9CB3B4F97FF}" v="3" dt="2025-07-14T22:06:17.521"/>
    <p1510:client id="{962CF74F-4127-403A-946C-0882C68BB4A4}" v="1" dt="2025-07-15T13:40:34.501"/>
    <p1510:client id="{9B544906-C1B3-4500-BFF6-8BDB87EC9CA5}" v="2" dt="2025-07-15T13:33:20.860"/>
    <p1510:client id="{F8711733-69C1-4D16-BA98-39172DDC2CA4}" v="146" dt="2025-07-15T14:20:11.770"/>
    <p1510:client id="{FB935A08-C7E2-4A2C-97C9-D524414D3D03}" v="4" dt="2025-07-15T13:33:50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320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105419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548640"/>
        <a:ext cx="105419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101431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1160373" y="2194560"/>
        <a:ext cx="101431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105419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3840480"/>
        <a:ext cx="105419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5280822"/>
          </a:xfrm>
          <a:prstGeom prst="rect">
            <a:avLst/>
          </a:prstGeom>
        </p:spPr>
        <p:txBody>
          <a:bodyPr lIns="274320" tIns="182880" rIns="274320" bIns="18288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3429000"/>
            <a:ext cx="113792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800600"/>
            <a:ext cx="113792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53684"/>
            <a:ext cx="113792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38601"/>
            <a:ext cx="11120581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6400" y="1219202"/>
            <a:ext cx="110744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963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213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838200"/>
            <a:ext cx="44704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151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06401" y="1066801"/>
            <a:ext cx="11379200" cy="2043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06401" y="3574375"/>
            <a:ext cx="11379200" cy="1982081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55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762001"/>
            <a:ext cx="51816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09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2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3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19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40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72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932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000379" y="1237099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026400" y="1922899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4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406400" y="762000"/>
          <a:ext cx="1137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6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324600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299284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8680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0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0430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55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438405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78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1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4" y="6248400"/>
            <a:ext cx="1181866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37C3E-B8C6-3479-C42C-1589CDA47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666" y="2837923"/>
            <a:ext cx="3558291" cy="1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26080" y="6477005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903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27BBE96-0B6E-DC6F-634C-1066027ADE9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16238" y="6296044"/>
            <a:ext cx="1248477" cy="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09182025-ERCOT-CIM-16-Workshop" TargetMode="External"/><Relationship Id="rId2" Type="http://schemas.openxmlformats.org/officeDocument/2006/relationships/hyperlink" Target="https://mis.ercot.com/secure/data-products/data-product-details?id=np3-451-s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rcot.com/gridinfo/transmission/opsys-change-schedule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rcot.com/gridinfo/transmission/opsys-change-schedul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819400"/>
            <a:ext cx="564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NDSWG Meeting</a:t>
            </a:r>
          </a:p>
          <a:p>
            <a:r>
              <a:rPr lang="en-US" sz="4000">
                <a:solidFill>
                  <a:schemeClr val="tx2"/>
                </a:solidFill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D4AF3-A90B-57BB-78E3-6FA72062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A833-1BF9-3173-4A4B-1D2796BC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NPRR 1234 Load End Use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3A573-1B4D-3334-2090-AAEC5C9E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AA407AC-E2AE-11C0-3DD4-417BE3D1C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56" y="914400"/>
            <a:ext cx="6830315" cy="52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903F4-38EE-1810-3499-CDB99419F5AF}"/>
              </a:ext>
            </a:extLst>
          </p:cNvPr>
          <p:cNvSpPr txBox="1"/>
          <p:nvPr/>
        </p:nvSpPr>
        <p:spPr>
          <a:xfrm>
            <a:off x="1066800" y="1905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Nodal Protocols 3.107.2(15)</a:t>
            </a:r>
          </a:p>
        </p:txBody>
      </p:sp>
    </p:spTree>
    <p:extLst>
      <p:ext uri="{BB962C8B-B14F-4D97-AF65-F5344CB8AC3E}">
        <p14:creationId xmlns:p14="http://schemas.microsoft.com/office/powerpoint/2010/main" val="69680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1D41-2860-3961-013A-EA47A7C3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D0ED-B72D-CD3F-4B69-3949022D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58A1-77A6-DE46-9A53-241739D6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r>
              <a:rPr lang="en-US" sz="4000"/>
              <a:t>PGRR115 / NPRR1234 – Load End Use Industry Classification</a:t>
            </a:r>
          </a:p>
          <a:p>
            <a:r>
              <a:rPr lang="en-US" sz="4000">
                <a:solidFill>
                  <a:srgbClr val="FF0000"/>
                </a:solidFill>
              </a:rPr>
              <a:t>SCR 831 Discuss Draft Comments</a:t>
            </a:r>
          </a:p>
          <a:p>
            <a:r>
              <a:rPr lang="en-US" sz="4000"/>
              <a:t>No Large Load Interim Update model changes</a:t>
            </a:r>
          </a:p>
          <a:p>
            <a:r>
              <a:rPr lang="en-US" sz="4000"/>
              <a:t>CIM 16 Workshop</a:t>
            </a:r>
          </a:p>
          <a:p>
            <a:r>
              <a:rPr lang="en-US" sz="4000"/>
              <a:t>DGR Load Transfer</a:t>
            </a:r>
          </a:p>
          <a:p>
            <a:r>
              <a:rPr lang="en-US" sz="4000"/>
              <a:t>Proposed NPRR for updated timeline table 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803E8-4EC3-55EE-6423-017F14622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E39FA-E663-372F-402F-9E93E826B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2921-94CC-7851-24A8-41BF3240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 831 Draft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17B00-BBD3-50B7-28A2-38DDF2D3E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AA682-2496-9993-66B6-A0ACD98E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77688"/>
            <a:ext cx="5791200" cy="55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C7C11-7982-364A-5D74-95BFD58C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7764-34B0-61CF-3E27-3C2019AD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F7CF-600B-F5F0-280F-80447EED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r>
              <a:rPr lang="en-US" sz="4000"/>
              <a:t>PGRR115 / NPRR1234 – Load End Use Industry Classification</a:t>
            </a:r>
          </a:p>
          <a:p>
            <a:r>
              <a:rPr lang="en-US" sz="4000"/>
              <a:t>SCR 831 Discuss Draft Comments</a:t>
            </a:r>
          </a:p>
          <a:p>
            <a:r>
              <a:rPr lang="en-US" sz="4000">
                <a:solidFill>
                  <a:srgbClr val="FF0000"/>
                </a:solidFill>
              </a:rPr>
              <a:t>No Large Load Interim Update model changes</a:t>
            </a:r>
          </a:p>
          <a:p>
            <a:r>
              <a:rPr lang="en-US" sz="4000"/>
              <a:t>CIM 16 Workshop</a:t>
            </a:r>
          </a:p>
          <a:p>
            <a:r>
              <a:rPr lang="en-US" sz="4000"/>
              <a:t>DGR Load Transfer</a:t>
            </a:r>
          </a:p>
          <a:p>
            <a:r>
              <a:rPr lang="en-US" sz="4000"/>
              <a:t>Proposed NPRR for updated timeline table 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1891-6B34-10DF-B4CF-BE98A1407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E463-793E-F134-5CA7-EBB448C2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F912-2F55-A56E-F531-A9F8022F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Large Load Interim Update model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3A9A-4F90-CE18-8651-9F39C53D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r>
              <a:rPr lang="en-US" sz="4000"/>
              <a:t>Large Load addition must follow the Large Load Interconnection process and should be submitted as a standard model change(90+ days)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FEC65-B59A-CBE6-D61A-C71C96C43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7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4899-F859-F73B-5F0C-600611A3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BA8D-9521-7279-015F-9F91AA45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DE8CB-5C94-CBF9-157D-FE8A2DA5A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r>
              <a:rPr lang="en-US" sz="4000"/>
              <a:t>PGRR115 / NPRR1234 – Load End Use Industry Classification</a:t>
            </a:r>
          </a:p>
          <a:p>
            <a:r>
              <a:rPr lang="en-US" sz="4000"/>
              <a:t>SCR 831 Discuss Draft Comments</a:t>
            </a:r>
          </a:p>
          <a:p>
            <a:r>
              <a:rPr lang="en-US" sz="4000"/>
              <a:t>No Large Load Interim Update model changes</a:t>
            </a:r>
          </a:p>
          <a:p>
            <a:r>
              <a:rPr lang="en-US" sz="4000">
                <a:solidFill>
                  <a:srgbClr val="FF0000"/>
                </a:solidFill>
              </a:rPr>
              <a:t>CIM 16 Workshop</a:t>
            </a:r>
          </a:p>
          <a:p>
            <a:r>
              <a:rPr lang="en-US" sz="4000"/>
              <a:t>DGR Load Transfer</a:t>
            </a:r>
          </a:p>
          <a:p>
            <a:r>
              <a:rPr lang="en-US" sz="4000"/>
              <a:t>Proposed NPRR for updated timeline table 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C74F1-83B5-37C6-2F73-FE79B9249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8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C0EE-256D-6492-6CA7-DA734030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ERCOT Hosting Initial CIM16 Workshop on September 18th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91FA-611E-1FE3-169E-DF784A11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040357"/>
            <a:ext cx="10536902" cy="3997550"/>
          </a:xfrm>
        </p:spPr>
        <p:txBody>
          <a:bodyPr/>
          <a:lstStyle/>
          <a:p>
            <a:r>
              <a:rPr lang="en-US"/>
              <a:t>Tentative Agenda:</a:t>
            </a:r>
          </a:p>
          <a:p>
            <a:pPr lvl="1"/>
            <a:r>
              <a:rPr lang="en-US"/>
              <a:t>Project overview and timeline</a:t>
            </a:r>
          </a:p>
          <a:p>
            <a:pPr lvl="1"/>
            <a:r>
              <a:rPr lang="en-US"/>
              <a:t>Discussion on Redacted CIM16 Model</a:t>
            </a:r>
          </a:p>
          <a:p>
            <a:pPr lvl="1"/>
            <a:r>
              <a:rPr lang="en-US"/>
              <a:t>Review of key schema changes</a:t>
            </a:r>
          </a:p>
          <a:p>
            <a:r>
              <a:rPr lang="en-US"/>
              <a:t>Prior to workshop, ERCOT will provide:</a:t>
            </a:r>
          </a:p>
          <a:p>
            <a:pPr lvl="1"/>
            <a:r>
              <a:rPr lang="en-US"/>
              <a:t>CIM16 schema file</a:t>
            </a:r>
          </a:p>
          <a:p>
            <a:pPr lvl="1"/>
            <a:r>
              <a:rPr lang="en-US"/>
              <a:t>CIM10 to CIM16 Mapping Document</a:t>
            </a:r>
          </a:p>
          <a:p>
            <a:pPr lvl="1"/>
            <a:r>
              <a:rPr lang="en-US"/>
              <a:t>Redacted CIM16 Model (to be posted </a:t>
            </a:r>
            <a:r>
              <a:rPr lang="en-US">
                <a:hlinkClick r:id="rId2"/>
              </a:rPr>
              <a:t>here</a:t>
            </a:r>
            <a:r>
              <a:rPr lang="en-US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1CFE5-5812-1113-F951-2627DFB5D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BCF42-D360-8B7F-2E8A-BC2578A34F68}"/>
              </a:ext>
            </a:extLst>
          </p:cNvPr>
          <p:cNvSpPr txBox="1"/>
          <p:nvPr/>
        </p:nvSpPr>
        <p:spPr>
          <a:xfrm>
            <a:off x="4622800" y="6132703"/>
            <a:ext cx="746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>
                <a:hlinkClick r:id="rId3"/>
              </a:rPr>
              <a:t>https://www.ercot.com/calendar/09182025-ERCOT-CIM-16-Workshop</a:t>
            </a:r>
            <a:endParaRPr lang="en-US" sz="16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1C8685-1BC8-A06A-CCC6-63A3FD8E0C43}"/>
              </a:ext>
            </a:extLst>
          </p:cNvPr>
          <p:cNvSpPr txBox="1">
            <a:spLocks/>
          </p:cNvSpPr>
          <p:nvPr/>
        </p:nvSpPr>
        <p:spPr>
          <a:xfrm>
            <a:off x="1117600" y="785678"/>
            <a:ext cx="9956800" cy="125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/>
              <a:t>First CIM16 Workshop to Be Held at Austin MET on September 18</a:t>
            </a:r>
            <a:r>
              <a:rPr lang="en-US" sz="3600" baseline="30000"/>
              <a:t>th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5205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0CE7E-71A5-33C3-77E5-D0371515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C283-3FDE-AF8E-3661-418F350F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E64-A8FF-8B57-C61E-0882495C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/>
              <a:t>PGRR115 / NPRR1234 – Load End Use Industry Classification</a:t>
            </a:r>
          </a:p>
          <a:p>
            <a:r>
              <a:rPr lang="en-US" sz="4000"/>
              <a:t>SCR 831 Discuss Draft Comments</a:t>
            </a:r>
          </a:p>
          <a:p>
            <a:r>
              <a:rPr lang="en-US" sz="4000"/>
              <a:t>No Large Load Interim Update model changes</a:t>
            </a:r>
          </a:p>
          <a:p>
            <a:r>
              <a:rPr lang="en-US" sz="4000"/>
              <a:t>CIM 16 Workshop</a:t>
            </a:r>
          </a:p>
          <a:p>
            <a:r>
              <a:rPr lang="en-US" sz="4000">
                <a:solidFill>
                  <a:srgbClr val="FF0000"/>
                </a:solidFill>
              </a:rPr>
              <a:t>DGR Load Transfer</a:t>
            </a:r>
          </a:p>
          <a:p>
            <a:r>
              <a:rPr lang="en-US" sz="3800"/>
              <a:t>Proposed NPRR for updated timeline table </a:t>
            </a:r>
            <a:endParaRPr lang="en-US" sz="3800">
              <a:cs typeface="Arial"/>
            </a:endParaRP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7929D-134A-625E-AA89-ED9B86A18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F106-BD9B-460C-92A5-6EABCE86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DGR Load Transfer : NP3.8.6(3)(a)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E6C74A-16E3-4D7F-891D-BF170F2A2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13164"/>
            <a:ext cx="7995781" cy="32316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932E-5C4E-4472-A840-95E3891AC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22D1D-010A-4942-9916-CB2DD09BCF7A}"/>
              </a:ext>
            </a:extLst>
          </p:cNvPr>
          <p:cNvSpPr txBox="1"/>
          <p:nvPr/>
        </p:nvSpPr>
        <p:spPr>
          <a:xfrm>
            <a:off x="1161662" y="18131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3.8.6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D1AD7-79E6-4C30-9D20-2F42FBD1B144}"/>
              </a:ext>
            </a:extLst>
          </p:cNvPr>
          <p:cNvSpPr/>
          <p:nvPr/>
        </p:nvSpPr>
        <p:spPr>
          <a:xfrm>
            <a:off x="2971800" y="2971800"/>
            <a:ext cx="2743200" cy="304800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E39FE-6AFA-17BC-F31E-53888A3B3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DA83-7598-4852-E8FF-B788F7DB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D690-E1B7-466E-6CA4-2C06831C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r>
              <a:rPr lang="en-US" sz="4000"/>
              <a:t>PGRR115 / NPRR1234 – Load End Use Industry Classification</a:t>
            </a:r>
          </a:p>
          <a:p>
            <a:r>
              <a:rPr lang="en-US" sz="4000"/>
              <a:t>SCR 831 Discuss Draft Comments</a:t>
            </a:r>
          </a:p>
          <a:p>
            <a:r>
              <a:rPr lang="en-US" sz="4000"/>
              <a:t>No Large Load Interim Update model changes</a:t>
            </a:r>
          </a:p>
          <a:p>
            <a:r>
              <a:rPr lang="en-US" sz="4000"/>
              <a:t>CIM 16 Workshop</a:t>
            </a:r>
          </a:p>
          <a:p>
            <a:r>
              <a:rPr lang="en-US" sz="4000"/>
              <a:t>DGR Load Transfer</a:t>
            </a:r>
          </a:p>
          <a:p>
            <a:r>
              <a:rPr lang="en-US" sz="4000">
                <a:solidFill>
                  <a:srgbClr val="FF0000"/>
                </a:solidFill>
              </a:rPr>
              <a:t>Proposed NPRR for updated timeline table 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B61CC-0482-88B1-F381-D97DEDC0C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E9C3-5E28-C818-7B82-FD0FEA75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Antitrust Admonition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2AC3B1-356E-3C8F-4FC8-A42D698DB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868" y="762000"/>
            <a:ext cx="10314263" cy="5410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2FCC-FEA1-BB84-8930-B24DF6BD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NPRR – Clarification of “Time Line for Network Operations Model Changes” Table in NP3.10.1(3)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A3780E-EA02-3EBE-0AC4-5A711718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533"/>
          <a:stretch>
            <a:fillRect/>
          </a:stretch>
        </p:blipFill>
        <p:spPr>
          <a:xfrm>
            <a:off x="-34229" y="2037735"/>
            <a:ext cx="6234697" cy="2569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7A4463-BD8E-ABC2-F1C8-DAE2352EF619}"/>
              </a:ext>
            </a:extLst>
          </p:cNvPr>
          <p:cNvSpPr txBox="1"/>
          <p:nvPr/>
        </p:nvSpPr>
        <p:spPr>
          <a:xfrm>
            <a:off x="2362200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Before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C8752-8F5B-E0CE-A82C-8A818A83A236}"/>
              </a:ext>
            </a:extLst>
          </p:cNvPr>
          <p:cNvSpPr txBox="1"/>
          <p:nvPr/>
        </p:nvSpPr>
        <p:spPr>
          <a:xfrm>
            <a:off x="8610602" y="11049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After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A80F6-91D7-50D9-0A75-1C6A41E368C0}"/>
              </a:ext>
            </a:extLst>
          </p:cNvPr>
          <p:cNvSpPr txBox="1"/>
          <p:nvPr/>
        </p:nvSpPr>
        <p:spPr>
          <a:xfrm>
            <a:off x="762000" y="5227561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This upcoming NPRR is not intended to change the database load schedule.  This change ensures the table in 3.10.1(3) matches the current process.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60BD9-BF43-DD0A-A558-ADDBEE80E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2037735"/>
            <a:ext cx="5826616" cy="2621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83DB9B-2633-7034-F7CF-2CB6493B7766}"/>
              </a:ext>
            </a:extLst>
          </p:cNvPr>
          <p:cNvSpPr txBox="1"/>
          <p:nvPr/>
        </p:nvSpPr>
        <p:spPr>
          <a:xfrm>
            <a:off x="2133600" y="460679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Not all rows shown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4B036E-095A-CA10-337B-1722D3588BA2}"/>
              </a:ext>
            </a:extLst>
          </p:cNvPr>
          <p:cNvSpPr txBox="1"/>
          <p:nvPr/>
        </p:nvSpPr>
        <p:spPr>
          <a:xfrm>
            <a:off x="8315634" y="468989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Not all rows shown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56C80-8DDB-2CD7-B08C-F40B94C2CCF3}"/>
              </a:ext>
            </a:extLst>
          </p:cNvPr>
          <p:cNvSpPr txBox="1"/>
          <p:nvPr/>
        </p:nvSpPr>
        <p:spPr>
          <a:xfrm>
            <a:off x="7315200" y="6063626"/>
            <a:ext cx="48792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hlinkClick r:id="rId5"/>
              </a:rPr>
              <a:t>https://www.ercot.com/gridinfo/transmission/opsys-change-schedule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987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7B0A-6E4F-56C7-9E60-61CB3C1F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NPRR – Clarification of “Time Line for Network Operations Model Changes” Table in NP3.10.1(3)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E4466-D053-5067-3B86-61267A3F3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3BD1D-DDA9-45BB-4EF6-FC957DEB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2"/>
          <a:stretch>
            <a:fillRect/>
          </a:stretch>
        </p:blipFill>
        <p:spPr>
          <a:xfrm>
            <a:off x="76200" y="2134218"/>
            <a:ext cx="5989649" cy="2823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955E76-F59E-7190-111E-7E3F31739DAF}"/>
              </a:ext>
            </a:extLst>
          </p:cNvPr>
          <p:cNvSpPr txBox="1"/>
          <p:nvPr/>
        </p:nvSpPr>
        <p:spPr>
          <a:xfrm>
            <a:off x="2286000" y="15665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230C9-1F0A-D5C9-E75C-4A40884EA0A8}"/>
              </a:ext>
            </a:extLst>
          </p:cNvPr>
          <p:cNvSpPr txBox="1"/>
          <p:nvPr/>
        </p:nvSpPr>
        <p:spPr>
          <a:xfrm>
            <a:off x="8534400" y="1138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After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FAAAE6-C5D0-1A68-F812-5D4FB274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50" y="1560042"/>
            <a:ext cx="5663450" cy="3697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4BD5A8-C2B8-D5FC-AFA1-DE94B3C46B96}"/>
              </a:ext>
            </a:extLst>
          </p:cNvPr>
          <p:cNvSpPr txBox="1"/>
          <p:nvPr/>
        </p:nvSpPr>
        <p:spPr>
          <a:xfrm>
            <a:off x="734600" y="5388114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Footnote 5 has been added to allow for changes in database load schedule due to emergency conditions, application issues, or as required by legal requests (bankruptcies).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4DEF7-CA8B-9580-03E2-A63D5B94A9A0}"/>
              </a:ext>
            </a:extLst>
          </p:cNvPr>
          <p:cNvSpPr txBox="1"/>
          <p:nvPr/>
        </p:nvSpPr>
        <p:spPr>
          <a:xfrm>
            <a:off x="7315200" y="6229252"/>
            <a:ext cx="48792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hlinkClick r:id="rId4"/>
              </a:rPr>
              <a:t>https://www.ercot.com/gridinfo/transmission/opsys-change-schedule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04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FFB2-8862-56ED-12E3-B0328D9A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F69E-85F2-B068-B423-99EDA742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E2CC-9730-95E1-158B-03DA5F42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2667000"/>
            <a:ext cx="4622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Open Discussion…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6D98B-B28C-9790-8B74-E88D72255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9B209-875F-1C79-2D5D-9F91F109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D85B-5407-576F-DC14-A852892B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9A8D3-4204-C613-570B-7A46B378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r>
              <a:rPr lang="en-US" sz="4000"/>
              <a:t>PGRR115 / NPRR1234 – Load End Use Industry Classification</a:t>
            </a:r>
          </a:p>
          <a:p>
            <a:r>
              <a:rPr lang="en-US" sz="4000"/>
              <a:t>SCR 831 Discuss Draft Comments</a:t>
            </a:r>
          </a:p>
          <a:p>
            <a:r>
              <a:rPr lang="en-US" sz="4000"/>
              <a:t>No Large Load Interim Update model changes</a:t>
            </a:r>
          </a:p>
          <a:p>
            <a:r>
              <a:rPr lang="en-US" sz="4000"/>
              <a:t>CIM 16 Workshop</a:t>
            </a:r>
          </a:p>
          <a:p>
            <a:r>
              <a:rPr lang="en-US" sz="4000"/>
              <a:t>DGR Load Transfer</a:t>
            </a:r>
          </a:p>
          <a:p>
            <a:r>
              <a:rPr lang="en-US" sz="4000"/>
              <a:t>Proposed NPRR for updated timeline table 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78CD1-16BB-BA56-E657-E5CD05A6F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EA5D0-BA09-D412-CEB9-3FD1E6BE3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A311-C7AD-87E9-22C5-F3DFAA17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NPRR 1234 Load End Use Classification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2370-F0FD-872F-D83E-20192245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000">
                <a:solidFill>
                  <a:schemeClr val="accent2"/>
                </a:solidFill>
              </a:rPr>
              <a:t>Email sent on June 26 2025</a:t>
            </a:r>
          </a:p>
          <a:p>
            <a:pPr marL="400050" lvl="1" indent="0">
              <a:buNone/>
            </a:pP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0DA17-103A-C5BB-AC26-7FE4C43A4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ED321-B834-C988-1151-3A86800E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464196"/>
            <a:ext cx="7924800" cy="4023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0AF007-5B65-A829-3208-F75DD36D762F}"/>
              </a:ext>
            </a:extLst>
          </p:cNvPr>
          <p:cNvSpPr txBox="1"/>
          <p:nvPr/>
        </p:nvSpPr>
        <p:spPr>
          <a:xfrm>
            <a:off x="1066800" y="5313160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Correction: Propose an ICR instead of CAMR. Market Notice will be updated.</a:t>
            </a:r>
          </a:p>
        </p:txBody>
      </p:sp>
    </p:spTree>
    <p:extLst>
      <p:ext uri="{BB962C8B-B14F-4D97-AF65-F5344CB8AC3E}">
        <p14:creationId xmlns:p14="http://schemas.microsoft.com/office/powerpoint/2010/main" val="312199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72C1-51D5-92E7-A4E1-BFC8A27E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732D-DA8F-C526-2533-F96A75C7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NPRR 1234 Load End Use Classification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BC4E-8A8C-45C7-B620-CA70E525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000">
                <a:solidFill>
                  <a:schemeClr val="accent2"/>
                </a:solidFill>
              </a:rPr>
              <a:t>Spreadsheet example:</a:t>
            </a:r>
          </a:p>
          <a:p>
            <a:pPr marL="400050" lvl="1" indent="0">
              <a:buNone/>
            </a:pP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DABC-90C8-C288-B5B4-859F3BAA8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DAC16-2CF5-11BD-BEFA-C72936B7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89" y="2167217"/>
            <a:ext cx="1186002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4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3EE91-4DC2-DFAE-6DE2-9D4ADC2F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DCB-7B85-BEE2-EC1C-5EBA205F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NPRR 1234 Load End Use Classification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8C7D-81A5-C96A-F4D4-AC45D12B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000">
                <a:solidFill>
                  <a:schemeClr val="accent2"/>
                </a:solidFill>
              </a:rPr>
              <a:t>Load End-Use Classification Categories.</a:t>
            </a:r>
          </a:p>
          <a:p>
            <a:pPr lvl="2"/>
            <a:r>
              <a:rPr lang="en-US"/>
              <a:t>Cryptocurrency Mining</a:t>
            </a:r>
          </a:p>
          <a:p>
            <a:pPr lvl="2"/>
            <a:r>
              <a:rPr lang="en-US"/>
              <a:t>Data Centers (non-crypto)</a:t>
            </a:r>
          </a:p>
          <a:p>
            <a:pPr lvl="2"/>
            <a:r>
              <a:rPr lang="en-US"/>
              <a:t>Government and Medical</a:t>
            </a:r>
          </a:p>
          <a:p>
            <a:pPr lvl="2"/>
            <a:r>
              <a:rPr lang="en-US"/>
              <a:t>Hydrogen and </a:t>
            </a:r>
            <a:r>
              <a:rPr lang="en-US" err="1"/>
              <a:t>Electrofuel</a:t>
            </a:r>
            <a:r>
              <a:rPr lang="en-US"/>
              <a:t> Production</a:t>
            </a:r>
          </a:p>
          <a:p>
            <a:pPr lvl="2"/>
            <a:r>
              <a:rPr lang="en-US"/>
              <a:t>Oil and Chemical Refining</a:t>
            </a:r>
          </a:p>
          <a:p>
            <a:pPr lvl="2"/>
            <a:r>
              <a:rPr lang="en-US"/>
              <a:t>Oil and Gas Production, Processing, and Transmission</a:t>
            </a:r>
          </a:p>
          <a:p>
            <a:pPr lvl="2"/>
            <a:r>
              <a:rPr lang="en-US"/>
              <a:t>Steel and Aluminum Manufacturing</a:t>
            </a:r>
          </a:p>
          <a:p>
            <a:pPr lvl="2"/>
            <a:r>
              <a:rPr lang="en-US"/>
              <a:t>Transportation</a:t>
            </a:r>
          </a:p>
          <a:p>
            <a:pPr lvl="2"/>
            <a:r>
              <a:rPr lang="en-US"/>
              <a:t>Other Industrial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C7238-4619-A670-FC5E-E6058E20C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36F2-804D-3A59-6A8E-8AE0650F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 Load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2C8D-7914-EBD2-79CB-34D5878D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lnSpc>
                <a:spcPts val="1564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Right click on the load you want to add load details to. Pick Add-&gt; Load details instance. </a:t>
            </a:r>
          </a:p>
          <a:p>
            <a:pPr algn="l" rtl="0" fontAlgn="base">
              <a:lnSpc>
                <a:spcPts val="1564"/>
              </a:lnSpc>
              <a:buFont typeface="+mj-lt"/>
              <a:buAutoNum type="arabicPeriod" startAt="2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Name the load details instance  </a:t>
            </a:r>
          </a:p>
          <a:p>
            <a:pPr algn="l" rtl="0" fontAlgn="base">
              <a:lnSpc>
                <a:spcPts val="1564"/>
              </a:lnSpc>
              <a:buFont typeface="+mj-lt"/>
              <a:buAutoNum type="arabicPeriod" startAt="3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Pick from the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loadType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attribute on the load details dropdown to add the end use classification of the load</a:t>
            </a:r>
          </a:p>
          <a:p>
            <a:pPr algn="l" rtl="0" fontAlgn="base">
              <a:lnSpc>
                <a:spcPts val="1564"/>
              </a:lnSpc>
              <a:buFont typeface="+mj-lt"/>
              <a:buAutoNum type="arabicPeriod" startAt="3"/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Save</a:t>
            </a: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8A4E-FF4C-4F22-B1F4-4B4D22704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B1E6704-DDAA-29FA-39AC-45F93889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7" y="2130505"/>
            <a:ext cx="5319353" cy="3833659"/>
          </a:xfrm>
          <a:prstGeom prst="rect">
            <a:avLst/>
          </a:prstGeom>
        </p:spPr>
      </p:pic>
      <p:pic>
        <p:nvPicPr>
          <p:cNvPr id="7" name="Content Placeholder 5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63216504-2F99-9708-62F8-5AB273C0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47" y="2130505"/>
            <a:ext cx="4287633" cy="382549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63F97-B300-D99A-FE57-83900368963A}"/>
              </a:ext>
            </a:extLst>
          </p:cNvPr>
          <p:cNvCxnSpPr>
            <a:cxnSpLocks/>
          </p:cNvCxnSpPr>
          <p:nvPr/>
        </p:nvCxnSpPr>
        <p:spPr>
          <a:xfrm>
            <a:off x="6225357" y="3866270"/>
            <a:ext cx="342490" cy="35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9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97D0-B354-FE14-1DA4-8FAC0380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 Load Details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C567-5F2C-7915-1B7B-08E64CDCC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Content Placeholder 1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D261110-5E29-6801-BB56-4B4DCBD39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135973"/>
            <a:ext cx="11379200" cy="2972795"/>
          </a:xfrm>
        </p:spPr>
      </p:pic>
    </p:spTree>
    <p:extLst>
      <p:ext uri="{BB962C8B-B14F-4D97-AF65-F5344CB8AC3E}">
        <p14:creationId xmlns:p14="http://schemas.microsoft.com/office/powerpoint/2010/main" val="126483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03479-69BC-4937-2660-FD870202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8BC2-E2E5-D377-B0AC-08BB5EC5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NPRR 1234 Load End Use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E423C-FB1C-026B-CB16-B9CACBA47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25C745F-8DA2-368C-7040-04AA5FA1A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8101012" cy="40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E1F78-8D44-1B7B-8ADE-48C7865D92C7}"/>
              </a:ext>
            </a:extLst>
          </p:cNvPr>
          <p:cNvSpPr txBox="1"/>
          <p:nvPr/>
        </p:nvSpPr>
        <p:spPr>
          <a:xfrm>
            <a:off x="457200" y="2230408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Nodal Protocols 3.107.2(14)</a:t>
            </a:r>
          </a:p>
        </p:txBody>
      </p:sp>
    </p:spTree>
    <p:extLst>
      <p:ext uri="{BB962C8B-B14F-4D97-AF65-F5344CB8AC3E}">
        <p14:creationId xmlns:p14="http://schemas.microsoft.com/office/powerpoint/2010/main" val="91810061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c34af464-7aa1-4edd-9be4-83dffc1cb9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c34af464-7aa1-4edd-9be4-83dffc1cb9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Widescreen</PresentationFormat>
  <Paragraphs>124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1_Custom Design</vt:lpstr>
      <vt:lpstr>Office Theme</vt:lpstr>
      <vt:lpstr>2_Custom Design</vt:lpstr>
      <vt:lpstr>Horizontal Theme</vt:lpstr>
      <vt:lpstr>PowerPoint Presentation</vt:lpstr>
      <vt:lpstr>Antitrust Admonition</vt:lpstr>
      <vt:lpstr>Topics</vt:lpstr>
      <vt:lpstr>NPRR 1234 Load End Use Classification Categories</vt:lpstr>
      <vt:lpstr>NPRR 1234 Load End Use Classification Categories</vt:lpstr>
      <vt:lpstr>NPRR 1234 Load End Use Classification Categories</vt:lpstr>
      <vt:lpstr>How to add Load Details</vt:lpstr>
      <vt:lpstr>How to add Load Details Cont’d</vt:lpstr>
      <vt:lpstr>NPRR 1234 Load End Use Classification</vt:lpstr>
      <vt:lpstr>NPRR 1234 Load End Use Classification</vt:lpstr>
      <vt:lpstr>Topics</vt:lpstr>
      <vt:lpstr>SCR 831 Draft Comment</vt:lpstr>
      <vt:lpstr>Topics</vt:lpstr>
      <vt:lpstr>No Large Load Interim Update model changes</vt:lpstr>
      <vt:lpstr>Topics</vt:lpstr>
      <vt:lpstr>ERCOT Hosting Initial CIM16 Workshop on September 18th</vt:lpstr>
      <vt:lpstr>Topics</vt:lpstr>
      <vt:lpstr>DGR Load Transfer : NP3.8.6(3)(a)</vt:lpstr>
      <vt:lpstr>Topics</vt:lpstr>
      <vt:lpstr>Upcoming NPRR – Clarification of “Time Line for Network Operations Model Changes” Table in NP3.10.1(3)</vt:lpstr>
      <vt:lpstr>Upcoming NPRR – Clarification of “Time Line for Network Operations Model Changes” Table in NP3.10.1(3)</vt:lpstr>
      <vt:lpstr>Other Topics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Rochie Guiyab</cp:lastModifiedBy>
  <cp:revision>1</cp:revision>
  <cp:lastPrinted>2016-01-21T20:53:15Z</cp:lastPrinted>
  <dcterms:created xsi:type="dcterms:W3CDTF">2016-01-21T15:20:31Z</dcterms:created>
  <dcterms:modified xsi:type="dcterms:W3CDTF">2025-07-15T16:13:45Z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2024-04-15T18:06:42Z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e51fc623-24ea-4f11-b528-23f2c0609a93</vt:lpwstr>
  </property>
  <property fmtid="{D5CDD505-2E9C-101B-9397-08002B2CF9AE}" pid="9" name="MSIP_Label_7084cbda-52b8-46fb-a7b7-cb5bd465ed85_ContentBits">
    <vt:lpwstr>0</vt:lpwstr>
  </property>
</Properties>
</file>