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6"/>
  </p:notesMasterIdLst>
  <p:handoutMasterIdLst>
    <p:handoutMasterId r:id="rId27"/>
  </p:handoutMasterIdLst>
  <p:sldIdLst>
    <p:sldId id="542" r:id="rId6"/>
    <p:sldId id="563" r:id="rId7"/>
    <p:sldId id="592" r:id="rId8"/>
    <p:sldId id="580" r:id="rId9"/>
    <p:sldId id="593" r:id="rId10"/>
    <p:sldId id="594" r:id="rId11"/>
    <p:sldId id="591" r:id="rId12"/>
    <p:sldId id="595" r:id="rId13"/>
    <p:sldId id="596" r:id="rId14"/>
    <p:sldId id="589" r:id="rId15"/>
    <p:sldId id="600" r:id="rId16"/>
    <p:sldId id="599" r:id="rId17"/>
    <p:sldId id="2977" r:id="rId18"/>
    <p:sldId id="604" r:id="rId19"/>
    <p:sldId id="581" r:id="rId20"/>
    <p:sldId id="603" r:id="rId21"/>
    <p:sldId id="588" r:id="rId22"/>
    <p:sldId id="2979" r:id="rId23"/>
    <p:sldId id="597" r:id="rId24"/>
    <p:sldId id="58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4/07/RTCB_Market_Trials_Handbook_4_QSE-Telemetry-Tests_Rev_06132025_FINAL.docx" TargetMode="External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July 14,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89392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 with Resources - ICCP Telemetry points added in current model.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Awaiting next model load: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98% of 26k points complete 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7" y="3789594"/>
            <a:ext cx="3019425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127B3-E5AE-CFFE-5B22-26EB748F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70" y="0"/>
            <a:ext cx="2505840" cy="632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7862E-7CF5-BF6A-9D93-B0D81900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43" y="0"/>
            <a:ext cx="24548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8345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July &amp; August:</a:t>
            </a:r>
          </a:p>
          <a:p>
            <a:r>
              <a:rPr lang="en-US">
                <a:solidFill>
                  <a:schemeClr val="tx2"/>
                </a:solidFill>
              </a:rPr>
              <a:t>Initial Real-Time Market execution and verify QSE ability to follow ERCOT frequency signals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553486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 (read me) 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- Dual “production-like” data entry two days per week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Market Trials environment communications for: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Tuesdays/Thursdays 9AM – 5PM Required Activities 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To assist in RUC studies, please submit COP, 3PSO, </a:t>
            </a:r>
            <a:r>
              <a:rPr lang="en-US" sz="12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2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Systems will be running 7x24 so submissions encouraged all days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</a:t>
            </a:r>
            <a:r>
              <a:rPr lang="en-US" sz="1800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800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on Monitored Operating Days 7/22 – 8/28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3"/>
              </a:rPr>
              <a:t>Handbook #4 (read me) 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- Coordinated QSE Tests for following UDSP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will schedule meetings with QSEs </a:t>
            </a:r>
            <a:r>
              <a:rPr lang="en-US" sz="1600" dirty="0">
                <a:solidFill>
                  <a:srgbClr val="C00000"/>
                </a:solidFill>
                <a:cs typeface="Arial"/>
              </a:rPr>
              <a:t>(not for “NCLR-only” QSEs)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Please contact ERCOT if you are ready to test early in the trials window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Single successful test to complete.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Red is not scheduled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58" y="3063566"/>
            <a:ext cx="428625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11F80-B566-A84D-0FCF-025A5693D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941" y="5252777"/>
            <a:ext cx="1552575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175239" y="3354402"/>
            <a:ext cx="27863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Scored</a:t>
            </a: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Current issues: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  <a:ea typeface="+mn-lt"/>
                <a:cs typeface="+mn-lt"/>
              </a:rPr>
              <a:t>Credit issue was rejecting submissions, but was resolved Thursday, July 10. </a:t>
            </a:r>
          </a:p>
          <a:p>
            <a:endParaRPr lang="en-US" sz="200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C00000"/>
                </a:solidFill>
                <a:ea typeface="+mn-lt"/>
                <a:cs typeface="+mn-lt"/>
              </a:rPr>
              <a:t>Other notes: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UDSP telemetry points will not be updating/accurate until July 23.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For submission testing, since there is no DAM and DRUC execution in current Market Trials environment, after 10 AM the day before OD the 3PSO cannot be submitted for next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OpDay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until after 6pm. Looking at work around to allow submissions during this window.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Connectivity issues for some Market Participants should be resolved. Please email RTCB if still experiencing issues.</a:t>
            </a: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Provide Update of Cumulative QSE Scorecards for May/June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Discuss Transition to July 7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questions-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First round of questions specifically about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July/Aug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Last round of questions for more general RTC+B as time allows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FAQ is also a resource for questions that other have asked.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i="1" u="sng" dirty="0">
                <a:solidFill>
                  <a:srgbClr val="C00000"/>
                </a:solidFill>
              </a:rPr>
              <a:t>Announcement-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i="1" u="sng" dirty="0">
                <a:solidFill>
                  <a:srgbClr val="C00000"/>
                </a:solidFill>
              </a:rPr>
              <a:t>Closed-Loop LFC Workshop Thursday July 23</a:t>
            </a:r>
            <a:r>
              <a:rPr lang="en-US" sz="2000" i="1" u="sng" baseline="30000" dirty="0">
                <a:solidFill>
                  <a:srgbClr val="C00000"/>
                </a:solidFill>
              </a:rPr>
              <a:t>rd</a:t>
            </a:r>
            <a:r>
              <a:rPr lang="en-US" sz="2000" i="1" u="sng" dirty="0">
                <a:solidFill>
                  <a:srgbClr val="C00000"/>
                </a:solidFill>
              </a:rPr>
              <a:t> from 2-4pm </a:t>
            </a:r>
          </a:p>
          <a:p>
            <a:r>
              <a:rPr lang="en-US" sz="2000" i="1" dirty="0">
                <a:solidFill>
                  <a:srgbClr val="C00000"/>
                </a:solidFill>
              </a:rPr>
              <a:t>Joint RTCBTF/TWG workshop to walk-through Handbook #3 and address any questions, details, and concerns for September test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Thanks for your support!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(draft)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(draft)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7/3/2025)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7188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Resources for May-June Market Trials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4167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46350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46350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3550046" y="2569794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May/June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3519647" y="3082668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18E5-5555-7235-B729-A359A2DF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4035-4D00-153F-495B-353675A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Market Trial activities for May-June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C00000"/>
                </a:solidFill>
              </a:rPr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B523-5ABE-B789-ED30-4EF9FEAF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00833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Handbook 1- QSE connectivity and market submissions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Submit to Market Management System and Outage Scheduler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Goal to submit at least one successful transaction for each requested transaction type per QSE once during the 8-week period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Handbook 2- QSE telemetry set-up and check-out</a:t>
            </a:r>
            <a:endParaRPr lang="en-US" sz="24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Submit all ICCP requests to ERCOT to add telemetry points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Check-out will be for a sampling of resources within the QSE portfolio to ensure data flowing between ERCOT/QSE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C00000"/>
                </a:solidFill>
              </a:rPr>
              <a:t>Scoring continues into July to accommodate 3-week processing of new telemetry into systems.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6FB-EBA7-8509-CE63-D809A04EF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6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1792</Words>
  <Application>Microsoft Office PowerPoint</Application>
  <PresentationFormat>On-screen Show (4:3)</PresentationFormat>
  <Paragraphs>302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Framework: </vt:lpstr>
      <vt:lpstr>Market Trials Technical Details </vt:lpstr>
      <vt:lpstr>Reminder of RTC+B FAQ (updated 7/3/2025)</vt:lpstr>
      <vt:lpstr>Resources for May-June Market Trials</vt:lpstr>
      <vt:lpstr>Summary of Market Trial activities for May-June        WRAP-UP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PowerPoint Presentation</vt:lpstr>
      <vt:lpstr>July/August Market Trials Summary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  <vt:lpstr>RTC+B New Reports Posted to the ERCOT Website</vt:lpstr>
      <vt:lpstr>Market Trials known issues</vt:lpstr>
      <vt:lpstr>Wrap-Up and Questions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Smith, Nathan</cp:lastModifiedBy>
  <cp:revision>20</cp:revision>
  <cp:lastPrinted>2017-10-10T21:31:05Z</cp:lastPrinted>
  <dcterms:created xsi:type="dcterms:W3CDTF">2016-01-21T15:20:31Z</dcterms:created>
  <dcterms:modified xsi:type="dcterms:W3CDTF">2025-07-14T14:14:52Z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