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968" r:id="rId3"/>
    <p:sldId id="542" r:id="rId4"/>
    <p:sldId id="2971" r:id="rId5"/>
    <p:sldId id="592" r:id="rId6"/>
    <p:sldId id="580" r:id="rId7"/>
    <p:sldId id="593" r:id="rId8"/>
    <p:sldId id="594" r:id="rId9"/>
    <p:sldId id="591" r:id="rId10"/>
    <p:sldId id="595" r:id="rId11"/>
    <p:sldId id="596" r:id="rId12"/>
    <p:sldId id="589" r:id="rId13"/>
    <p:sldId id="600" r:id="rId14"/>
    <p:sldId id="599" r:id="rId15"/>
    <p:sldId id="597" r:id="rId16"/>
    <p:sldId id="2978" r:id="rId17"/>
    <p:sldId id="2977" r:id="rId18"/>
    <p:sldId id="604" r:id="rId19"/>
    <p:sldId id="581" r:id="rId20"/>
    <p:sldId id="603" r:id="rId21"/>
    <p:sldId id="588" r:id="rId22"/>
    <p:sldId id="2979" r:id="rId23"/>
    <p:sldId id="584" r:id="rId24"/>
    <p:sldId id="274" r:id="rId25"/>
    <p:sldId id="275" r:id="rId26"/>
    <p:sldId id="2944" r:id="rId27"/>
    <p:sldId id="2945" r:id="rId28"/>
    <p:sldId id="333" r:id="rId29"/>
    <p:sldId id="277" r:id="rId30"/>
    <p:sldId id="2943" r:id="rId31"/>
    <p:sldId id="2946" r:id="rId32"/>
    <p:sldId id="334" r:id="rId33"/>
    <p:sldId id="278" r:id="rId34"/>
    <p:sldId id="327" r:id="rId35"/>
    <p:sldId id="335" r:id="rId36"/>
    <p:sldId id="332" r:id="rId37"/>
    <p:sldId id="329" r:id="rId38"/>
    <p:sldId id="2950" r:id="rId39"/>
    <p:sldId id="2951" r:id="rId40"/>
    <p:sldId id="2952" r:id="rId41"/>
    <p:sldId id="2948" r:id="rId42"/>
    <p:sldId id="330" r:id="rId43"/>
    <p:sldId id="2980" r:id="rId44"/>
    <p:sldId id="323" r:id="rId45"/>
    <p:sldId id="2981" r:id="rId46"/>
    <p:sldId id="2953" r:id="rId47"/>
    <p:sldId id="2954" r:id="rId48"/>
    <p:sldId id="2955" r:id="rId49"/>
    <p:sldId id="2961" r:id="rId50"/>
    <p:sldId id="2959" r:id="rId51"/>
    <p:sldId id="2965" r:id="rId52"/>
    <p:sldId id="2966" r:id="rId53"/>
    <p:sldId id="2967" r:id="rId54"/>
    <p:sldId id="2970" r:id="rId55"/>
    <p:sldId id="545" r:id="rId56"/>
    <p:sldId id="549" r:id="rId57"/>
    <p:sldId id="562" r:id="rId58"/>
    <p:sldId id="563" r:id="rId59"/>
    <p:sldId id="564" r:id="rId60"/>
    <p:sldId id="565" r:id="rId61"/>
    <p:sldId id="566" r:id="rId62"/>
    <p:sldId id="567" r:id="rId63"/>
    <p:sldId id="560" r:id="rId64"/>
    <p:sldId id="2969" r:id="rId6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373826-ECD2-3399-57DD-6B432798245C}" name="Gross, Katherine" initials="GK" userId="S::katherine.gross@ercot.com::2e3d3c15-67b5-4801-aa12-b42921cd6e67" providerId="AD"/>
  <p188:author id="{082F1F50-3AD4-79E7-4A11-64775C7C043B}" name="Smith, Nathan" initials="NS" userId="S::Nathan.Smith@ercot.com::2fcbad6d-5a44-47b3-960d-4f4d0717f109" providerId="AD"/>
  <p188:author id="{92F05757-3688-B7C4-2A8B-DDC1FAB7D64D}" name="El-Madhoun, Mohamed" initials="ME" userId="S::Mohamed.El-Madhoun@ercot.com::712fe70d-2553-49d9-9a15-2b254b9a8265" providerId="AD"/>
  <p188:author id="{E7A12E65-6D5D-2842-6262-249E1BC29EC3}" name="El-Madhoun, Mohamed" initials="EM" userId="S::mohamed.el-madhoun@ercot.com::712fe70d-2553-49d9-9a15-2b254b9a8265" providerId="AD"/>
  <p188:author id="{AE0D528A-27EB-A1C2-9572-55229C3671D4}" name="ERCOT" initials="ERCOT" userId="ERCOT" providerId="None"/>
  <p188:author id="{A85710C1-6D33-0D1C-EE2B-566498ED65D1}" name="Pataray, Anthony" initials="AP" userId="S::Anthony.Pataray@ercot.com::a5831241-6a81-4fc8-af1d-ae41f1cc94ce" providerId="AD"/>
  <p188:author id="{43831BD2-3014-FC08-390A-9936949E1516}" name="Maggio, Dave" initials="DM" userId="S::David.Maggio@ercot.com::ac169136-3d92-4093-a1ee-cd2fa0ab6301" providerId="AD"/>
  <p188:author id="{BEE87AFB-7967-69CF-734C-6E6CC07B8BF7}" name="Ragsdale, Kenneth" initials="KR" userId="S::Kenneth.Ragsdale@ercot.com::d1bf57d2-decc-44c5-8949-ae28e3ed5e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D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9" d="100"/>
          <a:sy n="99" d="100"/>
        </p:scale>
        <p:origin x="94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ata1.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EA8E9-E0F8-4C97-99B2-4CC96F02203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558B395-5CDE-456F-9B98-25B5887FF9BD}">
      <dgm:prSet/>
      <dgm:spPr/>
      <dgm:t>
        <a:bodyPr/>
        <a:lstStyle/>
        <a:p>
          <a:r>
            <a:rPr lang="en-US" b="0" dirty="0"/>
            <a:t>Alternative Participation Model for ADERs</a:t>
          </a:r>
          <a:endParaRPr lang="en-US" dirty="0"/>
        </a:p>
      </dgm:t>
    </dgm:pt>
    <dgm:pt modelId="{8CE71EEA-4F88-4468-AEEB-8D3AB0AC16A8}" type="parTrans" cxnId="{F46AA3FA-CDA5-47B7-945F-FA79FA312B18}">
      <dgm:prSet/>
      <dgm:spPr/>
      <dgm:t>
        <a:bodyPr/>
        <a:lstStyle/>
        <a:p>
          <a:endParaRPr lang="en-US"/>
        </a:p>
      </dgm:t>
    </dgm:pt>
    <dgm:pt modelId="{ABB29B0F-1BC8-43A5-B649-8E4DD6F4C91D}" type="sibTrans" cxnId="{F46AA3FA-CDA5-47B7-945F-FA79FA312B18}">
      <dgm:prSet/>
      <dgm:spPr/>
      <dgm:t>
        <a:bodyPr/>
        <a:lstStyle/>
        <a:p>
          <a:endParaRPr lang="en-US"/>
        </a:p>
      </dgm:t>
    </dgm:pt>
    <dgm:pt modelId="{6A7B51C0-6E27-4028-8751-D9459B5F718B}">
      <dgm:prSet/>
      <dgm:spPr/>
      <dgm:t>
        <a:bodyPr/>
        <a:lstStyle/>
        <a:p>
          <a:r>
            <a:rPr lang="en-US" b="0" dirty="0"/>
            <a:t>Premise-Level telemetry validation requirements</a:t>
          </a:r>
          <a:endParaRPr lang="en-US" dirty="0"/>
        </a:p>
      </dgm:t>
    </dgm:pt>
    <dgm:pt modelId="{628E1161-EE57-4B1A-859E-8D2E0654D89F}" type="parTrans" cxnId="{0465C7CB-2316-4463-B299-BBD2FCA391D5}">
      <dgm:prSet/>
      <dgm:spPr/>
      <dgm:t>
        <a:bodyPr/>
        <a:lstStyle/>
        <a:p>
          <a:endParaRPr lang="en-US"/>
        </a:p>
      </dgm:t>
    </dgm:pt>
    <dgm:pt modelId="{B360DCC2-A5A0-438B-984A-66EF46417454}" type="sibTrans" cxnId="{0465C7CB-2316-4463-B299-BBD2FCA391D5}">
      <dgm:prSet/>
      <dgm:spPr/>
      <dgm:t>
        <a:bodyPr/>
        <a:lstStyle/>
        <a:p>
          <a:endParaRPr lang="en-US"/>
        </a:p>
      </dgm:t>
    </dgm:pt>
    <dgm:pt modelId="{86C9866D-EE13-438E-80BF-D81837B9E760}">
      <dgm:prSet/>
      <dgm:spPr/>
      <dgm:t>
        <a:bodyPr/>
        <a:lstStyle/>
        <a:p>
          <a:r>
            <a:rPr lang="en-US" b="0" dirty="0"/>
            <a:t>DOTA Form updates</a:t>
          </a:r>
          <a:endParaRPr lang="en-US" dirty="0"/>
        </a:p>
      </dgm:t>
    </dgm:pt>
    <dgm:pt modelId="{77EBDF6C-6F6A-4736-8114-D4B42BE9D459}" type="parTrans" cxnId="{4077C669-F7FE-435B-9AE3-6E748CE7B4AA}">
      <dgm:prSet/>
      <dgm:spPr/>
      <dgm:t>
        <a:bodyPr/>
        <a:lstStyle/>
        <a:p>
          <a:endParaRPr lang="en-US"/>
        </a:p>
      </dgm:t>
    </dgm:pt>
    <dgm:pt modelId="{4C3571F1-356B-4473-B521-E8CEE30A9112}" type="sibTrans" cxnId="{4077C669-F7FE-435B-9AE3-6E748CE7B4AA}">
      <dgm:prSet/>
      <dgm:spPr/>
      <dgm:t>
        <a:bodyPr/>
        <a:lstStyle/>
        <a:p>
          <a:endParaRPr lang="en-US"/>
        </a:p>
      </dgm:t>
    </dgm:pt>
    <dgm:pt modelId="{88EDB459-79D9-4020-AAA5-690B5F035058}">
      <dgm:prSet/>
      <dgm:spPr/>
      <dgm:t>
        <a:bodyPr/>
        <a:lstStyle/>
        <a:p>
          <a:r>
            <a:rPr lang="en-US" b="0" dirty="0"/>
            <a:t>Participation Limits updates 		</a:t>
          </a:r>
          <a:endParaRPr lang="en-US" dirty="0"/>
        </a:p>
      </dgm:t>
    </dgm:pt>
    <dgm:pt modelId="{7F9FDC63-C369-4B0A-A4BD-77CDB5885DDE}" type="parTrans" cxnId="{CE79FA9B-2987-48F5-A76F-2AB12CDC8EC1}">
      <dgm:prSet/>
      <dgm:spPr/>
      <dgm:t>
        <a:bodyPr/>
        <a:lstStyle/>
        <a:p>
          <a:endParaRPr lang="en-US"/>
        </a:p>
      </dgm:t>
    </dgm:pt>
    <dgm:pt modelId="{8A2BEAF5-A6EF-40AF-804F-124BD80A13C7}" type="sibTrans" cxnId="{CE79FA9B-2987-48F5-A76F-2AB12CDC8EC1}">
      <dgm:prSet/>
      <dgm:spPr/>
      <dgm:t>
        <a:bodyPr/>
        <a:lstStyle/>
        <a:p>
          <a:endParaRPr lang="en-US"/>
        </a:p>
      </dgm:t>
    </dgm:pt>
    <dgm:pt modelId="{329BEFEA-DDFD-4D7F-8A00-EE47EA1700D8}" type="pres">
      <dgm:prSet presAssocID="{082EA8E9-E0F8-4C97-99B2-4CC96F02203E}" presName="Name0" presStyleCnt="0">
        <dgm:presLayoutVars>
          <dgm:dir/>
          <dgm:resizeHandles val="exact"/>
        </dgm:presLayoutVars>
      </dgm:prSet>
      <dgm:spPr/>
    </dgm:pt>
    <dgm:pt modelId="{1ECEE04C-1C46-4C36-AA48-4FADFDA8779D}" type="pres">
      <dgm:prSet presAssocID="{B558B395-5CDE-456F-9B98-25B5887FF9BD}" presName="composite" presStyleCnt="0"/>
      <dgm:spPr/>
    </dgm:pt>
    <dgm:pt modelId="{C4BD4F90-991F-497F-AFD1-B5EA0796F747}" type="pres">
      <dgm:prSet presAssocID="{B558B395-5CDE-456F-9B98-25B5887FF9BD}" presName="rect1" presStyleLbl="trAlignAcc1" presStyleIdx="0" presStyleCnt="4">
        <dgm:presLayoutVars>
          <dgm:bulletEnabled val="1"/>
        </dgm:presLayoutVars>
      </dgm:prSet>
      <dgm:spPr/>
    </dgm:pt>
    <dgm:pt modelId="{9450D5D0-7B5F-4270-BCDF-9BC6F2A7933D}" type="pres">
      <dgm:prSet presAssocID="{B558B395-5CDE-456F-9B98-25B5887FF9BD}" presName="rect2"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dge Tick1 with solid fill"/>
        </a:ext>
      </dgm:extLst>
    </dgm:pt>
    <dgm:pt modelId="{8161C07D-B31D-46D9-AC13-AD2E6417FF3E}" type="pres">
      <dgm:prSet presAssocID="{ABB29B0F-1BC8-43A5-B649-8E4DD6F4C91D}" presName="sibTrans" presStyleCnt="0"/>
      <dgm:spPr/>
    </dgm:pt>
    <dgm:pt modelId="{9BA4FDC2-E071-41B5-913F-F3A81CB9A6C0}" type="pres">
      <dgm:prSet presAssocID="{6A7B51C0-6E27-4028-8751-D9459B5F718B}" presName="composite" presStyleCnt="0"/>
      <dgm:spPr/>
    </dgm:pt>
    <dgm:pt modelId="{F62F15CA-5C20-438F-BA9E-4580E4D48B10}" type="pres">
      <dgm:prSet presAssocID="{6A7B51C0-6E27-4028-8751-D9459B5F718B}" presName="rect1" presStyleLbl="trAlignAcc1" presStyleIdx="1" presStyleCnt="4">
        <dgm:presLayoutVars>
          <dgm:bulletEnabled val="1"/>
        </dgm:presLayoutVars>
      </dgm:prSet>
      <dgm:spPr/>
    </dgm:pt>
    <dgm:pt modelId="{ED0AF07B-FEF6-44E9-A6B5-5D3934F2D930}" type="pres">
      <dgm:prSet presAssocID="{6A7B51C0-6E27-4028-8751-D9459B5F718B}" presName="rect2" presStyleLbl="fgImgPlace1" presStyleIdx="1"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dge Tick1 with solid fill"/>
        </a:ext>
      </dgm:extLst>
    </dgm:pt>
    <dgm:pt modelId="{BB8F98F6-3BB8-4271-9E23-D8761C54158C}" type="pres">
      <dgm:prSet presAssocID="{B360DCC2-A5A0-438B-984A-66EF46417454}" presName="sibTrans" presStyleCnt="0"/>
      <dgm:spPr/>
    </dgm:pt>
    <dgm:pt modelId="{D4743855-AC24-44AB-BB33-AC88F1F448D4}" type="pres">
      <dgm:prSet presAssocID="{86C9866D-EE13-438E-80BF-D81837B9E760}" presName="composite" presStyleCnt="0"/>
      <dgm:spPr/>
    </dgm:pt>
    <dgm:pt modelId="{B019CA12-6D7C-4BFA-80CE-C18962F0B628}" type="pres">
      <dgm:prSet presAssocID="{86C9866D-EE13-438E-80BF-D81837B9E760}" presName="rect1" presStyleLbl="trAlignAcc1" presStyleIdx="2" presStyleCnt="4">
        <dgm:presLayoutVars>
          <dgm:bulletEnabled val="1"/>
        </dgm:presLayoutVars>
      </dgm:prSet>
      <dgm:spPr/>
    </dgm:pt>
    <dgm:pt modelId="{AE5DD769-2736-4153-B7E9-D82DB72572FE}" type="pres">
      <dgm:prSet presAssocID="{86C9866D-EE13-438E-80BF-D81837B9E760}" presName="rect2" presStyleLbl="fgImgPlace1" presStyleIdx="2"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dge Tick1 with solid fill"/>
        </a:ext>
      </dgm:extLst>
    </dgm:pt>
    <dgm:pt modelId="{E9607946-2DEF-4DB8-B10D-31EBF0835A35}" type="pres">
      <dgm:prSet presAssocID="{4C3571F1-356B-4473-B521-E8CEE30A9112}" presName="sibTrans" presStyleCnt="0"/>
      <dgm:spPr/>
    </dgm:pt>
    <dgm:pt modelId="{CC12A375-FAA5-4B05-B9E1-5342475EACCE}" type="pres">
      <dgm:prSet presAssocID="{88EDB459-79D9-4020-AAA5-690B5F035058}" presName="composite" presStyleCnt="0"/>
      <dgm:spPr/>
    </dgm:pt>
    <dgm:pt modelId="{C4348D61-7CCB-49D0-8AEB-0620239BDD3A}" type="pres">
      <dgm:prSet presAssocID="{88EDB459-79D9-4020-AAA5-690B5F035058}" presName="rect1" presStyleLbl="trAlignAcc1" presStyleIdx="3" presStyleCnt="4">
        <dgm:presLayoutVars>
          <dgm:bulletEnabled val="1"/>
        </dgm:presLayoutVars>
      </dgm:prSet>
      <dgm:spPr/>
    </dgm:pt>
    <dgm:pt modelId="{7606CDF3-932B-42FA-8821-59DEED4CB5CF}" type="pres">
      <dgm:prSet presAssocID="{88EDB459-79D9-4020-AAA5-690B5F035058}" presName="rect2" presStyleLbl="fgImgPlace1" presStyleIdx="3"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dge Tick1 with solid fill"/>
        </a:ext>
      </dgm:extLst>
    </dgm:pt>
  </dgm:ptLst>
  <dgm:cxnLst>
    <dgm:cxn modelId="{BA221542-C18E-4700-AE5D-9BB847D0F419}" type="presOf" srcId="{86C9866D-EE13-438E-80BF-D81837B9E760}" destId="{B019CA12-6D7C-4BFA-80CE-C18962F0B628}" srcOrd="0" destOrd="0" presId="urn:microsoft.com/office/officeart/2008/layout/PictureStrips"/>
    <dgm:cxn modelId="{4077C669-F7FE-435B-9AE3-6E748CE7B4AA}" srcId="{082EA8E9-E0F8-4C97-99B2-4CC96F02203E}" destId="{86C9866D-EE13-438E-80BF-D81837B9E760}" srcOrd="2" destOrd="0" parTransId="{77EBDF6C-6F6A-4736-8114-D4B42BE9D459}" sibTransId="{4C3571F1-356B-4473-B521-E8CEE30A9112}"/>
    <dgm:cxn modelId="{BA2E6895-C46F-4C93-BD3F-23E91AFEB900}" type="presOf" srcId="{88EDB459-79D9-4020-AAA5-690B5F035058}" destId="{C4348D61-7CCB-49D0-8AEB-0620239BDD3A}" srcOrd="0" destOrd="0" presId="urn:microsoft.com/office/officeart/2008/layout/PictureStrips"/>
    <dgm:cxn modelId="{CE79FA9B-2987-48F5-A76F-2AB12CDC8EC1}" srcId="{082EA8E9-E0F8-4C97-99B2-4CC96F02203E}" destId="{88EDB459-79D9-4020-AAA5-690B5F035058}" srcOrd="3" destOrd="0" parTransId="{7F9FDC63-C369-4B0A-A4BD-77CDB5885DDE}" sibTransId="{8A2BEAF5-A6EF-40AF-804F-124BD80A13C7}"/>
    <dgm:cxn modelId="{CD3E37A2-6378-4478-A5C3-7F5E8E42C023}" type="presOf" srcId="{082EA8E9-E0F8-4C97-99B2-4CC96F02203E}" destId="{329BEFEA-DDFD-4D7F-8A00-EE47EA1700D8}" srcOrd="0" destOrd="0" presId="urn:microsoft.com/office/officeart/2008/layout/PictureStrips"/>
    <dgm:cxn modelId="{185CB4AA-190E-4FB0-8B15-04B12D52AA36}" type="presOf" srcId="{B558B395-5CDE-456F-9B98-25B5887FF9BD}" destId="{C4BD4F90-991F-497F-AFD1-B5EA0796F747}" srcOrd="0" destOrd="0" presId="urn:microsoft.com/office/officeart/2008/layout/PictureStrips"/>
    <dgm:cxn modelId="{36FD31CA-8CDD-4B0A-8467-9609D2040889}" type="presOf" srcId="{6A7B51C0-6E27-4028-8751-D9459B5F718B}" destId="{F62F15CA-5C20-438F-BA9E-4580E4D48B10}" srcOrd="0" destOrd="0" presId="urn:microsoft.com/office/officeart/2008/layout/PictureStrips"/>
    <dgm:cxn modelId="{0465C7CB-2316-4463-B299-BBD2FCA391D5}" srcId="{082EA8E9-E0F8-4C97-99B2-4CC96F02203E}" destId="{6A7B51C0-6E27-4028-8751-D9459B5F718B}" srcOrd="1" destOrd="0" parTransId="{628E1161-EE57-4B1A-859E-8D2E0654D89F}" sibTransId="{B360DCC2-A5A0-438B-984A-66EF46417454}"/>
    <dgm:cxn modelId="{F46AA3FA-CDA5-47B7-945F-FA79FA312B18}" srcId="{082EA8E9-E0F8-4C97-99B2-4CC96F02203E}" destId="{B558B395-5CDE-456F-9B98-25B5887FF9BD}" srcOrd="0" destOrd="0" parTransId="{8CE71EEA-4F88-4468-AEEB-8D3AB0AC16A8}" sibTransId="{ABB29B0F-1BC8-43A5-B649-8E4DD6F4C91D}"/>
    <dgm:cxn modelId="{99E81C53-C98F-4B96-8A3E-7F52D57BA23D}" type="presParOf" srcId="{329BEFEA-DDFD-4D7F-8A00-EE47EA1700D8}" destId="{1ECEE04C-1C46-4C36-AA48-4FADFDA8779D}" srcOrd="0" destOrd="0" presId="urn:microsoft.com/office/officeart/2008/layout/PictureStrips"/>
    <dgm:cxn modelId="{D7BC0716-01C5-451E-914B-5726E354A096}" type="presParOf" srcId="{1ECEE04C-1C46-4C36-AA48-4FADFDA8779D}" destId="{C4BD4F90-991F-497F-AFD1-B5EA0796F747}" srcOrd="0" destOrd="0" presId="urn:microsoft.com/office/officeart/2008/layout/PictureStrips"/>
    <dgm:cxn modelId="{954658BC-2C63-4C9C-AAD5-C1851DC0224E}" type="presParOf" srcId="{1ECEE04C-1C46-4C36-AA48-4FADFDA8779D}" destId="{9450D5D0-7B5F-4270-BCDF-9BC6F2A7933D}" srcOrd="1" destOrd="0" presId="urn:microsoft.com/office/officeart/2008/layout/PictureStrips"/>
    <dgm:cxn modelId="{0F084119-716B-46C8-9E11-E898C8D2C1F9}" type="presParOf" srcId="{329BEFEA-DDFD-4D7F-8A00-EE47EA1700D8}" destId="{8161C07D-B31D-46D9-AC13-AD2E6417FF3E}" srcOrd="1" destOrd="0" presId="urn:microsoft.com/office/officeart/2008/layout/PictureStrips"/>
    <dgm:cxn modelId="{25FE1729-817C-4FA9-8127-09AF2F3A0766}" type="presParOf" srcId="{329BEFEA-DDFD-4D7F-8A00-EE47EA1700D8}" destId="{9BA4FDC2-E071-41B5-913F-F3A81CB9A6C0}" srcOrd="2" destOrd="0" presId="urn:microsoft.com/office/officeart/2008/layout/PictureStrips"/>
    <dgm:cxn modelId="{63140E75-BD4D-4B2A-92BF-1F16B3887EEA}" type="presParOf" srcId="{9BA4FDC2-E071-41B5-913F-F3A81CB9A6C0}" destId="{F62F15CA-5C20-438F-BA9E-4580E4D48B10}" srcOrd="0" destOrd="0" presId="urn:microsoft.com/office/officeart/2008/layout/PictureStrips"/>
    <dgm:cxn modelId="{0EBF9A29-96E8-4B22-9A43-CFD73305E830}" type="presParOf" srcId="{9BA4FDC2-E071-41B5-913F-F3A81CB9A6C0}" destId="{ED0AF07B-FEF6-44E9-A6B5-5D3934F2D930}" srcOrd="1" destOrd="0" presId="urn:microsoft.com/office/officeart/2008/layout/PictureStrips"/>
    <dgm:cxn modelId="{2F5C7AA8-1D8B-40D9-A7F1-A43D87D532E6}" type="presParOf" srcId="{329BEFEA-DDFD-4D7F-8A00-EE47EA1700D8}" destId="{BB8F98F6-3BB8-4271-9E23-D8761C54158C}" srcOrd="3" destOrd="0" presId="urn:microsoft.com/office/officeart/2008/layout/PictureStrips"/>
    <dgm:cxn modelId="{85F093EE-F6D6-48EC-9111-A190A0F63CB9}" type="presParOf" srcId="{329BEFEA-DDFD-4D7F-8A00-EE47EA1700D8}" destId="{D4743855-AC24-44AB-BB33-AC88F1F448D4}" srcOrd="4" destOrd="0" presId="urn:microsoft.com/office/officeart/2008/layout/PictureStrips"/>
    <dgm:cxn modelId="{E2FD38ED-A766-4280-AF9A-4839872491A7}" type="presParOf" srcId="{D4743855-AC24-44AB-BB33-AC88F1F448D4}" destId="{B019CA12-6D7C-4BFA-80CE-C18962F0B628}" srcOrd="0" destOrd="0" presId="urn:microsoft.com/office/officeart/2008/layout/PictureStrips"/>
    <dgm:cxn modelId="{3DC37CCF-F78C-4FC8-A9C1-1F601A692610}" type="presParOf" srcId="{D4743855-AC24-44AB-BB33-AC88F1F448D4}" destId="{AE5DD769-2736-4153-B7E9-D82DB72572FE}" srcOrd="1" destOrd="0" presId="urn:microsoft.com/office/officeart/2008/layout/PictureStrips"/>
    <dgm:cxn modelId="{1FC06C86-4869-4895-A263-B21555B07952}" type="presParOf" srcId="{329BEFEA-DDFD-4D7F-8A00-EE47EA1700D8}" destId="{E9607946-2DEF-4DB8-B10D-31EBF0835A35}" srcOrd="5" destOrd="0" presId="urn:microsoft.com/office/officeart/2008/layout/PictureStrips"/>
    <dgm:cxn modelId="{872FC1E3-1CC3-43BF-BE0B-8C2FF40E01CA}" type="presParOf" srcId="{329BEFEA-DDFD-4D7F-8A00-EE47EA1700D8}" destId="{CC12A375-FAA5-4B05-B9E1-5342475EACCE}" srcOrd="6" destOrd="0" presId="urn:microsoft.com/office/officeart/2008/layout/PictureStrips"/>
    <dgm:cxn modelId="{CB6F853D-DBD6-4AD9-956C-EA4B1494FDF0}" type="presParOf" srcId="{CC12A375-FAA5-4B05-B9E1-5342475EACCE}" destId="{C4348D61-7CCB-49D0-8AEB-0620239BDD3A}" srcOrd="0" destOrd="0" presId="urn:microsoft.com/office/officeart/2008/layout/PictureStrips"/>
    <dgm:cxn modelId="{02A76826-9A03-41B5-A20C-A1FAE4FFF818}" type="presParOf" srcId="{CC12A375-FAA5-4B05-B9E1-5342475EACCE}" destId="{7606CDF3-932B-42FA-8821-59DEED4CB5C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D4F90-991F-497F-AFD1-B5EA0796F747}">
      <dsp:nvSpPr>
        <dsp:cNvPr id="0" name=""/>
        <dsp:cNvSpPr/>
      </dsp:nvSpPr>
      <dsp:spPr>
        <a:xfrm>
          <a:off x="169173" y="1363051"/>
          <a:ext cx="3968495" cy="124015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9998"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Alternative Participation Model for ADERs</a:t>
          </a:r>
          <a:endParaRPr lang="en-US" sz="2600" kern="1200" dirty="0"/>
        </a:p>
      </dsp:txBody>
      <dsp:txXfrm>
        <a:off x="169173" y="1363051"/>
        <a:ext cx="3968495" cy="1240155"/>
      </dsp:txXfrm>
    </dsp:sp>
    <dsp:sp modelId="{9450D5D0-7B5F-4270-BCDF-9BC6F2A7933D}">
      <dsp:nvSpPr>
        <dsp:cNvPr id="0" name=""/>
        <dsp:cNvSpPr/>
      </dsp:nvSpPr>
      <dsp:spPr>
        <a:xfrm>
          <a:off x="3819" y="1183918"/>
          <a:ext cx="868108" cy="13021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2F15CA-5C20-438F-BA9E-4580E4D48B10}">
      <dsp:nvSpPr>
        <dsp:cNvPr id="0" name=""/>
        <dsp:cNvSpPr/>
      </dsp:nvSpPr>
      <dsp:spPr>
        <a:xfrm>
          <a:off x="4562084" y="1363051"/>
          <a:ext cx="3968495" cy="124015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9998"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Premise-Level telemetry validation requirements</a:t>
          </a:r>
          <a:endParaRPr lang="en-US" sz="2600" kern="1200" dirty="0"/>
        </a:p>
      </dsp:txBody>
      <dsp:txXfrm>
        <a:off x="4562084" y="1363051"/>
        <a:ext cx="3968495" cy="1240155"/>
      </dsp:txXfrm>
    </dsp:sp>
    <dsp:sp modelId="{ED0AF07B-FEF6-44E9-A6B5-5D3934F2D930}">
      <dsp:nvSpPr>
        <dsp:cNvPr id="0" name=""/>
        <dsp:cNvSpPr/>
      </dsp:nvSpPr>
      <dsp:spPr>
        <a:xfrm>
          <a:off x="4396730" y="1183918"/>
          <a:ext cx="868108" cy="13021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9CA12-6D7C-4BFA-80CE-C18962F0B628}">
      <dsp:nvSpPr>
        <dsp:cNvPr id="0" name=""/>
        <dsp:cNvSpPr/>
      </dsp:nvSpPr>
      <dsp:spPr>
        <a:xfrm>
          <a:off x="169173" y="2924268"/>
          <a:ext cx="3968495" cy="124015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9998"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DOTA Form updates</a:t>
          </a:r>
          <a:endParaRPr lang="en-US" sz="2600" kern="1200" dirty="0"/>
        </a:p>
      </dsp:txBody>
      <dsp:txXfrm>
        <a:off x="169173" y="2924268"/>
        <a:ext cx="3968495" cy="1240155"/>
      </dsp:txXfrm>
    </dsp:sp>
    <dsp:sp modelId="{AE5DD769-2736-4153-B7E9-D82DB72572FE}">
      <dsp:nvSpPr>
        <dsp:cNvPr id="0" name=""/>
        <dsp:cNvSpPr/>
      </dsp:nvSpPr>
      <dsp:spPr>
        <a:xfrm>
          <a:off x="3819" y="2745135"/>
          <a:ext cx="868108" cy="13021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348D61-7CCB-49D0-8AEB-0620239BDD3A}">
      <dsp:nvSpPr>
        <dsp:cNvPr id="0" name=""/>
        <dsp:cNvSpPr/>
      </dsp:nvSpPr>
      <dsp:spPr>
        <a:xfrm>
          <a:off x="4562084" y="2924268"/>
          <a:ext cx="3968495" cy="124015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9998"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Participation Limits updates 		</a:t>
          </a:r>
          <a:endParaRPr lang="en-US" sz="2600" kern="1200" dirty="0"/>
        </a:p>
      </dsp:txBody>
      <dsp:txXfrm>
        <a:off x="4562084" y="2924268"/>
        <a:ext cx="3968495" cy="1240155"/>
      </dsp:txXfrm>
    </dsp:sp>
    <dsp:sp modelId="{7606CDF3-932B-42FA-8821-59DEED4CB5CF}">
      <dsp:nvSpPr>
        <dsp:cNvPr id="0" name=""/>
        <dsp:cNvSpPr/>
      </dsp:nvSpPr>
      <dsp:spPr>
        <a:xfrm>
          <a:off x="4396730" y="2745135"/>
          <a:ext cx="868108" cy="13021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19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44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75766"/>
            <a:ext cx="11379200" cy="4844268"/>
          </a:xfrm>
          <a:prstGeom prst="rect">
            <a:avLst/>
          </a:prstGeom>
        </p:spPr>
        <p:txBody>
          <a:bodyPr/>
          <a:lstStyle>
            <a:lvl1pPr>
              <a:buFont typeface="+mj-lt"/>
              <a:buAutoNum type="arabicParenR"/>
              <a:defRPr sz="1800">
                <a:solidFill>
                  <a:schemeClr val="tx2"/>
                </a:solidFill>
              </a:defRPr>
            </a:lvl1pPr>
            <a:lvl2pPr marL="800100" indent="-342900">
              <a:buFont typeface="+mj-lt"/>
              <a:buAutoNum type="alphaLcParenR"/>
              <a:defRPr sz="1600">
                <a:solidFill>
                  <a:schemeClr val="tx2"/>
                </a:solidFill>
              </a:defRPr>
            </a:lvl2pPr>
            <a:lvl3pPr marL="1314450" indent="-400050">
              <a:buFont typeface="+mj-lt"/>
              <a:buAutoNum type="romanLcPeriod"/>
              <a:defRPr sz="1600">
                <a:solidFill>
                  <a:schemeClr val="tx2"/>
                </a:solidFill>
              </a:defRPr>
            </a:lvl3pPr>
            <a:lvl4pPr marL="1771650" indent="-400050">
              <a:buFont typeface="+mj-lt"/>
              <a:buAutoNum type="romanLcPeriod"/>
              <a:defRPr sz="1600">
                <a:solidFill>
                  <a:schemeClr val="tx2"/>
                </a:solidFill>
              </a:defRPr>
            </a:lvl4pPr>
            <a:lvl5pPr marL="2228850" indent="-400050">
              <a:buFont typeface="+mj-lt"/>
              <a:buAutoNum type="romanLcPeriod"/>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89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1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884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743340707"/>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6080" y="6477001"/>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600" y="6248400"/>
            <a:ext cx="1575824" cy="457200"/>
          </a:xfrm>
          <a:prstGeom prst="rect">
            <a:avLst/>
          </a:prstGeom>
        </p:spPr>
      </p:pic>
      <p:sp>
        <p:nvSpPr>
          <p:cNvPr id="9" name="TextBox 8"/>
          <p:cNvSpPr txBox="1"/>
          <p:nvPr userDrawn="1"/>
        </p:nvSpPr>
        <p:spPr>
          <a:xfrm>
            <a:off x="72901" y="6553201"/>
            <a:ext cx="1146300" cy="246221"/>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31165232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hyperlink" Target="mailto:RTCB@ercot.co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ercot.com/files/docs/2025/04/07/RTCB_Market_Trials_Handbook_4_QSE-Telemetry-Tests_Rev_06132025_FINAL.docx" TargetMode="External"/><Relationship Id="rId2" Type="http://schemas.openxmlformats.org/officeDocument/2006/relationships/hyperlink" Target="https://www.ercot.com/files/docs/2025/04/07/RTCB_Market_Trials_Handbook_3_OpenLoop_RTC_SCED.docx" TargetMode="External"/><Relationship Id="rId1" Type="http://schemas.openxmlformats.org/officeDocument/2006/relationships/slideLayout" Target="../slideLayouts/slideLayout3.xml"/><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testmarkettrials.ercot.com/osrui/osrui/Summary.action" TargetMode="External"/><Relationship Id="rId7" Type="http://schemas.openxmlformats.org/officeDocument/2006/relationships/hyperlink" Target="https://markettrialsapi.wan.ercot.com/NodalAPI/EWS/" TargetMode="External"/><Relationship Id="rId2" Type="http://schemas.openxmlformats.org/officeDocument/2006/relationships/hyperlink" Target="https://itestmarkettrials.ercot.com/mmsui/mmsui/displayTradesLanding.action" TargetMode="External"/><Relationship Id="rId1" Type="http://schemas.openxmlformats.org/officeDocument/2006/relationships/slideLayout" Target="../slideLayouts/slideLayout3.xml"/><Relationship Id="rId6" Type="http://schemas.openxmlformats.org/officeDocument/2006/relationships/hyperlink" Target="https://markettrialsapi.ercot.com/NodalAPI/EWS/" TargetMode="External"/><Relationship Id="rId5" Type="http://schemas.openxmlformats.org/officeDocument/2006/relationships/hyperlink" Target="https://testmarkettrialsapi.wan.ercot.com/NodalAPI/EWS/" TargetMode="External"/><Relationship Id="rId4" Type="http://schemas.openxmlformats.org/officeDocument/2006/relationships/hyperlink" Target="https://testmarkettrialsapi.ercot.com/NodalAPI/EW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rcot.com/services/mdt/webservice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RTCB@ercot.co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ercot.com/files/docs/2024/05/31/ERCOT_Nodal_ICCP_Communications_Handbook_V4.03.docx" TargetMode="External"/><Relationship Id="rId2" Type="http://schemas.openxmlformats.org/officeDocument/2006/relationships/hyperlink" Target="https://www.ercot.com/committees/tac/rtcbtf/training"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 Id="rId4" Type="http://schemas.openxmlformats.org/officeDocument/2006/relationships/hyperlink" Target="https://www.ercot.com/committees/tac/rtcbtf/train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mailto:ERCOTLRandSODG@ercot.com"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ercot.com/committees/tac/rtcbtf/training"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ercot.com/committees/tac/rtcbtf" TargetMode="External"/><Relationship Id="rId2" Type="http://schemas.openxmlformats.org/officeDocument/2006/relationships/hyperlink" Target="https://www.ercot.com/files/docs/2025/02/26/RTCB_Market_Trials_Plan_TAC_Approved_10302024.docx"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rcot.com/committees/tac/rtcbt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www.ercot.com/committees/tac/rtcbt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BFEB9-8E44-99CF-4B12-C558BDCD5AB3}"/>
              </a:ext>
            </a:extLst>
          </p:cNvPr>
          <p:cNvSpPr>
            <a:spLocks noGrp="1"/>
          </p:cNvSpPr>
          <p:nvPr>
            <p:ph type="ctrTitle"/>
          </p:nvPr>
        </p:nvSpPr>
        <p:spPr/>
        <p:txBody>
          <a:bodyPr/>
          <a:lstStyle/>
          <a:p>
            <a:r>
              <a:rPr lang="en-US" dirty="0"/>
              <a:t>ERCOT Staff Presentation</a:t>
            </a:r>
            <a:br>
              <a:rPr lang="en-US" dirty="0"/>
            </a:br>
            <a:r>
              <a:rPr lang="en-US" dirty="0"/>
              <a:t>DSWG Meeting</a:t>
            </a:r>
            <a:br>
              <a:rPr lang="en-US" dirty="0"/>
            </a:br>
            <a:r>
              <a:rPr lang="en-US" dirty="0"/>
              <a:t>July 14, 2025</a:t>
            </a:r>
          </a:p>
        </p:txBody>
      </p:sp>
      <p:sp>
        <p:nvSpPr>
          <p:cNvPr id="4" name="Slide Number Placeholder 3">
            <a:extLst>
              <a:ext uri="{FF2B5EF4-FFF2-40B4-BE49-F238E27FC236}">
                <a16:creationId xmlns:a16="http://schemas.microsoft.com/office/drawing/2014/main" id="{1234B243-909C-0FA5-F9A9-93BABFACC1F5}"/>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89752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F18E5-5555-7235-B729-A359A2DF6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74035-4D00-153F-495B-353675A506DC}"/>
              </a:ext>
            </a:extLst>
          </p:cNvPr>
          <p:cNvSpPr>
            <a:spLocks noGrp="1"/>
          </p:cNvSpPr>
          <p:nvPr>
            <p:ph type="title"/>
          </p:nvPr>
        </p:nvSpPr>
        <p:spPr/>
        <p:txBody>
          <a:bodyPr/>
          <a:lstStyle/>
          <a:p>
            <a:r>
              <a:rPr lang="en-US" dirty="0"/>
              <a:t>Summary of Market Trial activities for May-June</a:t>
            </a:r>
            <a:br>
              <a:rPr lang="en-US" dirty="0"/>
            </a:br>
            <a:r>
              <a:rPr lang="en-US" dirty="0"/>
              <a:t>       </a:t>
            </a:r>
            <a:r>
              <a:rPr lang="en-US" dirty="0">
                <a:solidFill>
                  <a:srgbClr val="C00000"/>
                </a:solidFill>
              </a:rPr>
              <a:t>WRAP-UP</a:t>
            </a:r>
          </a:p>
        </p:txBody>
      </p:sp>
      <p:sp>
        <p:nvSpPr>
          <p:cNvPr id="3" name="Content Placeholder 2">
            <a:extLst>
              <a:ext uri="{FF2B5EF4-FFF2-40B4-BE49-F238E27FC236}">
                <a16:creationId xmlns:a16="http://schemas.microsoft.com/office/drawing/2014/main" id="{AEFEB523-5ABE-B789-ED30-4EF9FEAFA211}"/>
              </a:ext>
            </a:extLst>
          </p:cNvPr>
          <p:cNvSpPr>
            <a:spLocks noGrp="1"/>
          </p:cNvSpPr>
          <p:nvPr>
            <p:ph idx="1"/>
          </p:nvPr>
        </p:nvSpPr>
        <p:spPr>
          <a:xfrm>
            <a:off x="1078029" y="1219201"/>
            <a:ext cx="10707571" cy="4700833"/>
          </a:xfrm>
        </p:spPr>
        <p:txBody>
          <a:bodyPr lIns="91440" tIns="45720" rIns="91440" bIns="45720" anchor="t"/>
          <a:lstStyle/>
          <a:p>
            <a:pPr>
              <a:buFontTx/>
              <a:buChar char="-"/>
            </a:pPr>
            <a:r>
              <a:rPr lang="en-US" sz="2400" dirty="0"/>
              <a:t>Handbook 1- QSE connectivity and market submissions</a:t>
            </a:r>
          </a:p>
          <a:p>
            <a:pPr lvl="1">
              <a:buFontTx/>
              <a:buChar char="-"/>
            </a:pPr>
            <a:r>
              <a:rPr lang="en-US" sz="2000" dirty="0"/>
              <a:t>Submit to Market Management System and Outage Scheduler</a:t>
            </a:r>
            <a:endParaRPr lang="en-US" sz="2000" dirty="0">
              <a:cs typeface="Arial"/>
            </a:endParaRPr>
          </a:p>
          <a:p>
            <a:pPr lvl="1">
              <a:buFontTx/>
              <a:buChar char="-"/>
            </a:pPr>
            <a:r>
              <a:rPr lang="en-US" sz="2000" dirty="0"/>
              <a:t>Goal to submit at least one successful transaction for each requested transaction type per QSE once during the 8-week period</a:t>
            </a:r>
            <a:endParaRPr lang="en-US" sz="2000" dirty="0">
              <a:cs typeface="Arial"/>
            </a:endParaRPr>
          </a:p>
          <a:p>
            <a:pPr>
              <a:buFontTx/>
              <a:buChar char="-"/>
            </a:pPr>
            <a:endParaRPr lang="en-US" sz="2400" dirty="0"/>
          </a:p>
          <a:p>
            <a:pPr>
              <a:buFontTx/>
              <a:buChar char="-"/>
            </a:pPr>
            <a:r>
              <a:rPr lang="en-US" sz="2400" dirty="0"/>
              <a:t>Handbook 2- QSE telemetry set-up and check-out</a:t>
            </a:r>
            <a:endParaRPr lang="en-US" sz="2400" dirty="0">
              <a:cs typeface="Arial"/>
            </a:endParaRPr>
          </a:p>
          <a:p>
            <a:pPr lvl="1">
              <a:buFontTx/>
              <a:buChar char="-"/>
            </a:pPr>
            <a:r>
              <a:rPr lang="en-US" sz="2000" dirty="0"/>
              <a:t>Submit all ICCP requests to ERCOT to add telemetry points</a:t>
            </a:r>
            <a:endParaRPr lang="en-US" sz="2000" dirty="0">
              <a:cs typeface="Arial"/>
            </a:endParaRPr>
          </a:p>
          <a:p>
            <a:pPr lvl="1">
              <a:buFontTx/>
              <a:buChar char="-"/>
            </a:pPr>
            <a:r>
              <a:rPr lang="en-US" sz="2000" dirty="0"/>
              <a:t>Check-out will be for a sampling of resources within the QSE portfolio to ensure data flowing between ERCOT/QSE</a:t>
            </a:r>
            <a:endParaRPr lang="en-US" sz="2000" dirty="0">
              <a:cs typeface="Arial"/>
            </a:endParaRPr>
          </a:p>
          <a:p>
            <a:pPr lvl="1">
              <a:buFontTx/>
              <a:buChar char="-"/>
            </a:pPr>
            <a:endParaRPr lang="en-US" sz="2000" dirty="0"/>
          </a:p>
          <a:p>
            <a:pPr>
              <a:buFontTx/>
              <a:buChar char="-"/>
            </a:pPr>
            <a:r>
              <a:rPr lang="en-US" sz="2400" dirty="0">
                <a:solidFill>
                  <a:srgbClr val="C00000"/>
                </a:solidFill>
              </a:rPr>
              <a:t>Scoring continues into July to accommodate 3-week processing of new telemetry into systems.</a:t>
            </a:r>
            <a:endParaRPr lang="en-US" sz="2000" dirty="0">
              <a:solidFill>
                <a:srgbClr val="C00000"/>
              </a:solidFill>
            </a:endParaRPr>
          </a:p>
          <a:p>
            <a:pPr>
              <a:buFontTx/>
              <a:buChar char="-"/>
            </a:pPr>
            <a:endParaRPr lang="en-US" sz="2400" dirty="0"/>
          </a:p>
        </p:txBody>
      </p:sp>
      <p:sp>
        <p:nvSpPr>
          <p:cNvPr id="4" name="Slide Number Placeholder 3">
            <a:extLst>
              <a:ext uri="{FF2B5EF4-FFF2-40B4-BE49-F238E27FC236}">
                <a16:creationId xmlns:a16="http://schemas.microsoft.com/office/drawing/2014/main" id="{8F3736FB-EBA7-8509-CE63-D809A04EFEDA}"/>
              </a:ext>
            </a:extLst>
          </p:cNvPr>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32104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a:xfrm>
            <a:off x="1870982" y="243682"/>
            <a:ext cx="8458200" cy="1155293"/>
          </a:xfrm>
        </p:spPr>
        <p:txBody>
          <a:bodyPr lIns="91440" tIns="45720" rIns="91440" bIns="45720" anchor="t"/>
          <a:lstStyle/>
          <a:p>
            <a:r>
              <a:rPr lang="en-US" sz="2000"/>
              <a:t>Scorecard 1 for </a:t>
            </a:r>
            <a:br>
              <a:rPr lang="en-US" sz="2000"/>
            </a:br>
            <a:r>
              <a:rPr lang="en-US" sz="2000"/>
              <a:t>Handbook 1-</a:t>
            </a:r>
            <a:br>
              <a:rPr lang="en-US" sz="2000"/>
            </a:br>
            <a:r>
              <a:rPr lang="en-US" sz="2000"/>
              <a:t>Market submissions</a:t>
            </a:r>
            <a:r>
              <a:rPr lang="en-US"/>
              <a:t>:</a:t>
            </a:r>
            <a:br>
              <a:rPr lang="en-US"/>
            </a:br>
            <a:endParaRPr lang="en-US"/>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1806889" y="1295401"/>
            <a:ext cx="2734652" cy="2585323"/>
          </a:xfrm>
          <a:prstGeom prst="rect">
            <a:avLst/>
          </a:prstGeom>
          <a:noFill/>
        </p:spPr>
        <p:txBody>
          <a:bodyPr wrap="square" lIns="91440" tIns="45720" rIns="91440" bIns="45720" rtlCol="0" anchor="t">
            <a:spAutoFit/>
          </a:bodyPr>
          <a:lstStyle/>
          <a:p>
            <a:endParaRPr lang="en-US" dirty="0"/>
          </a:p>
          <a:p>
            <a:r>
              <a:rPr lang="en-US" dirty="0"/>
              <a:t>7/3 Scores for QSEs with Resources – successful submissions for resource types specified in Handbook 1</a:t>
            </a:r>
            <a:endParaRPr lang="en-US" dirty="0">
              <a:cs typeface="Arial"/>
            </a:endParaRPr>
          </a:p>
          <a:p>
            <a:endParaRPr lang="en-US" dirty="0">
              <a:solidFill>
                <a:schemeClr val="accent3"/>
              </a:solidFill>
            </a:endParaRPr>
          </a:p>
          <a:p>
            <a:endParaRPr lang="en-US" dirty="0">
              <a:solidFill>
                <a:schemeClr val="accent3"/>
              </a:solidFill>
            </a:endParaRPr>
          </a:p>
          <a:p>
            <a:r>
              <a:rPr lang="en-US" dirty="0"/>
              <a:t>Scoring: </a:t>
            </a:r>
            <a:r>
              <a:rPr lang="en-US" dirty="0">
                <a:solidFill>
                  <a:schemeClr val="accent3">
                    <a:lumMod val="60000"/>
                    <a:lumOff val="40000"/>
                  </a:schemeClr>
                </a:solidFill>
              </a:rPr>
              <a:t>Complete</a:t>
            </a:r>
            <a:endParaRPr lang="en-US" dirty="0">
              <a:solidFill>
                <a:schemeClr val="accent3">
                  <a:lumMod val="60000"/>
                  <a:lumOff val="40000"/>
                </a:schemeClr>
              </a:solidFill>
              <a:cs typeface="Arial"/>
            </a:endParaRPr>
          </a:p>
        </p:txBody>
      </p:sp>
      <p:pic>
        <p:nvPicPr>
          <p:cNvPr id="18" name="Picture 17">
            <a:extLst>
              <a:ext uri="{FF2B5EF4-FFF2-40B4-BE49-F238E27FC236}">
                <a16:creationId xmlns:a16="http://schemas.microsoft.com/office/drawing/2014/main" id="{B10E433E-D90D-3EF8-BCF6-5BEC632F6AD8}"/>
              </a:ext>
            </a:extLst>
          </p:cNvPr>
          <p:cNvPicPr>
            <a:picLocks noChangeAspect="1"/>
          </p:cNvPicPr>
          <p:nvPr/>
        </p:nvPicPr>
        <p:blipFill>
          <a:blip r:embed="rId2"/>
          <a:stretch>
            <a:fillRect/>
          </a:stretch>
        </p:blipFill>
        <p:spPr>
          <a:xfrm>
            <a:off x="1806889" y="4114800"/>
            <a:ext cx="2531692" cy="964454"/>
          </a:xfrm>
          <a:prstGeom prst="rect">
            <a:avLst/>
          </a:prstGeom>
        </p:spPr>
      </p:pic>
      <p:graphicFrame>
        <p:nvGraphicFramePr>
          <p:cNvPr id="5" name="Table 4">
            <a:extLst>
              <a:ext uri="{FF2B5EF4-FFF2-40B4-BE49-F238E27FC236}">
                <a16:creationId xmlns:a16="http://schemas.microsoft.com/office/drawing/2014/main" id="{70D64417-A3D5-4968-BB21-ED273DD5DF60}"/>
              </a:ext>
            </a:extLst>
          </p:cNvPr>
          <p:cNvGraphicFramePr>
            <a:graphicFrameLocks noGrp="1"/>
          </p:cNvGraphicFramePr>
          <p:nvPr/>
        </p:nvGraphicFramePr>
        <p:xfrm>
          <a:off x="5753100" y="3291840"/>
          <a:ext cx="685800" cy="274320"/>
        </p:xfrm>
        <a:graphic>
          <a:graphicData uri="http://schemas.openxmlformats.org/drawingml/2006/table">
            <a:tbl>
              <a:tblPr bandRow="1">
                <a:tableStyleId>{93296810-A885-4BE3-A3E7-6D5BEEA58F35}</a:tableStyleId>
              </a:tblPr>
              <a:tblGrid>
                <a:gridCol w="685800">
                  <a:extLst>
                    <a:ext uri="{9D8B030D-6E8A-4147-A177-3AD203B41FA5}">
                      <a16:colId xmlns:a16="http://schemas.microsoft.com/office/drawing/2014/main" val="2617346868"/>
                    </a:ext>
                  </a:extLst>
                </a:gridCol>
              </a:tblGrid>
              <a:tr h="180975">
                <a:tc>
                  <a:txBody>
                    <a:bodyPr/>
                    <a:lstStyle/>
                    <a:p>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377197185"/>
                  </a:ext>
                </a:extLst>
              </a:tr>
            </a:tbl>
          </a:graphicData>
        </a:graphic>
      </p:graphicFrame>
      <p:graphicFrame>
        <p:nvGraphicFramePr>
          <p:cNvPr id="10" name="Table 9">
            <a:extLst>
              <a:ext uri="{FF2B5EF4-FFF2-40B4-BE49-F238E27FC236}">
                <a16:creationId xmlns:a16="http://schemas.microsoft.com/office/drawing/2014/main" id="{2F8C6BF0-8287-6403-687F-EBEBFF602EE3}"/>
              </a:ext>
            </a:extLst>
          </p:cNvPr>
          <p:cNvGraphicFramePr>
            <a:graphicFrameLocks noGrp="1"/>
          </p:cNvGraphicFramePr>
          <p:nvPr/>
        </p:nvGraphicFramePr>
        <p:xfrm>
          <a:off x="5753100" y="3291840"/>
          <a:ext cx="685800" cy="274320"/>
        </p:xfrm>
        <a:graphic>
          <a:graphicData uri="http://schemas.openxmlformats.org/drawingml/2006/table">
            <a:tbl>
              <a:tblPr bandRow="1">
                <a:tableStyleId>{93296810-A885-4BE3-A3E7-6D5BEEA58F35}</a:tableStyleId>
              </a:tblPr>
              <a:tblGrid>
                <a:gridCol w="685800">
                  <a:extLst>
                    <a:ext uri="{9D8B030D-6E8A-4147-A177-3AD203B41FA5}">
                      <a16:colId xmlns:a16="http://schemas.microsoft.com/office/drawing/2014/main" val="1127954324"/>
                    </a:ext>
                  </a:extLst>
                </a:gridCol>
              </a:tblGrid>
              <a:tr h="180975">
                <a:tc>
                  <a:txBody>
                    <a:bodyPr/>
                    <a:lstStyle/>
                    <a:p>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2283101922"/>
                  </a:ext>
                </a:extLst>
              </a:tr>
            </a:tbl>
          </a:graphicData>
        </a:graphic>
      </p:graphicFrame>
      <p:pic>
        <p:nvPicPr>
          <p:cNvPr id="6" name="Picture 5">
            <a:extLst>
              <a:ext uri="{FF2B5EF4-FFF2-40B4-BE49-F238E27FC236}">
                <a16:creationId xmlns:a16="http://schemas.microsoft.com/office/drawing/2014/main" id="{603D792E-C894-9BE8-E66E-6B04AAE2CDA1}"/>
              </a:ext>
            </a:extLst>
          </p:cNvPr>
          <p:cNvPicPr>
            <a:picLocks noChangeAspect="1"/>
          </p:cNvPicPr>
          <p:nvPr/>
        </p:nvPicPr>
        <p:blipFill>
          <a:blip r:embed="rId3"/>
          <a:stretch>
            <a:fillRect/>
          </a:stretch>
        </p:blipFill>
        <p:spPr>
          <a:xfrm>
            <a:off x="5118770" y="0"/>
            <a:ext cx="2484410" cy="6324600"/>
          </a:xfrm>
          <a:prstGeom prst="rect">
            <a:avLst/>
          </a:prstGeom>
        </p:spPr>
      </p:pic>
      <p:pic>
        <p:nvPicPr>
          <p:cNvPr id="12" name="Picture 11">
            <a:extLst>
              <a:ext uri="{FF2B5EF4-FFF2-40B4-BE49-F238E27FC236}">
                <a16:creationId xmlns:a16="http://schemas.microsoft.com/office/drawing/2014/main" id="{E6E930B6-4B9B-F2C5-604E-91A9B3D31507}"/>
              </a:ext>
            </a:extLst>
          </p:cNvPr>
          <p:cNvPicPr>
            <a:picLocks noChangeAspect="1"/>
          </p:cNvPicPr>
          <p:nvPr/>
        </p:nvPicPr>
        <p:blipFill>
          <a:blip r:embed="rId4"/>
          <a:stretch>
            <a:fillRect/>
          </a:stretch>
        </p:blipFill>
        <p:spPr>
          <a:xfrm>
            <a:off x="7789329" y="0"/>
            <a:ext cx="2445978" cy="6324600"/>
          </a:xfrm>
          <a:prstGeom prst="rect">
            <a:avLst/>
          </a:prstGeom>
        </p:spPr>
      </p:pic>
    </p:spTree>
    <p:extLst>
      <p:ext uri="{BB962C8B-B14F-4D97-AF65-F5344CB8AC3E}">
        <p14:creationId xmlns:p14="http://schemas.microsoft.com/office/powerpoint/2010/main" val="289392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p:txBody>
          <a:bodyPr lIns="91440" tIns="45720" rIns="91440" bIns="45720" anchor="t"/>
          <a:lstStyle/>
          <a:p>
            <a:r>
              <a:rPr lang="en-US" sz="1800"/>
              <a:t>Scorecard 2A for </a:t>
            </a:r>
            <a:br>
              <a:rPr lang="en-US" sz="1800">
                <a:cs typeface="Arial"/>
              </a:rPr>
            </a:br>
            <a:r>
              <a:rPr lang="en-US" sz="1800"/>
              <a:t>Handbook 2- </a:t>
            </a:r>
            <a:br>
              <a:rPr lang="en-US" sz="1800"/>
            </a:br>
            <a:r>
              <a:rPr lang="en-US" sz="1800">
                <a:solidFill>
                  <a:srgbClr val="C00000"/>
                </a:solidFill>
              </a:rPr>
              <a:t>100% of ICCP Telemetry </a:t>
            </a:r>
            <a:br>
              <a:rPr lang="en-US" sz="1800">
                <a:solidFill>
                  <a:srgbClr val="C00000"/>
                </a:solidFill>
              </a:rPr>
            </a:br>
            <a:r>
              <a:rPr lang="en-US" sz="1800">
                <a:solidFill>
                  <a:srgbClr val="C00000"/>
                </a:solidFill>
              </a:rPr>
              <a:t>points added by QSE</a:t>
            </a:r>
            <a:r>
              <a:rPr lang="en-US" sz="2000">
                <a:solidFill>
                  <a:srgbClr val="C00000"/>
                </a:solidFill>
              </a:rPr>
              <a:t>:</a:t>
            </a:r>
            <a:br>
              <a:rPr lang="en-US"/>
            </a:br>
            <a:endParaRPr lang="en-US">
              <a:cs typeface="Arial"/>
            </a:endParaRPr>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1905001" y="1600200"/>
            <a:ext cx="2666999" cy="2862322"/>
          </a:xfrm>
          <a:prstGeom prst="rect">
            <a:avLst/>
          </a:prstGeom>
          <a:noFill/>
        </p:spPr>
        <p:txBody>
          <a:bodyPr wrap="square" lIns="91440" tIns="45720" rIns="91440" bIns="45720" rtlCol="0" anchor="t">
            <a:spAutoFit/>
          </a:bodyPr>
          <a:lstStyle/>
          <a:p>
            <a:r>
              <a:rPr lang="en-US" dirty="0"/>
              <a:t>7/3 Scores for QSE with Resources - ICCP Telemetry points added in current model. </a:t>
            </a:r>
          </a:p>
          <a:p>
            <a:r>
              <a:rPr lang="en-US" dirty="0">
                <a:solidFill>
                  <a:srgbClr val="C00000"/>
                </a:solidFill>
                <a:cs typeface="Arial"/>
              </a:rPr>
              <a:t>98% of 26k points complete </a:t>
            </a:r>
          </a:p>
          <a:p>
            <a:endParaRPr lang="en-US" dirty="0"/>
          </a:p>
          <a:p>
            <a:r>
              <a:rPr lang="en-US" dirty="0"/>
              <a:t>Scoring:</a:t>
            </a:r>
            <a:endParaRPr lang="en-US" dirty="0">
              <a:cs typeface="Arial"/>
            </a:endParaRPr>
          </a:p>
          <a:p>
            <a:endParaRPr lang="en-US" dirty="0"/>
          </a:p>
          <a:p>
            <a:endParaRPr lang="en-US" dirty="0">
              <a:solidFill>
                <a:schemeClr val="accent3"/>
              </a:solidFill>
            </a:endParaRPr>
          </a:p>
        </p:txBody>
      </p:sp>
      <p:pic>
        <p:nvPicPr>
          <p:cNvPr id="10" name="Picture 9">
            <a:extLst>
              <a:ext uri="{FF2B5EF4-FFF2-40B4-BE49-F238E27FC236}">
                <a16:creationId xmlns:a16="http://schemas.microsoft.com/office/drawing/2014/main" id="{78CC0760-19EB-B1BC-867D-0C4CF8DBA576}"/>
              </a:ext>
            </a:extLst>
          </p:cNvPr>
          <p:cNvPicPr>
            <a:picLocks noChangeAspect="1"/>
          </p:cNvPicPr>
          <p:nvPr/>
        </p:nvPicPr>
        <p:blipFill>
          <a:blip r:embed="rId2"/>
          <a:stretch>
            <a:fillRect/>
          </a:stretch>
        </p:blipFill>
        <p:spPr>
          <a:xfrm>
            <a:off x="1806508" y="3593646"/>
            <a:ext cx="3019425" cy="1181100"/>
          </a:xfrm>
          <a:prstGeom prst="rect">
            <a:avLst/>
          </a:prstGeom>
        </p:spPr>
      </p:pic>
      <p:pic>
        <p:nvPicPr>
          <p:cNvPr id="6" name="Picture 5">
            <a:extLst>
              <a:ext uri="{FF2B5EF4-FFF2-40B4-BE49-F238E27FC236}">
                <a16:creationId xmlns:a16="http://schemas.microsoft.com/office/drawing/2014/main" id="{450127B3-E5AE-CFFE-5B22-26EB748FBCCA}"/>
              </a:ext>
            </a:extLst>
          </p:cNvPr>
          <p:cNvPicPr>
            <a:picLocks noChangeAspect="1"/>
          </p:cNvPicPr>
          <p:nvPr/>
        </p:nvPicPr>
        <p:blipFill>
          <a:blip r:embed="rId3"/>
          <a:stretch>
            <a:fillRect/>
          </a:stretch>
        </p:blipFill>
        <p:spPr>
          <a:xfrm>
            <a:off x="5170870" y="0"/>
            <a:ext cx="2505840" cy="6324600"/>
          </a:xfrm>
          <a:prstGeom prst="rect">
            <a:avLst/>
          </a:prstGeom>
        </p:spPr>
      </p:pic>
      <p:pic>
        <p:nvPicPr>
          <p:cNvPr id="11" name="Picture 10">
            <a:extLst>
              <a:ext uri="{FF2B5EF4-FFF2-40B4-BE49-F238E27FC236}">
                <a16:creationId xmlns:a16="http://schemas.microsoft.com/office/drawing/2014/main" id="{26A7862E-7CF5-BF6A-9D93-B0D8190058D7}"/>
              </a:ext>
            </a:extLst>
          </p:cNvPr>
          <p:cNvPicPr>
            <a:picLocks noChangeAspect="1"/>
          </p:cNvPicPr>
          <p:nvPr/>
        </p:nvPicPr>
        <p:blipFill>
          <a:blip r:embed="rId4"/>
          <a:stretch>
            <a:fillRect/>
          </a:stretch>
        </p:blipFill>
        <p:spPr>
          <a:xfrm>
            <a:off x="7930643" y="0"/>
            <a:ext cx="2454850" cy="6324600"/>
          </a:xfrm>
          <a:prstGeom prst="rect">
            <a:avLst/>
          </a:prstGeom>
        </p:spPr>
      </p:pic>
    </p:spTree>
    <p:extLst>
      <p:ext uri="{BB962C8B-B14F-4D97-AF65-F5344CB8AC3E}">
        <p14:creationId xmlns:p14="http://schemas.microsoft.com/office/powerpoint/2010/main" val="349523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p:txBody>
          <a:bodyPr lIns="91440" tIns="45720" rIns="91440" bIns="45720" anchor="t"/>
          <a:lstStyle/>
          <a:p>
            <a:r>
              <a:rPr lang="en-US" sz="2000" dirty="0"/>
              <a:t>Scorecard 2B for</a:t>
            </a:r>
            <a:br>
              <a:rPr lang="en-US" sz="2000" dirty="0">
                <a:cs typeface="Arial"/>
              </a:rPr>
            </a:br>
            <a:r>
              <a:rPr lang="en-US" sz="2000" dirty="0"/>
              <a:t> Handbook 2-</a:t>
            </a:r>
            <a:br>
              <a:rPr lang="en-US" sz="2000" dirty="0"/>
            </a:br>
            <a:r>
              <a:rPr lang="en-US" sz="2000" dirty="0">
                <a:solidFill>
                  <a:srgbClr val="C00000"/>
                </a:solidFill>
              </a:rPr>
              <a:t>Telemetry checkout </a:t>
            </a:r>
            <a:br>
              <a:rPr lang="en-US" sz="2000" dirty="0">
                <a:solidFill>
                  <a:srgbClr val="C00000"/>
                </a:solidFill>
              </a:rPr>
            </a:br>
            <a:r>
              <a:rPr lang="en-US" sz="2000" dirty="0">
                <a:solidFill>
                  <a:srgbClr val="C00000"/>
                </a:solidFill>
              </a:rPr>
              <a:t>meetings completed </a:t>
            </a:r>
            <a:br>
              <a:rPr lang="en-US" sz="2000" dirty="0">
                <a:solidFill>
                  <a:srgbClr val="C00000"/>
                </a:solidFill>
              </a:rPr>
            </a:br>
            <a:r>
              <a:rPr lang="en-US" sz="2000" dirty="0">
                <a:solidFill>
                  <a:srgbClr val="C00000"/>
                </a:solidFill>
              </a:rPr>
              <a:t>with ERCOT staff </a:t>
            </a:r>
            <a:br>
              <a:rPr lang="en-US" sz="2000" dirty="0">
                <a:solidFill>
                  <a:srgbClr val="C00000"/>
                </a:solidFill>
              </a:rPr>
            </a:br>
            <a:r>
              <a:rPr lang="en-US" sz="2000" dirty="0">
                <a:solidFill>
                  <a:srgbClr val="C00000"/>
                </a:solidFill>
              </a:rPr>
              <a:t>for sample of live </a:t>
            </a:r>
            <a:br>
              <a:rPr lang="en-US" sz="2000" dirty="0">
                <a:solidFill>
                  <a:srgbClr val="C00000"/>
                </a:solidFill>
              </a:rPr>
            </a:br>
            <a:r>
              <a:rPr lang="en-US" sz="2000" dirty="0">
                <a:solidFill>
                  <a:srgbClr val="C00000"/>
                </a:solidFill>
              </a:rPr>
              <a:t>data transfer </a:t>
            </a:r>
            <a:br>
              <a:rPr lang="en-US" sz="2000" dirty="0">
                <a:solidFill>
                  <a:srgbClr val="C00000"/>
                </a:solidFill>
              </a:rPr>
            </a:br>
            <a:r>
              <a:rPr lang="en-US" sz="2000" dirty="0">
                <a:solidFill>
                  <a:srgbClr val="C00000"/>
                </a:solidFill>
              </a:rPr>
              <a:t>capability</a:t>
            </a:r>
            <a:br>
              <a:rPr lang="en-US" dirty="0"/>
            </a:br>
            <a:endParaRPr lang="en-US" dirty="0">
              <a:cs typeface="Arial"/>
            </a:endParaRPr>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1826919" y="3143926"/>
            <a:ext cx="3078457" cy="1754326"/>
          </a:xfrm>
          <a:prstGeom prst="rect">
            <a:avLst/>
          </a:prstGeom>
          <a:noFill/>
        </p:spPr>
        <p:txBody>
          <a:bodyPr wrap="square" lIns="91440" tIns="45720" rIns="91440" bIns="45720" rtlCol="0" anchor="t">
            <a:spAutoFit/>
          </a:bodyPr>
          <a:lstStyle/>
          <a:p>
            <a:r>
              <a:rPr lang="en-US" dirty="0"/>
              <a:t>7/3 Scores for QSEs with Resources – Scheduling Check-out and Check-out complete</a:t>
            </a:r>
          </a:p>
          <a:p>
            <a:endParaRPr lang="en-US" dirty="0">
              <a:solidFill>
                <a:schemeClr val="accent3"/>
              </a:solidFill>
            </a:endParaRPr>
          </a:p>
          <a:p>
            <a:r>
              <a:rPr lang="en-US" dirty="0">
                <a:cs typeface="Arial"/>
              </a:rPr>
              <a:t>Scoring: </a:t>
            </a:r>
            <a:r>
              <a:rPr lang="en-US" dirty="0">
                <a:solidFill>
                  <a:schemeClr val="accent3">
                    <a:lumMod val="60000"/>
                    <a:lumOff val="40000"/>
                  </a:schemeClr>
                </a:solidFill>
              </a:rPr>
              <a:t>Complete</a:t>
            </a:r>
            <a:endParaRPr lang="en-US" dirty="0"/>
          </a:p>
        </p:txBody>
      </p:sp>
      <p:pic>
        <p:nvPicPr>
          <p:cNvPr id="12" name="Picture 11">
            <a:extLst>
              <a:ext uri="{FF2B5EF4-FFF2-40B4-BE49-F238E27FC236}">
                <a16:creationId xmlns:a16="http://schemas.microsoft.com/office/drawing/2014/main" id="{1213B00C-4E97-2FE7-D505-4C7350051D00}"/>
              </a:ext>
            </a:extLst>
          </p:cNvPr>
          <p:cNvPicPr>
            <a:picLocks noChangeAspect="1"/>
          </p:cNvPicPr>
          <p:nvPr/>
        </p:nvPicPr>
        <p:blipFill>
          <a:blip r:embed="rId2"/>
          <a:stretch>
            <a:fillRect/>
          </a:stretch>
        </p:blipFill>
        <p:spPr>
          <a:xfrm>
            <a:off x="1828800" y="4900614"/>
            <a:ext cx="2635704" cy="683079"/>
          </a:xfrm>
          <a:prstGeom prst="rect">
            <a:avLst/>
          </a:prstGeom>
        </p:spPr>
      </p:pic>
      <p:pic>
        <p:nvPicPr>
          <p:cNvPr id="6" name="Picture 5">
            <a:extLst>
              <a:ext uri="{FF2B5EF4-FFF2-40B4-BE49-F238E27FC236}">
                <a16:creationId xmlns:a16="http://schemas.microsoft.com/office/drawing/2014/main" id="{E8550751-8F80-7717-B55C-0279BFB587F8}"/>
              </a:ext>
            </a:extLst>
          </p:cNvPr>
          <p:cNvPicPr>
            <a:picLocks noChangeAspect="1"/>
          </p:cNvPicPr>
          <p:nvPr/>
        </p:nvPicPr>
        <p:blipFill>
          <a:blip r:embed="rId3"/>
          <a:stretch>
            <a:fillRect/>
          </a:stretch>
        </p:blipFill>
        <p:spPr>
          <a:xfrm>
            <a:off x="7682329" y="0"/>
            <a:ext cx="2834248" cy="6323428"/>
          </a:xfrm>
          <a:prstGeom prst="rect">
            <a:avLst/>
          </a:prstGeom>
        </p:spPr>
      </p:pic>
      <p:pic>
        <p:nvPicPr>
          <p:cNvPr id="7" name="Picture 6">
            <a:extLst>
              <a:ext uri="{FF2B5EF4-FFF2-40B4-BE49-F238E27FC236}">
                <a16:creationId xmlns:a16="http://schemas.microsoft.com/office/drawing/2014/main" id="{A0994AAB-CA69-DC64-DEB4-E88FB3D27CF0}"/>
              </a:ext>
            </a:extLst>
          </p:cNvPr>
          <p:cNvPicPr>
            <a:picLocks noChangeAspect="1"/>
          </p:cNvPicPr>
          <p:nvPr/>
        </p:nvPicPr>
        <p:blipFill>
          <a:blip r:embed="rId4"/>
          <a:stretch>
            <a:fillRect/>
          </a:stretch>
        </p:blipFill>
        <p:spPr>
          <a:xfrm>
            <a:off x="5085594" y="-33334"/>
            <a:ext cx="2443359" cy="6356761"/>
          </a:xfrm>
          <a:prstGeom prst="rect">
            <a:avLst/>
          </a:prstGeom>
        </p:spPr>
      </p:pic>
    </p:spTree>
    <p:extLst>
      <p:ext uri="{BB962C8B-B14F-4D97-AF65-F5344CB8AC3E}">
        <p14:creationId xmlns:p14="http://schemas.microsoft.com/office/powerpoint/2010/main" val="28345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14902-58A6-F32B-2045-3952E8206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3AA3F-C7A4-AFFC-0DBD-441A412B322F}"/>
              </a:ext>
            </a:extLst>
          </p:cNvPr>
          <p:cNvSpPr>
            <a:spLocks noGrp="1"/>
          </p:cNvSpPr>
          <p:nvPr>
            <p:ph type="title"/>
          </p:nvPr>
        </p:nvSpPr>
        <p:spPr/>
        <p:txBody>
          <a:bodyPr lIns="91440" tIns="45720" rIns="91440" bIns="45720" anchor="t"/>
          <a:lstStyle/>
          <a:p>
            <a:r>
              <a:rPr lang="en-US" dirty="0">
                <a:cs typeface="Arial"/>
              </a:rPr>
              <a:t>This Week in Market Trials for July-August</a:t>
            </a:r>
            <a:endParaRPr lang="en-US" dirty="0"/>
          </a:p>
        </p:txBody>
      </p:sp>
      <p:sp>
        <p:nvSpPr>
          <p:cNvPr id="3" name="Content Placeholder 2">
            <a:extLst>
              <a:ext uri="{FF2B5EF4-FFF2-40B4-BE49-F238E27FC236}">
                <a16:creationId xmlns:a16="http://schemas.microsoft.com/office/drawing/2014/main" id="{9AB89675-8CE0-605E-FB3F-3264FCF030BB}"/>
              </a:ext>
            </a:extLst>
          </p:cNvPr>
          <p:cNvSpPr>
            <a:spLocks noGrp="1"/>
          </p:cNvSpPr>
          <p:nvPr>
            <p:ph idx="1"/>
          </p:nvPr>
        </p:nvSpPr>
        <p:spPr>
          <a:xfrm>
            <a:off x="507999" y="1337912"/>
            <a:ext cx="11359949" cy="3388092"/>
          </a:xfrm>
        </p:spPr>
        <p:txBody>
          <a:bodyPr lIns="91440" tIns="45720" rIns="91440" bIns="45720" anchor="t"/>
          <a:lstStyle/>
          <a:p>
            <a:pPr marL="0" indent="0">
              <a:buNone/>
            </a:pPr>
            <a:r>
              <a:rPr lang="en-US" sz="2400" dirty="0">
                <a:cs typeface="Arial"/>
              </a:rPr>
              <a:t>Current topics:</a:t>
            </a:r>
            <a:endParaRPr lang="en-US" sz="2400" dirty="0"/>
          </a:p>
          <a:p>
            <a:r>
              <a:rPr lang="en-US" sz="2000" dirty="0">
                <a:cs typeface="Arial"/>
              </a:rPr>
              <a:t>No current software issues</a:t>
            </a:r>
          </a:p>
          <a:p>
            <a:r>
              <a:rPr lang="en-US" sz="2000" dirty="0">
                <a:ea typeface="+mn-lt"/>
                <a:cs typeface="Arial"/>
              </a:rPr>
              <a:t>Reminder of </a:t>
            </a:r>
            <a:r>
              <a:rPr lang="en-US" sz="2000" dirty="0">
                <a:ea typeface="+mn-lt"/>
                <a:cs typeface="+mn-lt"/>
              </a:rPr>
              <a:t>Outage Schedule details for ESR / Single Model Battery </a:t>
            </a:r>
          </a:p>
          <a:p>
            <a:pPr lvl="1"/>
            <a:r>
              <a:rPr lang="en-US" dirty="0">
                <a:ea typeface="+mn-lt"/>
                <a:cs typeface="+mn-lt"/>
              </a:rPr>
              <a:t>Single model resources have new Equipment IDs. For outage submissions on the OSUI, only equipment name is needed and Equipment ID is not needed. If the Equipment ID is unknown and needed for API submission testing, use the Outage Scheduler UI (OSUI) to submit an outage for the ESR, and on the outage details/history file, the Equipment ID can be seen. If still experiencing issues, request help from </a:t>
            </a:r>
            <a:r>
              <a:rPr lang="en-US" dirty="0">
                <a:ea typeface="+mn-lt"/>
                <a:cs typeface="+mn-lt"/>
                <a:hlinkClick r:id="rId2"/>
              </a:rPr>
              <a:t>RTCB@ercot.com</a:t>
            </a:r>
            <a:r>
              <a:rPr lang="en-US" dirty="0">
                <a:ea typeface="+mn-lt"/>
                <a:cs typeface="+mn-lt"/>
              </a:rPr>
              <a:t>.</a:t>
            </a:r>
          </a:p>
          <a:p>
            <a:pPr marL="0" indent="0">
              <a:buNone/>
            </a:pPr>
            <a:endParaRPr lang="en-US" sz="2000" dirty="0">
              <a:cs typeface="Arial"/>
            </a:endParaRPr>
          </a:p>
          <a:p>
            <a:pPr>
              <a:buFont typeface="Calibri"/>
              <a:buChar char="-"/>
            </a:pPr>
            <a:endParaRPr lang="en-US" sz="2000" dirty="0">
              <a:cs typeface="Arial"/>
            </a:endParaRPr>
          </a:p>
          <a:p>
            <a:pPr lvl="2">
              <a:buFont typeface="Arial"/>
              <a:buChar char="-"/>
            </a:pPr>
            <a:endParaRPr lang="en-US" dirty="0">
              <a:cs typeface="Arial"/>
            </a:endParaRPr>
          </a:p>
          <a:p>
            <a:pPr lvl="1">
              <a:buFontTx/>
              <a:buChar char="-"/>
            </a:pPr>
            <a:endParaRPr lang="en-US" sz="1800" dirty="0">
              <a:cs typeface="Arial"/>
            </a:endParaRPr>
          </a:p>
          <a:p>
            <a:pPr>
              <a:buFontTx/>
              <a:buChar char="-"/>
            </a:pPr>
            <a:endParaRPr lang="en-US" sz="2000" dirty="0">
              <a:cs typeface="Arial"/>
            </a:endParaRPr>
          </a:p>
        </p:txBody>
      </p:sp>
      <p:sp>
        <p:nvSpPr>
          <p:cNvPr id="4" name="Slide Number Placeholder 3">
            <a:extLst>
              <a:ext uri="{FF2B5EF4-FFF2-40B4-BE49-F238E27FC236}">
                <a16:creationId xmlns:a16="http://schemas.microsoft.com/office/drawing/2014/main" id="{C7D7DD92-77EB-6699-04B8-0CC8B57317D7}"/>
              </a:ext>
            </a:extLst>
          </p:cNvPr>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186251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A0EC-F5A3-A997-0AF7-FCBDDD030B97}"/>
              </a:ext>
            </a:extLst>
          </p:cNvPr>
          <p:cNvSpPr>
            <a:spLocks noGrp="1"/>
          </p:cNvSpPr>
          <p:nvPr>
            <p:ph type="title"/>
          </p:nvPr>
        </p:nvSpPr>
        <p:spPr/>
        <p:txBody>
          <a:bodyPr/>
          <a:lstStyle/>
          <a:p>
            <a:r>
              <a:rPr lang="en-US" dirty="0"/>
              <a:t>Transitioning to July 7 – August 30 Market Trials</a:t>
            </a:r>
          </a:p>
        </p:txBody>
      </p:sp>
      <p:sp>
        <p:nvSpPr>
          <p:cNvPr id="3" name="Content Placeholder 2">
            <a:extLst>
              <a:ext uri="{FF2B5EF4-FFF2-40B4-BE49-F238E27FC236}">
                <a16:creationId xmlns:a16="http://schemas.microsoft.com/office/drawing/2014/main" id="{D5874DA9-F915-4B41-ADFF-CEFBBD022540}"/>
              </a:ext>
            </a:extLst>
          </p:cNvPr>
          <p:cNvSpPr>
            <a:spLocks noGrp="1"/>
          </p:cNvSpPr>
          <p:nvPr>
            <p:ph idx="1"/>
          </p:nvPr>
        </p:nvSpPr>
        <p:spPr>
          <a:xfrm>
            <a:off x="406400" y="2059806"/>
            <a:ext cx="11379200" cy="3860228"/>
          </a:xfrm>
        </p:spPr>
        <p:txBody>
          <a:bodyPr/>
          <a:lstStyle/>
          <a:p>
            <a:r>
              <a:rPr lang="en-US" sz="2800" dirty="0"/>
              <a:t>Thank you for getting us to this point successfully!</a:t>
            </a:r>
          </a:p>
          <a:p>
            <a:endParaRPr lang="en-US" sz="2800" dirty="0"/>
          </a:p>
          <a:p>
            <a:pPr marL="0" indent="0">
              <a:buNone/>
            </a:pPr>
            <a:endParaRPr lang="en-US" sz="2800" dirty="0"/>
          </a:p>
          <a:p>
            <a:r>
              <a:rPr lang="en-US" sz="2800" dirty="0"/>
              <a:t>Starting today, what the next 2 months will look like…..</a:t>
            </a:r>
          </a:p>
        </p:txBody>
      </p:sp>
      <p:sp>
        <p:nvSpPr>
          <p:cNvPr id="4" name="Slide Number Placeholder 3">
            <a:extLst>
              <a:ext uri="{FF2B5EF4-FFF2-40B4-BE49-F238E27FC236}">
                <a16:creationId xmlns:a16="http://schemas.microsoft.com/office/drawing/2014/main" id="{93071C5A-54B6-C009-F57D-4B19CA81BF8B}"/>
              </a:ext>
            </a:extLst>
          </p:cNvPr>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52359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3B33-6011-A57B-111C-FE335CCE98C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4C52F-76D0-E747-44AE-A1B931470C84}"/>
              </a:ext>
            </a:extLst>
          </p:cNvPr>
          <p:cNvSpPr>
            <a:spLocks noGrp="1"/>
          </p:cNvSpPr>
          <p:nvPr>
            <p:ph type="sldNum" sz="quarter" idx="4"/>
          </p:nvPr>
        </p:nvSpPr>
        <p:spPr/>
        <p:txBody>
          <a:bodyPr/>
          <a:lstStyle/>
          <a:p>
            <a:fld id="{1D93BD3E-1E9A-4970-A6F7-E7AC52762E0C}" type="slidenum">
              <a:rPr lang="en-US" smtClean="0"/>
              <a:pPr/>
              <a:t>16</a:t>
            </a:fld>
            <a:endParaRPr lang="en-US"/>
          </a:p>
        </p:txBody>
      </p:sp>
      <p:grpSp>
        <p:nvGrpSpPr>
          <p:cNvPr id="5" name="Group 4">
            <a:extLst>
              <a:ext uri="{FF2B5EF4-FFF2-40B4-BE49-F238E27FC236}">
                <a16:creationId xmlns:a16="http://schemas.microsoft.com/office/drawing/2014/main" id="{32C4EC33-3E4E-F271-255C-D3EFDE5D9967}"/>
              </a:ext>
            </a:extLst>
          </p:cNvPr>
          <p:cNvGrpSpPr/>
          <p:nvPr/>
        </p:nvGrpSpPr>
        <p:grpSpPr>
          <a:xfrm>
            <a:off x="1828800" y="228600"/>
            <a:ext cx="5562600" cy="3015792"/>
            <a:chOff x="381000" y="304800"/>
            <a:chExt cx="5562600" cy="3015792"/>
          </a:xfrm>
        </p:grpSpPr>
        <p:pic>
          <p:nvPicPr>
            <p:cNvPr id="8" name="Picture 7">
              <a:extLst>
                <a:ext uri="{FF2B5EF4-FFF2-40B4-BE49-F238E27FC236}">
                  <a16:creationId xmlns:a16="http://schemas.microsoft.com/office/drawing/2014/main" id="{8BD893AF-CA67-DC59-6FC9-32A7B3D9BF97}"/>
                </a:ext>
              </a:extLst>
            </p:cNvPr>
            <p:cNvPicPr>
              <a:picLocks noChangeAspect="1"/>
            </p:cNvPicPr>
            <p:nvPr/>
          </p:nvPicPr>
          <p:blipFill>
            <a:blip r:embed="rId2"/>
            <a:stretch>
              <a:fillRect/>
            </a:stretch>
          </p:blipFill>
          <p:spPr>
            <a:xfrm>
              <a:off x="381000" y="304800"/>
              <a:ext cx="5562600" cy="3015792"/>
            </a:xfrm>
            <a:prstGeom prst="rect">
              <a:avLst/>
            </a:prstGeom>
          </p:spPr>
        </p:pic>
        <p:sp>
          <p:nvSpPr>
            <p:cNvPr id="3" name="Rectangle 2">
              <a:extLst>
                <a:ext uri="{FF2B5EF4-FFF2-40B4-BE49-F238E27FC236}">
                  <a16:creationId xmlns:a16="http://schemas.microsoft.com/office/drawing/2014/main" id="{26386F13-8922-826C-47E8-ED7B6CCB0355}"/>
                </a:ext>
              </a:extLst>
            </p:cNvPr>
            <p:cNvSpPr/>
            <p:nvPr/>
          </p:nvSpPr>
          <p:spPr>
            <a:xfrm>
              <a:off x="533400" y="2863392"/>
              <a:ext cx="2438400" cy="413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0A990D3-D309-AD28-8F25-DC9F5BFFA396}"/>
              </a:ext>
            </a:extLst>
          </p:cNvPr>
          <p:cNvSpPr txBox="1"/>
          <p:nvPr/>
        </p:nvSpPr>
        <p:spPr>
          <a:xfrm>
            <a:off x="4626634" y="4122004"/>
            <a:ext cx="5965166" cy="830997"/>
          </a:xfrm>
          <a:prstGeom prst="rect">
            <a:avLst/>
          </a:prstGeom>
          <a:noFill/>
          <a:ln>
            <a:solidFill>
              <a:schemeClr val="tx2"/>
            </a:solidFill>
          </a:ln>
        </p:spPr>
        <p:txBody>
          <a:bodyPr wrap="square">
            <a:spAutoFit/>
          </a:bodyPr>
          <a:lstStyle/>
          <a:p>
            <a:pPr marL="285750" indent="-285750">
              <a:buFont typeface="Arial" panose="020B0604020202020204" pitchFamily="34" charset="0"/>
              <a:buChar char="•"/>
            </a:pPr>
            <a:r>
              <a:rPr lang="en-US" sz="1200" dirty="0">
                <a:solidFill>
                  <a:schemeClr val="tx2"/>
                </a:solidFill>
              </a:rPr>
              <a:t>QSE will support “parallel production” 2days/week by entering $bids/offers for non-binding RTC energy and A/S awards and dispatch (Open-loop test)</a:t>
            </a:r>
          </a:p>
          <a:p>
            <a:pPr marL="285750" indent="-285750">
              <a:buFont typeface="Arial" panose="020B0604020202020204" pitchFamily="34" charset="0"/>
              <a:buChar char="•"/>
            </a:pPr>
            <a:r>
              <a:rPr lang="en-US" sz="1200" dirty="0">
                <a:solidFill>
                  <a:schemeClr val="tx2"/>
                </a:solidFill>
              </a:rPr>
              <a:t>Scorecard to demonstrate successful submissions and telemetry reflective of production, and mitigation plans in place for any outliers. </a:t>
            </a:r>
          </a:p>
        </p:txBody>
      </p:sp>
      <p:sp>
        <p:nvSpPr>
          <p:cNvPr id="2" name="Arrow: Bent-Up 1">
            <a:extLst>
              <a:ext uri="{FF2B5EF4-FFF2-40B4-BE49-F238E27FC236}">
                <a16:creationId xmlns:a16="http://schemas.microsoft.com/office/drawing/2014/main" id="{B73F768D-6365-FCDD-AD90-AD4FBC33735B}"/>
              </a:ext>
            </a:extLst>
          </p:cNvPr>
          <p:cNvSpPr/>
          <p:nvPr/>
        </p:nvSpPr>
        <p:spPr>
          <a:xfrm rot="5400000">
            <a:off x="2666478" y="3705964"/>
            <a:ext cx="3408478" cy="1219200"/>
          </a:xfrm>
          <a:prstGeom prst="ben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9E8400-98AD-E697-5E3C-774A8910C4C5}"/>
              </a:ext>
            </a:extLst>
          </p:cNvPr>
          <p:cNvSpPr txBox="1"/>
          <p:nvPr/>
        </p:nvSpPr>
        <p:spPr>
          <a:xfrm>
            <a:off x="4980318" y="5188804"/>
            <a:ext cx="5611482" cy="830997"/>
          </a:xfrm>
          <a:prstGeom prst="rect">
            <a:avLst/>
          </a:prstGeom>
          <a:noFill/>
          <a:ln>
            <a:solidFill>
              <a:schemeClr val="tx2"/>
            </a:solidFill>
          </a:ln>
        </p:spPr>
        <p:txBody>
          <a:bodyPr wrap="square">
            <a:spAutoFit/>
          </a:bodyPr>
          <a:lstStyle/>
          <a:p>
            <a:pPr marL="285750" indent="-285750">
              <a:buFont typeface="Arial" panose="020B0604020202020204" pitchFamily="34" charset="0"/>
              <a:buChar char="•"/>
            </a:pPr>
            <a:r>
              <a:rPr lang="en-US" sz="1200" dirty="0">
                <a:solidFill>
                  <a:schemeClr val="tx2"/>
                </a:solidFill>
              </a:rPr>
              <a:t>Coordination of individual QSE tests on subset of resources to ensure resources can follow new UDSP telemetry point from ERCOT. </a:t>
            </a:r>
          </a:p>
          <a:p>
            <a:pPr marL="285750" indent="-285750">
              <a:buFont typeface="Arial" panose="020B0604020202020204" pitchFamily="34" charset="0"/>
              <a:buChar char="•"/>
            </a:pPr>
            <a:r>
              <a:rPr lang="en-US" sz="1200" dirty="0">
                <a:solidFill>
                  <a:schemeClr val="tx2"/>
                </a:solidFill>
              </a:rPr>
              <a:t>Scorecard goal for QSEs to successfully demonstrate, and mitigation plans in place to address in next trial phase.</a:t>
            </a:r>
          </a:p>
        </p:txBody>
      </p:sp>
      <p:sp>
        <p:nvSpPr>
          <p:cNvPr id="6" name="Arrow: Bent-Up 5">
            <a:extLst>
              <a:ext uri="{FF2B5EF4-FFF2-40B4-BE49-F238E27FC236}">
                <a16:creationId xmlns:a16="http://schemas.microsoft.com/office/drawing/2014/main" id="{81BB4FFB-50B5-A2BC-F789-D79A4D708F54}"/>
              </a:ext>
            </a:extLst>
          </p:cNvPr>
          <p:cNvSpPr/>
          <p:nvPr/>
        </p:nvSpPr>
        <p:spPr>
          <a:xfrm rot="5400000">
            <a:off x="2933178" y="3134461"/>
            <a:ext cx="2189278" cy="1143000"/>
          </a:xfrm>
          <a:prstGeom prst="ben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CF4DF9-B105-9945-74F6-FEBA6054D5EC}"/>
              </a:ext>
            </a:extLst>
          </p:cNvPr>
          <p:cNvSpPr txBox="1"/>
          <p:nvPr/>
        </p:nvSpPr>
        <p:spPr>
          <a:xfrm>
            <a:off x="4523117" y="3191470"/>
            <a:ext cx="5840084" cy="923330"/>
          </a:xfrm>
          <a:prstGeom prst="rect">
            <a:avLst/>
          </a:prstGeom>
          <a:noFill/>
        </p:spPr>
        <p:txBody>
          <a:bodyPr wrap="square" rtlCol="0">
            <a:spAutoFit/>
          </a:bodyPr>
          <a:lstStyle/>
          <a:p>
            <a:r>
              <a:rPr lang="en-US" u="sng">
                <a:solidFill>
                  <a:schemeClr val="tx2"/>
                </a:solidFill>
              </a:rPr>
              <a:t>July &amp; August:</a:t>
            </a:r>
          </a:p>
          <a:p>
            <a:r>
              <a:rPr lang="en-US">
                <a:solidFill>
                  <a:schemeClr val="tx2"/>
                </a:solidFill>
              </a:rPr>
              <a:t>Initial Real-Time Market execution and verify QSE ability to follow ERCOT frequency signals</a:t>
            </a:r>
          </a:p>
        </p:txBody>
      </p:sp>
    </p:spTree>
    <p:extLst>
      <p:ext uri="{BB962C8B-B14F-4D97-AF65-F5344CB8AC3E}">
        <p14:creationId xmlns:p14="http://schemas.microsoft.com/office/powerpoint/2010/main" val="3128828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16E0-4BE9-7730-5DBB-6B8B3A7CE22A}"/>
              </a:ext>
            </a:extLst>
          </p:cNvPr>
          <p:cNvSpPr>
            <a:spLocks noGrp="1"/>
          </p:cNvSpPr>
          <p:nvPr>
            <p:ph type="title"/>
          </p:nvPr>
        </p:nvSpPr>
        <p:spPr/>
        <p:txBody>
          <a:bodyPr lIns="91440" tIns="45720" rIns="91440" bIns="45720" anchor="t"/>
          <a:lstStyle/>
          <a:p>
            <a:r>
              <a:rPr lang="en-US" dirty="0">
                <a:cs typeface="Arial"/>
              </a:rPr>
              <a:t>July/August Market Trials Summary</a:t>
            </a:r>
            <a:endParaRPr lang="en-US" dirty="0"/>
          </a:p>
        </p:txBody>
      </p:sp>
      <p:sp>
        <p:nvSpPr>
          <p:cNvPr id="3" name="Content Placeholder 2">
            <a:extLst>
              <a:ext uri="{FF2B5EF4-FFF2-40B4-BE49-F238E27FC236}">
                <a16:creationId xmlns:a16="http://schemas.microsoft.com/office/drawing/2014/main" id="{15ECE1EF-4509-93B5-1017-B3C92DE980FF}"/>
              </a:ext>
            </a:extLst>
          </p:cNvPr>
          <p:cNvSpPr>
            <a:spLocks noGrp="1"/>
          </p:cNvSpPr>
          <p:nvPr>
            <p:ph idx="1"/>
          </p:nvPr>
        </p:nvSpPr>
        <p:spPr/>
        <p:txBody>
          <a:bodyPr lIns="91440" tIns="45720" rIns="91440" bIns="45720" anchor="t"/>
          <a:lstStyle/>
          <a:p>
            <a:r>
              <a:rPr lang="en-US" sz="2000" dirty="0">
                <a:cs typeface="Arial"/>
                <a:hlinkClick r:id="rId2"/>
              </a:rPr>
              <a:t>Handbook #3 </a:t>
            </a:r>
            <a:r>
              <a:rPr lang="en-US" sz="2000" dirty="0">
                <a:cs typeface="Arial"/>
              </a:rPr>
              <a:t>- Dual “production-like” data entry two days per week</a:t>
            </a:r>
            <a:endParaRPr lang="en-US" sz="2400" dirty="0">
              <a:cs typeface="Arial"/>
            </a:endParaRPr>
          </a:p>
          <a:p>
            <a:pPr lvl="1"/>
            <a:r>
              <a:rPr lang="en-US" sz="1800" dirty="0">
                <a:cs typeface="Arial"/>
              </a:rPr>
              <a:t>Market Trials environments for</a:t>
            </a:r>
          </a:p>
          <a:p>
            <a:pPr lvl="2"/>
            <a:r>
              <a:rPr lang="en-US" dirty="0">
                <a:cs typeface="Arial"/>
              </a:rPr>
              <a:t>Submissions (TPO/COP/</a:t>
            </a:r>
            <a:r>
              <a:rPr lang="en-US" dirty="0" err="1">
                <a:cs typeface="Arial"/>
              </a:rPr>
              <a:t>ASOffer</a:t>
            </a:r>
            <a:r>
              <a:rPr lang="en-US" dirty="0">
                <a:cs typeface="Arial"/>
              </a:rPr>
              <a:t> etc.)</a:t>
            </a:r>
          </a:p>
          <a:p>
            <a:pPr lvl="2"/>
            <a:r>
              <a:rPr lang="en-US" dirty="0">
                <a:cs typeface="Arial"/>
              </a:rPr>
              <a:t>Telemetry (current and new telemetry points)</a:t>
            </a:r>
          </a:p>
          <a:p>
            <a:pPr lvl="1"/>
            <a:r>
              <a:rPr lang="en-US" sz="1800" dirty="0">
                <a:solidFill>
                  <a:srgbClr val="C00000"/>
                </a:solidFill>
                <a:cs typeface="Arial"/>
              </a:rPr>
              <a:t>Tuesdays/Thursdays 9AM – 5PM Required Activities</a:t>
            </a:r>
          </a:p>
          <a:p>
            <a:pPr lvl="1"/>
            <a:r>
              <a:rPr lang="en-US" sz="1800" dirty="0">
                <a:solidFill>
                  <a:srgbClr val="C00000"/>
                </a:solidFill>
                <a:cs typeface="Arial"/>
              </a:rPr>
              <a:t>Systems will be running 7x24 so submissions encouraged all days</a:t>
            </a:r>
          </a:p>
          <a:p>
            <a:r>
              <a:rPr lang="en-US" sz="2000" dirty="0">
                <a:cs typeface="Arial"/>
              </a:rPr>
              <a:t>Scoring data submissions all QSEs for all Resources each day starting Operating Day 7/22 – 8/28</a:t>
            </a:r>
          </a:p>
          <a:p>
            <a:endParaRPr lang="en-US" sz="2000" dirty="0">
              <a:cs typeface="Arial"/>
            </a:endParaRPr>
          </a:p>
          <a:p>
            <a:endParaRPr lang="en-US" sz="2000" dirty="0">
              <a:cs typeface="Arial"/>
            </a:endParaRPr>
          </a:p>
          <a:p>
            <a:r>
              <a:rPr lang="en-US" sz="2000" dirty="0">
                <a:cs typeface="Arial"/>
                <a:hlinkClick r:id="rId3"/>
              </a:rPr>
              <a:t>Handbook #4 </a:t>
            </a:r>
            <a:r>
              <a:rPr lang="en-US" sz="2000" dirty="0">
                <a:cs typeface="Arial"/>
              </a:rPr>
              <a:t>- Coordinated QSE Tests for following UDSP</a:t>
            </a:r>
          </a:p>
          <a:p>
            <a:pPr lvl="1"/>
            <a:r>
              <a:rPr lang="en-US" sz="1800" dirty="0">
                <a:cs typeface="Arial"/>
              </a:rPr>
              <a:t>ERCOT will schedule meetings with all QSEs </a:t>
            </a:r>
          </a:p>
          <a:p>
            <a:pPr lvl="1"/>
            <a:r>
              <a:rPr lang="en-US" sz="1800" dirty="0">
                <a:cs typeface="Arial"/>
              </a:rPr>
              <a:t>Please contact ERCOT if you are ready to test early in the trials window</a:t>
            </a:r>
          </a:p>
          <a:p>
            <a:pPr lvl="1"/>
            <a:r>
              <a:rPr lang="en-US" sz="1800" dirty="0">
                <a:cs typeface="Arial"/>
              </a:rPr>
              <a:t>Single successful test to complete.</a:t>
            </a:r>
          </a:p>
          <a:p>
            <a:endParaRPr lang="en-US" sz="2400" dirty="0">
              <a:solidFill>
                <a:srgbClr val="5B6770"/>
              </a:solidFill>
              <a:cs typeface="Arial"/>
            </a:endParaRPr>
          </a:p>
        </p:txBody>
      </p:sp>
      <p:sp>
        <p:nvSpPr>
          <p:cNvPr id="4" name="Slide Number Placeholder 3">
            <a:extLst>
              <a:ext uri="{FF2B5EF4-FFF2-40B4-BE49-F238E27FC236}">
                <a16:creationId xmlns:a16="http://schemas.microsoft.com/office/drawing/2014/main" id="{9734F44B-2DCC-AA75-C288-27CF04C228E7}"/>
              </a:ext>
            </a:extLst>
          </p:cNvPr>
          <p:cNvSpPr>
            <a:spLocks noGrp="1"/>
          </p:cNvSpPr>
          <p:nvPr>
            <p:ph type="sldNum" sz="quarter" idx="4"/>
          </p:nvPr>
        </p:nvSpPr>
        <p:spPr/>
        <p:txBody>
          <a:bodyPr/>
          <a:lstStyle/>
          <a:p>
            <a:fld id="{1D93BD3E-1E9A-4970-A6F7-E7AC52762E0C}" type="slidenum">
              <a:rPr lang="en-US" smtClean="0"/>
              <a:pPr/>
              <a:t>17</a:t>
            </a:fld>
            <a:endParaRPr lang="en-US"/>
          </a:p>
        </p:txBody>
      </p:sp>
      <p:pic>
        <p:nvPicPr>
          <p:cNvPr id="5" name="Picture 4">
            <a:extLst>
              <a:ext uri="{FF2B5EF4-FFF2-40B4-BE49-F238E27FC236}">
                <a16:creationId xmlns:a16="http://schemas.microsoft.com/office/drawing/2014/main" id="{5FFAE2B8-17BB-8AEF-00B7-584DC624E8AB}"/>
              </a:ext>
            </a:extLst>
          </p:cNvPr>
          <p:cNvPicPr>
            <a:picLocks noChangeAspect="1"/>
          </p:cNvPicPr>
          <p:nvPr/>
        </p:nvPicPr>
        <p:blipFill>
          <a:blip r:embed="rId4"/>
          <a:stretch>
            <a:fillRect/>
          </a:stretch>
        </p:blipFill>
        <p:spPr>
          <a:xfrm>
            <a:off x="5624358" y="3515844"/>
            <a:ext cx="4286250" cy="781050"/>
          </a:xfrm>
          <a:prstGeom prst="rect">
            <a:avLst/>
          </a:prstGeom>
        </p:spPr>
      </p:pic>
      <p:pic>
        <p:nvPicPr>
          <p:cNvPr id="6" name="Picture 5">
            <a:extLst>
              <a:ext uri="{FF2B5EF4-FFF2-40B4-BE49-F238E27FC236}">
                <a16:creationId xmlns:a16="http://schemas.microsoft.com/office/drawing/2014/main" id="{9A111F80-B566-A84D-0FCF-025A5693DE59}"/>
              </a:ext>
            </a:extLst>
          </p:cNvPr>
          <p:cNvPicPr>
            <a:picLocks noChangeAspect="1"/>
          </p:cNvPicPr>
          <p:nvPr/>
        </p:nvPicPr>
        <p:blipFill>
          <a:blip r:embed="rId5"/>
          <a:stretch>
            <a:fillRect/>
          </a:stretch>
        </p:blipFill>
        <p:spPr>
          <a:xfrm>
            <a:off x="8171068" y="5449420"/>
            <a:ext cx="1552575" cy="781050"/>
          </a:xfrm>
          <a:prstGeom prst="rect">
            <a:avLst/>
          </a:prstGeom>
        </p:spPr>
      </p:pic>
      <p:sp>
        <p:nvSpPr>
          <p:cNvPr id="8" name="Rectangle 7">
            <a:extLst>
              <a:ext uri="{FF2B5EF4-FFF2-40B4-BE49-F238E27FC236}">
                <a16:creationId xmlns:a16="http://schemas.microsoft.com/office/drawing/2014/main" id="{260FDCE7-6209-8B2F-F14D-0CA4B99AF7C6}"/>
              </a:ext>
            </a:extLst>
          </p:cNvPr>
          <p:cNvSpPr/>
          <p:nvPr/>
        </p:nvSpPr>
        <p:spPr>
          <a:xfrm>
            <a:off x="6699240" y="3806681"/>
            <a:ext cx="2786339"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10 </a:t>
            </a:r>
            <a:r>
              <a:rPr lang="en-US" sz="2400" dirty="0" err="1">
                <a:ln w="0"/>
                <a:effectLst>
                  <a:outerShdw blurRad="38100" dist="19050" dir="2700000" algn="tl" rotWithShape="0">
                    <a:schemeClr val="dk1">
                      <a:alpha val="40000"/>
                    </a:schemeClr>
                  </a:outerShdw>
                </a:effectLst>
              </a:rPr>
              <a:t>OpDays</a:t>
            </a:r>
            <a:r>
              <a:rPr lang="en-US" sz="2400" dirty="0">
                <a:ln w="0"/>
                <a:effectLst>
                  <a:outerShdw blurRad="38100" dist="19050" dir="2700000" algn="tl" rotWithShape="0">
                    <a:schemeClr val="dk1">
                      <a:alpha val="40000"/>
                    </a:schemeClr>
                  </a:outerShdw>
                </a:effectLst>
              </a:rPr>
              <a:t> Scored</a:t>
            </a:r>
          </a:p>
        </p:txBody>
      </p:sp>
    </p:spTree>
    <p:extLst>
      <p:ext uri="{BB962C8B-B14F-4D97-AF65-F5344CB8AC3E}">
        <p14:creationId xmlns:p14="http://schemas.microsoft.com/office/powerpoint/2010/main" val="180622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4DB268F-57EF-D5F3-4C06-FF1106E59A1E}"/>
              </a:ext>
            </a:extLst>
          </p:cNvPr>
          <p:cNvCxnSpPr>
            <a:cxnSpLocks/>
          </p:cNvCxnSpPr>
          <p:nvPr/>
        </p:nvCxnSpPr>
        <p:spPr>
          <a:xfrm>
            <a:off x="9352513" y="1130528"/>
            <a:ext cx="25868" cy="29740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2934A-26A9-BE81-294F-7959E8CC0F88}"/>
              </a:ext>
            </a:extLst>
          </p:cNvPr>
          <p:cNvCxnSpPr>
            <a:cxnSpLocks/>
          </p:cNvCxnSpPr>
          <p:nvPr/>
        </p:nvCxnSpPr>
        <p:spPr>
          <a:xfrm>
            <a:off x="7346443" y="1226820"/>
            <a:ext cx="4885" cy="17401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Callout: Up Arrow 48">
            <a:extLst>
              <a:ext uri="{FF2B5EF4-FFF2-40B4-BE49-F238E27FC236}">
                <a16:creationId xmlns:a16="http://schemas.microsoft.com/office/drawing/2014/main" id="{C4CFD68A-8338-20FF-1D15-DA6E7E0B42DC}"/>
              </a:ext>
            </a:extLst>
          </p:cNvPr>
          <p:cNvSpPr/>
          <p:nvPr/>
        </p:nvSpPr>
        <p:spPr>
          <a:xfrm>
            <a:off x="9384497" y="3098440"/>
            <a:ext cx="1118477" cy="992570"/>
          </a:xfrm>
          <a:prstGeom prst="upArrowCallout">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Up Arrow 45">
            <a:extLst>
              <a:ext uri="{FF2B5EF4-FFF2-40B4-BE49-F238E27FC236}">
                <a16:creationId xmlns:a16="http://schemas.microsoft.com/office/drawing/2014/main" id="{258F6389-5056-30A5-20DD-6E03B20A6426}"/>
              </a:ext>
            </a:extLst>
          </p:cNvPr>
          <p:cNvSpPr/>
          <p:nvPr/>
        </p:nvSpPr>
        <p:spPr>
          <a:xfrm>
            <a:off x="5663825" y="3098440"/>
            <a:ext cx="3688688" cy="992570"/>
          </a:xfrm>
          <a:prstGeom prst="upArrowCallout">
            <a:avLst/>
          </a:prstGeom>
          <a:solidFill>
            <a:schemeClr val="accent5">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llout: Up Arrow 44">
            <a:extLst>
              <a:ext uri="{FF2B5EF4-FFF2-40B4-BE49-F238E27FC236}">
                <a16:creationId xmlns:a16="http://schemas.microsoft.com/office/drawing/2014/main" id="{A8B296CF-89BF-A21C-30E4-3C25A415F79B}"/>
              </a:ext>
            </a:extLst>
          </p:cNvPr>
          <p:cNvSpPr/>
          <p:nvPr/>
        </p:nvSpPr>
        <p:spPr>
          <a:xfrm>
            <a:off x="2611261" y="3099348"/>
            <a:ext cx="3064045" cy="992570"/>
          </a:xfrm>
          <a:prstGeom prst="upArrowCallout">
            <a:avLst/>
          </a:prstGeom>
          <a:solidFill>
            <a:schemeClr val="accent6">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EC99DA3-0E15-3E33-06DE-669A0E837A28}"/>
              </a:ext>
            </a:extLst>
          </p:cNvPr>
          <p:cNvCxnSpPr>
            <a:cxnSpLocks/>
          </p:cNvCxnSpPr>
          <p:nvPr/>
        </p:nvCxnSpPr>
        <p:spPr>
          <a:xfrm flipH="1">
            <a:off x="5681582" y="1226820"/>
            <a:ext cx="6729" cy="2219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FAA3BE-1DF0-B1BA-D3A8-151B1601CC6A}"/>
              </a:ext>
            </a:extLst>
          </p:cNvPr>
          <p:cNvCxnSpPr>
            <a:cxnSpLocks/>
          </p:cNvCxnSpPr>
          <p:nvPr/>
        </p:nvCxnSpPr>
        <p:spPr>
          <a:xfrm flipH="1">
            <a:off x="4116156" y="1226820"/>
            <a:ext cx="28969" cy="1626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BA8E16-40F8-6DE7-3654-1F5652E27357}"/>
              </a:ext>
            </a:extLst>
          </p:cNvPr>
          <p:cNvCxnSpPr>
            <a:cxnSpLocks/>
          </p:cNvCxnSpPr>
          <p:nvPr/>
        </p:nvCxnSpPr>
        <p:spPr>
          <a:xfrm flipH="1">
            <a:off x="2611261" y="1226821"/>
            <a:ext cx="34798" cy="28487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1919203" y="233766"/>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dirty="0"/>
              <a:t>RTC+B Market Submissions -</a:t>
            </a:r>
            <a:r>
              <a:rPr lang="en-US" sz="1600" dirty="0"/>
              <a:t> </a:t>
            </a:r>
            <a:r>
              <a:rPr lang="en-US" dirty="0"/>
              <a:t>Systems configurations</a:t>
            </a:r>
          </a:p>
        </p:txBody>
      </p:sp>
      <p:sp>
        <p:nvSpPr>
          <p:cNvPr id="13" name="Rectangle 12">
            <a:extLst>
              <a:ext uri="{FF2B5EF4-FFF2-40B4-BE49-F238E27FC236}">
                <a16:creationId xmlns:a16="http://schemas.microsoft.com/office/drawing/2014/main" id="{692D907A-7C61-779A-5A91-6DB38D796CC0}"/>
              </a:ext>
            </a:extLst>
          </p:cNvPr>
          <p:cNvSpPr/>
          <p:nvPr/>
        </p:nvSpPr>
        <p:spPr>
          <a:xfrm>
            <a:off x="4142441" y="2125535"/>
            <a:ext cx="1561656"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RTC QSE </a:t>
            </a:r>
          </a:p>
          <a:p>
            <a:pPr algn="ctr"/>
            <a:r>
              <a:rPr lang="en-US" sz="1100" b="1">
                <a:solidFill>
                  <a:schemeClr val="tx1"/>
                </a:solidFill>
              </a:rPr>
              <a:t>Submission Testing</a:t>
            </a:r>
          </a:p>
        </p:txBody>
      </p:sp>
      <p:sp>
        <p:nvSpPr>
          <p:cNvPr id="14" name="Rectangle 13">
            <a:extLst>
              <a:ext uri="{FF2B5EF4-FFF2-40B4-BE49-F238E27FC236}">
                <a16:creationId xmlns:a16="http://schemas.microsoft.com/office/drawing/2014/main" id="{2A7C9F43-D1CD-5F82-6143-0F5ED6118E96}"/>
              </a:ext>
            </a:extLst>
          </p:cNvPr>
          <p:cNvSpPr/>
          <p:nvPr/>
        </p:nvSpPr>
        <p:spPr>
          <a:xfrm>
            <a:off x="5688626" y="2125535"/>
            <a:ext cx="1657817"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Open-loop </a:t>
            </a:r>
          </a:p>
          <a:p>
            <a:pPr algn="ctr"/>
            <a:r>
              <a:rPr lang="en-US" sz="1050" b="1">
                <a:solidFill>
                  <a:schemeClr val="tx1"/>
                </a:solidFill>
              </a:rPr>
              <a:t>RTC SCED</a:t>
            </a:r>
          </a:p>
        </p:txBody>
      </p:sp>
      <p:sp>
        <p:nvSpPr>
          <p:cNvPr id="15" name="Rectangle 14">
            <a:extLst>
              <a:ext uri="{FF2B5EF4-FFF2-40B4-BE49-F238E27FC236}">
                <a16:creationId xmlns:a16="http://schemas.microsoft.com/office/drawing/2014/main" id="{44026E3E-4BBC-2CDE-660F-6E7C39CFCED7}"/>
              </a:ext>
            </a:extLst>
          </p:cNvPr>
          <p:cNvSpPr/>
          <p:nvPr/>
        </p:nvSpPr>
        <p:spPr>
          <a:xfrm>
            <a:off x="7346443" y="2126591"/>
            <a:ext cx="2006070" cy="910365"/>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Ongoing Open-Loop</a:t>
            </a:r>
          </a:p>
          <a:p>
            <a:pPr algn="ctr"/>
            <a:r>
              <a:rPr lang="en-US" sz="1050" b="1">
                <a:solidFill>
                  <a:schemeClr val="tx1"/>
                </a:solidFill>
              </a:rPr>
              <a:t>&amp; Periodic Closed-loop SCED/LFC</a:t>
            </a:r>
          </a:p>
        </p:txBody>
      </p:sp>
      <p:sp>
        <p:nvSpPr>
          <p:cNvPr id="23" name="Rectangle 22">
            <a:extLst>
              <a:ext uri="{FF2B5EF4-FFF2-40B4-BE49-F238E27FC236}">
                <a16:creationId xmlns:a16="http://schemas.microsoft.com/office/drawing/2014/main" id="{0B04C06B-C52B-F389-AC5E-A225AA27F943}"/>
              </a:ext>
            </a:extLst>
          </p:cNvPr>
          <p:cNvSpPr/>
          <p:nvPr/>
        </p:nvSpPr>
        <p:spPr>
          <a:xfrm>
            <a:off x="4143727" y="1556611"/>
            <a:ext cx="789194"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4886585" y="1556611"/>
            <a:ext cx="81751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5675306" y="1556611"/>
            <a:ext cx="84511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6495534" y="1565280"/>
            <a:ext cx="79653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7272506" y="1565280"/>
            <a:ext cx="7587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8010711" y="1565280"/>
            <a:ext cx="6038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8592495" y="1565280"/>
            <a:ext cx="71728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9309778" y="1565280"/>
            <a:ext cx="1091523"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10" name="TextBox 9">
            <a:extLst>
              <a:ext uri="{FF2B5EF4-FFF2-40B4-BE49-F238E27FC236}">
                <a16:creationId xmlns:a16="http://schemas.microsoft.com/office/drawing/2014/main" id="{830519A9-0C02-DC6F-1AA2-E48EFB265269}"/>
              </a:ext>
            </a:extLst>
          </p:cNvPr>
          <p:cNvSpPr txBox="1"/>
          <p:nvPr/>
        </p:nvSpPr>
        <p:spPr>
          <a:xfrm>
            <a:off x="2586586" y="1123203"/>
            <a:ext cx="952500" cy="461665"/>
          </a:xfrm>
          <a:prstGeom prst="rect">
            <a:avLst/>
          </a:prstGeom>
          <a:noFill/>
        </p:spPr>
        <p:txBody>
          <a:bodyPr wrap="square" rtlCol="0">
            <a:spAutoFit/>
          </a:bodyPr>
          <a:lstStyle/>
          <a:p>
            <a:r>
              <a:rPr lang="en-US" sz="1200"/>
              <a:t>Start </a:t>
            </a:r>
          </a:p>
          <a:p>
            <a:r>
              <a:rPr lang="en-US" sz="1200"/>
              <a:t>03/2025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4074642" y="1130529"/>
            <a:ext cx="952500" cy="461665"/>
          </a:xfrm>
          <a:prstGeom prst="rect">
            <a:avLst/>
          </a:prstGeom>
          <a:noFill/>
        </p:spPr>
        <p:txBody>
          <a:bodyPr wrap="square" rtlCol="0">
            <a:spAutoFit/>
          </a:bodyPr>
          <a:lstStyle/>
          <a:p>
            <a:r>
              <a:rPr lang="en-US" sz="1200"/>
              <a:t>Start </a:t>
            </a:r>
          </a:p>
          <a:p>
            <a:r>
              <a:rPr lang="en-US" sz="1200"/>
              <a:t>05/2025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7325810" y="1125971"/>
            <a:ext cx="952500" cy="461665"/>
          </a:xfrm>
          <a:prstGeom prst="rect">
            <a:avLst/>
          </a:prstGeom>
          <a:noFill/>
        </p:spPr>
        <p:txBody>
          <a:bodyPr wrap="square" rtlCol="0">
            <a:spAutoFit/>
          </a:bodyPr>
          <a:lstStyle/>
          <a:p>
            <a:r>
              <a:rPr lang="en-US" sz="1200"/>
              <a:t>Start </a:t>
            </a:r>
          </a:p>
          <a:p>
            <a:r>
              <a:rPr lang="en-US" sz="1200"/>
              <a:t>09/2025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9391389" y="1087621"/>
            <a:ext cx="952500" cy="461665"/>
          </a:xfrm>
          <a:prstGeom prst="rect">
            <a:avLst/>
          </a:prstGeom>
          <a:noFill/>
        </p:spPr>
        <p:txBody>
          <a:bodyPr wrap="square" rtlCol="0">
            <a:spAutoFit/>
          </a:bodyPr>
          <a:lstStyle/>
          <a:p>
            <a:r>
              <a:rPr lang="en-US" sz="1200"/>
              <a:t>Go-Live</a:t>
            </a:r>
          </a:p>
          <a:p>
            <a:r>
              <a:rPr lang="en-US" sz="1200"/>
              <a:t>12/5/25*</a:t>
            </a:r>
          </a:p>
        </p:txBody>
      </p:sp>
      <p:sp>
        <p:nvSpPr>
          <p:cNvPr id="2" name="Rectangle 1">
            <a:extLst>
              <a:ext uri="{FF2B5EF4-FFF2-40B4-BE49-F238E27FC236}">
                <a16:creationId xmlns:a16="http://schemas.microsoft.com/office/drawing/2014/main" id="{728063DA-CBE7-2F20-B567-C6BEDD268778}"/>
              </a:ext>
            </a:extLst>
          </p:cNvPr>
          <p:cNvSpPr/>
          <p:nvPr/>
        </p:nvSpPr>
        <p:spPr>
          <a:xfrm>
            <a:off x="3354925" y="1549285"/>
            <a:ext cx="78751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Apr 2025</a:t>
            </a:r>
          </a:p>
        </p:txBody>
      </p:sp>
      <p:sp>
        <p:nvSpPr>
          <p:cNvPr id="3" name="Rectangle 2">
            <a:extLst>
              <a:ext uri="{FF2B5EF4-FFF2-40B4-BE49-F238E27FC236}">
                <a16:creationId xmlns:a16="http://schemas.microsoft.com/office/drawing/2014/main" id="{66657172-2A8A-1133-136D-39B6F9AA4A3D}"/>
              </a:ext>
            </a:extLst>
          </p:cNvPr>
          <p:cNvSpPr/>
          <p:nvPr/>
        </p:nvSpPr>
        <p:spPr>
          <a:xfrm>
            <a:off x="2644709" y="1549285"/>
            <a:ext cx="77955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 2025</a:t>
            </a:r>
          </a:p>
        </p:txBody>
      </p:sp>
      <p:sp>
        <p:nvSpPr>
          <p:cNvPr id="6" name="Rectangle 5">
            <a:extLst>
              <a:ext uri="{FF2B5EF4-FFF2-40B4-BE49-F238E27FC236}">
                <a16:creationId xmlns:a16="http://schemas.microsoft.com/office/drawing/2014/main" id="{C10A4BE0-7FC2-429B-C93E-DF976D694308}"/>
              </a:ext>
            </a:extLst>
          </p:cNvPr>
          <p:cNvSpPr/>
          <p:nvPr/>
        </p:nvSpPr>
        <p:spPr>
          <a:xfrm>
            <a:off x="1743638" y="1549285"/>
            <a:ext cx="892831"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Feb 2025</a:t>
            </a:r>
          </a:p>
        </p:txBody>
      </p:sp>
      <p:sp>
        <p:nvSpPr>
          <p:cNvPr id="12" name="Rectangle 11">
            <a:extLst>
              <a:ext uri="{FF2B5EF4-FFF2-40B4-BE49-F238E27FC236}">
                <a16:creationId xmlns:a16="http://schemas.microsoft.com/office/drawing/2014/main" id="{E021F118-260E-F037-9CFA-D81A17929FA6}"/>
              </a:ext>
            </a:extLst>
          </p:cNvPr>
          <p:cNvSpPr/>
          <p:nvPr/>
        </p:nvSpPr>
        <p:spPr>
          <a:xfrm>
            <a:off x="2644708" y="2125535"/>
            <a:ext cx="1477658" cy="914400"/>
          </a:xfrm>
          <a:prstGeom prst="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Optional: RTC QSE/Vendor Developer</a:t>
            </a:r>
          </a:p>
          <a:p>
            <a:pPr algn="ctr"/>
            <a:r>
              <a:rPr lang="en-US" sz="1100" b="1">
                <a:solidFill>
                  <a:schemeClr val="tx1"/>
                </a:solidFill>
              </a:rPr>
              <a:t>Submission Testing</a:t>
            </a:r>
          </a:p>
        </p:txBody>
      </p:sp>
      <p:sp>
        <p:nvSpPr>
          <p:cNvPr id="20" name="TextBox 19">
            <a:extLst>
              <a:ext uri="{FF2B5EF4-FFF2-40B4-BE49-F238E27FC236}">
                <a16:creationId xmlns:a16="http://schemas.microsoft.com/office/drawing/2014/main" id="{DE2B9A18-6378-834C-6B94-1AE875932493}"/>
              </a:ext>
            </a:extLst>
          </p:cNvPr>
          <p:cNvSpPr txBox="1"/>
          <p:nvPr/>
        </p:nvSpPr>
        <p:spPr>
          <a:xfrm>
            <a:off x="5670554" y="1089299"/>
            <a:ext cx="952500" cy="461665"/>
          </a:xfrm>
          <a:prstGeom prst="rect">
            <a:avLst/>
          </a:prstGeom>
          <a:noFill/>
        </p:spPr>
        <p:txBody>
          <a:bodyPr wrap="square" rtlCol="0">
            <a:spAutoFit/>
          </a:bodyPr>
          <a:lstStyle/>
          <a:p>
            <a:r>
              <a:rPr lang="en-US" sz="1200"/>
              <a:t>Start </a:t>
            </a:r>
          </a:p>
          <a:p>
            <a:r>
              <a:rPr lang="en-US" sz="1200"/>
              <a:t>07/2025</a:t>
            </a:r>
          </a:p>
        </p:txBody>
      </p:sp>
      <p:sp>
        <p:nvSpPr>
          <p:cNvPr id="21" name="Rectangle 20">
            <a:extLst>
              <a:ext uri="{FF2B5EF4-FFF2-40B4-BE49-F238E27FC236}">
                <a16:creationId xmlns:a16="http://schemas.microsoft.com/office/drawing/2014/main" id="{A5AA021C-15FE-AF84-3DE5-A4D44D5E07E3}"/>
              </a:ext>
            </a:extLst>
          </p:cNvPr>
          <p:cNvSpPr/>
          <p:nvPr/>
        </p:nvSpPr>
        <p:spPr>
          <a:xfrm>
            <a:off x="2312864" y="3320558"/>
            <a:ext cx="3616796"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MOTE</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MOTE URL</a:t>
            </a:r>
          </a:p>
        </p:txBody>
      </p:sp>
      <p:sp>
        <p:nvSpPr>
          <p:cNvPr id="22" name="Rectangle 21">
            <a:extLst>
              <a:ext uri="{FF2B5EF4-FFF2-40B4-BE49-F238E27FC236}">
                <a16:creationId xmlns:a16="http://schemas.microsoft.com/office/drawing/2014/main" id="{D63E1150-A6CE-E8EF-27D9-A13A443730CF}"/>
              </a:ext>
            </a:extLst>
          </p:cNvPr>
          <p:cNvSpPr/>
          <p:nvPr/>
        </p:nvSpPr>
        <p:spPr>
          <a:xfrm>
            <a:off x="5095372" y="3320558"/>
            <a:ext cx="439638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Production</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Market Trial</a:t>
            </a:r>
          </a:p>
        </p:txBody>
      </p:sp>
      <p:sp>
        <p:nvSpPr>
          <p:cNvPr id="31" name="Rectangle 30">
            <a:extLst>
              <a:ext uri="{FF2B5EF4-FFF2-40B4-BE49-F238E27FC236}">
                <a16:creationId xmlns:a16="http://schemas.microsoft.com/office/drawing/2014/main" id="{A646BEF0-EAEE-C3E7-2D0D-8118E0E63277}"/>
              </a:ext>
            </a:extLst>
          </p:cNvPr>
          <p:cNvSpPr/>
          <p:nvPr/>
        </p:nvSpPr>
        <p:spPr>
          <a:xfrm>
            <a:off x="9329169" y="3320558"/>
            <a:ext cx="1167301"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Cert</a:t>
            </a:r>
            <a:r>
              <a:rPr lang="en-US" sz="1050">
                <a:solidFill>
                  <a:schemeClr val="tx1"/>
                </a:solidFill>
              </a:rPr>
              <a:t>: Production</a:t>
            </a:r>
          </a:p>
          <a:p>
            <a:pPr algn="ctr"/>
            <a:r>
              <a:rPr lang="en-US" sz="1050" b="1">
                <a:solidFill>
                  <a:schemeClr val="tx1"/>
                </a:solidFill>
              </a:rPr>
              <a:t>Env</a:t>
            </a:r>
            <a:r>
              <a:rPr lang="en-US" sz="1050">
                <a:solidFill>
                  <a:schemeClr val="tx1"/>
                </a:solidFill>
              </a:rPr>
              <a:t>: Prod</a:t>
            </a:r>
          </a:p>
          <a:p>
            <a:pPr algn="ctr"/>
            <a:r>
              <a:rPr lang="en-US" sz="1050" b="1">
                <a:solidFill>
                  <a:schemeClr val="tx1"/>
                </a:solidFill>
              </a:rPr>
              <a:t>URL</a:t>
            </a:r>
            <a:r>
              <a:rPr lang="en-US" sz="1050">
                <a:solidFill>
                  <a:schemeClr val="tx1"/>
                </a:solidFill>
              </a:rPr>
              <a:t>: MIS Prod</a:t>
            </a:r>
          </a:p>
        </p:txBody>
      </p:sp>
      <p:sp>
        <p:nvSpPr>
          <p:cNvPr id="59" name="TextBox 58">
            <a:extLst>
              <a:ext uri="{FF2B5EF4-FFF2-40B4-BE49-F238E27FC236}">
                <a16:creationId xmlns:a16="http://schemas.microsoft.com/office/drawing/2014/main" id="{3111D675-D684-D8CB-2FC9-424D6C033CC7}"/>
              </a:ext>
            </a:extLst>
          </p:cNvPr>
          <p:cNvSpPr txBox="1"/>
          <p:nvPr/>
        </p:nvSpPr>
        <p:spPr>
          <a:xfrm>
            <a:off x="1919203" y="4350754"/>
            <a:ext cx="8241947" cy="1754326"/>
          </a:xfrm>
          <a:prstGeom prst="rect">
            <a:avLst/>
          </a:prstGeom>
          <a:noFill/>
        </p:spPr>
        <p:txBody>
          <a:bodyPr wrap="square" rtlCol="0">
            <a:spAutoFit/>
          </a:bodyPr>
          <a:lstStyle/>
          <a:p>
            <a:pPr marL="285750" indent="-285750">
              <a:buFont typeface="Arial" panose="020B0604020202020204" pitchFamily="34" charset="0"/>
              <a:buChar char="•"/>
            </a:pPr>
            <a:r>
              <a:rPr lang="en-US" sz="1200" dirty="0"/>
              <a:t>QSE/Vendor developer can use MOTE certificates &amp; RTC MIS MOTE API URL to test the submissions until end of submission testing phase (end of June) as needed. </a:t>
            </a:r>
            <a:r>
              <a:rPr lang="en-US" sz="1200" i="1" dirty="0"/>
              <a:t>At the start of the Open Loop testing, RTC MOTE MIS URLs will be disabled.</a:t>
            </a:r>
          </a:p>
          <a:p>
            <a:r>
              <a:rPr lang="en-US" sz="1200" b="1" u="sng" dirty="0"/>
              <a:t> </a:t>
            </a:r>
          </a:p>
          <a:p>
            <a:pPr marL="285750" indent="-285750">
              <a:buFont typeface="Arial" panose="020B0604020202020204" pitchFamily="34" charset="0"/>
              <a:buChar char="•"/>
            </a:pPr>
            <a:r>
              <a:rPr lang="en-US" sz="1200" b="1" u="sng" dirty="0"/>
              <a:t>URL links:</a:t>
            </a:r>
            <a:r>
              <a:rPr lang="en-US" sz="1200" b="1" dirty="0"/>
              <a:t> </a:t>
            </a:r>
            <a:r>
              <a:rPr lang="en-US" sz="1200" dirty="0"/>
              <a:t>RTC MOTE and Market Trial URL links to be used for MMSUI, OSUI and API submissions. Actual links are provided in next slide.</a:t>
            </a:r>
          </a:p>
          <a:p>
            <a:endParaRPr lang="en-US" sz="1200" dirty="0"/>
          </a:p>
          <a:p>
            <a:pPr marL="285750" indent="-285750">
              <a:buFont typeface="Arial" panose="020B0604020202020204" pitchFamily="34" charset="0"/>
              <a:buChar char="•"/>
            </a:pPr>
            <a:r>
              <a:rPr lang="en-US" sz="1200" dirty="0"/>
              <a:t>For notifications/responses to MPs from RTC Market Trials environment, MP will need to provide the listener URL to ERCOT</a:t>
            </a:r>
          </a:p>
        </p:txBody>
      </p:sp>
      <p:sp>
        <p:nvSpPr>
          <p:cNvPr id="5" name="Arrow: Down 4">
            <a:extLst>
              <a:ext uri="{FF2B5EF4-FFF2-40B4-BE49-F238E27FC236}">
                <a16:creationId xmlns:a16="http://schemas.microsoft.com/office/drawing/2014/main" id="{01DA1443-B804-8C42-A6C3-98FF64923F8E}"/>
              </a:ext>
            </a:extLst>
          </p:cNvPr>
          <p:cNvSpPr/>
          <p:nvPr/>
        </p:nvSpPr>
        <p:spPr>
          <a:xfrm rot="10800000">
            <a:off x="7232795" y="4075575"/>
            <a:ext cx="550749" cy="126140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D63F9516-6395-5ABA-2C70-08AAE2A8F712}"/>
              </a:ext>
            </a:extLst>
          </p:cNvPr>
          <p:cNvSpPr/>
          <p:nvPr/>
        </p:nvSpPr>
        <p:spPr>
          <a:xfrm>
            <a:off x="3181810" y="3212638"/>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0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r>
              <a:rPr lang="en-US" dirty="0"/>
              <a:t>RTC+B Market Submissions -</a:t>
            </a:r>
            <a:r>
              <a:rPr lang="en-US" sz="2000" dirty="0"/>
              <a:t> </a:t>
            </a:r>
            <a:r>
              <a:rPr lang="en-US" dirty="0"/>
              <a:t>Systems configurations</a:t>
            </a:r>
            <a:br>
              <a:rPr lang="en-US" dirty="0"/>
            </a:br>
            <a:r>
              <a:rPr lang="en-US" sz="2000" dirty="0"/>
              <a:t>(Updated with URLs)</a:t>
            </a:r>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19</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1438940" y="764407"/>
            <a:ext cx="8534400" cy="85401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RTC+B Market Trials and Go-live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7" name="Table 6">
            <a:extLst>
              <a:ext uri="{FF2B5EF4-FFF2-40B4-BE49-F238E27FC236}">
                <a16:creationId xmlns:a16="http://schemas.microsoft.com/office/drawing/2014/main" id="{3213A883-B02D-CB28-F0A7-64F42809F0BB}"/>
              </a:ext>
            </a:extLst>
          </p:cNvPr>
          <p:cNvGraphicFramePr>
            <a:graphicFrameLocks noGrp="1"/>
          </p:cNvGraphicFramePr>
          <p:nvPr>
            <p:extLst>
              <p:ext uri="{D42A27DB-BD31-4B8C-83A1-F6EECF244321}">
                <p14:modId xmlns:p14="http://schemas.microsoft.com/office/powerpoint/2010/main" val="1598684483"/>
              </p:ext>
            </p:extLst>
          </p:nvPr>
        </p:nvGraphicFramePr>
        <p:xfrm>
          <a:off x="596766" y="1477823"/>
          <a:ext cx="11011301" cy="3611880"/>
        </p:xfrm>
        <a:graphic>
          <a:graphicData uri="http://schemas.openxmlformats.org/drawingml/2006/table">
            <a:tbl>
              <a:tblPr firstRow="1" bandRow="1">
                <a:tableStyleId>{69012ECD-51FC-41F1-AA8D-1B2483CD663E}</a:tableStyleId>
              </a:tblPr>
              <a:tblGrid>
                <a:gridCol w="1706655">
                  <a:extLst>
                    <a:ext uri="{9D8B030D-6E8A-4147-A177-3AD203B41FA5}">
                      <a16:colId xmlns:a16="http://schemas.microsoft.com/office/drawing/2014/main" val="1201586897"/>
                    </a:ext>
                  </a:extLst>
                </a:gridCol>
                <a:gridCol w="1276924">
                  <a:extLst>
                    <a:ext uri="{9D8B030D-6E8A-4147-A177-3AD203B41FA5}">
                      <a16:colId xmlns:a16="http://schemas.microsoft.com/office/drawing/2014/main" val="4091205400"/>
                    </a:ext>
                  </a:extLst>
                </a:gridCol>
                <a:gridCol w="4101297">
                  <a:extLst>
                    <a:ext uri="{9D8B030D-6E8A-4147-A177-3AD203B41FA5}">
                      <a16:colId xmlns:a16="http://schemas.microsoft.com/office/drawing/2014/main" val="2932045821"/>
                    </a:ext>
                  </a:extLst>
                </a:gridCol>
                <a:gridCol w="3926425">
                  <a:extLst>
                    <a:ext uri="{9D8B030D-6E8A-4147-A177-3AD203B41FA5}">
                      <a16:colId xmlns:a16="http://schemas.microsoft.com/office/drawing/2014/main" val="2830311425"/>
                    </a:ext>
                  </a:extLst>
                </a:gridCol>
              </a:tblGrid>
              <a:tr h="318718">
                <a:tc>
                  <a:txBody>
                    <a:bodyPr/>
                    <a:lstStyle/>
                    <a:p>
                      <a:pPr algn="ctr" fontAlgn="b"/>
                      <a:r>
                        <a:rPr lang="en-US" sz="1100" u="none" strike="noStrike" dirty="0">
                          <a:effectLst/>
                        </a:rPr>
                        <a:t>RTC Phase</a:t>
                      </a:r>
                      <a:endParaRPr lang="en-US" sz="1100" b="0" i="0" u="none" strike="noStrike" dirty="0">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Digital Certificate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MMSUI / OSUI URL</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API / WAN URL</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590528"/>
                  </a:ext>
                </a:extLst>
              </a:tr>
              <a:tr h="390345">
                <a:tc>
                  <a:txBody>
                    <a:bodyPr/>
                    <a:lstStyle/>
                    <a:p>
                      <a:pPr algn="ctr" fontAlgn="b"/>
                      <a:r>
                        <a:rPr lang="en-US" sz="1100" u="none" strike="noStrike" dirty="0">
                          <a:effectLst/>
                        </a:rPr>
                        <a:t>Vendor/QSE Submissions Testing</a:t>
                      </a:r>
                      <a:endParaRPr lang="en-US" sz="1100" b="0" i="0" u="none" strike="noStrike" dirty="0">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MOTE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MOTE MIS URLs</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https://testmarkettrials.ercot.com/mmsui/mmsui/displayTradesLanding.action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https://testmarkettrials.ercot.com/osrui/osrui/Summary.action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100" u="none" strike="noStrike" dirty="0">
                          <a:effectLst/>
                        </a:rPr>
                        <a:t>RTC MOTE API/WAN URL</a:t>
                      </a:r>
                    </a:p>
                    <a:p>
                      <a:pPr marL="0" algn="l" defTabSz="914400" rtl="0" eaLnBrk="1" latinLnBrk="0" hangingPunct="1"/>
                      <a:r>
                        <a:rPr lang="en-US" sz="1100" u="none" strike="noStrike" kern="1200" dirty="0">
                          <a:solidFill>
                            <a:schemeClr val="accent4">
                              <a:lumMod val="75000"/>
                              <a:lumOff val="25000"/>
                            </a:schemeClr>
                          </a:solidFill>
                          <a:effectLst/>
                          <a:latin typeface="+mn-lt"/>
                          <a:ea typeface="+mn-ea"/>
                          <a:cs typeface="+mn-cs"/>
                          <a:hlinkClick r:id="rId4">
                            <a:extLst>
                              <a:ext uri="{A12FA001-AC4F-418D-AE19-62706E023703}">
                                <ahyp:hlinkClr xmlns:ahyp="http://schemas.microsoft.com/office/drawing/2018/hyperlinkcolor" val="tx"/>
                              </a:ext>
                            </a:extLst>
                          </a:hlinkClick>
                        </a:rPr>
                        <a:t>https://testmarkettrialsapi.ercot.com/NodalAPI/EWS/</a:t>
                      </a:r>
                      <a:endParaRPr lang="en-US" sz="1100" u="none" strike="noStrike" kern="1200" dirty="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dirty="0">
                          <a:solidFill>
                            <a:schemeClr val="accent4">
                              <a:lumMod val="75000"/>
                              <a:lumOff val="25000"/>
                            </a:schemeClr>
                          </a:solidFill>
                          <a:effectLst/>
                          <a:latin typeface="+mn-lt"/>
                          <a:ea typeface="+mn-ea"/>
                          <a:cs typeface="+mn-cs"/>
                          <a:hlinkClick r:id="rId5">
                            <a:extLst>
                              <a:ext uri="{A12FA001-AC4F-418D-AE19-62706E023703}">
                                <ahyp:hlinkClr xmlns:ahyp="http://schemas.microsoft.com/office/drawing/2018/hyperlinkcolor" val="tx"/>
                              </a:ext>
                            </a:extLst>
                          </a:hlinkClick>
                        </a:rPr>
                        <a:t>https://testmarkettrialsapi.wan.ercot.com/NodalAPI/EWS/</a:t>
                      </a:r>
                      <a:endParaRPr lang="en-US" sz="1100" u="none" strike="noStrike" kern="1200" dirty="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878641"/>
                  </a:ext>
                </a:extLst>
              </a:tr>
              <a:tr h="390345">
                <a:tc>
                  <a:txBody>
                    <a:bodyPr/>
                    <a:lstStyle/>
                    <a:p>
                      <a:pPr algn="ctr" fontAlgn="b"/>
                      <a:r>
                        <a:rPr lang="en-US" sz="1100" u="none" strike="noStrike" dirty="0">
                          <a:effectLst/>
                        </a:rPr>
                        <a:t>Open Loop and Closed Loop Testing</a:t>
                      </a:r>
                      <a:endParaRPr lang="en-US" sz="1100" b="0" i="0" u="none" strike="noStrike" dirty="0">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API/WAN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https://markettrialsapi.ercot.com/NodalAPI/EWS/</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7">
                            <a:extLst>
                              <a:ext uri="{A12FA001-AC4F-418D-AE19-62706E023703}">
                                <ahyp:hlinkClr xmlns:ahyp="http://schemas.microsoft.com/office/drawing/2018/hyperlinkcolor" val="tx"/>
                              </a:ext>
                            </a:extLst>
                          </a:hlinkClick>
                        </a:rPr>
                        <a:t>https://markettrialsapi.wan.ercot.com/NodalAPI/EWS/</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966834"/>
                  </a:ext>
                </a:extLst>
              </a:tr>
              <a:tr h="390345">
                <a:tc>
                  <a:txBody>
                    <a:bodyPr/>
                    <a:lstStyle/>
                    <a:p>
                      <a:pPr algn="ctr" fontAlgn="b"/>
                      <a:r>
                        <a:rPr lang="en-US" sz="1100" u="none" strike="noStrike">
                          <a:effectLst/>
                        </a:rPr>
                        <a:t>From RTC Go-live onwards</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effectLst/>
                        </a:rPr>
                        <a:t>Current Prod MIS URL</a:t>
                      </a:r>
                    </a:p>
                    <a:p>
                      <a:pPr marL="0" algn="l" defTabSz="914400" rtl="0" eaLnBrk="1" fontAlgn="b" latinLnBrk="0" hangingPunct="1"/>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mmsui</a:t>
                      </a:r>
                      <a:br>
                        <a:rPr lang="en-US" sz="1100" u="sng" strike="noStrike" kern="1200">
                          <a:solidFill>
                            <a:schemeClr val="accent4">
                              <a:lumMod val="75000"/>
                              <a:lumOff val="25000"/>
                            </a:schemeClr>
                          </a:solidFill>
                          <a:effectLst/>
                          <a:latin typeface="+mn-lt"/>
                          <a:ea typeface="+mn-ea"/>
                          <a:cs typeface="+mn-cs"/>
                        </a:rPr>
                      </a:br>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osui</a:t>
                      </a:r>
                      <a:endParaRPr lang="en-US" sz="1100" u="sng"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New Production API/WAN URL</a:t>
                      </a:r>
                      <a:endParaRPr lang="en-US" sz="1100" b="0" i="0" u="none" strike="noStrike" dirty="0">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221284"/>
                  </a:ext>
                </a:extLst>
              </a:tr>
            </a:tbl>
          </a:graphicData>
        </a:graphic>
      </p:graphicFrame>
      <p:sp>
        <p:nvSpPr>
          <p:cNvPr id="3" name="Multiplication Sign 2">
            <a:extLst>
              <a:ext uri="{FF2B5EF4-FFF2-40B4-BE49-F238E27FC236}">
                <a16:creationId xmlns:a16="http://schemas.microsoft.com/office/drawing/2014/main" id="{072CC035-AE87-3760-2F5E-5BCCFB35BD1D}"/>
              </a:ext>
            </a:extLst>
          </p:cNvPr>
          <p:cNvSpPr/>
          <p:nvPr/>
        </p:nvSpPr>
        <p:spPr>
          <a:xfrm>
            <a:off x="4460003" y="2102573"/>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D619DC5D-98E5-ECCD-2EE9-BD20C7EC463E}"/>
              </a:ext>
            </a:extLst>
          </p:cNvPr>
          <p:cNvSpPr/>
          <p:nvPr/>
        </p:nvSpPr>
        <p:spPr>
          <a:xfrm>
            <a:off x="7847215" y="2102573"/>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B39316-7FC1-7A0B-3A6D-A161EE6753EF}"/>
              </a:ext>
            </a:extLst>
          </p:cNvPr>
          <p:cNvSpPr/>
          <p:nvPr/>
        </p:nvSpPr>
        <p:spPr>
          <a:xfrm>
            <a:off x="423512" y="3227990"/>
            <a:ext cx="11362088" cy="112541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96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2300438" y="2435069"/>
            <a:ext cx="8121316" cy="1077218"/>
          </a:xfrm>
          <a:prstGeom prst="rect">
            <a:avLst/>
          </a:prstGeom>
          <a:noFill/>
        </p:spPr>
        <p:txBody>
          <a:bodyPr wrap="square" lIns="91440" tIns="45720" rIns="91440" bIns="45720" rtlCol="0" anchor="t">
            <a:spAutoFit/>
          </a:bodyPr>
          <a:lstStyle/>
          <a:p>
            <a:pPr algn="ctr"/>
            <a:r>
              <a:rPr lang="en-US" sz="3200" b="1" dirty="0"/>
              <a:t>Weekly </a:t>
            </a:r>
          </a:p>
          <a:p>
            <a:pPr algn="ctr"/>
            <a:r>
              <a:rPr lang="en-US" sz="3200" b="1" dirty="0"/>
              <a:t>RTC+B Market Trials Update</a:t>
            </a:r>
            <a:endParaRPr lang="en-US" sz="3200" b="1" dirty="0">
              <a:cs typeface="Arial"/>
            </a:endParaRPr>
          </a:p>
        </p:txBody>
      </p:sp>
    </p:spTree>
    <p:extLst>
      <p:ext uri="{BB962C8B-B14F-4D97-AF65-F5344CB8AC3E}">
        <p14:creationId xmlns:p14="http://schemas.microsoft.com/office/powerpoint/2010/main" val="185067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r>
              <a:rPr lang="en-US" dirty="0"/>
              <a:t>RTC+B Market Submissions -</a:t>
            </a:r>
            <a:r>
              <a:rPr lang="en-US" sz="2000" dirty="0"/>
              <a:t> </a:t>
            </a:r>
            <a:r>
              <a:rPr lang="en-US" dirty="0"/>
              <a:t>Systems configurations</a:t>
            </a:r>
            <a:br>
              <a:rPr lang="en-US" dirty="0"/>
            </a:br>
            <a:r>
              <a:rPr lang="en-US" u="sng" dirty="0"/>
              <a:t>Public Key Update for WAN/API submissions</a:t>
            </a:r>
          </a:p>
        </p:txBody>
      </p:sp>
      <p:sp>
        <p:nvSpPr>
          <p:cNvPr id="10" name="Content Placeholder 9">
            <a:extLst>
              <a:ext uri="{FF2B5EF4-FFF2-40B4-BE49-F238E27FC236}">
                <a16:creationId xmlns:a16="http://schemas.microsoft.com/office/drawing/2014/main" id="{E3208117-FCBF-86B6-E8F1-E9022CB759B2}"/>
              </a:ext>
            </a:extLst>
          </p:cNvPr>
          <p:cNvSpPr>
            <a:spLocks noGrp="1"/>
          </p:cNvSpPr>
          <p:nvPr>
            <p:ph idx="1"/>
          </p:nvPr>
        </p:nvSpPr>
        <p:spPr>
          <a:xfrm>
            <a:off x="508000" y="1366787"/>
            <a:ext cx="11277600" cy="4676037"/>
          </a:xfrm>
        </p:spPr>
        <p:txBody>
          <a:bodyPr/>
          <a:lstStyle/>
          <a:p>
            <a:r>
              <a:rPr lang="en-US" sz="1400" dirty="0"/>
              <a:t>For API/WAN submissions into Market Trials environments, need to download public keys and place into the keystore location in system being used for RTC+B submissions.</a:t>
            </a:r>
          </a:p>
          <a:p>
            <a:endParaRPr lang="en-US" sz="1400" dirty="0"/>
          </a:p>
          <a:p>
            <a:r>
              <a:rPr lang="en-US" sz="1400" dirty="0"/>
              <a:t>No change to digital user certificates – continue to use existing MOTE and Production Certificates</a:t>
            </a:r>
          </a:p>
          <a:p>
            <a:endParaRPr lang="en-US" dirty="0"/>
          </a:p>
          <a:p>
            <a:pPr marL="0">
              <a:spcBef>
                <a:spcPts val="0"/>
              </a:spcBef>
            </a:pPr>
            <a:r>
              <a:rPr lang="en-US" sz="1600" dirty="0">
                <a:latin typeface="Aptos" panose="020B0004020202020204" pitchFamily="34" charset="0"/>
                <a:ea typeface="Calibri" panose="020F0502020204030204" pitchFamily="34" charset="0"/>
                <a:cs typeface="Calibri" panose="020F0502020204030204" pitchFamily="34" charset="0"/>
              </a:rPr>
              <a:t>Market Trial API Public key location: </a:t>
            </a:r>
            <a:r>
              <a:rPr lang="en-US" sz="1600" u="sng" dirty="0">
                <a:solidFill>
                  <a:srgbClr val="467886"/>
                </a:solidFill>
                <a:latin typeface="Aptos" panose="020B0004020202020204" pitchFamily="34" charset="0"/>
                <a:ea typeface="Calibri" panose="020F0502020204030204" pitchFamily="34" charset="0"/>
                <a:cs typeface="Calibri" panose="020F0502020204030204" pitchFamily="34" charset="0"/>
                <a:hlinkClick r:id="rId2"/>
              </a:rPr>
              <a:t>https://www.ercot.com/services/mdt/webservices</a:t>
            </a:r>
            <a:endParaRPr lang="en-US" sz="1600" dirty="0">
              <a:latin typeface="Aptos" panose="020B00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1905000" y="1254643"/>
            <a:ext cx="8358963" cy="450820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1030" name="Picture 6">
            <a:extLst>
              <a:ext uri="{FF2B5EF4-FFF2-40B4-BE49-F238E27FC236}">
                <a16:creationId xmlns:a16="http://schemas.microsoft.com/office/drawing/2014/main" id="{972B08E5-B28E-06FF-17E2-551CB88CA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300147"/>
            <a:ext cx="11277600" cy="2462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5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2323473-3905-42AE-7740-5218D5E6E4F6}"/>
              </a:ext>
            </a:extLst>
          </p:cNvPr>
          <p:cNvPicPr>
            <a:picLocks noGrp="1" noChangeAspect="1"/>
          </p:cNvPicPr>
          <p:nvPr>
            <p:ph idx="1"/>
          </p:nvPr>
        </p:nvPicPr>
        <p:blipFill>
          <a:blip r:embed="rId2"/>
          <a:srcRect l="-1" r="384" b="2765"/>
          <a:stretch/>
        </p:blipFill>
        <p:spPr>
          <a:xfrm>
            <a:off x="702644" y="1407784"/>
            <a:ext cx="11082956" cy="4717282"/>
          </a:xfrm>
        </p:spPr>
      </p:pic>
      <p:sp>
        <p:nvSpPr>
          <p:cNvPr id="17" name="Content Placeholder 7">
            <a:extLst>
              <a:ext uri="{FF2B5EF4-FFF2-40B4-BE49-F238E27FC236}">
                <a16:creationId xmlns:a16="http://schemas.microsoft.com/office/drawing/2014/main" id="{C9AF15D0-2669-A14B-C55B-9D445888A262}"/>
              </a:ext>
            </a:extLst>
          </p:cNvPr>
          <p:cNvSpPr txBox="1">
            <a:spLocks/>
          </p:cNvSpPr>
          <p:nvPr/>
        </p:nvSpPr>
        <p:spPr>
          <a:xfrm>
            <a:off x="1866900" y="814633"/>
            <a:ext cx="8534400" cy="52578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tx2"/>
                </a:solidFill>
              </a:rPr>
              <a:t>Links to the available RTC+B versions of Real-Time reports posted on Real-Time Market Information page.</a:t>
            </a:r>
            <a:endParaRPr lang="en-US" dirty="0">
              <a:solidFill>
                <a:schemeClr val="tx2"/>
              </a:solidFill>
              <a:cs typeface="Arial"/>
            </a:endParaRPr>
          </a:p>
        </p:txBody>
      </p:sp>
      <p:sp>
        <p:nvSpPr>
          <p:cNvPr id="2" name="Title 1">
            <a:extLst>
              <a:ext uri="{FF2B5EF4-FFF2-40B4-BE49-F238E27FC236}">
                <a16:creationId xmlns:a16="http://schemas.microsoft.com/office/drawing/2014/main" id="{B377733E-3678-8954-65A9-48D752D1C0FE}"/>
              </a:ext>
            </a:extLst>
          </p:cNvPr>
          <p:cNvSpPr>
            <a:spLocks noGrp="1"/>
          </p:cNvSpPr>
          <p:nvPr>
            <p:ph type="title"/>
          </p:nvPr>
        </p:nvSpPr>
        <p:spPr/>
        <p:txBody>
          <a:bodyPr/>
          <a:lstStyle/>
          <a:p>
            <a:r>
              <a:rPr lang="en-US" dirty="0"/>
              <a:t>RTC+B New Reports Posted to the ERCOT Website</a:t>
            </a:r>
          </a:p>
        </p:txBody>
      </p:sp>
      <p:sp>
        <p:nvSpPr>
          <p:cNvPr id="4" name="Slide Number Placeholder 3">
            <a:extLst>
              <a:ext uri="{FF2B5EF4-FFF2-40B4-BE49-F238E27FC236}">
                <a16:creationId xmlns:a16="http://schemas.microsoft.com/office/drawing/2014/main" id="{6CE817A2-C13B-6E4E-4349-3EBDDB110138}"/>
              </a:ext>
            </a:extLst>
          </p:cNvPr>
          <p:cNvSpPr>
            <a:spLocks noGrp="1"/>
          </p:cNvSpPr>
          <p:nvPr>
            <p:ph type="sldNum" sz="quarter" idx="4"/>
          </p:nvPr>
        </p:nvSpPr>
        <p:spPr/>
        <p:txBody>
          <a:bodyPr/>
          <a:lstStyle/>
          <a:p>
            <a:fld id="{1D93BD3E-1E9A-4970-A6F7-E7AC52762E0C}" type="slidenum">
              <a:rPr lang="en-US" smtClean="0"/>
              <a:pPr/>
              <a:t>21</a:t>
            </a:fld>
            <a:endParaRPr lang="en-US"/>
          </a:p>
        </p:txBody>
      </p:sp>
      <p:sp>
        <p:nvSpPr>
          <p:cNvPr id="14" name="Rectangle 13">
            <a:extLst>
              <a:ext uri="{FF2B5EF4-FFF2-40B4-BE49-F238E27FC236}">
                <a16:creationId xmlns:a16="http://schemas.microsoft.com/office/drawing/2014/main" id="{A5C17762-3045-9B45-B101-D84E6B34EE0D}"/>
              </a:ext>
            </a:extLst>
          </p:cNvPr>
          <p:cNvSpPr/>
          <p:nvPr/>
        </p:nvSpPr>
        <p:spPr>
          <a:xfrm>
            <a:off x="1533985" y="2917997"/>
            <a:ext cx="8758912" cy="18290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5" name="Rectangle 14">
            <a:extLst>
              <a:ext uri="{FF2B5EF4-FFF2-40B4-BE49-F238E27FC236}">
                <a16:creationId xmlns:a16="http://schemas.microsoft.com/office/drawing/2014/main" id="{5D6C62E7-C419-1FCA-4C2B-623836B4FD90}"/>
              </a:ext>
            </a:extLst>
          </p:cNvPr>
          <p:cNvSpPr/>
          <p:nvPr/>
        </p:nvSpPr>
        <p:spPr>
          <a:xfrm>
            <a:off x="2530755" y="1424619"/>
            <a:ext cx="1232184" cy="1378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chemeClr val="tx1"/>
                </a:solidFill>
              </a:ln>
              <a:highlight>
                <a:srgbClr val="FFFF00"/>
              </a:highlight>
            </a:endParaRPr>
          </a:p>
        </p:txBody>
      </p:sp>
    </p:spTree>
    <p:extLst>
      <p:ext uri="{BB962C8B-B14F-4D97-AF65-F5344CB8AC3E}">
        <p14:creationId xmlns:p14="http://schemas.microsoft.com/office/powerpoint/2010/main" val="4249022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7D35-388B-773E-4BED-BFB0B5168BE0}"/>
              </a:ext>
            </a:extLst>
          </p:cNvPr>
          <p:cNvSpPr>
            <a:spLocks noGrp="1"/>
          </p:cNvSpPr>
          <p:nvPr>
            <p:ph type="title"/>
          </p:nvPr>
        </p:nvSpPr>
        <p:spPr/>
        <p:txBody>
          <a:bodyPr/>
          <a:lstStyle/>
          <a:p>
            <a:r>
              <a:rPr lang="en-US" dirty="0"/>
              <a:t>Wrap-Up and Questions</a:t>
            </a:r>
            <a:endParaRPr lang="en-US" dirty="0">
              <a:solidFill>
                <a:srgbClr val="FF0000"/>
              </a:solidFill>
            </a:endParaRPr>
          </a:p>
        </p:txBody>
      </p:sp>
      <p:sp>
        <p:nvSpPr>
          <p:cNvPr id="8" name="Content Placeholder 7">
            <a:extLst>
              <a:ext uri="{FF2B5EF4-FFF2-40B4-BE49-F238E27FC236}">
                <a16:creationId xmlns:a16="http://schemas.microsoft.com/office/drawing/2014/main" id="{F97F78F1-831D-5D2B-D86F-5DA2B2C9A12A}"/>
              </a:ext>
            </a:extLst>
          </p:cNvPr>
          <p:cNvSpPr>
            <a:spLocks noGrp="1"/>
          </p:cNvSpPr>
          <p:nvPr>
            <p:ph idx="1"/>
          </p:nvPr>
        </p:nvSpPr>
        <p:spPr>
          <a:xfrm>
            <a:off x="654518" y="814633"/>
            <a:ext cx="11131082" cy="5257800"/>
          </a:xfrm>
        </p:spPr>
        <p:txBody>
          <a:bodyPr lIns="91440" tIns="45720" rIns="91440" bIns="45720" anchor="t"/>
          <a:lstStyle/>
          <a:p>
            <a:pPr marL="0" indent="0">
              <a:buNone/>
            </a:pPr>
            <a:endParaRPr lang="en-US" sz="1600" u="sng" dirty="0"/>
          </a:p>
          <a:p>
            <a:pPr marL="0" indent="0">
              <a:buNone/>
            </a:pPr>
            <a:r>
              <a:rPr lang="en-US" sz="2000" dirty="0"/>
              <a:t>Remainder of meeting for questions- </a:t>
            </a:r>
            <a:endParaRPr lang="en-US" sz="2000" dirty="0">
              <a:cs typeface="Arial"/>
            </a:endParaRPr>
          </a:p>
          <a:p>
            <a:pPr>
              <a:buFontTx/>
              <a:buChar char="-"/>
            </a:pPr>
            <a:r>
              <a:rPr lang="en-US" sz="2000" dirty="0"/>
              <a:t>First round of questions specifically about </a:t>
            </a:r>
            <a:r>
              <a:rPr lang="en-US" sz="2000" dirty="0">
                <a:cs typeface="Arial"/>
              </a:rPr>
              <a:t>July/Aug</a:t>
            </a:r>
          </a:p>
          <a:p>
            <a:pPr>
              <a:buFontTx/>
              <a:buChar char="-"/>
            </a:pPr>
            <a:r>
              <a:rPr lang="en-US" sz="2000" dirty="0"/>
              <a:t>Last round of questions for more general RTC+B as time allows</a:t>
            </a:r>
            <a:endParaRPr lang="en-US" sz="2000" dirty="0">
              <a:cs typeface="Arial"/>
            </a:endParaRPr>
          </a:p>
          <a:p>
            <a:pPr>
              <a:buFontTx/>
              <a:buChar char="-"/>
            </a:pPr>
            <a:endParaRPr lang="en-US" sz="2000" dirty="0"/>
          </a:p>
          <a:p>
            <a:pPr marL="0" indent="0">
              <a:buNone/>
            </a:pPr>
            <a:r>
              <a:rPr lang="en-US" sz="2000" dirty="0"/>
              <a:t>Can always email the RTC+B Program mailbox: </a:t>
            </a:r>
            <a:r>
              <a:rPr lang="en-US" sz="2000" dirty="0">
                <a:hlinkClick r:id="rId2">
                  <a:extLst>
                    <a:ext uri="{A12FA001-AC4F-418D-AE19-62706E023703}">
                      <ahyp:hlinkClr xmlns:ahyp="http://schemas.microsoft.com/office/drawing/2018/hyperlinkcolor" val="tx"/>
                    </a:ext>
                  </a:extLst>
                </a:hlinkClick>
              </a:rPr>
              <a:t>RTCB@ercot.com</a:t>
            </a:r>
            <a:r>
              <a:rPr lang="en-US" sz="2000" dirty="0"/>
              <a:t> </a:t>
            </a:r>
            <a:endParaRPr lang="en-US" sz="2000" dirty="0">
              <a:cs typeface="Arial"/>
            </a:endParaRPr>
          </a:p>
          <a:p>
            <a:pPr>
              <a:buFontTx/>
              <a:buChar char="-"/>
            </a:pPr>
            <a:r>
              <a:rPr lang="en-US" sz="2000" dirty="0"/>
              <a:t>FAQ is also a resource for questions that other have asked.</a:t>
            </a:r>
            <a:endParaRPr lang="en-US" sz="2000" dirty="0">
              <a:cs typeface="Arial"/>
            </a:endParaRPr>
          </a:p>
          <a:p>
            <a:pPr marL="0" indent="0">
              <a:buNone/>
            </a:pPr>
            <a:endParaRPr lang="en-US" sz="2000" dirty="0"/>
          </a:p>
          <a:p>
            <a:pPr marL="0" indent="0">
              <a:buNone/>
            </a:pPr>
            <a:r>
              <a:rPr lang="en-US" sz="2000" b="1" i="1" u="sng" dirty="0">
                <a:solidFill>
                  <a:srgbClr val="C00000"/>
                </a:solidFill>
              </a:rPr>
              <a:t>Announcement-</a:t>
            </a:r>
            <a:r>
              <a:rPr lang="en-US" sz="2000" i="1" dirty="0">
                <a:solidFill>
                  <a:srgbClr val="C00000"/>
                </a:solidFill>
              </a:rPr>
              <a:t> Tentative plan for Closed-Loop LFC Workshop </a:t>
            </a:r>
            <a:r>
              <a:rPr lang="en-US" sz="2000" i="1" dirty="0" err="1">
                <a:solidFill>
                  <a:srgbClr val="C00000"/>
                </a:solidFill>
              </a:rPr>
              <a:t>WebEx</a:t>
            </a:r>
            <a:r>
              <a:rPr lang="en-US" sz="2000" i="1" dirty="0">
                <a:solidFill>
                  <a:srgbClr val="C00000"/>
                </a:solidFill>
              </a:rPr>
              <a:t> Thursday July 23</a:t>
            </a:r>
            <a:r>
              <a:rPr lang="en-US" sz="2000" i="1" baseline="30000" dirty="0">
                <a:solidFill>
                  <a:srgbClr val="C00000"/>
                </a:solidFill>
              </a:rPr>
              <a:t>rd</a:t>
            </a:r>
            <a:r>
              <a:rPr lang="en-US" sz="2000" i="1" dirty="0">
                <a:solidFill>
                  <a:srgbClr val="C00000"/>
                </a:solidFill>
              </a:rPr>
              <a:t> from 2-4pm (same day as RTCBTF but a deep dive focused on Closed Loop LFC Testing expectations and details to address any questions, details, and concerns for September test)</a:t>
            </a:r>
          </a:p>
          <a:p>
            <a:pPr marL="0" indent="0">
              <a:buNone/>
            </a:pPr>
            <a:endParaRPr lang="en-US" sz="2000" dirty="0"/>
          </a:p>
          <a:p>
            <a:pPr marL="0" indent="0">
              <a:buNone/>
            </a:pPr>
            <a:r>
              <a:rPr lang="en-US" sz="2000" dirty="0"/>
              <a:t>Thanks for your support!</a:t>
            </a:r>
            <a:endParaRPr lang="en-US" sz="2000" dirty="0">
              <a:cs typeface="Arial"/>
            </a:endParaRPr>
          </a:p>
          <a:p>
            <a:pPr marL="0" indent="0">
              <a:buNone/>
            </a:pPr>
            <a:endParaRPr lang="en-US" sz="2000" dirty="0">
              <a:cs typeface="Arial"/>
            </a:endParaRPr>
          </a:p>
        </p:txBody>
      </p:sp>
    </p:spTree>
    <p:extLst>
      <p:ext uri="{BB962C8B-B14F-4D97-AF65-F5344CB8AC3E}">
        <p14:creationId xmlns:p14="http://schemas.microsoft.com/office/powerpoint/2010/main" val="68062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11166" y="2018702"/>
            <a:ext cx="9740767" cy="1384995"/>
          </a:xfrm>
          <a:prstGeom prst="rect">
            <a:avLst/>
          </a:prstGeom>
          <a:noFill/>
        </p:spPr>
        <p:txBody>
          <a:bodyPr wrap="square" rtlCol="0">
            <a:spAutoFit/>
          </a:bodyPr>
          <a:lstStyle/>
          <a:p>
            <a:r>
              <a:rPr lang="en-US" sz="2400" b="1" dirty="0">
                <a:solidFill>
                  <a:schemeClr val="tx2"/>
                </a:solidFill>
                <a:latin typeface="Arial" panose="020B0604020202020204"/>
              </a:rPr>
              <a:t>Load Resource Overview and Changes Introduced With the Real-Time Co-Optimization </a:t>
            </a:r>
          </a:p>
          <a:p>
            <a:endParaRPr lang="en-US" dirty="0">
              <a:solidFill>
                <a:srgbClr val="5B6770"/>
              </a:solidFill>
              <a:latin typeface="Arial" panose="020B0604020202020204"/>
            </a:endParaRPr>
          </a:p>
          <a:p>
            <a:endParaRPr lang="en-US" dirty="0">
              <a:solidFill>
                <a:srgbClr val="5B6770"/>
              </a:solidFill>
              <a:latin typeface="Arial" panose="020B0604020202020204"/>
            </a:endParaRPr>
          </a:p>
        </p:txBody>
      </p:sp>
    </p:spTree>
    <p:extLst>
      <p:ext uri="{BB962C8B-B14F-4D97-AF65-F5344CB8AC3E}">
        <p14:creationId xmlns:p14="http://schemas.microsoft.com/office/powerpoint/2010/main" val="2496034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43467" y="762000"/>
            <a:ext cx="9719733" cy="5334000"/>
          </a:xfrm>
        </p:spPr>
        <p:txBody>
          <a:bodyPr/>
          <a:lstStyle/>
          <a:p>
            <a:pPr marL="0" indent="0">
              <a:buNone/>
            </a:pPr>
            <a:r>
              <a:rPr lang="en-US" dirty="0"/>
              <a:t>Key changes implemented with the RTCB project affecting Load Resources (LRs), their Resource Entities, and Qualified Scheduling Entities (QSEs)</a:t>
            </a:r>
          </a:p>
          <a:p>
            <a:pPr marL="0" indent="0">
              <a:buNone/>
            </a:pPr>
            <a:endParaRPr lang="en-US" dirty="0"/>
          </a:p>
          <a:p>
            <a:pPr marL="285750" indent="-285750">
              <a:buFont typeface="Arial" panose="020B0604020202020204" pitchFamily="34" charset="0"/>
              <a:buChar char="•"/>
            </a:pPr>
            <a:r>
              <a:rPr lang="en-US" dirty="0"/>
              <a:t>New Terms and Concepts</a:t>
            </a:r>
          </a:p>
          <a:p>
            <a:pPr marL="285750" indent="-285750">
              <a:buFont typeface="Arial" panose="020B0604020202020204" pitchFamily="34" charset="0"/>
              <a:buChar char="•"/>
            </a:pPr>
            <a:r>
              <a:rPr lang="en-US" dirty="0"/>
              <a:t>Introduction to Self-Provision</a:t>
            </a:r>
          </a:p>
          <a:p>
            <a:pPr marL="285750" indent="-285750">
              <a:buFont typeface="Arial" panose="020B0604020202020204" pitchFamily="34" charset="0"/>
              <a:buChar char="•"/>
            </a:pPr>
            <a:r>
              <a:rPr lang="en-US" dirty="0"/>
              <a:t>Day-Ahead Market (DAM) Changes</a:t>
            </a:r>
          </a:p>
          <a:p>
            <a:pPr marL="285750" indent="-285750">
              <a:buFont typeface="Arial" panose="020B0604020202020204" pitchFamily="34" charset="0"/>
              <a:buChar char="•"/>
            </a:pPr>
            <a:r>
              <a:rPr lang="en-US" dirty="0"/>
              <a:t>Telemetry Changes for NCLRs and CLRs</a:t>
            </a:r>
          </a:p>
          <a:p>
            <a:pPr marL="285750" indent="-285750">
              <a:buFont typeface="Arial" panose="020B0604020202020204" pitchFamily="34" charset="0"/>
              <a:buChar char="•"/>
            </a:pPr>
            <a:r>
              <a:rPr lang="en-US" dirty="0"/>
              <a:t>Real-Time Market (RTM) and Operational Changes</a:t>
            </a:r>
          </a:p>
          <a:p>
            <a:pPr marL="285750" indent="-285750">
              <a:buFont typeface="Arial" panose="020B0604020202020204" pitchFamily="34" charset="0"/>
              <a:buChar char="•"/>
            </a:pPr>
            <a:r>
              <a:rPr lang="en-US" dirty="0"/>
              <a:t>Deployment and Recall of Load Resources</a:t>
            </a:r>
          </a:p>
          <a:p>
            <a:pPr marL="285750" indent="-285750">
              <a:buFont typeface="Arial" panose="020B0604020202020204" pitchFamily="34" charset="0"/>
              <a:buChar char="•"/>
            </a:pPr>
            <a:r>
              <a:rPr lang="en-US" dirty="0"/>
              <a:t>Performance Analysis</a:t>
            </a:r>
          </a:p>
          <a:p>
            <a:pPr marL="285750" indent="-285750">
              <a:buFont typeface="Arial" panose="020B0604020202020204" pitchFamily="34" charset="0"/>
              <a:buChar char="•"/>
            </a:pPr>
            <a:r>
              <a:rPr lang="en-US" dirty="0"/>
              <a:t>Monthly Reports</a:t>
            </a:r>
          </a:p>
          <a:p>
            <a:pPr marL="285750" indent="-285750">
              <a:buFont typeface="Arial" panose="020B0604020202020204" pitchFamily="34" charset="0"/>
              <a:buChar char="•"/>
            </a:pPr>
            <a:r>
              <a:rPr lang="en-US" dirty="0"/>
              <a:t>Real Time Self-Provision Examples</a:t>
            </a:r>
          </a:p>
          <a:p>
            <a:pPr marL="285750" indent="-285750">
              <a:buFont typeface="Arial" panose="020B0604020202020204" pitchFamily="34" charset="0"/>
              <a:buChar char="•"/>
            </a:pPr>
            <a:endParaRPr lang="en-US" dirty="0"/>
          </a:p>
          <a:p>
            <a:pPr marL="0" indent="0">
              <a:buNone/>
            </a:pPr>
            <a:r>
              <a:rPr lang="en-US" dirty="0"/>
              <a:t>This is not an all-encompassing review of changes – Focus is on LRs</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24</a:t>
            </a:fld>
            <a:endParaRPr lang="en-US">
              <a:solidFill>
                <a:prstClr val="black">
                  <a:tint val="75000"/>
                </a:prstClr>
              </a:solidFill>
              <a:latin typeface="Arial" panose="020B0604020202020204"/>
            </a:endParaRPr>
          </a:p>
        </p:txBody>
      </p:sp>
    </p:spTree>
    <p:extLst>
      <p:ext uri="{BB962C8B-B14F-4D97-AF65-F5344CB8AC3E}">
        <p14:creationId xmlns:p14="http://schemas.microsoft.com/office/powerpoint/2010/main" val="3713139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Self-Provision</a:t>
            </a:r>
          </a:p>
        </p:txBody>
      </p:sp>
      <p:sp>
        <p:nvSpPr>
          <p:cNvPr id="3" name="Content Placeholder 2"/>
          <p:cNvSpPr>
            <a:spLocks noGrp="1"/>
          </p:cNvSpPr>
          <p:nvPr>
            <p:ph idx="1"/>
          </p:nvPr>
        </p:nvSpPr>
        <p:spPr>
          <a:xfrm>
            <a:off x="643467" y="762000"/>
            <a:ext cx="10837333" cy="5334000"/>
          </a:xfrm>
        </p:spPr>
        <p:txBody>
          <a:bodyPr/>
          <a:lstStyle/>
          <a:p>
            <a:pPr marL="285750" indent="-285750">
              <a:buFont typeface="Arial" panose="020B0604020202020204" pitchFamily="34" charset="0"/>
              <a:buChar char="•"/>
            </a:pPr>
            <a:r>
              <a:rPr lang="en-US" dirty="0"/>
              <a:t>What is self provision?</a:t>
            </a:r>
          </a:p>
          <a:p>
            <a:pPr marL="742950" lvl="1" indent="-285750">
              <a:buFont typeface="Arial" panose="020B0604020202020204" pitchFamily="34" charset="0"/>
              <a:buChar char="•"/>
            </a:pPr>
            <a:r>
              <a:rPr lang="en-US" dirty="0"/>
              <a:t>Self-provision is a new concept in RTC+B where QSEs have the option to cover their Ancillary Service (AS) position with load resources that operate with an Under Frequency Relay (UFR)</a:t>
            </a:r>
          </a:p>
          <a:p>
            <a:pPr marL="1257300" lvl="2" indent="-285750">
              <a:buFont typeface="Arial" panose="020B0604020202020204" pitchFamily="34" charset="0"/>
              <a:buChar char="•"/>
            </a:pPr>
            <a:r>
              <a:rPr lang="en-US" dirty="0"/>
              <a:t>If the QSE has a responsibility at the end of the adjustment period, the QSE can telemeter self-provision amount to ensure AS responsibility are awarded/met in real time</a:t>
            </a:r>
          </a:p>
          <a:p>
            <a:pPr marL="1257300" lvl="2" indent="-285750">
              <a:buFont typeface="Arial" panose="020B0604020202020204" pitchFamily="34" charset="0"/>
              <a:buChar char="•"/>
            </a:pPr>
            <a:r>
              <a:rPr lang="en-US" dirty="0"/>
              <a:t>(Day Ahead AS Awards + Day Ahead Self Arranged AS + net of AS Trades Sold – AS Trades Purchased)</a:t>
            </a:r>
          </a:p>
          <a:p>
            <a:pPr marL="742950" lvl="1" indent="-285750">
              <a:buFont typeface="Arial" panose="020B0604020202020204" pitchFamily="34" charset="0"/>
              <a:buChar char="•"/>
            </a:pPr>
            <a:r>
              <a:rPr lang="en-US" b="1" dirty="0"/>
              <a:t>*Different than self-arrangement*</a:t>
            </a:r>
          </a:p>
          <a:p>
            <a:pPr marL="285750" indent="-285750">
              <a:buFont typeface="Arial" panose="020B0604020202020204" pitchFamily="34" charset="0"/>
              <a:buChar char="•"/>
            </a:pPr>
            <a:r>
              <a:rPr lang="en-US" dirty="0"/>
              <a:t>Who does self-provision apply to?</a:t>
            </a:r>
          </a:p>
          <a:p>
            <a:pPr marL="742950" lvl="1" indent="-285750">
              <a:buFont typeface="Arial" panose="020B0604020202020204" pitchFamily="34" charset="0"/>
              <a:buChar char="•"/>
            </a:pPr>
            <a:r>
              <a:rPr lang="en-US" dirty="0"/>
              <a:t>NCLRs that are qualified for AS that operate utilizing an armed UFR:</a:t>
            </a:r>
          </a:p>
          <a:p>
            <a:pPr marL="1257300" lvl="2" indent="-285750">
              <a:buFont typeface="Arial" panose="020B0604020202020204" pitchFamily="34" charset="0"/>
              <a:buChar char="•"/>
            </a:pPr>
            <a:r>
              <a:rPr lang="en-US" dirty="0"/>
              <a:t>RRS UFR</a:t>
            </a:r>
          </a:p>
          <a:p>
            <a:pPr marL="1257300" lvl="2" indent="-285750">
              <a:buFont typeface="Arial" panose="020B0604020202020204" pitchFamily="34" charset="0"/>
              <a:buChar char="•"/>
            </a:pPr>
            <a:r>
              <a:rPr lang="en-US" dirty="0"/>
              <a:t>RRS FFR</a:t>
            </a:r>
          </a:p>
          <a:p>
            <a:pPr marL="1257300" lvl="2" indent="-285750">
              <a:buFont typeface="Arial" panose="020B0604020202020204" pitchFamily="34" charset="0"/>
              <a:buChar char="•"/>
            </a:pPr>
            <a:r>
              <a:rPr lang="en-US" dirty="0"/>
              <a:t>ECRS resources with a UFR</a:t>
            </a:r>
          </a:p>
          <a:p>
            <a:pPr marL="285750" indent="-285750">
              <a:buFont typeface="Arial" panose="020B0604020202020204" pitchFamily="34" charset="0"/>
              <a:buChar char="•"/>
            </a:pPr>
            <a:r>
              <a:rPr lang="en-US" dirty="0"/>
              <a:t>When can a Load Resource that is not a Controllable Load Resource (CLR) self-provide AS?</a:t>
            </a:r>
          </a:p>
          <a:p>
            <a:pPr marL="742950" lvl="1" indent="-285750">
              <a:buFont typeface="Arial" panose="020B0604020202020204" pitchFamily="34" charset="0"/>
              <a:buChar char="•"/>
            </a:pPr>
            <a:r>
              <a:rPr lang="en-US" dirty="0"/>
              <a:t>Self-provision is resource-specific and managed in real time through telemetry, which is set by the QSE.</a:t>
            </a:r>
          </a:p>
          <a:p>
            <a:pPr marL="285750" indent="-285750">
              <a:buFont typeface="Arial" panose="020B0604020202020204" pitchFamily="34" charset="0"/>
              <a:buChar char="•"/>
            </a:pPr>
            <a:r>
              <a:rPr lang="en-US" dirty="0"/>
              <a:t>Why was self-provision created?</a:t>
            </a:r>
          </a:p>
          <a:p>
            <a:pPr marL="742950" lvl="1" indent="-285750">
              <a:buFont typeface="Arial" panose="020B0604020202020204" pitchFamily="34" charset="0"/>
              <a:buChar char="•"/>
            </a:pPr>
            <a:r>
              <a:rPr lang="en-US" dirty="0"/>
              <a:t>Self-provision was introduced in response to Market Participant concerns about frequent AS reassignments during real-time operations. It was developed to prevent the constant arming and disarming of UFRs</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25</a:t>
            </a:fld>
            <a:endParaRPr lang="en-US">
              <a:solidFill>
                <a:prstClr val="black">
                  <a:tint val="75000"/>
                </a:prstClr>
              </a:solidFill>
              <a:latin typeface="Arial" panose="020B0604020202020204"/>
            </a:endParaRPr>
          </a:p>
        </p:txBody>
      </p:sp>
    </p:spTree>
    <p:extLst>
      <p:ext uri="{BB962C8B-B14F-4D97-AF65-F5344CB8AC3E}">
        <p14:creationId xmlns:p14="http://schemas.microsoft.com/office/powerpoint/2010/main" val="4202445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BA663F-A125-68D0-FFCC-A3F34D2DF6BD}"/>
              </a:ext>
            </a:extLst>
          </p:cNvPr>
          <p:cNvSpPr>
            <a:spLocks noGrp="1"/>
          </p:cNvSpPr>
          <p:nvPr>
            <p:ph type="sldNum" sz="quarter" idx="11"/>
          </p:nvPr>
        </p:nvSpPr>
        <p:spPr/>
        <p:txBody>
          <a:bodyPr/>
          <a:lstStyle/>
          <a:p>
            <a:fld id="{1D93BD3E-1E9A-4970-A6F7-E7AC52762E0C}" type="slidenum">
              <a:rPr lang="en-US" smtClean="0">
                <a:solidFill>
                  <a:prstClr val="black">
                    <a:tint val="75000"/>
                  </a:prstClr>
                </a:solidFill>
              </a:rPr>
              <a:pPr/>
              <a:t>26</a:t>
            </a:fld>
            <a:endParaRPr lang="en-US">
              <a:solidFill>
                <a:prstClr val="black">
                  <a:tint val="75000"/>
                </a:prstClr>
              </a:solidFill>
            </a:endParaRPr>
          </a:p>
        </p:txBody>
      </p:sp>
      <p:sp>
        <p:nvSpPr>
          <p:cNvPr id="3" name="Content Placeholder 2">
            <a:extLst>
              <a:ext uri="{FF2B5EF4-FFF2-40B4-BE49-F238E27FC236}">
                <a16:creationId xmlns:a16="http://schemas.microsoft.com/office/drawing/2014/main" id="{07FCABFE-A58A-31BB-8EC7-3346AF401667}"/>
              </a:ext>
            </a:extLst>
          </p:cNvPr>
          <p:cNvSpPr>
            <a:spLocks noGrp="1"/>
          </p:cNvSpPr>
          <p:nvPr>
            <p:ph sz="half" idx="1"/>
          </p:nvPr>
        </p:nvSpPr>
        <p:spPr/>
        <p:txBody>
          <a:bodyPr/>
          <a:lstStyle/>
          <a:p>
            <a:r>
              <a:rPr lang="en-US" dirty="0"/>
              <a:t>Self-Arrangement</a:t>
            </a:r>
          </a:p>
          <a:p>
            <a:pPr lvl="1">
              <a:buFont typeface="Courier New" panose="02070309020205020404" pitchFamily="49" charset="0"/>
              <a:buChar char="o"/>
            </a:pPr>
            <a:r>
              <a:rPr lang="en-US" sz="1600" dirty="0">
                <a:solidFill>
                  <a:srgbClr val="5B6770"/>
                </a:solidFill>
                <a:latin typeface="Arial" panose="020B0604020202020204"/>
              </a:rPr>
              <a:t>Applies to the Day-Ahead Market (DAM)</a:t>
            </a:r>
          </a:p>
          <a:p>
            <a:pPr lvl="1">
              <a:buFont typeface="Courier New" panose="02070309020205020404" pitchFamily="49" charset="0"/>
              <a:buChar char="o"/>
            </a:pPr>
            <a:r>
              <a:rPr lang="en-US" sz="1600" dirty="0">
                <a:solidFill>
                  <a:srgbClr val="5B6770"/>
                </a:solidFill>
                <a:latin typeface="Arial" panose="020B0604020202020204"/>
              </a:rPr>
              <a:t>Allows QSEs with Ancillary Service (AS) obligations to procure AS on their own</a:t>
            </a:r>
          </a:p>
          <a:p>
            <a:pPr lvl="1">
              <a:buFont typeface="Courier New" panose="02070309020205020404" pitchFamily="49" charset="0"/>
              <a:buChar char="o"/>
            </a:pPr>
            <a:r>
              <a:rPr lang="en-US" sz="1600" dirty="0">
                <a:solidFill>
                  <a:srgbClr val="5B6770"/>
                </a:solidFill>
                <a:latin typeface="Arial" panose="020B0604020202020204"/>
              </a:rPr>
              <a:t>Prevents ERCOT from purchasing AS on their behalf in DAM</a:t>
            </a:r>
          </a:p>
          <a:p>
            <a:pPr lvl="1">
              <a:buFont typeface="Courier New" panose="02070309020205020404" pitchFamily="49" charset="0"/>
              <a:buChar char="o"/>
            </a:pPr>
            <a:r>
              <a:rPr lang="en-US" sz="1600" dirty="0">
                <a:solidFill>
                  <a:srgbClr val="5B6770"/>
                </a:solidFill>
                <a:latin typeface="Arial" panose="020B0604020202020204"/>
              </a:rPr>
              <a:t>Process </a:t>
            </a:r>
            <a:r>
              <a:rPr lang="en-US" sz="1600" u="sng" dirty="0">
                <a:solidFill>
                  <a:srgbClr val="5B6770"/>
                </a:solidFill>
                <a:latin typeface="Arial" panose="020B0604020202020204"/>
              </a:rPr>
              <a:t>remains unchanged </a:t>
            </a:r>
            <a:r>
              <a:rPr lang="en-US" sz="1600" dirty="0">
                <a:solidFill>
                  <a:srgbClr val="5B6770"/>
                </a:solidFill>
                <a:latin typeface="Arial" panose="020B0604020202020204"/>
              </a:rPr>
              <a:t>under Real-Time Co-Optimization (RTC)</a:t>
            </a:r>
            <a:endParaRPr lang="en-US" dirty="0"/>
          </a:p>
        </p:txBody>
      </p:sp>
      <p:sp>
        <p:nvSpPr>
          <p:cNvPr id="5" name="Content Placeholder 4">
            <a:extLst>
              <a:ext uri="{FF2B5EF4-FFF2-40B4-BE49-F238E27FC236}">
                <a16:creationId xmlns:a16="http://schemas.microsoft.com/office/drawing/2014/main" id="{F43DEC5B-F2EB-6992-5E78-C4E4E99B1148}"/>
              </a:ext>
            </a:extLst>
          </p:cNvPr>
          <p:cNvSpPr>
            <a:spLocks noGrp="1"/>
          </p:cNvSpPr>
          <p:nvPr>
            <p:ph sz="half" idx="2"/>
          </p:nvPr>
        </p:nvSpPr>
        <p:spPr/>
        <p:txBody>
          <a:bodyPr/>
          <a:lstStyle/>
          <a:p>
            <a:r>
              <a:rPr lang="en-US" dirty="0"/>
              <a:t>Self-provision</a:t>
            </a:r>
          </a:p>
          <a:p>
            <a:pPr lvl="1">
              <a:buFont typeface="Courier New" panose="02070309020205020404" pitchFamily="49" charset="0"/>
              <a:buChar char="o"/>
            </a:pPr>
            <a:r>
              <a:rPr lang="en-US" sz="1600" dirty="0">
                <a:solidFill>
                  <a:srgbClr val="5B6770"/>
                </a:solidFill>
                <a:latin typeface="Arial" panose="020B0604020202020204"/>
              </a:rPr>
              <a:t>Self-provision in the Real-Time Market (RTM) applies to AS suppliers using under-frequency relays</a:t>
            </a:r>
          </a:p>
          <a:p>
            <a:pPr lvl="1">
              <a:buFont typeface="Courier New" panose="02070309020205020404" pitchFamily="49" charset="0"/>
              <a:buChar char="o"/>
            </a:pPr>
            <a:r>
              <a:rPr lang="en-US" sz="1600" dirty="0">
                <a:solidFill>
                  <a:srgbClr val="5B6770"/>
                </a:solidFill>
                <a:latin typeface="Arial" panose="020B0604020202020204"/>
              </a:rPr>
              <a:t>Intended to reduce AS reassignments during real-time operations</a:t>
            </a:r>
          </a:p>
          <a:p>
            <a:pPr lvl="1">
              <a:buFont typeface="Courier New" panose="02070309020205020404" pitchFamily="49" charset="0"/>
              <a:buChar char="o"/>
            </a:pPr>
            <a:r>
              <a:rPr lang="en-US" sz="1600" dirty="0">
                <a:solidFill>
                  <a:srgbClr val="5B6770"/>
                </a:solidFill>
                <a:latin typeface="Arial" panose="020B0604020202020204"/>
              </a:rPr>
              <a:t>Helps avoid the need to frequently arm or disarm relays</a:t>
            </a:r>
          </a:p>
          <a:p>
            <a:pPr lvl="1">
              <a:buFont typeface="Courier New" panose="02070309020205020404" pitchFamily="49" charset="0"/>
              <a:buChar char="o"/>
            </a:pPr>
            <a:r>
              <a:rPr lang="en-US" sz="1600" u="sng" dirty="0">
                <a:solidFill>
                  <a:srgbClr val="5B6770"/>
                </a:solidFill>
                <a:latin typeface="Arial" panose="020B0604020202020204"/>
              </a:rPr>
              <a:t>New concept</a:t>
            </a:r>
            <a:r>
              <a:rPr lang="en-US" sz="1600" dirty="0">
                <a:solidFill>
                  <a:srgbClr val="5B6770"/>
                </a:solidFill>
                <a:latin typeface="Arial" panose="020B0604020202020204"/>
              </a:rPr>
              <a:t> under Real-Time Co-optimization (RTC)</a:t>
            </a:r>
          </a:p>
        </p:txBody>
      </p:sp>
      <p:sp>
        <p:nvSpPr>
          <p:cNvPr id="2" name="Title 1">
            <a:extLst>
              <a:ext uri="{FF2B5EF4-FFF2-40B4-BE49-F238E27FC236}">
                <a16:creationId xmlns:a16="http://schemas.microsoft.com/office/drawing/2014/main" id="{A8A54A96-6578-F356-EC45-842A70D4043D}"/>
              </a:ext>
            </a:extLst>
          </p:cNvPr>
          <p:cNvSpPr>
            <a:spLocks noGrp="1"/>
          </p:cNvSpPr>
          <p:nvPr>
            <p:ph type="title"/>
          </p:nvPr>
        </p:nvSpPr>
        <p:spPr/>
        <p:txBody>
          <a:bodyPr/>
          <a:lstStyle/>
          <a:p>
            <a:r>
              <a:rPr lang="en-US" dirty="0"/>
              <a:t>Self-Arrangement vs Self-Provision</a:t>
            </a:r>
          </a:p>
        </p:txBody>
      </p:sp>
    </p:spTree>
    <p:extLst>
      <p:ext uri="{BB962C8B-B14F-4D97-AF65-F5344CB8AC3E}">
        <p14:creationId xmlns:p14="http://schemas.microsoft.com/office/powerpoint/2010/main" val="1771156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Day-Ahead Market (DAM) Changes</a:t>
            </a:r>
          </a:p>
        </p:txBody>
      </p:sp>
      <p:sp>
        <p:nvSpPr>
          <p:cNvPr id="3" name="Content Placeholder 2"/>
          <p:cNvSpPr>
            <a:spLocks noGrp="1"/>
          </p:cNvSpPr>
          <p:nvPr>
            <p:ph idx="1"/>
          </p:nvPr>
        </p:nvSpPr>
        <p:spPr>
          <a:xfrm>
            <a:off x="643467" y="762000"/>
            <a:ext cx="9719733" cy="5334000"/>
          </a:xfrm>
        </p:spPr>
        <p:txBody>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srgbClr val="5B6770"/>
                </a:solidFill>
                <a:latin typeface="Arial" panose="020B0604020202020204"/>
              </a:rPr>
              <a:t>Existing qualification limits to provide AS will be retained for all LRs, but new Resources will be required to demonstrate their capability through a qualification test</a:t>
            </a:r>
          </a:p>
          <a:p>
            <a:pPr marL="742950" lvl="1" indent="-285750">
              <a:buFont typeface="Arial" panose="020B0604020202020204" pitchFamily="34" charset="0"/>
              <a:buChar char="•"/>
              <a:defRPr/>
            </a:pPr>
            <a:r>
              <a:rPr lang="en-US" b="1" i="1" dirty="0">
                <a:solidFill>
                  <a:srgbClr val="5B6770"/>
                </a:solidFill>
                <a:latin typeface="Arial" panose="020B0604020202020204"/>
              </a:rPr>
              <a:t>No additional testing for existing LRs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srgbClr val="5B6770"/>
                </a:solidFill>
                <a:latin typeface="Arial" panose="020B0604020202020204"/>
              </a:rPr>
              <a:t>ASDCs will be added to the DAM optimization and will be used in the determination of the AS quantities procured and the MCPCs </a:t>
            </a:r>
          </a:p>
          <a:p>
            <a:pPr marL="285750" indent="-285750">
              <a:buFont typeface="Arial" panose="020B0604020202020204" pitchFamily="34" charset="0"/>
              <a:buChar char="•"/>
              <a:defRPr/>
            </a:pPr>
            <a:r>
              <a:rPr lang="en-US" dirty="0">
                <a:solidFill>
                  <a:srgbClr val="5B6770"/>
                </a:solidFill>
                <a:latin typeface="Arial" panose="020B0604020202020204"/>
              </a:rPr>
              <a:t>QSEs then prepare COPs to show projected Resource availability and their AS capability for each AS Type coming out of DAM </a:t>
            </a:r>
          </a:p>
          <a:p>
            <a:pPr marL="742950" lvl="1" indent="-285750">
              <a:buFont typeface="Arial" panose="020B0604020202020204" pitchFamily="34" charset="0"/>
              <a:buChar char="•"/>
              <a:defRPr/>
            </a:pPr>
            <a:r>
              <a:rPr lang="en-US" dirty="0">
                <a:solidFill>
                  <a:srgbClr val="5B6770"/>
                </a:solidFill>
                <a:latin typeface="Arial" panose="020B0604020202020204"/>
              </a:rPr>
              <a:t>AS Responsibility field is replaced by AS Capability by each AS Type</a:t>
            </a:r>
          </a:p>
          <a:p>
            <a:pPr marL="0" marR="0" lvl="0" indent="0" algn="l" defTabSz="914400" rtl="0" eaLnBrk="1" fontAlgn="auto" latinLnBrk="0" hangingPunct="1">
              <a:lnSpc>
                <a:spcPct val="100000"/>
              </a:lnSpc>
              <a:spcBef>
                <a:spcPct val="20000"/>
              </a:spcBef>
              <a:spcAft>
                <a:spcPts val="0"/>
              </a:spcAft>
              <a:buClrTx/>
              <a:buSzTx/>
              <a:buNone/>
              <a:tabLst/>
              <a:defRPr/>
            </a:pPr>
            <a:endParaRPr lang="en-US" dirty="0">
              <a:solidFill>
                <a:srgbClr val="5B6770"/>
              </a:solidFill>
              <a:latin typeface="Arial" panose="020B0604020202020204"/>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i="1" dirty="0">
                <a:solidFill>
                  <a:srgbClr val="5B6770"/>
                </a:solidFill>
                <a:latin typeface="Arial" panose="020B0604020202020204"/>
              </a:rPr>
              <a:t>No Changes Required</a:t>
            </a:r>
          </a:p>
          <a:p>
            <a:pPr marL="742950" lvl="1" indent="-285750">
              <a:buFont typeface="Arial" panose="020B0604020202020204" pitchFamily="34" charset="0"/>
              <a:buChar char="•"/>
              <a:defRPr/>
            </a:pPr>
            <a:r>
              <a:rPr lang="en-US" dirty="0">
                <a:solidFill>
                  <a:srgbClr val="5B6770"/>
                </a:solidFill>
                <a:latin typeface="Arial" panose="020B0604020202020204"/>
              </a:rPr>
              <a:t>AS Plan posted by 06:00 in the Day-Ahead for LSE QSEs</a:t>
            </a:r>
          </a:p>
          <a:p>
            <a:pPr marL="742950" lvl="1" indent="-285750">
              <a:buFont typeface="Arial" panose="020B0604020202020204" pitchFamily="34" charset="0"/>
              <a:buChar char="•"/>
              <a:defRPr/>
            </a:pPr>
            <a:r>
              <a:rPr lang="en-US" dirty="0">
                <a:solidFill>
                  <a:srgbClr val="5B6770"/>
                </a:solidFill>
                <a:latin typeface="Arial" panose="020B0604020202020204"/>
              </a:rPr>
              <a:t>After DAM runs, AS Awards are published based on the DAM AS procurement</a:t>
            </a:r>
          </a:p>
          <a:p>
            <a:pPr marL="742950" lvl="1" indent="-285750">
              <a:buFont typeface="Arial" panose="020B0604020202020204" pitchFamily="34" charset="0"/>
              <a:buChar char="•"/>
              <a:defRPr/>
            </a:pPr>
            <a:r>
              <a:rPr lang="en-US" dirty="0">
                <a:solidFill>
                  <a:srgbClr val="5B6770"/>
                </a:solidFill>
                <a:latin typeface="Arial" panose="020B0604020202020204"/>
              </a:rPr>
              <a:t>Participation of CLRs in DAM will be similar to Generation Resources </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27</a:t>
            </a:fld>
            <a:endParaRPr lang="en-US">
              <a:solidFill>
                <a:prstClr val="black">
                  <a:tint val="75000"/>
                </a:prstClr>
              </a:solidFill>
              <a:latin typeface="Arial" panose="020B0604020202020204"/>
            </a:endParaRPr>
          </a:p>
        </p:txBody>
      </p:sp>
    </p:spTree>
    <p:extLst>
      <p:ext uri="{BB962C8B-B14F-4D97-AF65-F5344CB8AC3E}">
        <p14:creationId xmlns:p14="http://schemas.microsoft.com/office/powerpoint/2010/main" val="134012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Telemetry Changes for NCLRs and CLRs</a:t>
            </a:r>
          </a:p>
        </p:txBody>
      </p:sp>
      <p:sp>
        <p:nvSpPr>
          <p:cNvPr id="3" name="Content Placeholder 2"/>
          <p:cNvSpPr>
            <a:spLocks noGrp="1"/>
          </p:cNvSpPr>
          <p:nvPr>
            <p:ph idx="1"/>
          </p:nvPr>
        </p:nvSpPr>
        <p:spPr>
          <a:xfrm>
            <a:off x="643466" y="762000"/>
            <a:ext cx="10680207" cy="5334000"/>
          </a:xfrm>
        </p:spPr>
        <p:txBody>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srgbClr val="5B6770"/>
                </a:solidFill>
                <a:latin typeface="Arial" panose="020B0604020202020204"/>
              </a:rPr>
              <a:t>Resource status for NCLRs or CLRs will either be ONL or OUTL. </a:t>
            </a:r>
          </a:p>
          <a:p>
            <a:pPr marL="742950" lvl="1" indent="-285750">
              <a:buFont typeface="Arial" panose="020B0604020202020204" pitchFamily="34" charset="0"/>
              <a:buChar char="•"/>
              <a:defRPr/>
            </a:pPr>
            <a:r>
              <a:rPr lang="en-US" dirty="0">
                <a:solidFill>
                  <a:srgbClr val="5B6770"/>
                </a:solidFill>
                <a:latin typeface="Arial" panose="020B0604020202020204"/>
              </a:rPr>
              <a:t>Eliminated Statuses</a:t>
            </a:r>
          </a:p>
          <a:p>
            <a:pPr marL="1257300" lvl="2" indent="-285750">
              <a:buFont typeface="Arial" panose="020B0604020202020204" pitchFamily="34" charset="0"/>
              <a:buChar char="•"/>
              <a:defRPr/>
            </a:pPr>
            <a:r>
              <a:rPr lang="en-US" dirty="0"/>
              <a:t>ONRGL, FRRSUP, FRRSDN, ONCLR, ONRL, ONECL, and ONFFRRRSL.</a:t>
            </a:r>
            <a:endParaRPr kumimoji="0" lang="en-US" b="0" i="0" u="none" strike="noStrike" kern="1200" cap="none" spc="0" normalizeH="0" baseline="0" noProof="0" dirty="0">
              <a:ln>
                <a:noFill/>
              </a:ln>
              <a:solidFill>
                <a:srgbClr val="5B677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rPr>
              <a:t>Resource </a:t>
            </a:r>
            <a:r>
              <a:rPr lang="en-US" dirty="0">
                <a:solidFill>
                  <a:srgbClr val="5B6770"/>
                </a:solidFill>
                <a:latin typeface="Arial" panose="020B0604020202020204"/>
              </a:rPr>
              <a:t>specific </a:t>
            </a:r>
            <a:r>
              <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rPr>
              <a:t>AS Responsibility and AS </a:t>
            </a:r>
            <a:r>
              <a:rPr lang="en-US" dirty="0">
                <a:solidFill>
                  <a:srgbClr val="5B6770"/>
                </a:solidFill>
                <a:latin typeface="Arial" panose="020B0604020202020204"/>
              </a:rPr>
              <a:t>Schedule will be eliminated</a:t>
            </a:r>
          </a:p>
          <a:p>
            <a:pPr marL="285750" indent="-285750">
              <a:buFont typeface="Arial" panose="020B0604020202020204" pitchFamily="34" charset="0"/>
              <a:buChar char="•"/>
              <a:defRPr/>
            </a:pPr>
            <a:r>
              <a:rPr lang="en-US" dirty="0">
                <a:solidFill>
                  <a:srgbClr val="5B6770"/>
                </a:solidFill>
                <a:latin typeface="Arial" panose="020B0604020202020204"/>
              </a:rPr>
              <a:t>QSE telemeters current capability to provide Reg Up, Reg Down, RRS, ECRS and Non-Spin:</a:t>
            </a:r>
          </a:p>
          <a:p>
            <a:pPr marL="742950" lvl="1" indent="-285750">
              <a:buFont typeface="Arial" panose="020B0604020202020204" pitchFamily="34" charset="0"/>
              <a:buChar char="•"/>
              <a:defRPr/>
            </a:pPr>
            <a:r>
              <a:rPr lang="en-US" dirty="0">
                <a:solidFill>
                  <a:srgbClr val="5B6770"/>
                </a:solidFill>
                <a:latin typeface="Arial" panose="020B0604020202020204"/>
              </a:rPr>
              <a:t>Self-provided capacity for RRS-UFR and ECRSM w/ UFR showing as Armed</a:t>
            </a:r>
          </a:p>
          <a:p>
            <a:pPr marL="742950" lvl="1" indent="-285750">
              <a:buFont typeface="Arial" panose="020B0604020202020204" pitchFamily="34" charset="0"/>
              <a:buChar char="•"/>
              <a:defRPr/>
            </a:pPr>
            <a:r>
              <a:rPr lang="en-US" dirty="0">
                <a:solidFill>
                  <a:srgbClr val="5B6770"/>
                </a:solidFill>
                <a:latin typeface="Arial" panose="020B0604020202020204"/>
              </a:rPr>
              <a:t>NCLR telemeters its RRS capability as a MW value</a:t>
            </a:r>
          </a:p>
          <a:p>
            <a:pPr marL="742950" lvl="1" indent="-285750">
              <a:buFont typeface="Arial" panose="020B0604020202020204" pitchFamily="34" charset="0"/>
              <a:buChar char="•"/>
              <a:defRPr/>
            </a:pPr>
            <a:r>
              <a:rPr lang="en-US" dirty="0">
                <a:solidFill>
                  <a:srgbClr val="5B6770"/>
                </a:solidFill>
                <a:latin typeface="Arial" panose="020B0604020202020204"/>
              </a:rPr>
              <a:t>NCLR telemeters its ECRS capability in the form of a 10-minute blended ramp rate measured as MW/min</a:t>
            </a:r>
          </a:p>
          <a:p>
            <a:pPr marL="1257300" lvl="2" indent="-285750">
              <a:buFont typeface="Arial" panose="020B0604020202020204" pitchFamily="34" charset="0"/>
              <a:buChar char="•"/>
              <a:defRPr/>
            </a:pPr>
            <a:r>
              <a:rPr lang="en-US" dirty="0">
                <a:solidFill>
                  <a:srgbClr val="5B6770"/>
                </a:solidFill>
                <a:latin typeface="Arial" panose="020B0604020202020204"/>
              </a:rPr>
              <a:t>i.e. 6.0 MW/min = 60 MW of capability</a:t>
            </a:r>
          </a:p>
          <a:p>
            <a:pPr marL="742950" lvl="1" indent="-285750">
              <a:buFont typeface="Arial" panose="020B0604020202020204" pitchFamily="34" charset="0"/>
              <a:buChar char="•"/>
              <a:defRPr/>
            </a:pPr>
            <a:r>
              <a:rPr lang="en-US" dirty="0">
                <a:solidFill>
                  <a:srgbClr val="5B6770"/>
                </a:solidFill>
                <a:latin typeface="Arial" panose="020B0604020202020204"/>
              </a:rPr>
              <a:t>NCLR telemeters its Non-Spin capability in the form of a blended 30-minute Ramp Rate measured as MW/min</a:t>
            </a:r>
          </a:p>
          <a:p>
            <a:pPr marL="1257300" lvl="2" indent="-285750">
              <a:buFont typeface="Arial" panose="020B0604020202020204" pitchFamily="34" charset="0"/>
              <a:buChar char="•"/>
              <a:defRPr/>
            </a:pPr>
            <a:r>
              <a:rPr lang="en-US" dirty="0">
                <a:solidFill>
                  <a:srgbClr val="5B6770"/>
                </a:solidFill>
                <a:latin typeface="Arial" panose="020B0604020202020204"/>
              </a:rPr>
              <a:t>i.e. 2.0 MW/min = 60 MW of capability</a:t>
            </a:r>
          </a:p>
          <a:p>
            <a:pPr marL="285750" indent="-285750">
              <a:buFont typeface="Arial" panose="020B0604020202020204" pitchFamily="34" charset="0"/>
              <a:buChar char="•"/>
              <a:defRPr/>
            </a:pPr>
            <a:r>
              <a:rPr lang="en-US" dirty="0">
                <a:solidFill>
                  <a:srgbClr val="5B6770"/>
                </a:solidFill>
                <a:latin typeface="Arial" panose="020B0604020202020204"/>
              </a:rPr>
              <a:t>ERCOT sends AS Awards via ICCP after every SCED execution</a:t>
            </a:r>
          </a:p>
          <a:p>
            <a:pPr marL="285750" indent="-285750">
              <a:buFont typeface="Arial" panose="020B0604020202020204" pitchFamily="34" charset="0"/>
              <a:buChar char="•"/>
              <a:defRPr/>
            </a:pPr>
            <a:r>
              <a:rPr lang="en-US" dirty="0">
                <a:solidFill>
                  <a:srgbClr val="5B6770"/>
                </a:solidFill>
                <a:latin typeface="Arial" panose="020B0604020202020204"/>
              </a:rPr>
              <a:t>For CLRs, the UDBP is replaced by the UDSP </a:t>
            </a:r>
          </a:p>
          <a:p>
            <a:pPr marL="742950" lvl="1" indent="-285750">
              <a:buFont typeface="Arial" panose="020B0604020202020204" pitchFamily="34" charset="0"/>
              <a:buChar char="•"/>
              <a:defRPr/>
            </a:pPr>
            <a:r>
              <a:rPr lang="en-US" dirty="0">
                <a:solidFill>
                  <a:srgbClr val="5B6770"/>
                </a:solidFill>
                <a:latin typeface="Arial" panose="020B0604020202020204"/>
              </a:rPr>
              <a:t>Updated Desired Set Point (UDSP)—UDSP will be a single value that is the sum of two components: Base Ramp and Resource-specific Regulation Service instruction.  </a:t>
            </a:r>
          </a:p>
          <a:p>
            <a:pPr marL="285750" indent="-285750">
              <a:buFont typeface="Arial" panose="020B0604020202020204" pitchFamily="34" charset="0"/>
              <a:buChar char="•"/>
              <a:defRPr/>
            </a:pPr>
            <a:r>
              <a:rPr lang="en-US" dirty="0"/>
              <a:t>See </a:t>
            </a:r>
            <a:r>
              <a:rPr lang="en-US" dirty="0">
                <a:hlinkClick r:id="rId2"/>
              </a:rPr>
              <a:t>RTC Telemetry Changes</a:t>
            </a:r>
            <a:r>
              <a:rPr lang="en-US" dirty="0"/>
              <a:t> on RTC+B Training webpage</a:t>
            </a:r>
          </a:p>
          <a:p>
            <a:pPr marL="285750" indent="-285750">
              <a:buFont typeface="Arial" panose="020B0604020202020204" pitchFamily="34" charset="0"/>
              <a:buChar char="•"/>
              <a:defRPr/>
            </a:pPr>
            <a:r>
              <a:rPr lang="en-US" dirty="0">
                <a:hlinkClick r:id="rId3"/>
              </a:rPr>
              <a:t>ERCOT Nodal ICCP Communications Handbook RTC+B v4.03</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28</a:t>
            </a:fld>
            <a:endParaRPr lang="en-US">
              <a:solidFill>
                <a:prstClr val="black">
                  <a:tint val="75000"/>
                </a:prstClr>
              </a:solidFill>
              <a:latin typeface="Arial" panose="020B0604020202020204"/>
            </a:endParaRPr>
          </a:p>
        </p:txBody>
      </p:sp>
    </p:spTree>
    <p:extLst>
      <p:ext uri="{BB962C8B-B14F-4D97-AF65-F5344CB8AC3E}">
        <p14:creationId xmlns:p14="http://schemas.microsoft.com/office/powerpoint/2010/main" val="2221716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Self-Provision Achieved via Telemetry Points for NCLRs</a:t>
            </a:r>
          </a:p>
        </p:txBody>
      </p:sp>
      <p:sp>
        <p:nvSpPr>
          <p:cNvPr id="3" name="Content Placeholder 2"/>
          <p:cNvSpPr>
            <a:spLocks noGrp="1"/>
          </p:cNvSpPr>
          <p:nvPr>
            <p:ph idx="1"/>
          </p:nvPr>
        </p:nvSpPr>
        <p:spPr>
          <a:xfrm>
            <a:off x="378044" y="1227139"/>
            <a:ext cx="9719733" cy="5334000"/>
          </a:xfrm>
        </p:spPr>
        <p:txBody>
          <a:bodyPr/>
          <a:lstStyle/>
          <a:p>
            <a:pPr marL="285750" indent="-285750">
              <a:buFont typeface="Arial" panose="020B0604020202020204" pitchFamily="34" charset="0"/>
              <a:buChar char="•"/>
            </a:pPr>
            <a:r>
              <a:rPr lang="en-US" b="1" dirty="0"/>
              <a:t>QSEs will be able to self-provide in real-time via telemetered ICCP points</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29</a:t>
            </a:fld>
            <a:endParaRPr lang="en-US">
              <a:solidFill>
                <a:prstClr val="black">
                  <a:tint val="75000"/>
                </a:prstClr>
              </a:solidFill>
              <a:latin typeface="Arial" panose="020B0604020202020204"/>
            </a:endParaRPr>
          </a:p>
        </p:txBody>
      </p:sp>
      <p:pic>
        <p:nvPicPr>
          <p:cNvPr id="6" name="Picture 5">
            <a:extLst>
              <a:ext uri="{FF2B5EF4-FFF2-40B4-BE49-F238E27FC236}">
                <a16:creationId xmlns:a16="http://schemas.microsoft.com/office/drawing/2014/main" id="{FDF25C3F-5867-EE59-AA97-4DBC5EABEA8B}"/>
              </a:ext>
            </a:extLst>
          </p:cNvPr>
          <p:cNvPicPr>
            <a:picLocks noChangeAspect="1"/>
          </p:cNvPicPr>
          <p:nvPr/>
        </p:nvPicPr>
        <p:blipFill>
          <a:blip r:embed="rId2"/>
          <a:stretch>
            <a:fillRect/>
          </a:stretch>
        </p:blipFill>
        <p:spPr>
          <a:xfrm>
            <a:off x="199656" y="1749291"/>
            <a:ext cx="11792687" cy="4377916"/>
          </a:xfrm>
          <a:prstGeom prst="rect">
            <a:avLst/>
          </a:prstGeom>
        </p:spPr>
      </p:pic>
      <p:pic>
        <p:nvPicPr>
          <p:cNvPr id="8" name="Picture 7">
            <a:extLst>
              <a:ext uri="{FF2B5EF4-FFF2-40B4-BE49-F238E27FC236}">
                <a16:creationId xmlns:a16="http://schemas.microsoft.com/office/drawing/2014/main" id="{870A2B0E-129D-6FB0-2ADD-3797A1FC7AF8}"/>
              </a:ext>
            </a:extLst>
          </p:cNvPr>
          <p:cNvPicPr>
            <a:picLocks noChangeAspect="1"/>
          </p:cNvPicPr>
          <p:nvPr/>
        </p:nvPicPr>
        <p:blipFill>
          <a:blip r:embed="rId3"/>
          <a:stretch>
            <a:fillRect/>
          </a:stretch>
        </p:blipFill>
        <p:spPr>
          <a:xfrm>
            <a:off x="9534674" y="393659"/>
            <a:ext cx="2457669" cy="1233028"/>
          </a:xfrm>
          <a:prstGeom prst="rect">
            <a:avLst/>
          </a:prstGeom>
        </p:spPr>
      </p:pic>
      <p:sp>
        <p:nvSpPr>
          <p:cNvPr id="9" name="Content Placeholder 2">
            <a:extLst>
              <a:ext uri="{FF2B5EF4-FFF2-40B4-BE49-F238E27FC236}">
                <a16:creationId xmlns:a16="http://schemas.microsoft.com/office/drawing/2014/main" id="{148FFDDD-4725-0B69-EB43-346BF83C2712}"/>
              </a:ext>
            </a:extLst>
          </p:cNvPr>
          <p:cNvSpPr txBox="1">
            <a:spLocks/>
          </p:cNvSpPr>
          <p:nvPr/>
        </p:nvSpPr>
        <p:spPr>
          <a:xfrm>
            <a:off x="10323342" y="66883"/>
            <a:ext cx="1462258" cy="828823"/>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i="1" dirty="0">
                <a:solidFill>
                  <a:schemeClr val="tx1"/>
                </a:solidFill>
              </a:rPr>
              <a:t>LEGEND</a:t>
            </a:r>
          </a:p>
        </p:txBody>
      </p:sp>
      <p:sp>
        <p:nvSpPr>
          <p:cNvPr id="10" name="Rectangle 9">
            <a:extLst>
              <a:ext uri="{FF2B5EF4-FFF2-40B4-BE49-F238E27FC236}">
                <a16:creationId xmlns:a16="http://schemas.microsoft.com/office/drawing/2014/main" id="{BF54349F-9225-B7B2-50CB-0CEF453701F5}"/>
              </a:ext>
            </a:extLst>
          </p:cNvPr>
          <p:cNvSpPr/>
          <p:nvPr/>
        </p:nvSpPr>
        <p:spPr>
          <a:xfrm>
            <a:off x="199656" y="4557713"/>
            <a:ext cx="11792687" cy="471487"/>
          </a:xfrm>
          <a:prstGeom prst="rect">
            <a:avLst/>
          </a:prstGeom>
          <a:noFill/>
          <a:ln>
            <a:solidFill>
              <a:schemeClr val="accent4">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E7C8C06-E081-2E63-2FD6-4D0A1F7E0C74}"/>
              </a:ext>
            </a:extLst>
          </p:cNvPr>
          <p:cNvSpPr/>
          <p:nvPr/>
        </p:nvSpPr>
        <p:spPr>
          <a:xfrm rot="10800000">
            <a:off x="6599207" y="4676999"/>
            <a:ext cx="577970" cy="2329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CEF2EF-DAA0-2E57-F171-3AF87E19FB7C}"/>
              </a:ext>
            </a:extLst>
          </p:cNvPr>
          <p:cNvSpPr txBox="1"/>
          <p:nvPr/>
        </p:nvSpPr>
        <p:spPr>
          <a:xfrm>
            <a:off x="2984739" y="6190284"/>
            <a:ext cx="8919714" cy="307777"/>
          </a:xfrm>
          <a:prstGeom prst="rect">
            <a:avLst/>
          </a:prstGeom>
          <a:noFill/>
        </p:spPr>
        <p:txBody>
          <a:bodyPr wrap="square" rtlCol="0">
            <a:spAutoFit/>
          </a:bodyPr>
          <a:lstStyle/>
          <a:p>
            <a:r>
              <a:rPr lang="en-US" sz="1400" dirty="0">
                <a:hlinkClick r:id="rId4"/>
              </a:rPr>
              <a:t>ICCP Change Request Example RTC+B V1.4 </a:t>
            </a:r>
            <a:r>
              <a:rPr lang="en-US" sz="1400" dirty="0"/>
              <a:t>on RTC ERCOT webpage</a:t>
            </a:r>
          </a:p>
        </p:txBody>
      </p:sp>
    </p:spTree>
    <p:extLst>
      <p:ext uri="{BB962C8B-B14F-4D97-AF65-F5344CB8AC3E}">
        <p14:creationId xmlns:p14="http://schemas.microsoft.com/office/powerpoint/2010/main" val="17704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9AF20F1E-D4E3-7A70-2873-597B398F2A67}"/>
              </a:ext>
            </a:extLst>
          </p:cNvPr>
          <p:cNvSpPr>
            <a:spLocks noGrp="1"/>
          </p:cNvSpPr>
          <p:nvPr>
            <p:ph idx="1"/>
          </p:nvPr>
        </p:nvSpPr>
        <p:spPr>
          <a:xfrm>
            <a:off x="664142" y="1075766"/>
            <a:ext cx="11121457" cy="4844268"/>
          </a:xfrm>
        </p:spPr>
        <p:txBody>
          <a:bodyPr/>
          <a:lstStyle/>
          <a:p>
            <a:pPr>
              <a:buFontTx/>
              <a:buChar char="-"/>
            </a:pPr>
            <a:r>
              <a:rPr lang="en-US" sz="2400" dirty="0"/>
              <a:t>Antitrust Admonition</a:t>
            </a:r>
          </a:p>
          <a:p>
            <a:pPr>
              <a:buFontTx/>
              <a:buChar char="-"/>
            </a:pPr>
            <a:r>
              <a:rPr lang="en-US" sz="2400" dirty="0"/>
              <a:t>Reminder of Key Document Postings</a:t>
            </a:r>
          </a:p>
          <a:p>
            <a:pPr>
              <a:buFontTx/>
              <a:buChar char="-"/>
            </a:pPr>
            <a:r>
              <a:rPr lang="en-US" sz="2400" dirty="0"/>
              <a:t>Expectations of QSEs for the Week</a:t>
            </a:r>
          </a:p>
          <a:p>
            <a:pPr>
              <a:buFontTx/>
              <a:buChar char="-"/>
            </a:pPr>
            <a:r>
              <a:rPr lang="en-US" sz="2400" dirty="0"/>
              <a:t>Provide Update of Cumulative QSE Scorecards for May/June</a:t>
            </a:r>
          </a:p>
          <a:p>
            <a:pPr>
              <a:buFontTx/>
              <a:buChar char="-"/>
            </a:pPr>
            <a:r>
              <a:rPr lang="en-US" sz="2400" dirty="0"/>
              <a:t>Communicate any known Issues within On-going Trial</a:t>
            </a:r>
          </a:p>
          <a:p>
            <a:pPr>
              <a:buFontTx/>
              <a:buChar char="-"/>
            </a:pPr>
            <a:r>
              <a:rPr lang="en-US" sz="2400" dirty="0">
                <a:solidFill>
                  <a:srgbClr val="FF0000"/>
                </a:solidFill>
              </a:rPr>
              <a:t>Discuss Transition to July 7</a:t>
            </a:r>
            <a:r>
              <a:rPr lang="en-US" sz="2400" baseline="30000" dirty="0">
                <a:solidFill>
                  <a:srgbClr val="FF0000"/>
                </a:solidFill>
              </a:rPr>
              <a:t>th</a:t>
            </a:r>
            <a:r>
              <a:rPr lang="en-US" sz="2400" dirty="0">
                <a:solidFill>
                  <a:srgbClr val="FF0000"/>
                </a:solidFill>
              </a:rPr>
              <a:t> Activities</a:t>
            </a:r>
          </a:p>
          <a:p>
            <a:pPr>
              <a:buFontTx/>
              <a:buChar char="-"/>
            </a:pPr>
            <a:r>
              <a:rPr lang="en-US" sz="2400" dirty="0"/>
              <a:t>Support any Technical and/or Business Questions</a:t>
            </a:r>
          </a:p>
          <a:p>
            <a:pPr lvl="1">
              <a:buFontTx/>
              <a:buChar char="-"/>
            </a:pPr>
            <a:endParaRPr lang="en-US" dirty="0"/>
          </a:p>
          <a:p>
            <a:pPr lvl="1">
              <a:buFontTx/>
              <a:buChar char="-"/>
            </a:pPr>
            <a:endParaRPr lang="en-US" dirty="0"/>
          </a:p>
          <a:p>
            <a:pPr marL="457200" lvl="1" indent="0">
              <a:buNone/>
            </a:pPr>
            <a:endParaRPr lang="en-US" sz="1400" dirty="0"/>
          </a:p>
          <a:p>
            <a:pPr lvl="1">
              <a:buFontTx/>
              <a:buChar char="-"/>
            </a:pPr>
            <a:endParaRPr lang="en-US" sz="1400" dirty="0"/>
          </a:p>
          <a:p>
            <a:pPr lvl="1">
              <a:buFontTx/>
              <a:buChar char="-"/>
            </a:pPr>
            <a:endParaRPr lang="en-US" sz="1400" dirty="0"/>
          </a:p>
          <a:p>
            <a:pPr>
              <a:buFontTx/>
              <a:buChar char="-"/>
            </a:pPr>
            <a:endParaRPr lang="en-US" dirty="0"/>
          </a:p>
          <a:p>
            <a:pPr lvl="1">
              <a:buFontTx/>
              <a:buChar char="-"/>
            </a:pPr>
            <a:endParaRPr lang="en-US" sz="1400" dirty="0"/>
          </a:p>
          <a:p>
            <a:pPr lvl="1">
              <a:buFontTx/>
              <a:buChar char="-"/>
            </a:pPr>
            <a:endParaRPr lang="en-US" sz="1400" dirty="0"/>
          </a:p>
          <a:p>
            <a:pPr>
              <a:buFontTx/>
              <a:buChar char="-"/>
            </a:pPr>
            <a:endParaRPr lang="en-US" dirty="0"/>
          </a:p>
          <a:p>
            <a:pPr>
              <a:buFontTx/>
              <a:buChar char="-"/>
            </a:pPr>
            <a:endParaRPr lang="en-US" dirty="0"/>
          </a:p>
          <a:p>
            <a:pPr lvl="1">
              <a:buFontTx/>
              <a:buChar char="-"/>
            </a:pPr>
            <a:endParaRPr lang="en-US" sz="1400" dirty="0"/>
          </a:p>
          <a:p>
            <a:pPr marL="0" indent="0">
              <a:buNone/>
            </a:pPr>
            <a:endParaRPr lang="en-US" dirty="0"/>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3996593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FF7E0-081E-19CD-1366-03F034062559}"/>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FA909F3E-95D9-71DF-2CF8-518E6CDDDD5A}"/>
              </a:ext>
            </a:extLst>
          </p:cNvPr>
          <p:cNvPicPr>
            <a:picLocks noChangeAspect="1"/>
          </p:cNvPicPr>
          <p:nvPr/>
        </p:nvPicPr>
        <p:blipFill>
          <a:blip r:embed="rId3"/>
          <a:stretch>
            <a:fillRect/>
          </a:stretch>
        </p:blipFill>
        <p:spPr>
          <a:xfrm>
            <a:off x="102705" y="1892857"/>
            <a:ext cx="12088189" cy="3414816"/>
          </a:xfrm>
          <a:prstGeom prst="rect">
            <a:avLst/>
          </a:prstGeom>
        </p:spPr>
      </p:pic>
      <p:sp>
        <p:nvSpPr>
          <p:cNvPr id="2" name="Title 1">
            <a:extLst>
              <a:ext uri="{FF2B5EF4-FFF2-40B4-BE49-F238E27FC236}">
                <a16:creationId xmlns:a16="http://schemas.microsoft.com/office/drawing/2014/main" id="{00E3691C-6148-0E22-1270-D13E51E797C9}"/>
              </a:ext>
            </a:extLst>
          </p:cNvPr>
          <p:cNvSpPr>
            <a:spLocks noGrp="1"/>
          </p:cNvSpPr>
          <p:nvPr>
            <p:ph type="title"/>
          </p:nvPr>
        </p:nvSpPr>
        <p:spPr/>
        <p:txBody>
          <a:bodyPr/>
          <a:lstStyle/>
          <a:p>
            <a:r>
              <a:rPr lang="en-US" dirty="0"/>
              <a:t>RTC Dispatch of Ancillary Services by Resource Type</a:t>
            </a:r>
          </a:p>
        </p:txBody>
      </p:sp>
      <p:sp>
        <p:nvSpPr>
          <p:cNvPr id="4" name="Slide Number Placeholder 3">
            <a:extLst>
              <a:ext uri="{FF2B5EF4-FFF2-40B4-BE49-F238E27FC236}">
                <a16:creationId xmlns:a16="http://schemas.microsoft.com/office/drawing/2014/main" id="{737DF8AA-AB17-D044-6041-0DDF9A376694}"/>
              </a:ext>
            </a:extLst>
          </p:cNvPr>
          <p:cNvSpPr>
            <a:spLocks noGrp="1"/>
          </p:cNvSpPr>
          <p:nvPr>
            <p:ph type="sldNum" sz="quarter" idx="4"/>
          </p:nvPr>
        </p:nvSpPr>
        <p:spPr>
          <a:xfrm>
            <a:off x="9982200" y="5922219"/>
            <a:ext cx="609600" cy="296862"/>
          </a:xfrm>
        </p:spPr>
        <p:txBody>
          <a:bodyPr/>
          <a:lstStyle/>
          <a:p>
            <a:fld id="{1D93BD3E-1E9A-4970-A6F7-E7AC52762E0C}" type="slidenum">
              <a:rPr lang="en-US">
                <a:solidFill>
                  <a:prstClr val="black">
                    <a:tint val="75000"/>
                  </a:prstClr>
                </a:solidFill>
                <a:latin typeface="Arial" panose="020B0604020202020204"/>
              </a:rPr>
              <a:pPr/>
              <a:t>30</a:t>
            </a:fld>
            <a:endParaRPr lang="en-US">
              <a:solidFill>
                <a:prstClr val="black">
                  <a:tint val="75000"/>
                </a:prstClr>
              </a:solidFill>
              <a:latin typeface="Arial" panose="020B0604020202020204"/>
            </a:endParaRPr>
          </a:p>
        </p:txBody>
      </p:sp>
      <p:sp>
        <p:nvSpPr>
          <p:cNvPr id="10" name="Content Placeholder 7">
            <a:extLst>
              <a:ext uri="{FF2B5EF4-FFF2-40B4-BE49-F238E27FC236}">
                <a16:creationId xmlns:a16="http://schemas.microsoft.com/office/drawing/2014/main" id="{CCAFFF34-E1A6-1A0E-A7A7-00B9B2DF4A5A}"/>
              </a:ext>
            </a:extLst>
          </p:cNvPr>
          <p:cNvSpPr>
            <a:spLocks noGrp="1"/>
          </p:cNvSpPr>
          <p:nvPr>
            <p:ph idx="1"/>
          </p:nvPr>
        </p:nvSpPr>
        <p:spPr>
          <a:xfrm>
            <a:off x="1790307" y="935782"/>
            <a:ext cx="8375072" cy="5120483"/>
          </a:xfrm>
        </p:spPr>
        <p:txBody>
          <a:bodyPr/>
          <a:lstStyle/>
          <a:p>
            <a:r>
              <a:rPr lang="en-US" b="1" i="1" dirty="0">
                <a:solidFill>
                  <a:srgbClr val="C00000"/>
                </a:solidFill>
              </a:rPr>
              <a:t>Current AS Qualification for Resources will carry over into RTC</a:t>
            </a:r>
          </a:p>
          <a:p>
            <a:r>
              <a:rPr lang="en-US" b="1" i="1" dirty="0">
                <a:solidFill>
                  <a:srgbClr val="C00000"/>
                </a:solidFill>
              </a:rPr>
              <a:t>All AS Dispatch will be Resource Specific</a:t>
            </a:r>
          </a:p>
          <a:p>
            <a:pPr lvl="1"/>
            <a:endParaRPr lang="en-US" sz="1400" dirty="0"/>
          </a:p>
          <a:p>
            <a:endParaRPr lang="en-US" dirty="0"/>
          </a:p>
        </p:txBody>
      </p:sp>
      <p:sp>
        <p:nvSpPr>
          <p:cNvPr id="3" name="TextBox 2">
            <a:extLst>
              <a:ext uri="{FF2B5EF4-FFF2-40B4-BE49-F238E27FC236}">
                <a16:creationId xmlns:a16="http://schemas.microsoft.com/office/drawing/2014/main" id="{D7F0A326-A91A-1C07-0A12-3EBA8CBE1243}"/>
              </a:ext>
            </a:extLst>
          </p:cNvPr>
          <p:cNvSpPr txBox="1"/>
          <p:nvPr/>
        </p:nvSpPr>
        <p:spPr>
          <a:xfrm>
            <a:off x="8092118" y="4461023"/>
            <a:ext cx="3780164" cy="1384995"/>
          </a:xfrm>
          <a:prstGeom prst="rect">
            <a:avLst/>
          </a:prstGeom>
          <a:solidFill>
            <a:schemeClr val="bg1"/>
          </a:solidFill>
        </p:spPr>
        <p:txBody>
          <a:bodyPr wrap="square" rtlCol="0">
            <a:spAutoFit/>
          </a:bodyPr>
          <a:lstStyle/>
          <a:p>
            <a:r>
              <a:rPr lang="en-US" sz="1200" u="sng" dirty="0"/>
              <a:t>Resource abbreviations:</a:t>
            </a:r>
          </a:p>
          <a:p>
            <a:r>
              <a:rPr lang="en-US" sz="1200" dirty="0"/>
              <a:t>Gen = Generation</a:t>
            </a:r>
          </a:p>
          <a:p>
            <a:r>
              <a:rPr lang="en-US" sz="1200" dirty="0" err="1"/>
              <a:t>CombCycle</a:t>
            </a:r>
            <a:r>
              <a:rPr lang="en-US" sz="1200" dirty="0"/>
              <a:t> = Combined Cycle</a:t>
            </a:r>
          </a:p>
          <a:p>
            <a:r>
              <a:rPr lang="en-US" sz="1200" dirty="0"/>
              <a:t>Sync Cond = Synchronous Condenser</a:t>
            </a:r>
          </a:p>
          <a:p>
            <a:r>
              <a:rPr lang="en-US" sz="1200" dirty="0"/>
              <a:t>ESR = Energy Storage Resource (Battery)</a:t>
            </a:r>
          </a:p>
          <a:p>
            <a:r>
              <a:rPr lang="en-US" sz="1200" dirty="0"/>
              <a:t>CLR = Controllable Load Resource</a:t>
            </a:r>
          </a:p>
          <a:p>
            <a:r>
              <a:rPr lang="en-US" sz="1200" dirty="0"/>
              <a:t>NCLR = Non-Controllable Load Resource</a:t>
            </a:r>
          </a:p>
        </p:txBody>
      </p:sp>
      <p:sp>
        <p:nvSpPr>
          <p:cNvPr id="5" name="Oval 4">
            <a:extLst>
              <a:ext uri="{FF2B5EF4-FFF2-40B4-BE49-F238E27FC236}">
                <a16:creationId xmlns:a16="http://schemas.microsoft.com/office/drawing/2014/main" id="{F0325D2C-094C-04E0-24EB-7A00F1DAA464}"/>
              </a:ext>
            </a:extLst>
          </p:cNvPr>
          <p:cNvSpPr/>
          <p:nvPr/>
        </p:nvSpPr>
        <p:spPr>
          <a:xfrm>
            <a:off x="6009646" y="1447753"/>
            <a:ext cx="1938391" cy="45677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84881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5619-44B4-3841-FFF3-ED634B96970A}"/>
              </a:ext>
            </a:extLst>
          </p:cNvPr>
          <p:cNvSpPr>
            <a:spLocks noGrp="1"/>
          </p:cNvSpPr>
          <p:nvPr>
            <p:ph type="title"/>
          </p:nvPr>
        </p:nvSpPr>
        <p:spPr/>
        <p:txBody>
          <a:bodyPr/>
          <a:lstStyle/>
          <a:p>
            <a:r>
              <a:rPr lang="en-US" dirty="0"/>
              <a:t>RTM and Operational Changes for CLRs</a:t>
            </a:r>
          </a:p>
        </p:txBody>
      </p:sp>
      <p:sp>
        <p:nvSpPr>
          <p:cNvPr id="3" name="Content Placeholder 2">
            <a:extLst>
              <a:ext uri="{FF2B5EF4-FFF2-40B4-BE49-F238E27FC236}">
                <a16:creationId xmlns:a16="http://schemas.microsoft.com/office/drawing/2014/main" id="{F82FDEA2-5736-61B0-A7C3-F33D44B6658C}"/>
              </a:ext>
            </a:extLst>
          </p:cNvPr>
          <p:cNvSpPr>
            <a:spLocks noGrp="1"/>
          </p:cNvSpPr>
          <p:nvPr>
            <p:ph idx="1"/>
          </p:nvPr>
        </p:nvSpPr>
        <p:spPr>
          <a:xfrm>
            <a:off x="655608" y="1075766"/>
            <a:ext cx="10153290" cy="4844268"/>
          </a:xfrm>
        </p:spPr>
        <p:txBody>
          <a:bodyPr/>
          <a:lstStyle/>
          <a:p>
            <a:r>
              <a:rPr lang="en-US" dirty="0"/>
              <a:t>NPRR1244 - All Controllable Load Resources capable of providing Primary Frequency Response(PFR) shall provide PFR, i.e., the CLRs that are qualified for Regulation and/or RRS</a:t>
            </a:r>
          </a:p>
          <a:p>
            <a:r>
              <a:rPr lang="en-US" dirty="0"/>
              <a:t>Need to submit offers for real-time to cover telemetered AS capabilities if showing ONL status, otherwise ERCOT calculates and will use a proxy offer for energy and AS</a:t>
            </a:r>
          </a:p>
          <a:p>
            <a:r>
              <a:rPr lang="en-US" dirty="0"/>
              <a:t>Awards and deployments will respect operating limits including MPC, LPC and ramp rates</a:t>
            </a:r>
          </a:p>
          <a:p>
            <a:r>
              <a:rPr lang="en-US" dirty="0"/>
              <a:t>In general, participate like a conventional Generator</a:t>
            </a:r>
          </a:p>
          <a:p>
            <a:endParaRPr lang="en-US" dirty="0"/>
          </a:p>
          <a:p>
            <a:pPr marL="0" indent="0">
              <a:buNone/>
            </a:pPr>
            <a:endParaRPr lang="en-US" dirty="0"/>
          </a:p>
          <a:p>
            <a:pPr marL="0" indent="0">
              <a:buNone/>
            </a:pPr>
            <a:r>
              <a:rPr lang="en-US" b="1" i="1" dirty="0">
                <a:solidFill>
                  <a:srgbClr val="FF0000"/>
                </a:solidFill>
              </a:rPr>
              <a:t>No Deployment or Recall Changes for CLRs</a:t>
            </a:r>
          </a:p>
        </p:txBody>
      </p:sp>
      <p:sp>
        <p:nvSpPr>
          <p:cNvPr id="4" name="Slide Number Placeholder 3">
            <a:extLst>
              <a:ext uri="{FF2B5EF4-FFF2-40B4-BE49-F238E27FC236}">
                <a16:creationId xmlns:a16="http://schemas.microsoft.com/office/drawing/2014/main" id="{15448F4C-C6AC-DA0F-1E27-77EF89E96A5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250182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5619-44B4-3841-FFF3-ED634B96970A}"/>
              </a:ext>
            </a:extLst>
          </p:cNvPr>
          <p:cNvSpPr>
            <a:spLocks noGrp="1"/>
          </p:cNvSpPr>
          <p:nvPr>
            <p:ph type="title"/>
          </p:nvPr>
        </p:nvSpPr>
        <p:spPr/>
        <p:txBody>
          <a:bodyPr/>
          <a:lstStyle/>
          <a:p>
            <a:r>
              <a:rPr lang="en-US" dirty="0"/>
              <a:t>RTM and Operational Changes for NCLRs</a:t>
            </a:r>
          </a:p>
        </p:txBody>
      </p:sp>
      <p:sp>
        <p:nvSpPr>
          <p:cNvPr id="3" name="Content Placeholder 2">
            <a:extLst>
              <a:ext uri="{FF2B5EF4-FFF2-40B4-BE49-F238E27FC236}">
                <a16:creationId xmlns:a16="http://schemas.microsoft.com/office/drawing/2014/main" id="{F82FDEA2-5736-61B0-A7C3-F33D44B6658C}"/>
              </a:ext>
            </a:extLst>
          </p:cNvPr>
          <p:cNvSpPr>
            <a:spLocks noGrp="1"/>
          </p:cNvSpPr>
          <p:nvPr>
            <p:ph idx="1"/>
          </p:nvPr>
        </p:nvSpPr>
        <p:spPr/>
        <p:txBody>
          <a:bodyPr/>
          <a:lstStyle/>
          <a:p>
            <a:r>
              <a:rPr lang="en-US" u="sng" dirty="0"/>
              <a:t>Telemetry is critical</a:t>
            </a:r>
          </a:p>
          <a:p>
            <a:pPr lvl="1"/>
            <a:r>
              <a:rPr lang="en-US" dirty="0"/>
              <a:t>NPC, LPC, Resource Status and Ramp Rates are key input data used in the procurement process.</a:t>
            </a:r>
          </a:p>
          <a:p>
            <a:r>
              <a:rPr lang="en-US" dirty="0"/>
              <a:t>Awards for AS will be subject to limits/constraints for each service type; e.g. additional awards for RRS-UFR </a:t>
            </a:r>
          </a:p>
          <a:p>
            <a:r>
              <a:rPr lang="en-US" dirty="0"/>
              <a:t>Supplemental Ancillary Service Market Process or SASM has been eliminated</a:t>
            </a:r>
          </a:p>
          <a:p>
            <a:r>
              <a:rPr lang="en-US" dirty="0"/>
              <a:t>NCLRs may self-provide RRS and ECRS subject to validation rules:</a:t>
            </a:r>
          </a:p>
          <a:p>
            <a:pPr lvl="1"/>
            <a:r>
              <a:rPr lang="en-US" dirty="0">
                <a:solidFill>
                  <a:srgbClr val="5B6770"/>
                </a:solidFill>
                <a:latin typeface="Arial" panose="020B0604020202020204"/>
              </a:rPr>
              <a:t>Under-frequency relays must be armed</a:t>
            </a:r>
          </a:p>
          <a:p>
            <a:pPr lvl="1"/>
            <a:r>
              <a:rPr lang="en-US" dirty="0">
                <a:solidFill>
                  <a:srgbClr val="5B6770"/>
                </a:solidFill>
                <a:latin typeface="Arial" panose="020B0604020202020204"/>
              </a:rPr>
              <a:t>Load Resources are validated against telemetered AS capabilities</a:t>
            </a:r>
          </a:p>
          <a:p>
            <a:pPr lvl="1"/>
            <a:r>
              <a:rPr lang="en-US" dirty="0">
                <a:solidFill>
                  <a:srgbClr val="5B6770"/>
                </a:solidFill>
                <a:latin typeface="Arial" panose="020B0604020202020204"/>
              </a:rPr>
              <a:t>The amount of RRS and ECRS a QSE self-provides must not be more than the QSEs total Ancillary Service position (including awards, self-arranged amounts, and trades)</a:t>
            </a:r>
          </a:p>
          <a:p>
            <a:r>
              <a:rPr lang="en-US" dirty="0"/>
              <a:t>Note that awards can be partial amounts of AS (e.g. 20 MW offer; 20 MW capability; 10 MW award) </a:t>
            </a:r>
          </a:p>
          <a:p>
            <a:r>
              <a:rPr lang="en-US" dirty="0"/>
              <a:t>QSEs can update AS offers for the operating hour in the operating hour</a:t>
            </a:r>
            <a:endParaRPr lang="en-US" i="1" dirty="0">
              <a:solidFill>
                <a:schemeClr val="accent6"/>
              </a:solidFill>
            </a:endParaRPr>
          </a:p>
          <a:p>
            <a:r>
              <a:rPr lang="en-US" dirty="0"/>
              <a:t>SCED will use a proxy offer for AS if NCLR is showing status of ONL, has headroom, and no offer submitted or offer does not cover the amount of AS available from the NCLR</a:t>
            </a:r>
          </a:p>
          <a:p>
            <a:r>
              <a:rPr lang="en-US" dirty="0"/>
              <a:t>AS Awards published is the sum of self provided AS and any extra AS Award subject to headroom availability</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5448F4C-C6AC-DA0F-1E27-77EF89E96A5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2611178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5619-44B4-3841-FFF3-ED634B96970A}"/>
              </a:ext>
            </a:extLst>
          </p:cNvPr>
          <p:cNvSpPr>
            <a:spLocks noGrp="1"/>
          </p:cNvSpPr>
          <p:nvPr>
            <p:ph type="title"/>
          </p:nvPr>
        </p:nvSpPr>
        <p:spPr/>
        <p:txBody>
          <a:bodyPr/>
          <a:lstStyle/>
          <a:p>
            <a:r>
              <a:rPr lang="en-US" dirty="0"/>
              <a:t>Deployment and Recall for NCLRs</a:t>
            </a:r>
          </a:p>
        </p:txBody>
      </p:sp>
      <p:sp>
        <p:nvSpPr>
          <p:cNvPr id="3" name="Content Placeholder 2">
            <a:extLst>
              <a:ext uri="{FF2B5EF4-FFF2-40B4-BE49-F238E27FC236}">
                <a16:creationId xmlns:a16="http://schemas.microsoft.com/office/drawing/2014/main" id="{F82FDEA2-5736-61B0-A7C3-F33D44B6658C}"/>
              </a:ext>
            </a:extLst>
          </p:cNvPr>
          <p:cNvSpPr>
            <a:spLocks noGrp="1"/>
          </p:cNvSpPr>
          <p:nvPr>
            <p:ph idx="1"/>
          </p:nvPr>
        </p:nvSpPr>
        <p:spPr>
          <a:xfrm>
            <a:off x="431321" y="851480"/>
            <a:ext cx="11354280" cy="5290528"/>
          </a:xfrm>
        </p:spPr>
        <p:txBody>
          <a:bodyPr/>
          <a:lstStyle/>
          <a:p>
            <a:r>
              <a:rPr lang="en-US" dirty="0"/>
              <a:t>No Group Assignments for deployment or recall </a:t>
            </a:r>
          </a:p>
          <a:p>
            <a:r>
              <a:rPr lang="en-US" dirty="0"/>
              <a:t>Manual deployment for Non-Spin, ECRS and RRS is done similarly today:</a:t>
            </a:r>
          </a:p>
          <a:p>
            <a:pPr lvl="1"/>
            <a:r>
              <a:rPr lang="en-US" dirty="0"/>
              <a:t>Operator dials in a MW value, e.g. 500 MW, and then the AS Deployment manager issues resource specific instructions:</a:t>
            </a:r>
          </a:p>
          <a:p>
            <a:pPr lvl="2"/>
            <a:r>
              <a:rPr lang="en-US" dirty="0"/>
              <a:t>Non-Spin</a:t>
            </a:r>
          </a:p>
          <a:p>
            <a:pPr lvl="2"/>
            <a:r>
              <a:rPr lang="en-US" dirty="0"/>
              <a:t>ECRSM – No relay or relay not armed, then</a:t>
            </a:r>
          </a:p>
          <a:p>
            <a:pPr lvl="2"/>
            <a:r>
              <a:rPr lang="en-US" dirty="0"/>
              <a:t>ECRSM – UFR armed, then</a:t>
            </a:r>
          </a:p>
          <a:p>
            <a:pPr lvl="2"/>
            <a:r>
              <a:rPr lang="en-US" dirty="0"/>
              <a:t>ECRSM and RRS-UFR – both deployed at the same time when NCLR has an armed UFR, then</a:t>
            </a:r>
          </a:p>
          <a:p>
            <a:pPr lvl="2"/>
            <a:r>
              <a:rPr lang="en-US" dirty="0"/>
              <a:t>RRS-UFR</a:t>
            </a:r>
          </a:p>
          <a:p>
            <a:r>
              <a:rPr lang="en-US" dirty="0"/>
              <a:t>The 3-hour return to service was a compliance metric that has been eliminated</a:t>
            </a:r>
          </a:p>
          <a:p>
            <a:pPr lvl="1"/>
            <a:r>
              <a:rPr lang="en-US" dirty="0"/>
              <a:t>AS positions for future hour are financial, so this compliance metric is no longer applicable</a:t>
            </a:r>
          </a:p>
          <a:p>
            <a:pPr lvl="1"/>
            <a:endParaRPr lang="en-US" sz="500" dirty="0"/>
          </a:p>
          <a:p>
            <a:pPr marL="0" indent="0">
              <a:buNone/>
            </a:pPr>
            <a:r>
              <a:rPr lang="en-US" dirty="0"/>
              <a:t>Conditions not affected by RTC:</a:t>
            </a:r>
          </a:p>
          <a:p>
            <a:pPr lvl="1"/>
            <a:r>
              <a:rPr lang="en-US" dirty="0"/>
              <a:t>Deployment instructions are resource specific and done by XML instruction</a:t>
            </a:r>
            <a:endParaRPr lang="en-US" i="1" dirty="0">
              <a:solidFill>
                <a:srgbClr val="FF0000"/>
              </a:solidFill>
            </a:endParaRPr>
          </a:p>
          <a:p>
            <a:pPr lvl="1"/>
            <a:r>
              <a:rPr lang="en-US" dirty="0"/>
              <a:t>NCLRs need to remain deployed until recalled </a:t>
            </a:r>
          </a:p>
          <a:p>
            <a:pPr lvl="1"/>
            <a:r>
              <a:rPr lang="en-US" dirty="0"/>
              <a:t>Once deployed, NCLRs are subject to an Imbalance charge similar to today </a:t>
            </a:r>
          </a:p>
          <a:p>
            <a:pPr lvl="1"/>
            <a:r>
              <a:rPr lang="en-US" dirty="0"/>
              <a:t>Once recalled, it’s important to cover AS financial position by returning to service or covering any shortage thru allowed substitution or market trades </a:t>
            </a:r>
          </a:p>
        </p:txBody>
      </p:sp>
      <p:sp>
        <p:nvSpPr>
          <p:cNvPr id="4" name="Slide Number Placeholder 3">
            <a:extLst>
              <a:ext uri="{FF2B5EF4-FFF2-40B4-BE49-F238E27FC236}">
                <a16:creationId xmlns:a16="http://schemas.microsoft.com/office/drawing/2014/main" id="{15448F4C-C6AC-DA0F-1E27-77EF89E96A5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664125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5619-44B4-3841-FFF3-ED634B96970A}"/>
              </a:ext>
            </a:extLst>
          </p:cNvPr>
          <p:cNvSpPr>
            <a:spLocks noGrp="1"/>
          </p:cNvSpPr>
          <p:nvPr>
            <p:ph type="title"/>
          </p:nvPr>
        </p:nvSpPr>
        <p:spPr/>
        <p:txBody>
          <a:bodyPr/>
          <a:lstStyle/>
          <a:p>
            <a:r>
              <a:rPr lang="en-US" dirty="0"/>
              <a:t>Performance Analysis for CLRs</a:t>
            </a:r>
          </a:p>
        </p:txBody>
      </p:sp>
      <p:sp>
        <p:nvSpPr>
          <p:cNvPr id="3" name="Content Placeholder 2">
            <a:extLst>
              <a:ext uri="{FF2B5EF4-FFF2-40B4-BE49-F238E27FC236}">
                <a16:creationId xmlns:a16="http://schemas.microsoft.com/office/drawing/2014/main" id="{F82FDEA2-5736-61B0-A7C3-F33D44B6658C}"/>
              </a:ext>
            </a:extLst>
          </p:cNvPr>
          <p:cNvSpPr>
            <a:spLocks noGrp="1"/>
          </p:cNvSpPr>
          <p:nvPr>
            <p:ph idx="1"/>
          </p:nvPr>
        </p:nvSpPr>
        <p:spPr>
          <a:xfrm>
            <a:off x="655608" y="1075766"/>
            <a:ext cx="10153290" cy="4844268"/>
          </a:xfrm>
        </p:spPr>
        <p:txBody>
          <a:bodyPr/>
          <a:lstStyle/>
          <a:p>
            <a:r>
              <a:rPr lang="en-US" dirty="0"/>
              <a:t>CLR is evaluated against UDSP instead of UDBP</a:t>
            </a:r>
          </a:p>
          <a:p>
            <a:r>
              <a:rPr lang="en-US" dirty="0"/>
              <a:t>Performance is based on CLREDP methodology in Section 8 of the Protocols </a:t>
            </a:r>
            <a:r>
              <a:rPr lang="en-US" i="1" dirty="0">
                <a:solidFill>
                  <a:srgbClr val="FF0000"/>
                </a:solidFill>
              </a:rPr>
              <a:t>(no change)</a:t>
            </a:r>
          </a:p>
          <a:p>
            <a:r>
              <a:rPr lang="en-US" dirty="0"/>
              <a:t>Evaluated for PFR response to FMEs if qualified for RRS and/or Regulation </a:t>
            </a:r>
            <a:r>
              <a:rPr lang="en-US" i="1" dirty="0">
                <a:solidFill>
                  <a:srgbClr val="FF0000"/>
                </a:solidFill>
              </a:rPr>
              <a:t>(no change)</a:t>
            </a:r>
          </a:p>
          <a:p>
            <a:r>
              <a:rPr lang="en-US" dirty="0"/>
              <a:t>No change to compliance metrics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5448F4C-C6AC-DA0F-1E27-77EF89E96A5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2971466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5619-44B4-3841-FFF3-ED634B96970A}"/>
              </a:ext>
            </a:extLst>
          </p:cNvPr>
          <p:cNvSpPr>
            <a:spLocks noGrp="1"/>
          </p:cNvSpPr>
          <p:nvPr>
            <p:ph type="title"/>
          </p:nvPr>
        </p:nvSpPr>
        <p:spPr/>
        <p:txBody>
          <a:bodyPr/>
          <a:lstStyle/>
          <a:p>
            <a:r>
              <a:rPr lang="en-US" dirty="0"/>
              <a:t>Performance Analysis for NCLRs Overview</a:t>
            </a:r>
          </a:p>
        </p:txBody>
      </p:sp>
      <p:sp>
        <p:nvSpPr>
          <p:cNvPr id="3" name="Content Placeholder 2">
            <a:extLst>
              <a:ext uri="{FF2B5EF4-FFF2-40B4-BE49-F238E27FC236}">
                <a16:creationId xmlns:a16="http://schemas.microsoft.com/office/drawing/2014/main" id="{F82FDEA2-5736-61B0-A7C3-F33D44B6658C}"/>
              </a:ext>
            </a:extLst>
          </p:cNvPr>
          <p:cNvSpPr>
            <a:spLocks noGrp="1"/>
          </p:cNvSpPr>
          <p:nvPr>
            <p:ph idx="1"/>
          </p:nvPr>
        </p:nvSpPr>
        <p:spPr>
          <a:xfrm>
            <a:off x="655608" y="1075765"/>
            <a:ext cx="10412442" cy="5092121"/>
          </a:xfrm>
        </p:spPr>
        <p:txBody>
          <a:bodyPr/>
          <a:lstStyle/>
          <a:p>
            <a:pPr marL="0" indent="0">
              <a:buNone/>
            </a:pPr>
            <a:r>
              <a:rPr lang="en-US" dirty="0"/>
              <a:t>No Change with RTC but reminder:</a:t>
            </a:r>
          </a:p>
          <a:p>
            <a:r>
              <a:rPr lang="en-US" dirty="0"/>
              <a:t>Evaluate QSE level and Resource Specific event performance from time of deployment to recall instruction </a:t>
            </a:r>
            <a:endParaRPr lang="en-US" i="1" dirty="0">
              <a:solidFill>
                <a:srgbClr val="FF0000"/>
              </a:solidFill>
            </a:endParaRPr>
          </a:p>
          <a:p>
            <a:r>
              <a:rPr lang="en-US" dirty="0"/>
              <a:t>Baseline capacity uses a 5 min average of NPF prior to instruction date/time stamp</a:t>
            </a:r>
            <a:endParaRPr lang="en-US" i="1" dirty="0">
              <a:solidFill>
                <a:srgbClr val="FF0000"/>
              </a:solidFill>
            </a:endParaRPr>
          </a:p>
          <a:p>
            <a:r>
              <a:rPr lang="en-US" dirty="0"/>
              <a:t>Instructed capacity is part of the XML instruction </a:t>
            </a:r>
            <a:endParaRPr lang="en-US" i="1" dirty="0">
              <a:solidFill>
                <a:srgbClr val="FF0000"/>
              </a:solidFill>
            </a:endParaRPr>
          </a:p>
          <a:p>
            <a:r>
              <a:rPr lang="en-US" dirty="0"/>
              <a:t>Resource deployment performance must be greater than 95% of instructed value</a:t>
            </a:r>
            <a:endParaRPr lang="en-US" i="1" dirty="0">
              <a:solidFill>
                <a:srgbClr val="FF0000"/>
              </a:solidFill>
            </a:endParaRPr>
          </a:p>
          <a:p>
            <a:r>
              <a:rPr lang="en-US" dirty="0"/>
              <a:t>Evaluation also looks at over-performance and should be less than 150% of instructed value</a:t>
            </a:r>
            <a:endParaRPr lang="en-US" i="1" dirty="0">
              <a:solidFill>
                <a:srgbClr val="FF0000"/>
              </a:solidFill>
            </a:endParaRPr>
          </a:p>
          <a:p>
            <a:r>
              <a:rPr lang="en-US" dirty="0"/>
              <a:t>Failures fall into the following categories </a:t>
            </a:r>
          </a:p>
          <a:p>
            <a:pPr lvl="1"/>
            <a:r>
              <a:rPr lang="en-US" dirty="0"/>
              <a:t>Fail to deploy based on ramp time limit </a:t>
            </a:r>
          </a:p>
          <a:p>
            <a:pPr lvl="1"/>
            <a:r>
              <a:rPr lang="en-US" dirty="0"/>
              <a:t>Fail to meet the 95% minimum requirement</a:t>
            </a:r>
          </a:p>
          <a:p>
            <a:pPr lvl="1"/>
            <a:r>
              <a:rPr lang="en-US" dirty="0"/>
              <a:t>Exceed the 150% limit particularly for RRS and ECRS (excess UFR response)</a:t>
            </a:r>
          </a:p>
          <a:p>
            <a:pPr lvl="1"/>
            <a:r>
              <a:rPr lang="en-US" dirty="0"/>
              <a:t>Fail to remain deployed/return to service prior to getting a recall instruction</a:t>
            </a:r>
          </a:p>
          <a:p>
            <a:r>
              <a:rPr lang="en-US" dirty="0"/>
              <a:t>Suspensions remain the same (2 failures with 365 days and the NCLR may be suspended)</a:t>
            </a:r>
            <a:endParaRPr lang="en-US" i="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15448F4C-C6AC-DA0F-1E27-77EF89E96A5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3863655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5619-44B4-3841-FFF3-ED634B96970A}"/>
              </a:ext>
            </a:extLst>
          </p:cNvPr>
          <p:cNvSpPr>
            <a:spLocks noGrp="1"/>
          </p:cNvSpPr>
          <p:nvPr>
            <p:ph type="title"/>
          </p:nvPr>
        </p:nvSpPr>
        <p:spPr/>
        <p:txBody>
          <a:bodyPr/>
          <a:lstStyle/>
          <a:p>
            <a:r>
              <a:rPr lang="en-US" dirty="0"/>
              <a:t>Reports</a:t>
            </a:r>
          </a:p>
        </p:txBody>
      </p:sp>
      <p:sp>
        <p:nvSpPr>
          <p:cNvPr id="3" name="Content Placeholder 2">
            <a:extLst>
              <a:ext uri="{FF2B5EF4-FFF2-40B4-BE49-F238E27FC236}">
                <a16:creationId xmlns:a16="http://schemas.microsoft.com/office/drawing/2014/main" id="{F82FDEA2-5736-61B0-A7C3-F33D44B6658C}"/>
              </a:ext>
            </a:extLst>
          </p:cNvPr>
          <p:cNvSpPr>
            <a:spLocks noGrp="1"/>
          </p:cNvSpPr>
          <p:nvPr>
            <p:ph idx="1"/>
          </p:nvPr>
        </p:nvSpPr>
        <p:spPr>
          <a:xfrm>
            <a:off x="655608" y="1075766"/>
            <a:ext cx="10153290" cy="4844268"/>
          </a:xfrm>
        </p:spPr>
        <p:txBody>
          <a:bodyPr/>
          <a:lstStyle/>
          <a:p>
            <a:r>
              <a:rPr lang="en-US" dirty="0"/>
              <a:t>NCLR Deployment Performance Report for AS (NSRS, ECRS and RRS) are done monthly</a:t>
            </a:r>
          </a:p>
          <a:p>
            <a:pPr lvl="1">
              <a:buFont typeface="+mj-lt"/>
              <a:buAutoNum type="alphaLcPeriod"/>
            </a:pPr>
            <a:r>
              <a:rPr lang="en-US" sz="1800" dirty="0"/>
              <a:t>QSE Level Report is done on a pass/fail basis for each event– secure report</a:t>
            </a:r>
          </a:p>
          <a:p>
            <a:pPr lvl="2" indent="-342900">
              <a:buFont typeface="+mj-lt"/>
              <a:buAutoNum type="arabicPeriod"/>
            </a:pPr>
            <a:r>
              <a:rPr lang="en-US" sz="1800" dirty="0"/>
              <a:t>Individual report for all QSEs for RRS and ECRS and then a 2nd Report for Non-Spin</a:t>
            </a:r>
          </a:p>
          <a:p>
            <a:pPr lvl="1">
              <a:buFont typeface="+mj-lt"/>
              <a:buAutoNum type="alphaLcPeriod"/>
            </a:pPr>
            <a:r>
              <a:rPr lang="en-US" sz="1800" dirty="0"/>
              <a:t>Resource specific report done for each QSE on a pass/fail basis – certified report</a:t>
            </a:r>
          </a:p>
          <a:p>
            <a:pPr lvl="2" indent="-342900">
              <a:buFont typeface="+mj-lt"/>
              <a:buAutoNum type="arabicPeriod"/>
            </a:pPr>
            <a:r>
              <a:rPr lang="en-US" sz="1800" dirty="0"/>
              <a:t>Individual report for each QSE for RRS and ECRS and then a 2nd report for each QSE showing all NCLRs providing Non-Spin</a:t>
            </a:r>
          </a:p>
          <a:p>
            <a:pPr>
              <a:buFont typeface="+mj-lt"/>
              <a:buAutoNum type="arabicParenR"/>
            </a:pPr>
            <a:r>
              <a:rPr lang="en-US" dirty="0"/>
              <a:t>CLR Deployment Performance Report for AS (NSRS, ECRS and RRS) are done monthly</a:t>
            </a:r>
          </a:p>
          <a:p>
            <a:pPr lvl="1">
              <a:buFont typeface="+mj-lt"/>
              <a:buAutoNum type="alphaLcPeriod"/>
            </a:pPr>
            <a:r>
              <a:rPr lang="en-US" sz="1800" dirty="0"/>
              <a:t>Monthly report on CLREDP performance</a:t>
            </a:r>
          </a:p>
          <a:p>
            <a:pPr lvl="1">
              <a:buFont typeface="+mj-lt"/>
              <a:buAutoNum type="alphaLcPeriod"/>
            </a:pPr>
            <a:r>
              <a:rPr lang="en-US" sz="1800" dirty="0"/>
              <a:t>Event Performance for FMEs and PFR response from CLRs (if required)</a:t>
            </a:r>
          </a:p>
          <a:p>
            <a:pPr>
              <a:buFont typeface="+mj-lt"/>
              <a:buAutoNum type="arabicParenR"/>
            </a:pPr>
            <a:r>
              <a:rPr lang="en-US" dirty="0"/>
              <a:t>Market Participation Report for all Load Resource</a:t>
            </a:r>
          </a:p>
          <a:p>
            <a:pPr lvl="1">
              <a:buFont typeface="+mj-lt"/>
              <a:buAutoNum type="alphaLcPeriod"/>
            </a:pPr>
            <a:r>
              <a:rPr lang="en-US" sz="1800" dirty="0"/>
              <a:t>Monthly report for LR Awards in RTM providing AS, broken down by type (NCLR and CLRs), CMZ and Delivery Hour</a:t>
            </a:r>
          </a:p>
          <a:p>
            <a:endParaRPr lang="en-US" dirty="0"/>
          </a:p>
        </p:txBody>
      </p:sp>
      <p:sp>
        <p:nvSpPr>
          <p:cNvPr id="4" name="Slide Number Placeholder 3">
            <a:extLst>
              <a:ext uri="{FF2B5EF4-FFF2-40B4-BE49-F238E27FC236}">
                <a16:creationId xmlns:a16="http://schemas.microsoft.com/office/drawing/2014/main" id="{15448F4C-C6AC-DA0F-1E27-77EF89E96A5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812072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ADB08-E345-1897-0BFA-EF9A14E83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3B580-3090-F76A-6EFB-1C50C4FA89D5}"/>
              </a:ext>
            </a:extLst>
          </p:cNvPr>
          <p:cNvSpPr>
            <a:spLocks noGrp="1"/>
          </p:cNvSpPr>
          <p:nvPr>
            <p:ph type="title"/>
          </p:nvPr>
        </p:nvSpPr>
        <p:spPr/>
        <p:txBody>
          <a:bodyPr/>
          <a:lstStyle/>
          <a:p>
            <a:r>
              <a:rPr lang="en-US" dirty="0"/>
              <a:t>Self-Provision Scenarios</a:t>
            </a:r>
          </a:p>
        </p:txBody>
      </p:sp>
      <p:sp>
        <p:nvSpPr>
          <p:cNvPr id="4" name="Slide Number Placeholder 3">
            <a:extLst>
              <a:ext uri="{FF2B5EF4-FFF2-40B4-BE49-F238E27FC236}">
                <a16:creationId xmlns:a16="http://schemas.microsoft.com/office/drawing/2014/main" id="{2D1B9FAA-E815-412D-1EBF-98D3E39CD082}"/>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37</a:t>
            </a:fld>
            <a:endParaRPr lang="en-US">
              <a:solidFill>
                <a:prstClr val="black">
                  <a:tint val="75000"/>
                </a:prstClr>
              </a:solidFill>
            </a:endParaRPr>
          </a:p>
        </p:txBody>
      </p:sp>
      <p:sp>
        <p:nvSpPr>
          <p:cNvPr id="7" name="Content Placeholder 2">
            <a:extLst>
              <a:ext uri="{FF2B5EF4-FFF2-40B4-BE49-F238E27FC236}">
                <a16:creationId xmlns:a16="http://schemas.microsoft.com/office/drawing/2014/main" id="{83F5C0C9-38E2-A851-8493-EC1FB3E1F851}"/>
              </a:ext>
            </a:extLst>
          </p:cNvPr>
          <p:cNvSpPr txBox="1">
            <a:spLocks/>
          </p:cNvSpPr>
          <p:nvPr/>
        </p:nvSpPr>
        <p:spPr>
          <a:xfrm>
            <a:off x="457200" y="1006866"/>
            <a:ext cx="11379200" cy="4844268"/>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For the next few example scenarios, please assume the following:</a:t>
            </a:r>
          </a:p>
          <a:p>
            <a:endParaRPr lang="en-US" dirty="0"/>
          </a:p>
          <a:p>
            <a:pPr lvl="1">
              <a:buFont typeface="+mj-lt"/>
              <a:buAutoNum type="arabicPeriod"/>
            </a:pPr>
            <a:r>
              <a:rPr lang="en-US" dirty="0">
                <a:solidFill>
                  <a:srgbClr val="5B6770"/>
                </a:solidFill>
                <a:latin typeface="Arial" panose="020B0604020202020204"/>
              </a:rPr>
              <a:t>All load resources are fully qualified for RRS UFR, RRS FFR and ECRS operating with a UFR</a:t>
            </a:r>
          </a:p>
          <a:p>
            <a:pPr lvl="1">
              <a:buFont typeface="+mj-lt"/>
              <a:buAutoNum type="arabicPeriod"/>
            </a:pPr>
            <a:endParaRPr lang="en-US" dirty="0">
              <a:solidFill>
                <a:srgbClr val="5B6770"/>
              </a:solidFill>
              <a:latin typeface="Arial" panose="020B0604020202020204"/>
            </a:endParaRPr>
          </a:p>
          <a:p>
            <a:pPr lvl="1">
              <a:buFont typeface="+mj-lt"/>
              <a:buAutoNum type="arabicPeriod"/>
            </a:pPr>
            <a:r>
              <a:rPr lang="en-US" dirty="0">
                <a:solidFill>
                  <a:srgbClr val="5B6770"/>
                </a:solidFill>
                <a:latin typeface="Arial" panose="020B0604020202020204"/>
              </a:rPr>
              <a:t>All load resources have standard/acceptable offers submitted to SCED in real time</a:t>
            </a:r>
          </a:p>
          <a:p>
            <a:pPr lvl="1">
              <a:buFont typeface="+mj-lt"/>
              <a:buAutoNum type="arabicPeriod"/>
            </a:pPr>
            <a:endParaRPr lang="en-US" dirty="0">
              <a:solidFill>
                <a:srgbClr val="5B6770"/>
              </a:solidFill>
              <a:latin typeface="Arial" panose="020B0604020202020204"/>
            </a:endParaRPr>
          </a:p>
          <a:p>
            <a:pPr lvl="1">
              <a:buFont typeface="+mj-lt"/>
              <a:buAutoNum type="arabicPeriod"/>
            </a:pPr>
            <a:r>
              <a:rPr lang="en-US" dirty="0">
                <a:solidFill>
                  <a:srgbClr val="5B6770"/>
                </a:solidFill>
                <a:latin typeface="Arial" panose="020B0604020202020204"/>
              </a:rPr>
              <a:t>All ECRS Awards in this set of scenarios are for </a:t>
            </a:r>
            <a:r>
              <a:rPr lang="en-US" u="sng" dirty="0">
                <a:solidFill>
                  <a:srgbClr val="5B6770"/>
                </a:solidFill>
                <a:latin typeface="Arial" panose="020B0604020202020204"/>
              </a:rPr>
              <a:t>ECRS operating with a UFR</a:t>
            </a:r>
          </a:p>
          <a:p>
            <a:pPr lvl="1">
              <a:buFont typeface="+mj-lt"/>
              <a:buAutoNum type="arabicPeriod"/>
            </a:pPr>
            <a:endParaRPr lang="en-US" dirty="0">
              <a:solidFill>
                <a:srgbClr val="5B6770"/>
              </a:solidFill>
              <a:latin typeface="Arial" panose="020B0604020202020204"/>
            </a:endParaRPr>
          </a:p>
          <a:p>
            <a:pPr lvl="1">
              <a:buFont typeface="+mj-lt"/>
              <a:buAutoNum type="arabicPeriod"/>
            </a:pPr>
            <a:endParaRPr lang="en-US" dirty="0">
              <a:solidFill>
                <a:srgbClr val="5B6770"/>
              </a:solidFill>
              <a:latin typeface="Arial" panose="020B0604020202020204"/>
            </a:endParaRPr>
          </a:p>
          <a:p>
            <a:pPr lvl="1">
              <a:buFont typeface="+mj-lt"/>
              <a:buAutoNum type="arabicPeriod"/>
            </a:pPr>
            <a:endParaRPr lang="en-US" dirty="0">
              <a:solidFill>
                <a:srgbClr val="5B6770"/>
              </a:solidFill>
              <a:latin typeface="Arial" panose="020B0604020202020204"/>
            </a:endParaRPr>
          </a:p>
          <a:p>
            <a:endParaRPr lang="en-US" dirty="0"/>
          </a:p>
        </p:txBody>
      </p:sp>
    </p:spTree>
    <p:extLst>
      <p:ext uri="{BB962C8B-B14F-4D97-AF65-F5344CB8AC3E}">
        <p14:creationId xmlns:p14="http://schemas.microsoft.com/office/powerpoint/2010/main" val="954645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DFB8C-2637-B5DB-E46A-99BCE5F73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FED47-4E79-711B-AEDA-9FB8134BB064}"/>
              </a:ext>
            </a:extLst>
          </p:cNvPr>
          <p:cNvSpPr>
            <a:spLocks noGrp="1"/>
          </p:cNvSpPr>
          <p:nvPr>
            <p:ph type="title"/>
          </p:nvPr>
        </p:nvSpPr>
        <p:spPr/>
        <p:txBody>
          <a:bodyPr/>
          <a:lstStyle/>
          <a:p>
            <a:r>
              <a:rPr lang="en-US" dirty="0"/>
              <a:t>Scenario 1</a:t>
            </a:r>
          </a:p>
        </p:txBody>
      </p:sp>
      <p:sp>
        <p:nvSpPr>
          <p:cNvPr id="4" name="Slide Number Placeholder 3">
            <a:extLst>
              <a:ext uri="{FF2B5EF4-FFF2-40B4-BE49-F238E27FC236}">
                <a16:creationId xmlns:a16="http://schemas.microsoft.com/office/drawing/2014/main" id="{FBC15E10-9FCC-7F5E-3E75-B6B3F06AD89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38</a:t>
            </a:fld>
            <a:endParaRPr lang="en-US">
              <a:solidFill>
                <a:prstClr val="black">
                  <a:tint val="75000"/>
                </a:prstClr>
              </a:solidFill>
            </a:endParaRPr>
          </a:p>
        </p:txBody>
      </p:sp>
      <p:graphicFrame>
        <p:nvGraphicFramePr>
          <p:cNvPr id="9" name="Content Placeholder 8">
            <a:extLst>
              <a:ext uri="{FF2B5EF4-FFF2-40B4-BE49-F238E27FC236}">
                <a16:creationId xmlns:a16="http://schemas.microsoft.com/office/drawing/2014/main" id="{FD9E07E2-D25D-FC26-4A0A-CFA820D5E637}"/>
              </a:ext>
            </a:extLst>
          </p:cNvPr>
          <p:cNvGraphicFramePr>
            <a:graphicFrameLocks noGrp="1"/>
          </p:cNvGraphicFramePr>
          <p:nvPr>
            <p:ph idx="1"/>
          </p:nvPr>
        </p:nvGraphicFramePr>
        <p:xfrm>
          <a:off x="778659" y="2117209"/>
          <a:ext cx="10634682" cy="2972376"/>
        </p:xfrm>
        <a:graphic>
          <a:graphicData uri="http://schemas.openxmlformats.org/drawingml/2006/table">
            <a:tbl>
              <a:tblPr>
                <a:tableStyleId>{5C22544A-7EE6-4342-B048-85BDC9FD1C3A}</a:tableStyleId>
              </a:tblPr>
              <a:tblGrid>
                <a:gridCol w="2605026">
                  <a:extLst>
                    <a:ext uri="{9D8B030D-6E8A-4147-A177-3AD203B41FA5}">
                      <a16:colId xmlns:a16="http://schemas.microsoft.com/office/drawing/2014/main" val="2803127119"/>
                    </a:ext>
                  </a:extLst>
                </a:gridCol>
                <a:gridCol w="339800">
                  <a:extLst>
                    <a:ext uri="{9D8B030D-6E8A-4147-A177-3AD203B41FA5}">
                      <a16:colId xmlns:a16="http://schemas.microsoft.com/office/drawing/2014/main" val="76635263"/>
                    </a:ext>
                  </a:extLst>
                </a:gridCol>
                <a:gridCol w="339800">
                  <a:extLst>
                    <a:ext uri="{9D8B030D-6E8A-4147-A177-3AD203B41FA5}">
                      <a16:colId xmlns:a16="http://schemas.microsoft.com/office/drawing/2014/main" val="4062436037"/>
                    </a:ext>
                  </a:extLst>
                </a:gridCol>
                <a:gridCol w="339800">
                  <a:extLst>
                    <a:ext uri="{9D8B030D-6E8A-4147-A177-3AD203B41FA5}">
                      <a16:colId xmlns:a16="http://schemas.microsoft.com/office/drawing/2014/main" val="4149570335"/>
                    </a:ext>
                  </a:extLst>
                </a:gridCol>
                <a:gridCol w="339800">
                  <a:extLst>
                    <a:ext uri="{9D8B030D-6E8A-4147-A177-3AD203B41FA5}">
                      <a16:colId xmlns:a16="http://schemas.microsoft.com/office/drawing/2014/main" val="434471892"/>
                    </a:ext>
                  </a:extLst>
                </a:gridCol>
                <a:gridCol w="339800">
                  <a:extLst>
                    <a:ext uri="{9D8B030D-6E8A-4147-A177-3AD203B41FA5}">
                      <a16:colId xmlns:a16="http://schemas.microsoft.com/office/drawing/2014/main" val="3150781353"/>
                    </a:ext>
                  </a:extLst>
                </a:gridCol>
                <a:gridCol w="569009">
                  <a:extLst>
                    <a:ext uri="{9D8B030D-6E8A-4147-A177-3AD203B41FA5}">
                      <a16:colId xmlns:a16="http://schemas.microsoft.com/office/drawing/2014/main" val="2161417385"/>
                    </a:ext>
                  </a:extLst>
                </a:gridCol>
                <a:gridCol w="569009">
                  <a:extLst>
                    <a:ext uri="{9D8B030D-6E8A-4147-A177-3AD203B41FA5}">
                      <a16:colId xmlns:a16="http://schemas.microsoft.com/office/drawing/2014/main" val="4067700116"/>
                    </a:ext>
                  </a:extLst>
                </a:gridCol>
                <a:gridCol w="569009">
                  <a:extLst>
                    <a:ext uri="{9D8B030D-6E8A-4147-A177-3AD203B41FA5}">
                      <a16:colId xmlns:a16="http://schemas.microsoft.com/office/drawing/2014/main" val="3696933908"/>
                    </a:ext>
                  </a:extLst>
                </a:gridCol>
                <a:gridCol w="569009">
                  <a:extLst>
                    <a:ext uri="{9D8B030D-6E8A-4147-A177-3AD203B41FA5}">
                      <a16:colId xmlns:a16="http://schemas.microsoft.com/office/drawing/2014/main" val="4155430397"/>
                    </a:ext>
                  </a:extLst>
                </a:gridCol>
                <a:gridCol w="569009">
                  <a:extLst>
                    <a:ext uri="{9D8B030D-6E8A-4147-A177-3AD203B41FA5}">
                      <a16:colId xmlns:a16="http://schemas.microsoft.com/office/drawing/2014/main" val="4073973821"/>
                    </a:ext>
                  </a:extLst>
                </a:gridCol>
                <a:gridCol w="569009">
                  <a:extLst>
                    <a:ext uri="{9D8B030D-6E8A-4147-A177-3AD203B41FA5}">
                      <a16:colId xmlns:a16="http://schemas.microsoft.com/office/drawing/2014/main" val="292240271"/>
                    </a:ext>
                  </a:extLst>
                </a:gridCol>
                <a:gridCol w="2916602">
                  <a:extLst>
                    <a:ext uri="{9D8B030D-6E8A-4147-A177-3AD203B41FA5}">
                      <a16:colId xmlns:a16="http://schemas.microsoft.com/office/drawing/2014/main" val="2448079698"/>
                    </a:ext>
                  </a:extLst>
                </a:gridCol>
              </a:tblGrid>
              <a:tr h="1417631">
                <a:tc>
                  <a:txBody>
                    <a:bodyPr/>
                    <a:lstStyle/>
                    <a:p>
                      <a:pPr lvl="1" algn="l" fontAlgn="ctr"/>
                      <a:r>
                        <a:rPr lang="en-US" sz="1200" b="1" u="none" strike="noStrike" dirty="0">
                          <a:solidFill>
                            <a:schemeClr val="tx2">
                              <a:lumMod val="75000"/>
                            </a:schemeClr>
                          </a:solidFill>
                          <a:effectLst/>
                        </a:rPr>
                        <a:t>Scenario ** </a:t>
                      </a:r>
                    </a:p>
                    <a:p>
                      <a:pPr lvl="1" algn="l" fontAlgn="ctr"/>
                      <a:r>
                        <a:rPr lang="en-US" sz="1200" b="1" u="none" strike="noStrike" dirty="0">
                          <a:solidFill>
                            <a:schemeClr val="tx2">
                              <a:lumMod val="75000"/>
                            </a:schemeClr>
                          </a:solidFill>
                          <a:effectLst/>
                        </a:rPr>
                        <a:t>Assume AS qualified for All Headroom (NPF-LPC)</a:t>
                      </a:r>
                      <a:endParaRPr lang="en-US" sz="1200" b="1" i="0" u="none" strike="noStrike" dirty="0">
                        <a:solidFill>
                          <a:schemeClr val="tx2">
                            <a:lumMod val="75000"/>
                          </a:schemeClr>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u="none" strike="noStrike" dirty="0">
                          <a:effectLst/>
                        </a:rPr>
                        <a:t>MPC</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NPF</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LPC</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RST</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UFR</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Self-provided RRS UFR(MW)</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Self-provided ECRS (MW)</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Current Capability to provide UFR (MW)</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ECRS (10min) Ramp Rate (MW/min)</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RRS UFR AS Award</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u="none" strike="noStrike" dirty="0">
                          <a:effectLst/>
                        </a:rPr>
                        <a:t>ECRS </a:t>
                      </a:r>
                    </a:p>
                    <a:p>
                      <a:pPr algn="ctr" fontAlgn="ctr"/>
                      <a:r>
                        <a:rPr lang="en-US" sz="800" u="none" strike="noStrike" dirty="0">
                          <a:effectLst/>
                        </a:rPr>
                        <a:t>AS Award</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57200" lvl="1" algn="l" defTabSz="914400" rtl="0" eaLnBrk="1" fontAlgn="ctr" latinLnBrk="0" hangingPunct="1"/>
                      <a:r>
                        <a:rPr lang="en-US" sz="1200" b="1" u="none" strike="noStrike" kern="1200" dirty="0">
                          <a:solidFill>
                            <a:schemeClr val="tx2">
                              <a:lumMod val="75000"/>
                            </a:schemeClr>
                          </a:solidFill>
                          <a:effectLst/>
                          <a:latin typeface="+mn-lt"/>
                          <a:ea typeface="+mn-ea"/>
                          <a:cs typeface="+mn-cs"/>
                        </a:rPr>
                        <a:t>Notes</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188334"/>
                  </a:ext>
                </a:extLst>
              </a:tr>
              <a:tr h="1554745">
                <a:tc>
                  <a:txBody>
                    <a:bodyPr/>
                    <a:lstStyle/>
                    <a:p>
                      <a:pPr marL="171450" lvl="1" indent="-171450" algn="l" defTabSz="914400" rtl="0" eaLnBrk="1" fontAlgn="ctr" latinLnBrk="0" hangingPunct="1">
                        <a:buFont typeface="Arial" panose="020B0604020202020204" pitchFamily="34" charset="0"/>
                        <a:buChar char="•"/>
                      </a:pPr>
                      <a:r>
                        <a:rPr lang="en-US" sz="1000" u="none" strike="noStrike" kern="1200" dirty="0">
                          <a:solidFill>
                            <a:schemeClr val="tx2">
                              <a:lumMod val="75000"/>
                            </a:schemeClr>
                          </a:solidFill>
                          <a:effectLst/>
                          <a:latin typeface="+mn-lt"/>
                          <a:ea typeface="+mn-ea"/>
                          <a:cs typeface="+mn-cs"/>
                        </a:rPr>
                        <a:t>NCLR_1 is qualified to provide 15 MW. </a:t>
                      </a:r>
                    </a:p>
                    <a:p>
                      <a:pPr marL="171450" lvl="1" indent="-171450" algn="l" defTabSz="914400" rtl="0" eaLnBrk="1" fontAlgn="ctr" latinLnBrk="0" hangingPunct="1">
                        <a:buFont typeface="Arial" panose="020B0604020202020204" pitchFamily="34" charset="0"/>
                        <a:buChar char="•"/>
                      </a:pPr>
                      <a:r>
                        <a:rPr lang="en-US" sz="1000" u="none" strike="noStrike" kern="1200" dirty="0">
                          <a:solidFill>
                            <a:schemeClr val="tx2">
                              <a:lumMod val="75000"/>
                            </a:schemeClr>
                          </a:solidFill>
                          <a:effectLst/>
                          <a:latin typeface="+mn-lt"/>
                          <a:ea typeface="+mn-ea"/>
                          <a:cs typeface="+mn-cs"/>
                        </a:rPr>
                        <a:t>DAM awards NCLR_1 with 10MW RRS. </a:t>
                      </a:r>
                    </a:p>
                    <a:p>
                      <a:pPr marL="171450" lvl="1" indent="-171450" algn="l" defTabSz="914400" rtl="0" eaLnBrk="1" fontAlgn="ctr" latinLnBrk="0" hangingPunct="1">
                        <a:buFont typeface="Arial" panose="020B0604020202020204" pitchFamily="34" charset="0"/>
                        <a:buChar char="•"/>
                      </a:pPr>
                      <a:r>
                        <a:rPr lang="en-US" sz="1000" u="none" strike="noStrike" kern="1200" dirty="0">
                          <a:solidFill>
                            <a:schemeClr val="tx2">
                              <a:lumMod val="75000"/>
                            </a:schemeClr>
                          </a:solidFill>
                          <a:effectLst/>
                          <a:latin typeface="+mn-lt"/>
                          <a:ea typeface="+mn-ea"/>
                          <a:cs typeface="+mn-cs"/>
                        </a:rPr>
                        <a:t>QSE also has additional 5MW RRS Position via RRS Trades.</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ONL</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Arm</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1" i="0" u="none" strike="noStrike" dirty="0">
                          <a:solidFill>
                            <a:srgbClr val="C00000"/>
                          </a:solidFill>
                          <a:effectLst/>
                          <a:latin typeface="Aptos Narrow" panose="020B0004020202020204" pitchFamily="34" charset="0"/>
                        </a:rPr>
                        <a:t>15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u="none" strike="noStrike" kern="1200" dirty="0">
                          <a:solidFill>
                            <a:schemeClr val="tx2">
                              <a:lumMod val="75000"/>
                            </a:schemeClr>
                          </a:solidFill>
                          <a:effectLst/>
                          <a:latin typeface="+mn-lt"/>
                          <a:ea typeface="+mn-ea"/>
                          <a:cs typeface="+mn-cs"/>
                        </a:rPr>
                        <a:t>NCLR_1 Telemetry needs to show: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u="none" strike="noStrike" kern="1200" dirty="0">
                          <a:solidFill>
                            <a:schemeClr val="tx2">
                              <a:lumMod val="75000"/>
                            </a:schemeClr>
                          </a:solidFill>
                          <a:effectLst/>
                          <a:latin typeface="+mn-lt"/>
                          <a:ea typeface="+mn-ea"/>
                          <a:cs typeface="+mn-cs"/>
                        </a:rPr>
                        <a:t>Status = ONL,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u="none" strike="noStrike" kern="1200" dirty="0">
                          <a:solidFill>
                            <a:schemeClr val="tx2">
                              <a:lumMod val="75000"/>
                            </a:schemeClr>
                          </a:solidFill>
                          <a:effectLst/>
                          <a:latin typeface="+mn-lt"/>
                          <a:ea typeface="+mn-ea"/>
                          <a:cs typeface="+mn-cs"/>
                        </a:rPr>
                        <a:t>MPC &gt;= NPF &gt;= 15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u="none" strike="noStrike" kern="1200" dirty="0">
                          <a:solidFill>
                            <a:schemeClr val="tx2">
                              <a:lumMod val="75000"/>
                            </a:schemeClr>
                          </a:solidFill>
                          <a:effectLst/>
                          <a:latin typeface="+mn-lt"/>
                          <a:ea typeface="+mn-ea"/>
                          <a:cs typeface="+mn-cs"/>
                        </a:rPr>
                        <a:t>NPF-LPC &gt;= 15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u="none" strike="noStrike" kern="1200" dirty="0">
                          <a:solidFill>
                            <a:schemeClr val="tx2">
                              <a:lumMod val="75000"/>
                            </a:schemeClr>
                          </a:solidFill>
                          <a:effectLst/>
                          <a:latin typeface="+mn-lt"/>
                          <a:ea typeface="+mn-ea"/>
                          <a:cs typeface="+mn-cs"/>
                        </a:rPr>
                        <a:t>RRS capability &gt;= 15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u="none" strike="noStrike" kern="1200" dirty="0">
                          <a:solidFill>
                            <a:schemeClr val="tx2">
                              <a:lumMod val="75000"/>
                            </a:schemeClr>
                          </a:solidFill>
                          <a:effectLst/>
                          <a:latin typeface="+mn-lt"/>
                          <a:ea typeface="+mn-ea"/>
                          <a:cs typeface="+mn-cs"/>
                        </a:rPr>
                        <a:t>RRS self-provided telemetry = 15 MW</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u="none" strike="noStrike" kern="1200" dirty="0">
                        <a:solidFill>
                          <a:schemeClr val="tx2">
                            <a:lumMod val="75000"/>
                          </a:schemeClr>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kern="1200" dirty="0">
                          <a:solidFill>
                            <a:schemeClr val="tx2">
                              <a:lumMod val="75000"/>
                            </a:schemeClr>
                          </a:solidFill>
                          <a:effectLst/>
                          <a:latin typeface="+mn-lt"/>
                          <a:ea typeface="+mn-ea"/>
                          <a:cs typeface="+mn-cs"/>
                        </a:rPr>
                        <a:t>SCED will respect the 15 MW self-provided RRS and award the resource 15 MW RRS UFR.</a:t>
                      </a:r>
                    </a:p>
                    <a:p>
                      <a:pPr algn="l" fontAlgn="b"/>
                      <a:endParaRPr lang="en-US" sz="1000" b="0" i="0" u="none" strike="noStrike" dirty="0">
                        <a:solidFill>
                          <a:schemeClr val="tx2">
                            <a:lumMod val="75000"/>
                          </a:schemeClr>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74557834"/>
                  </a:ext>
                </a:extLst>
              </a:tr>
            </a:tbl>
          </a:graphicData>
        </a:graphic>
      </p:graphicFrame>
      <p:sp>
        <p:nvSpPr>
          <p:cNvPr id="11" name="TextBox 10">
            <a:extLst>
              <a:ext uri="{FF2B5EF4-FFF2-40B4-BE49-F238E27FC236}">
                <a16:creationId xmlns:a16="http://schemas.microsoft.com/office/drawing/2014/main" id="{C831025C-A552-C0B9-92F3-2BC1D518C113}"/>
              </a:ext>
            </a:extLst>
          </p:cNvPr>
          <p:cNvSpPr txBox="1"/>
          <p:nvPr/>
        </p:nvSpPr>
        <p:spPr>
          <a:xfrm>
            <a:off x="778659" y="5330837"/>
            <a:ext cx="2479729" cy="553998"/>
          </a:xfrm>
          <a:prstGeom prst="rect">
            <a:avLst/>
          </a:prstGeom>
          <a:solidFill>
            <a:schemeClr val="tx2"/>
          </a:solidFill>
        </p:spPr>
        <p:txBody>
          <a:bodyPr wrap="square" rtlCol="0">
            <a:spAutoFit/>
          </a:bodyPr>
          <a:lstStyle/>
          <a:p>
            <a:r>
              <a:rPr lang="en-US" sz="1500" i="1" dirty="0">
                <a:solidFill>
                  <a:schemeClr val="accent3"/>
                </a:solidFill>
              </a:rPr>
              <a:t>QSE to ERCOT Telemetry</a:t>
            </a:r>
          </a:p>
          <a:p>
            <a:r>
              <a:rPr lang="en-US" sz="1500" i="1" dirty="0">
                <a:solidFill>
                  <a:schemeClr val="accent1">
                    <a:lumMod val="60000"/>
                    <a:lumOff val="40000"/>
                  </a:schemeClr>
                </a:solidFill>
              </a:rPr>
              <a:t>ERCOT to QSE ICCP</a:t>
            </a:r>
          </a:p>
        </p:txBody>
      </p:sp>
      <p:sp>
        <p:nvSpPr>
          <p:cNvPr id="3" name="Content Placeholder 2">
            <a:extLst>
              <a:ext uri="{FF2B5EF4-FFF2-40B4-BE49-F238E27FC236}">
                <a16:creationId xmlns:a16="http://schemas.microsoft.com/office/drawing/2014/main" id="{FA964E98-9FB2-1094-098F-EA058AEF3C07}"/>
              </a:ext>
            </a:extLst>
          </p:cNvPr>
          <p:cNvSpPr txBox="1">
            <a:spLocks/>
          </p:cNvSpPr>
          <p:nvPr/>
        </p:nvSpPr>
        <p:spPr>
          <a:xfrm>
            <a:off x="406400" y="1161007"/>
            <a:ext cx="11379200" cy="698790"/>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NCLR_1 has a 15 MW RRS AS Position, 10 MW from DAM award and 5 MW from RRS Trade  </a:t>
            </a:r>
          </a:p>
        </p:txBody>
      </p:sp>
    </p:spTree>
    <p:extLst>
      <p:ext uri="{BB962C8B-B14F-4D97-AF65-F5344CB8AC3E}">
        <p14:creationId xmlns:p14="http://schemas.microsoft.com/office/powerpoint/2010/main" val="2945697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DE8F8-E23C-0265-6CFE-C8609B6EC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F1BF9-F448-247E-8664-D866031D712D}"/>
              </a:ext>
            </a:extLst>
          </p:cNvPr>
          <p:cNvSpPr>
            <a:spLocks noGrp="1"/>
          </p:cNvSpPr>
          <p:nvPr>
            <p:ph type="title"/>
          </p:nvPr>
        </p:nvSpPr>
        <p:spPr/>
        <p:txBody>
          <a:bodyPr/>
          <a:lstStyle/>
          <a:p>
            <a:r>
              <a:rPr lang="en-US" dirty="0"/>
              <a:t>Scenario 2 and 3</a:t>
            </a:r>
          </a:p>
        </p:txBody>
      </p:sp>
      <p:sp>
        <p:nvSpPr>
          <p:cNvPr id="4" name="Slide Number Placeholder 3">
            <a:extLst>
              <a:ext uri="{FF2B5EF4-FFF2-40B4-BE49-F238E27FC236}">
                <a16:creationId xmlns:a16="http://schemas.microsoft.com/office/drawing/2014/main" id="{5D84A0B4-7E25-B49B-9D2A-6D4CF6FD7C32}"/>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39</a:t>
            </a:fld>
            <a:endParaRPr lang="en-US">
              <a:solidFill>
                <a:prstClr val="black">
                  <a:tint val="75000"/>
                </a:prstClr>
              </a:solidFill>
            </a:endParaRPr>
          </a:p>
        </p:txBody>
      </p:sp>
      <p:graphicFrame>
        <p:nvGraphicFramePr>
          <p:cNvPr id="9" name="Content Placeholder 8">
            <a:extLst>
              <a:ext uri="{FF2B5EF4-FFF2-40B4-BE49-F238E27FC236}">
                <a16:creationId xmlns:a16="http://schemas.microsoft.com/office/drawing/2014/main" id="{106C264C-DB0F-18C9-6AFE-23EB680BB601}"/>
              </a:ext>
            </a:extLst>
          </p:cNvPr>
          <p:cNvGraphicFramePr>
            <a:graphicFrameLocks noGrp="1"/>
          </p:cNvGraphicFramePr>
          <p:nvPr>
            <p:ph idx="1"/>
          </p:nvPr>
        </p:nvGraphicFramePr>
        <p:xfrm>
          <a:off x="778659" y="2117208"/>
          <a:ext cx="10634682" cy="3420950"/>
        </p:xfrm>
        <a:graphic>
          <a:graphicData uri="http://schemas.openxmlformats.org/drawingml/2006/table">
            <a:tbl>
              <a:tblPr>
                <a:tableStyleId>{5C22544A-7EE6-4342-B048-85BDC9FD1C3A}</a:tableStyleId>
              </a:tblPr>
              <a:tblGrid>
                <a:gridCol w="2605026">
                  <a:extLst>
                    <a:ext uri="{9D8B030D-6E8A-4147-A177-3AD203B41FA5}">
                      <a16:colId xmlns:a16="http://schemas.microsoft.com/office/drawing/2014/main" val="2803127119"/>
                    </a:ext>
                  </a:extLst>
                </a:gridCol>
                <a:gridCol w="339800">
                  <a:extLst>
                    <a:ext uri="{9D8B030D-6E8A-4147-A177-3AD203B41FA5}">
                      <a16:colId xmlns:a16="http://schemas.microsoft.com/office/drawing/2014/main" val="76635263"/>
                    </a:ext>
                  </a:extLst>
                </a:gridCol>
                <a:gridCol w="339800">
                  <a:extLst>
                    <a:ext uri="{9D8B030D-6E8A-4147-A177-3AD203B41FA5}">
                      <a16:colId xmlns:a16="http://schemas.microsoft.com/office/drawing/2014/main" val="4062436037"/>
                    </a:ext>
                  </a:extLst>
                </a:gridCol>
                <a:gridCol w="339800">
                  <a:extLst>
                    <a:ext uri="{9D8B030D-6E8A-4147-A177-3AD203B41FA5}">
                      <a16:colId xmlns:a16="http://schemas.microsoft.com/office/drawing/2014/main" val="4149570335"/>
                    </a:ext>
                  </a:extLst>
                </a:gridCol>
                <a:gridCol w="339800">
                  <a:extLst>
                    <a:ext uri="{9D8B030D-6E8A-4147-A177-3AD203B41FA5}">
                      <a16:colId xmlns:a16="http://schemas.microsoft.com/office/drawing/2014/main" val="434471892"/>
                    </a:ext>
                  </a:extLst>
                </a:gridCol>
                <a:gridCol w="339800">
                  <a:extLst>
                    <a:ext uri="{9D8B030D-6E8A-4147-A177-3AD203B41FA5}">
                      <a16:colId xmlns:a16="http://schemas.microsoft.com/office/drawing/2014/main" val="3150781353"/>
                    </a:ext>
                  </a:extLst>
                </a:gridCol>
                <a:gridCol w="569009">
                  <a:extLst>
                    <a:ext uri="{9D8B030D-6E8A-4147-A177-3AD203B41FA5}">
                      <a16:colId xmlns:a16="http://schemas.microsoft.com/office/drawing/2014/main" val="2161417385"/>
                    </a:ext>
                  </a:extLst>
                </a:gridCol>
                <a:gridCol w="569009">
                  <a:extLst>
                    <a:ext uri="{9D8B030D-6E8A-4147-A177-3AD203B41FA5}">
                      <a16:colId xmlns:a16="http://schemas.microsoft.com/office/drawing/2014/main" val="4067700116"/>
                    </a:ext>
                  </a:extLst>
                </a:gridCol>
                <a:gridCol w="569009">
                  <a:extLst>
                    <a:ext uri="{9D8B030D-6E8A-4147-A177-3AD203B41FA5}">
                      <a16:colId xmlns:a16="http://schemas.microsoft.com/office/drawing/2014/main" val="3696933908"/>
                    </a:ext>
                  </a:extLst>
                </a:gridCol>
                <a:gridCol w="569009">
                  <a:extLst>
                    <a:ext uri="{9D8B030D-6E8A-4147-A177-3AD203B41FA5}">
                      <a16:colId xmlns:a16="http://schemas.microsoft.com/office/drawing/2014/main" val="4155430397"/>
                    </a:ext>
                  </a:extLst>
                </a:gridCol>
                <a:gridCol w="569009">
                  <a:extLst>
                    <a:ext uri="{9D8B030D-6E8A-4147-A177-3AD203B41FA5}">
                      <a16:colId xmlns:a16="http://schemas.microsoft.com/office/drawing/2014/main" val="4073973821"/>
                    </a:ext>
                  </a:extLst>
                </a:gridCol>
                <a:gridCol w="569009">
                  <a:extLst>
                    <a:ext uri="{9D8B030D-6E8A-4147-A177-3AD203B41FA5}">
                      <a16:colId xmlns:a16="http://schemas.microsoft.com/office/drawing/2014/main" val="292240271"/>
                    </a:ext>
                  </a:extLst>
                </a:gridCol>
                <a:gridCol w="2916602">
                  <a:extLst>
                    <a:ext uri="{9D8B030D-6E8A-4147-A177-3AD203B41FA5}">
                      <a16:colId xmlns:a16="http://schemas.microsoft.com/office/drawing/2014/main" val="2448079698"/>
                    </a:ext>
                  </a:extLst>
                </a:gridCol>
              </a:tblGrid>
              <a:tr h="1074821">
                <a:tc>
                  <a:txBody>
                    <a:bodyPr/>
                    <a:lstStyle/>
                    <a:p>
                      <a:pPr lvl="1" algn="l" fontAlgn="ctr"/>
                      <a:r>
                        <a:rPr lang="en-US" sz="1200" b="1" u="none" strike="noStrike" dirty="0">
                          <a:solidFill>
                            <a:schemeClr val="tx2">
                              <a:lumMod val="75000"/>
                            </a:schemeClr>
                          </a:solidFill>
                          <a:effectLst/>
                        </a:rPr>
                        <a:t>Scenario ** </a:t>
                      </a:r>
                    </a:p>
                    <a:p>
                      <a:pPr lvl="1" algn="l" fontAlgn="ctr"/>
                      <a:r>
                        <a:rPr lang="en-US" sz="1200" b="1" u="none" strike="noStrike" dirty="0">
                          <a:solidFill>
                            <a:schemeClr val="tx2">
                              <a:lumMod val="75000"/>
                            </a:schemeClr>
                          </a:solidFill>
                          <a:effectLst/>
                        </a:rPr>
                        <a:t>Assume AS qualified for All Headroom (NPF-LPC)</a:t>
                      </a:r>
                      <a:endParaRPr lang="en-US" sz="1200" b="1" i="0" u="none" strike="noStrike" dirty="0">
                        <a:solidFill>
                          <a:schemeClr val="tx2">
                            <a:lumMod val="75000"/>
                          </a:schemeClr>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u="none" strike="noStrike" dirty="0">
                          <a:effectLst/>
                        </a:rPr>
                        <a:t>MPC</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NPF</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LPC</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RST</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UFR</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Self-provided RRS UFR(MW)</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Self-provided ECRS (MW)</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Current Capability to provide UFR (MW)</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ECRS (10min) Ramp Rate (MW/min)</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RRS UFR AS Award</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u="none" strike="noStrike" dirty="0">
                          <a:effectLst/>
                        </a:rPr>
                        <a:t>ECRS </a:t>
                      </a:r>
                    </a:p>
                    <a:p>
                      <a:pPr algn="ctr" fontAlgn="ctr"/>
                      <a:r>
                        <a:rPr lang="en-US" sz="800" u="none" strike="noStrike" dirty="0">
                          <a:effectLst/>
                        </a:rPr>
                        <a:t>AS Award</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57200" lvl="1" algn="l" defTabSz="914400" rtl="0" eaLnBrk="1" fontAlgn="ctr" latinLnBrk="0" hangingPunct="1"/>
                      <a:r>
                        <a:rPr lang="en-US" sz="1200" b="1" u="none" strike="noStrike" kern="1200" dirty="0">
                          <a:solidFill>
                            <a:schemeClr val="tx2">
                              <a:lumMod val="75000"/>
                            </a:schemeClr>
                          </a:solidFill>
                          <a:effectLst/>
                          <a:latin typeface="+mn-lt"/>
                          <a:ea typeface="+mn-ea"/>
                          <a:cs typeface="+mn-cs"/>
                        </a:rPr>
                        <a:t>Notes</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188334"/>
                  </a:ext>
                </a:extLst>
              </a:tr>
              <a:tr h="1168283">
                <a:tc>
                  <a:txBody>
                    <a:bodyPr/>
                    <a:lstStyle/>
                    <a:p>
                      <a:pPr marL="171450" lvl="1" indent="-171450" algn="l" defTabSz="914400" rtl="0" eaLnBrk="1" fontAlgn="ctr" latinLnBrk="0" hangingPunct="1">
                        <a:buFont typeface="Arial" panose="020B0604020202020204" pitchFamily="34" charset="0"/>
                        <a:buChar char="•"/>
                      </a:pPr>
                      <a:r>
                        <a:rPr lang="en-US" sz="1000" u="none" strike="noStrike" kern="1200" dirty="0">
                          <a:solidFill>
                            <a:schemeClr val="tx2">
                              <a:lumMod val="75000"/>
                            </a:schemeClr>
                          </a:solidFill>
                          <a:effectLst/>
                          <a:latin typeface="+mn-lt"/>
                          <a:ea typeface="+mn-ea"/>
                          <a:cs typeface="+mn-cs"/>
                        </a:rPr>
                        <a:t>NCLR_2 has NO HEADROOM and the following AS positions:</a:t>
                      </a:r>
                    </a:p>
                    <a:p>
                      <a:pPr marL="628650" lvl="2" indent="-171450" algn="l" defTabSz="914400" rtl="0" eaLnBrk="1" fontAlgn="ctr" latinLnBrk="0" hangingPunct="1">
                        <a:buFont typeface="Arial" panose="020B0604020202020204" pitchFamily="34" charset="0"/>
                        <a:buChar char="•"/>
                      </a:pPr>
                      <a:r>
                        <a:rPr lang="en-US" sz="1000" u="none" strike="noStrike" kern="1200" dirty="0">
                          <a:solidFill>
                            <a:schemeClr val="tx2">
                              <a:lumMod val="75000"/>
                            </a:schemeClr>
                          </a:solidFill>
                          <a:effectLst/>
                          <a:latin typeface="+mn-lt"/>
                          <a:ea typeface="+mn-ea"/>
                          <a:cs typeface="+mn-cs"/>
                        </a:rPr>
                        <a:t>25 MW of RRS</a:t>
                      </a:r>
                    </a:p>
                    <a:p>
                      <a:pPr marL="628650" lvl="2" indent="-171450" algn="l" defTabSz="914400" rtl="0" eaLnBrk="1" fontAlgn="ctr" latinLnBrk="0" hangingPunct="1">
                        <a:buFont typeface="Arial" panose="020B0604020202020204" pitchFamily="34" charset="0"/>
                        <a:buChar char="•"/>
                      </a:pPr>
                      <a:r>
                        <a:rPr lang="en-US" sz="1000" u="none" strike="noStrike" kern="1200" dirty="0">
                          <a:solidFill>
                            <a:schemeClr val="tx2">
                              <a:lumMod val="75000"/>
                            </a:schemeClr>
                          </a:solidFill>
                          <a:effectLst/>
                          <a:latin typeface="+mn-lt"/>
                          <a:ea typeface="+mn-ea"/>
                          <a:cs typeface="+mn-cs"/>
                        </a:rPr>
                        <a:t>10 MW of ECRS</a:t>
                      </a:r>
                    </a:p>
                    <a:p>
                      <a:pPr marL="171450" lvl="1" indent="-171450" algn="l" defTabSz="914400" rtl="0" eaLnBrk="1" fontAlgn="ctr" latinLnBrk="0" hangingPunct="1">
                        <a:buFont typeface="Arial" panose="020B0604020202020204" pitchFamily="34" charset="0"/>
                        <a:buChar char="•"/>
                      </a:pPr>
                      <a:endParaRPr lang="en-US" sz="1000" u="none" strike="noStrike" kern="1200" dirty="0">
                        <a:solidFill>
                          <a:schemeClr val="tx2">
                            <a:lumMod val="75000"/>
                          </a:schemeClr>
                        </a:solidFill>
                        <a:effectLst/>
                        <a:latin typeface="+mn-lt"/>
                        <a:ea typeface="+mn-ea"/>
                        <a:cs typeface="+mn-cs"/>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35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35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ONL</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Arm</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25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25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1" i="0" u="none" strike="noStrike" dirty="0">
                          <a:solidFill>
                            <a:srgbClr val="C00000"/>
                          </a:solidFill>
                          <a:effectLst/>
                          <a:latin typeface="Aptos Narrow" panose="020B0004020202020204" pitchFamily="34" charset="0"/>
                        </a:rPr>
                        <a:t>25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1" i="0" u="none" strike="noStrike" dirty="0">
                          <a:solidFill>
                            <a:srgbClr val="C00000"/>
                          </a:solidFill>
                          <a:effectLst/>
                          <a:latin typeface="Aptos Narrow" panose="020B0004020202020204" pitchFamily="34" charset="0"/>
                        </a:rPr>
                        <a:t>10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000" b="0" i="0" u="none" strike="noStrike" dirty="0">
                          <a:solidFill>
                            <a:schemeClr val="tx2">
                              <a:lumMod val="75000"/>
                            </a:schemeClr>
                          </a:solidFill>
                          <a:effectLst/>
                          <a:latin typeface="Aptos Narrow" panose="020B0004020202020204" pitchFamily="34" charset="0"/>
                        </a:rPr>
                        <a:t>NCLR_2 is telemetering enough capability (NPF-LPC) to cover its self-provided amounts, and enough capability to meet its self-provided telemetered amounts. The resource is awarded 25 MW of RRS and 10 MW of ECRS. </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74557834"/>
                  </a:ext>
                </a:extLst>
              </a:tr>
              <a:tr h="1177846">
                <a:tc>
                  <a:txBody>
                    <a:bodyPr/>
                    <a:lstStyle/>
                    <a:p>
                      <a:pPr marL="1714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kern="1200" dirty="0">
                          <a:solidFill>
                            <a:schemeClr val="tx2">
                              <a:lumMod val="75000"/>
                            </a:schemeClr>
                          </a:solidFill>
                          <a:effectLst/>
                          <a:latin typeface="+mn-lt"/>
                          <a:ea typeface="+mn-ea"/>
                          <a:cs typeface="+mn-cs"/>
                        </a:rPr>
                        <a:t>NCLR_3 HAS headroom and the following AS positions:</a:t>
                      </a:r>
                    </a:p>
                    <a:p>
                      <a:pPr marL="628650" marR="0" lvl="2"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kern="1200" dirty="0">
                          <a:solidFill>
                            <a:schemeClr val="tx2">
                              <a:lumMod val="75000"/>
                            </a:schemeClr>
                          </a:solidFill>
                          <a:effectLst/>
                          <a:latin typeface="+mn-lt"/>
                          <a:ea typeface="+mn-ea"/>
                          <a:cs typeface="+mn-cs"/>
                        </a:rPr>
                        <a:t>10 MW of RRS</a:t>
                      </a:r>
                    </a:p>
                    <a:p>
                      <a:pPr marL="628650" marR="0" lvl="2"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kern="1200" dirty="0">
                          <a:solidFill>
                            <a:schemeClr val="tx2">
                              <a:lumMod val="75000"/>
                            </a:schemeClr>
                          </a:solidFill>
                          <a:effectLst/>
                          <a:latin typeface="+mn-lt"/>
                          <a:ea typeface="+mn-ea"/>
                          <a:cs typeface="+mn-cs"/>
                        </a:rPr>
                        <a:t>25 MW of ECRS</a:t>
                      </a:r>
                    </a:p>
                    <a:p>
                      <a:pPr marL="628650" marR="0" lvl="2"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000" u="none" strike="noStrike" kern="1200" dirty="0">
                        <a:solidFill>
                          <a:schemeClr val="tx2">
                            <a:lumMod val="75000"/>
                          </a:schemeClr>
                        </a:solidFill>
                        <a:effectLst/>
                        <a:latin typeface="+mn-lt"/>
                        <a:ea typeface="+mn-ea"/>
                        <a:cs typeface="+mn-cs"/>
                      </a:endParaRPr>
                    </a:p>
                    <a:p>
                      <a:pPr marL="171450" lvl="1" indent="-171450" algn="l" defTabSz="914400" rtl="0" eaLnBrk="1" fontAlgn="ctr" latinLnBrk="0" hangingPunct="1">
                        <a:buFont typeface="Arial" panose="020B0604020202020204" pitchFamily="34" charset="0"/>
                        <a:buChar char="•"/>
                      </a:pPr>
                      <a:endParaRPr lang="en-US" sz="1000" u="none" strike="noStrike" kern="1200" dirty="0">
                        <a:solidFill>
                          <a:schemeClr val="tx2">
                            <a:lumMod val="75000"/>
                          </a:schemeClr>
                        </a:solidFill>
                        <a:effectLst/>
                        <a:latin typeface="+mn-lt"/>
                        <a:ea typeface="+mn-ea"/>
                        <a:cs typeface="+mn-cs"/>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50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50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ONL</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Arm</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25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25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2.5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1" i="0" u="none" strike="noStrike" dirty="0">
                          <a:solidFill>
                            <a:srgbClr val="C00000"/>
                          </a:solidFill>
                          <a:effectLst/>
                          <a:latin typeface="Aptos Narrow" panose="020B0004020202020204" pitchFamily="34" charset="0"/>
                        </a:rPr>
                        <a:t>10~25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1" i="0" u="none" strike="noStrike" dirty="0">
                          <a:solidFill>
                            <a:srgbClr val="C00000"/>
                          </a:solidFill>
                          <a:effectLst/>
                          <a:latin typeface="Aptos Narrow" panose="020B0004020202020204" pitchFamily="34" charset="0"/>
                        </a:rPr>
                        <a:t>25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2">
                              <a:lumMod val="75000"/>
                            </a:schemeClr>
                          </a:solidFill>
                          <a:effectLst/>
                          <a:latin typeface="Aptos Narrow" panose="020B0004020202020204" pitchFamily="34" charset="0"/>
                          <a:ea typeface="+mn-ea"/>
                          <a:cs typeface="+mn-cs"/>
                        </a:rPr>
                        <a:t>NCLR_3 has 15 additional MW of capacity. The resource will be awarded at least 10 MW of RRS as it is self-providing 10 MW. In this scenario the resource is awarded 10-25 MW of RRS due to additional capacity telemetered.</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chemeClr val="tx2">
                            <a:lumMod val="75000"/>
                          </a:schemeClr>
                        </a:solidFill>
                        <a:effectLst/>
                        <a:latin typeface="Aptos Narrow" panose="020B00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2">
                              <a:lumMod val="75000"/>
                            </a:schemeClr>
                          </a:solidFill>
                          <a:effectLst/>
                          <a:latin typeface="Aptos Narrow" panose="020B0004020202020204" pitchFamily="34" charset="0"/>
                        </a:rPr>
                        <a:t>NCLR_3 is awarded 25 MW of ECRS as it is telemetering 25 MW of capability and self-providing 25 MW of ECRS.</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82610102"/>
                  </a:ext>
                </a:extLst>
              </a:tr>
            </a:tbl>
          </a:graphicData>
        </a:graphic>
      </p:graphicFrame>
      <p:sp>
        <p:nvSpPr>
          <p:cNvPr id="11" name="TextBox 10">
            <a:extLst>
              <a:ext uri="{FF2B5EF4-FFF2-40B4-BE49-F238E27FC236}">
                <a16:creationId xmlns:a16="http://schemas.microsoft.com/office/drawing/2014/main" id="{A919AF30-A6EC-8859-32B3-A31D9AAC9FB7}"/>
              </a:ext>
            </a:extLst>
          </p:cNvPr>
          <p:cNvSpPr txBox="1"/>
          <p:nvPr/>
        </p:nvSpPr>
        <p:spPr>
          <a:xfrm>
            <a:off x="778659" y="5696993"/>
            <a:ext cx="2479729" cy="553998"/>
          </a:xfrm>
          <a:prstGeom prst="rect">
            <a:avLst/>
          </a:prstGeom>
          <a:solidFill>
            <a:schemeClr val="tx2"/>
          </a:solidFill>
        </p:spPr>
        <p:txBody>
          <a:bodyPr wrap="square" rtlCol="0">
            <a:spAutoFit/>
          </a:bodyPr>
          <a:lstStyle/>
          <a:p>
            <a:r>
              <a:rPr lang="en-US" sz="1500" i="1" dirty="0">
                <a:solidFill>
                  <a:schemeClr val="accent3"/>
                </a:solidFill>
              </a:rPr>
              <a:t>QSE to ERCOT Telemetry</a:t>
            </a:r>
          </a:p>
          <a:p>
            <a:r>
              <a:rPr lang="en-US" sz="1500" i="1" dirty="0">
                <a:solidFill>
                  <a:schemeClr val="accent1">
                    <a:lumMod val="60000"/>
                    <a:lumOff val="40000"/>
                  </a:schemeClr>
                </a:solidFill>
              </a:rPr>
              <a:t>ERCOT to QSE ICCP</a:t>
            </a:r>
          </a:p>
        </p:txBody>
      </p:sp>
      <p:sp>
        <p:nvSpPr>
          <p:cNvPr id="3" name="Content Placeholder 2">
            <a:extLst>
              <a:ext uri="{FF2B5EF4-FFF2-40B4-BE49-F238E27FC236}">
                <a16:creationId xmlns:a16="http://schemas.microsoft.com/office/drawing/2014/main" id="{1C20E363-7E6D-7350-8AD0-7683BD40FA34}"/>
              </a:ext>
            </a:extLst>
          </p:cNvPr>
          <p:cNvSpPr txBox="1">
            <a:spLocks/>
          </p:cNvSpPr>
          <p:nvPr/>
        </p:nvSpPr>
        <p:spPr>
          <a:xfrm>
            <a:off x="406400" y="1161007"/>
            <a:ext cx="11379200" cy="698790"/>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NCLR_2 has AS Positions of 25 MW RRS and 10 MW of ECRS with no additional room to provide AS. </a:t>
            </a:r>
          </a:p>
          <a:p>
            <a:pPr>
              <a:buFont typeface="Arial" panose="020B0604020202020204" pitchFamily="34" charset="0"/>
              <a:buChar char="•"/>
            </a:pPr>
            <a:r>
              <a:rPr lang="en-US" dirty="0"/>
              <a:t>NCLR_3 has AS Positions of 10 MW RRS and 25 MW of ECRS </a:t>
            </a:r>
            <a:r>
              <a:rPr lang="en-US" u="sng" dirty="0"/>
              <a:t>with</a:t>
            </a:r>
            <a:r>
              <a:rPr lang="en-US" dirty="0"/>
              <a:t> additional headroom to provide AS.</a:t>
            </a:r>
          </a:p>
        </p:txBody>
      </p:sp>
    </p:spTree>
    <p:extLst>
      <p:ext uri="{BB962C8B-B14F-4D97-AF65-F5344CB8AC3E}">
        <p14:creationId xmlns:p14="http://schemas.microsoft.com/office/powerpoint/2010/main" val="113283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AF33-F71D-197A-1BE9-91F04A0A3C1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F11C1A-9583-2614-97BF-C09B91103176}"/>
              </a:ext>
            </a:extLst>
          </p:cNvPr>
          <p:cNvSpPr>
            <a:spLocks noGrp="1"/>
          </p:cNvSpPr>
          <p:nvPr>
            <p:ph type="sldNum" sz="quarter" idx="4"/>
          </p:nvPr>
        </p:nvSpPr>
        <p:spPr/>
        <p:txBody>
          <a:bodyPr/>
          <a:lstStyle/>
          <a:p>
            <a:fld id="{1D93BD3E-1E9A-4970-A6F7-E7AC52762E0C}" type="slidenum">
              <a:rPr lang="en-US" smtClean="0"/>
              <a:pPr/>
              <a:t>4</a:t>
            </a:fld>
            <a:endParaRPr lang="en-US"/>
          </a:p>
        </p:txBody>
      </p:sp>
      <p:pic>
        <p:nvPicPr>
          <p:cNvPr id="8" name="Content Placeholder 7" descr="Graphical user interface, text, application&#10;&#10;AI-generated content may be incorrect.">
            <a:extLst>
              <a:ext uri="{FF2B5EF4-FFF2-40B4-BE49-F238E27FC236}">
                <a16:creationId xmlns:a16="http://schemas.microsoft.com/office/drawing/2014/main" id="{D1747901-7D00-631B-D2A7-9798DF9B9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021" y="457200"/>
            <a:ext cx="11030552" cy="3517496"/>
          </a:xfrm>
          <a:ln>
            <a:solidFill>
              <a:schemeClr val="accent1"/>
            </a:solidFill>
          </a:ln>
        </p:spPr>
      </p:pic>
      <p:sp>
        <p:nvSpPr>
          <p:cNvPr id="2" name="TextBox 1">
            <a:extLst>
              <a:ext uri="{FF2B5EF4-FFF2-40B4-BE49-F238E27FC236}">
                <a16:creationId xmlns:a16="http://schemas.microsoft.com/office/drawing/2014/main" id="{108E3D3E-5670-4482-47A0-AE189C3339A0}"/>
              </a:ext>
            </a:extLst>
          </p:cNvPr>
          <p:cNvSpPr txBox="1"/>
          <p:nvPr/>
        </p:nvSpPr>
        <p:spPr>
          <a:xfrm>
            <a:off x="770021" y="4419600"/>
            <a:ext cx="11030552" cy="1477328"/>
          </a:xfrm>
          <a:prstGeom prst="rect">
            <a:avLst/>
          </a:prstGeom>
          <a:noFill/>
          <a:ln>
            <a:solidFill>
              <a:schemeClr val="accent1"/>
            </a:solidFill>
          </a:ln>
        </p:spPr>
        <p:txBody>
          <a:bodyPr wrap="square" rtlCol="0">
            <a:spAutoFit/>
          </a:bodyPr>
          <a:lstStyle/>
          <a:p>
            <a:r>
              <a:rPr lang="en-US" dirty="0">
                <a:solidFill>
                  <a:schemeClr val="tx2"/>
                </a:solidFill>
              </a:rPr>
              <a:t>WebEx Meeting reminders (same as other ERCOT forums):</a:t>
            </a:r>
          </a:p>
          <a:p>
            <a:pPr marL="285750" indent="-285750">
              <a:buFontTx/>
              <a:buChar char="-"/>
            </a:pPr>
            <a:r>
              <a:rPr lang="en-US" dirty="0">
                <a:solidFill>
                  <a:schemeClr val="tx2"/>
                </a:solidFill>
              </a:rPr>
              <a:t>Please keep line muted</a:t>
            </a:r>
          </a:p>
          <a:p>
            <a:pPr marL="285750" indent="-285750">
              <a:buFontTx/>
              <a:buChar char="-"/>
            </a:pPr>
            <a:r>
              <a:rPr lang="en-US" dirty="0">
                <a:solidFill>
                  <a:schemeClr val="tx2"/>
                </a:solidFill>
              </a:rPr>
              <a:t>If you have a question, </a:t>
            </a:r>
            <a:r>
              <a:rPr lang="en-US" i="1" u="sng" dirty="0">
                <a:solidFill>
                  <a:srgbClr val="C00000"/>
                </a:solidFill>
              </a:rPr>
              <a:t>please use the chat feature</a:t>
            </a:r>
            <a:r>
              <a:rPr lang="en-US" dirty="0">
                <a:solidFill>
                  <a:srgbClr val="C00000"/>
                </a:solidFill>
              </a:rPr>
              <a:t> </a:t>
            </a:r>
            <a:r>
              <a:rPr lang="en-US" dirty="0">
                <a:solidFill>
                  <a:schemeClr val="tx2"/>
                </a:solidFill>
              </a:rPr>
              <a:t>to either:</a:t>
            </a:r>
          </a:p>
          <a:p>
            <a:pPr marL="742950" lvl="1" indent="-285750">
              <a:buFontTx/>
              <a:buChar char="-"/>
            </a:pPr>
            <a:r>
              <a:rPr lang="en-US" dirty="0">
                <a:solidFill>
                  <a:schemeClr val="tx2"/>
                </a:solidFill>
              </a:rPr>
              <a:t>Type in your question, or </a:t>
            </a:r>
          </a:p>
          <a:p>
            <a:pPr marL="742950" lvl="1" indent="-285750">
              <a:buFontTx/>
              <a:buChar char="-"/>
            </a:pPr>
            <a:r>
              <a:rPr lang="en-US" dirty="0">
                <a:solidFill>
                  <a:schemeClr val="tx2"/>
                </a:solidFill>
              </a:rPr>
              <a:t>Type in “Question” and wait to be recognized to state question</a:t>
            </a:r>
          </a:p>
        </p:txBody>
      </p:sp>
    </p:spTree>
    <p:extLst>
      <p:ext uri="{BB962C8B-B14F-4D97-AF65-F5344CB8AC3E}">
        <p14:creationId xmlns:p14="http://schemas.microsoft.com/office/powerpoint/2010/main" val="2168210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D12D6-CE27-7F5E-5351-52A8C95E1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0A5E0-3DA0-6E12-3242-7E40078FEAB3}"/>
              </a:ext>
            </a:extLst>
          </p:cNvPr>
          <p:cNvSpPr>
            <a:spLocks noGrp="1"/>
          </p:cNvSpPr>
          <p:nvPr>
            <p:ph type="title"/>
          </p:nvPr>
        </p:nvSpPr>
        <p:spPr/>
        <p:txBody>
          <a:bodyPr/>
          <a:lstStyle/>
          <a:p>
            <a:r>
              <a:rPr lang="en-US" dirty="0"/>
              <a:t>Scenario 4</a:t>
            </a:r>
          </a:p>
        </p:txBody>
      </p:sp>
      <p:sp>
        <p:nvSpPr>
          <p:cNvPr id="4" name="Slide Number Placeholder 3">
            <a:extLst>
              <a:ext uri="{FF2B5EF4-FFF2-40B4-BE49-F238E27FC236}">
                <a16:creationId xmlns:a16="http://schemas.microsoft.com/office/drawing/2014/main" id="{0D4EF8D7-B85F-1BE7-14BF-D4520A0BF705}"/>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40</a:t>
            </a:fld>
            <a:endParaRPr lang="en-US">
              <a:solidFill>
                <a:prstClr val="black">
                  <a:tint val="75000"/>
                </a:prstClr>
              </a:solidFill>
            </a:endParaRPr>
          </a:p>
        </p:txBody>
      </p:sp>
      <p:graphicFrame>
        <p:nvGraphicFramePr>
          <p:cNvPr id="9" name="Content Placeholder 8">
            <a:extLst>
              <a:ext uri="{FF2B5EF4-FFF2-40B4-BE49-F238E27FC236}">
                <a16:creationId xmlns:a16="http://schemas.microsoft.com/office/drawing/2014/main" id="{8A0793BF-519A-ABA4-5420-CFE6A90F6AF6}"/>
              </a:ext>
            </a:extLst>
          </p:cNvPr>
          <p:cNvGraphicFramePr>
            <a:graphicFrameLocks noGrp="1"/>
          </p:cNvGraphicFramePr>
          <p:nvPr>
            <p:ph idx="1"/>
          </p:nvPr>
        </p:nvGraphicFramePr>
        <p:xfrm>
          <a:off x="778659" y="1706946"/>
          <a:ext cx="10816310" cy="3888294"/>
        </p:xfrm>
        <a:graphic>
          <a:graphicData uri="http://schemas.openxmlformats.org/drawingml/2006/table">
            <a:tbl>
              <a:tblPr>
                <a:tableStyleId>{5C22544A-7EE6-4342-B048-85BDC9FD1C3A}</a:tableStyleId>
              </a:tblPr>
              <a:tblGrid>
                <a:gridCol w="2605026">
                  <a:extLst>
                    <a:ext uri="{9D8B030D-6E8A-4147-A177-3AD203B41FA5}">
                      <a16:colId xmlns:a16="http://schemas.microsoft.com/office/drawing/2014/main" val="2803127119"/>
                    </a:ext>
                  </a:extLst>
                </a:gridCol>
                <a:gridCol w="339800">
                  <a:extLst>
                    <a:ext uri="{9D8B030D-6E8A-4147-A177-3AD203B41FA5}">
                      <a16:colId xmlns:a16="http://schemas.microsoft.com/office/drawing/2014/main" val="76635263"/>
                    </a:ext>
                  </a:extLst>
                </a:gridCol>
                <a:gridCol w="339800">
                  <a:extLst>
                    <a:ext uri="{9D8B030D-6E8A-4147-A177-3AD203B41FA5}">
                      <a16:colId xmlns:a16="http://schemas.microsoft.com/office/drawing/2014/main" val="4062436037"/>
                    </a:ext>
                  </a:extLst>
                </a:gridCol>
                <a:gridCol w="339800">
                  <a:extLst>
                    <a:ext uri="{9D8B030D-6E8A-4147-A177-3AD203B41FA5}">
                      <a16:colId xmlns:a16="http://schemas.microsoft.com/office/drawing/2014/main" val="4149570335"/>
                    </a:ext>
                  </a:extLst>
                </a:gridCol>
                <a:gridCol w="339800">
                  <a:extLst>
                    <a:ext uri="{9D8B030D-6E8A-4147-A177-3AD203B41FA5}">
                      <a16:colId xmlns:a16="http://schemas.microsoft.com/office/drawing/2014/main" val="434471892"/>
                    </a:ext>
                  </a:extLst>
                </a:gridCol>
                <a:gridCol w="346700">
                  <a:extLst>
                    <a:ext uri="{9D8B030D-6E8A-4147-A177-3AD203B41FA5}">
                      <a16:colId xmlns:a16="http://schemas.microsoft.com/office/drawing/2014/main" val="3150781353"/>
                    </a:ext>
                  </a:extLst>
                </a:gridCol>
                <a:gridCol w="562109">
                  <a:extLst>
                    <a:ext uri="{9D8B030D-6E8A-4147-A177-3AD203B41FA5}">
                      <a16:colId xmlns:a16="http://schemas.microsoft.com/office/drawing/2014/main" val="2161417385"/>
                    </a:ext>
                  </a:extLst>
                </a:gridCol>
                <a:gridCol w="569009">
                  <a:extLst>
                    <a:ext uri="{9D8B030D-6E8A-4147-A177-3AD203B41FA5}">
                      <a16:colId xmlns:a16="http://schemas.microsoft.com/office/drawing/2014/main" val="4067700116"/>
                    </a:ext>
                  </a:extLst>
                </a:gridCol>
                <a:gridCol w="569009">
                  <a:extLst>
                    <a:ext uri="{9D8B030D-6E8A-4147-A177-3AD203B41FA5}">
                      <a16:colId xmlns:a16="http://schemas.microsoft.com/office/drawing/2014/main" val="3696933908"/>
                    </a:ext>
                  </a:extLst>
                </a:gridCol>
                <a:gridCol w="569009">
                  <a:extLst>
                    <a:ext uri="{9D8B030D-6E8A-4147-A177-3AD203B41FA5}">
                      <a16:colId xmlns:a16="http://schemas.microsoft.com/office/drawing/2014/main" val="4155430397"/>
                    </a:ext>
                  </a:extLst>
                </a:gridCol>
                <a:gridCol w="569009">
                  <a:extLst>
                    <a:ext uri="{9D8B030D-6E8A-4147-A177-3AD203B41FA5}">
                      <a16:colId xmlns:a16="http://schemas.microsoft.com/office/drawing/2014/main" val="4073973821"/>
                    </a:ext>
                  </a:extLst>
                </a:gridCol>
                <a:gridCol w="569009">
                  <a:extLst>
                    <a:ext uri="{9D8B030D-6E8A-4147-A177-3AD203B41FA5}">
                      <a16:colId xmlns:a16="http://schemas.microsoft.com/office/drawing/2014/main" val="292240271"/>
                    </a:ext>
                  </a:extLst>
                </a:gridCol>
                <a:gridCol w="3098230">
                  <a:extLst>
                    <a:ext uri="{9D8B030D-6E8A-4147-A177-3AD203B41FA5}">
                      <a16:colId xmlns:a16="http://schemas.microsoft.com/office/drawing/2014/main" val="2448079698"/>
                    </a:ext>
                  </a:extLst>
                </a:gridCol>
              </a:tblGrid>
              <a:tr h="1539845">
                <a:tc>
                  <a:txBody>
                    <a:bodyPr/>
                    <a:lstStyle/>
                    <a:p>
                      <a:pPr lvl="1" algn="l" fontAlgn="ctr"/>
                      <a:r>
                        <a:rPr lang="en-US" sz="1200" b="1" u="none" strike="noStrike" dirty="0">
                          <a:solidFill>
                            <a:schemeClr val="tx2">
                              <a:lumMod val="75000"/>
                            </a:schemeClr>
                          </a:solidFill>
                          <a:effectLst/>
                        </a:rPr>
                        <a:t>Scenario ** </a:t>
                      </a:r>
                    </a:p>
                    <a:p>
                      <a:pPr lvl="1" algn="l" fontAlgn="ctr"/>
                      <a:r>
                        <a:rPr lang="en-US" sz="1200" b="1" u="none" strike="noStrike" dirty="0">
                          <a:solidFill>
                            <a:schemeClr val="tx2">
                              <a:lumMod val="75000"/>
                            </a:schemeClr>
                          </a:solidFill>
                          <a:effectLst/>
                        </a:rPr>
                        <a:t>Assume AS qualified for All Headroom (NPF-LPC)</a:t>
                      </a:r>
                      <a:endParaRPr lang="en-US" sz="1200" b="1" i="0" u="none" strike="noStrike" dirty="0">
                        <a:solidFill>
                          <a:schemeClr val="tx2">
                            <a:lumMod val="75000"/>
                          </a:schemeClr>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u="none" strike="noStrike" dirty="0">
                          <a:effectLst/>
                        </a:rPr>
                        <a:t>MPC</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NPF</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LPC</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RST</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UFR</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Self-provided RRS UFR(MW)</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Self-provided ECRS (MW)</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Current Capability to provide UFR (MW)</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ECRS (10min) Ramp Rate (MW/min)</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RRS UFR AS Award</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u="none" strike="noStrike" dirty="0">
                          <a:effectLst/>
                        </a:rPr>
                        <a:t>ECRS </a:t>
                      </a:r>
                    </a:p>
                    <a:p>
                      <a:pPr algn="ctr" fontAlgn="ctr"/>
                      <a:r>
                        <a:rPr lang="en-US" sz="800" u="none" strike="noStrike" dirty="0">
                          <a:effectLst/>
                        </a:rPr>
                        <a:t>AS Award</a:t>
                      </a:r>
                      <a:endParaRPr lang="en-US" sz="800" b="0" i="0" u="none" strike="noStrike" dirty="0">
                        <a:solidFill>
                          <a:srgbClr val="000000"/>
                        </a:solidFill>
                        <a:effectLst/>
                        <a:latin typeface="Aptos Narrow" panose="020B0004020202020204" pitchFamily="34" charset="0"/>
                      </a:endParaRP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57200" lvl="1" algn="l" defTabSz="914400" rtl="0" eaLnBrk="1" fontAlgn="ctr" latinLnBrk="0" hangingPunct="1"/>
                      <a:r>
                        <a:rPr lang="en-US" sz="1200" b="1" u="none" strike="noStrike" kern="1200" dirty="0">
                          <a:solidFill>
                            <a:schemeClr val="tx2">
                              <a:lumMod val="75000"/>
                            </a:schemeClr>
                          </a:solidFill>
                          <a:effectLst/>
                          <a:latin typeface="+mn-lt"/>
                          <a:ea typeface="+mn-ea"/>
                          <a:cs typeface="+mn-cs"/>
                        </a:rPr>
                        <a:t>Notes</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188334"/>
                  </a:ext>
                </a:extLst>
              </a:tr>
              <a:tr h="755416">
                <a:tc>
                  <a:txBody>
                    <a:bodyPr/>
                    <a:lstStyle/>
                    <a:p>
                      <a:pPr marL="171450" lvl="1" indent="-171450" algn="l" defTabSz="914400" rtl="0" eaLnBrk="1" fontAlgn="ctr" latinLnBrk="0" hangingPunct="1">
                        <a:buFont typeface="Arial" panose="020B0604020202020204" pitchFamily="34" charset="0"/>
                        <a:buChar char="•"/>
                      </a:pPr>
                      <a:r>
                        <a:rPr lang="en-US" sz="1000" u="none" strike="noStrike" kern="1200" dirty="0">
                          <a:solidFill>
                            <a:schemeClr val="tx2">
                              <a:lumMod val="75000"/>
                            </a:schemeClr>
                          </a:solidFill>
                          <a:effectLst/>
                          <a:latin typeface="+mn-lt"/>
                          <a:ea typeface="+mn-ea"/>
                          <a:cs typeface="+mn-cs"/>
                        </a:rPr>
                        <a:t>NCLR_4 carries 30 MW of self-provision</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45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45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ONL</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Arm</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30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30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1" i="0" u="none" strike="noStrike" dirty="0">
                          <a:solidFill>
                            <a:srgbClr val="C00000"/>
                          </a:solidFill>
                          <a:effectLst/>
                          <a:latin typeface="Aptos Narrow" panose="020B0004020202020204" pitchFamily="34" charset="0"/>
                        </a:rPr>
                        <a:t>30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000" b="0" i="0" u="none" strike="noStrike" dirty="0">
                          <a:solidFill>
                            <a:schemeClr val="tx2">
                              <a:lumMod val="75000"/>
                            </a:schemeClr>
                          </a:solidFill>
                          <a:effectLst/>
                          <a:latin typeface="Aptos Narrow" panose="020B0004020202020204" pitchFamily="34" charset="0"/>
                        </a:rPr>
                        <a:t>NCLR_4 was awarded 30 MW of RRS while self-providing 30 MW. The resource has additional headroom, but the capability to provide RRS UFR is set to 30 MW. The resource will be awarded 30 MW.</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74557834"/>
                  </a:ext>
                </a:extLst>
              </a:tr>
              <a:tr h="755416">
                <a:tc>
                  <a:txBody>
                    <a:bodyPr/>
                    <a:lstStyle/>
                    <a:p>
                      <a:pPr marL="1714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kern="1200" dirty="0">
                          <a:solidFill>
                            <a:schemeClr val="tx2">
                              <a:lumMod val="75000"/>
                            </a:schemeClr>
                          </a:solidFill>
                          <a:effectLst/>
                          <a:latin typeface="+mn-lt"/>
                          <a:ea typeface="+mn-ea"/>
                          <a:cs typeface="+mn-cs"/>
                        </a:rPr>
                        <a:t>NCLR_5 does not self-provide RRS</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ONL</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Dis-Arm</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15</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1" i="0" u="none" strike="noStrike" dirty="0">
                          <a:solidFill>
                            <a:srgbClr val="C00000"/>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000" b="0" i="0" u="none" strike="noStrike" dirty="0">
                          <a:solidFill>
                            <a:schemeClr val="tx2">
                              <a:lumMod val="75000"/>
                            </a:schemeClr>
                          </a:solidFill>
                          <a:effectLst/>
                          <a:latin typeface="Aptos Narrow" panose="020B0004020202020204" pitchFamily="34" charset="0"/>
                        </a:rPr>
                        <a:t>Despite telemetering 15 MW RRS capability, NCLR_5 is not awarded RRS due to UFR status set to dis-armed.</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6026981"/>
                  </a:ext>
                </a:extLst>
              </a:tr>
              <a:tr h="837617">
                <a:tc>
                  <a:txBody>
                    <a:bodyPr/>
                    <a:lstStyle/>
                    <a:p>
                      <a:pPr marL="1714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kern="1200" dirty="0">
                          <a:solidFill>
                            <a:schemeClr val="tx2">
                              <a:lumMod val="75000"/>
                            </a:schemeClr>
                          </a:solidFill>
                          <a:effectLst/>
                          <a:latin typeface="+mn-lt"/>
                          <a:ea typeface="+mn-ea"/>
                          <a:cs typeface="+mn-cs"/>
                        </a:rPr>
                        <a:t>NCLR_6 carries 20 MW of self-provision</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40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40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ONL</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Arm</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20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30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1" i="0" u="none" strike="noStrike" dirty="0">
                          <a:solidFill>
                            <a:srgbClr val="C00000"/>
                          </a:solidFill>
                          <a:effectLst/>
                          <a:latin typeface="Aptos Narrow" panose="020B0004020202020204" pitchFamily="34" charset="0"/>
                        </a:rPr>
                        <a:t>20~30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000" b="0" i="0" u="none" strike="noStrike" kern="1200" dirty="0">
                          <a:solidFill>
                            <a:schemeClr val="tx2">
                              <a:lumMod val="75000"/>
                            </a:schemeClr>
                          </a:solidFill>
                          <a:effectLst/>
                          <a:latin typeface="Aptos Narrow" panose="020B0004020202020204" pitchFamily="34" charset="0"/>
                          <a:ea typeface="+mn-ea"/>
                          <a:cs typeface="+mn-cs"/>
                        </a:rPr>
                        <a:t>NCLR_6 telemetered a RRS capability of 30MW and self-provided 20MW of RRS. The resource will be awarded at least 20 MW, due to self-provided telemetry of 20 MW, and up to 30 MW as its capability to provide RRS UFR is set to 30 MW and has ample capacity.</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64814918"/>
                  </a:ext>
                </a:extLst>
              </a:tr>
            </a:tbl>
          </a:graphicData>
        </a:graphic>
      </p:graphicFrame>
      <p:sp>
        <p:nvSpPr>
          <p:cNvPr id="11" name="TextBox 10">
            <a:extLst>
              <a:ext uri="{FF2B5EF4-FFF2-40B4-BE49-F238E27FC236}">
                <a16:creationId xmlns:a16="http://schemas.microsoft.com/office/drawing/2014/main" id="{C5CC66DB-3D53-D9BE-1B04-B622CD97EFB1}"/>
              </a:ext>
            </a:extLst>
          </p:cNvPr>
          <p:cNvSpPr txBox="1"/>
          <p:nvPr/>
        </p:nvSpPr>
        <p:spPr>
          <a:xfrm>
            <a:off x="778659" y="5676686"/>
            <a:ext cx="2479729" cy="553998"/>
          </a:xfrm>
          <a:prstGeom prst="rect">
            <a:avLst/>
          </a:prstGeom>
          <a:solidFill>
            <a:schemeClr val="tx2"/>
          </a:solidFill>
        </p:spPr>
        <p:txBody>
          <a:bodyPr wrap="square" rtlCol="0">
            <a:spAutoFit/>
          </a:bodyPr>
          <a:lstStyle/>
          <a:p>
            <a:r>
              <a:rPr lang="en-US" sz="1500" i="1" dirty="0">
                <a:solidFill>
                  <a:schemeClr val="accent3"/>
                </a:solidFill>
              </a:rPr>
              <a:t>QSE to ERCOT Telemetry</a:t>
            </a:r>
          </a:p>
          <a:p>
            <a:r>
              <a:rPr lang="en-US" sz="1500" i="1" dirty="0">
                <a:solidFill>
                  <a:schemeClr val="accent1">
                    <a:lumMod val="60000"/>
                    <a:lumOff val="40000"/>
                  </a:schemeClr>
                </a:solidFill>
              </a:rPr>
              <a:t>ERCOT to QSE ICCP</a:t>
            </a:r>
          </a:p>
        </p:txBody>
      </p:sp>
      <p:sp>
        <p:nvSpPr>
          <p:cNvPr id="3" name="Content Placeholder 2">
            <a:extLst>
              <a:ext uri="{FF2B5EF4-FFF2-40B4-BE49-F238E27FC236}">
                <a16:creationId xmlns:a16="http://schemas.microsoft.com/office/drawing/2014/main" id="{8F525A26-A3B6-10FC-CD9C-A23844C9F80A}"/>
              </a:ext>
            </a:extLst>
          </p:cNvPr>
          <p:cNvSpPr txBox="1">
            <a:spLocks/>
          </p:cNvSpPr>
          <p:nvPr/>
        </p:nvSpPr>
        <p:spPr>
          <a:xfrm>
            <a:off x="406400" y="977054"/>
            <a:ext cx="11379200" cy="698790"/>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QSE 1 is awarded 50 MW of RRS UFR in the Day Ahead. QSE 1 has 3 Load Resources with 100 MW of capability in its portfolio to spread the 50 MW obligation across.</a:t>
            </a:r>
          </a:p>
        </p:txBody>
      </p:sp>
    </p:spTree>
    <p:extLst>
      <p:ext uri="{BB962C8B-B14F-4D97-AF65-F5344CB8AC3E}">
        <p14:creationId xmlns:p14="http://schemas.microsoft.com/office/powerpoint/2010/main" val="3262942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5619-44B4-3841-FFF3-ED634B96970A}"/>
              </a:ext>
            </a:extLst>
          </p:cNvPr>
          <p:cNvSpPr>
            <a:spLocks noGrp="1"/>
          </p:cNvSpPr>
          <p:nvPr>
            <p:ph type="title"/>
          </p:nvPr>
        </p:nvSpPr>
        <p:spPr/>
        <p:txBody>
          <a:bodyPr/>
          <a:lstStyle/>
          <a:p>
            <a:r>
              <a:rPr lang="en-US" dirty="0"/>
              <a:t>Questions and for more info contacts</a:t>
            </a:r>
          </a:p>
        </p:txBody>
      </p:sp>
      <p:sp>
        <p:nvSpPr>
          <p:cNvPr id="3" name="Content Placeholder 2">
            <a:extLst>
              <a:ext uri="{FF2B5EF4-FFF2-40B4-BE49-F238E27FC236}">
                <a16:creationId xmlns:a16="http://schemas.microsoft.com/office/drawing/2014/main" id="{F82FDEA2-5736-61B0-A7C3-F33D44B6658C}"/>
              </a:ext>
            </a:extLst>
          </p:cNvPr>
          <p:cNvSpPr>
            <a:spLocks noGrp="1"/>
          </p:cNvSpPr>
          <p:nvPr>
            <p:ph idx="1"/>
          </p:nvPr>
        </p:nvSpPr>
        <p:spPr>
          <a:xfrm>
            <a:off x="655608" y="1075766"/>
            <a:ext cx="10153290" cy="4844268"/>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Demand Integration</a:t>
            </a:r>
          </a:p>
          <a:p>
            <a:pPr marL="0" indent="0" algn="ctr">
              <a:buNone/>
            </a:pPr>
            <a:r>
              <a:rPr lang="en-US" dirty="0">
                <a:hlinkClick r:id="rId2"/>
              </a:rPr>
              <a:t>ERCOTLRandSODG@ercot.com</a:t>
            </a:r>
            <a:endParaRPr lang="en-US" dirty="0"/>
          </a:p>
          <a:p>
            <a:pPr marL="0" indent="0" algn="ctr">
              <a:buNone/>
            </a:pPr>
            <a:r>
              <a:rPr lang="en-US" dirty="0"/>
              <a:t>Mark Patterson</a:t>
            </a:r>
          </a:p>
          <a:p>
            <a:pPr marL="0" indent="0" algn="ctr">
              <a:buNone/>
            </a:pPr>
            <a:r>
              <a:rPr lang="en-US" dirty="0"/>
              <a:t>Anthony Pataray</a:t>
            </a:r>
          </a:p>
          <a:p>
            <a:pPr marL="0" indent="0" algn="ctr">
              <a:buNone/>
            </a:pPr>
            <a:r>
              <a:rPr lang="en-US" dirty="0"/>
              <a:t>Donald House</a:t>
            </a:r>
          </a:p>
          <a:p>
            <a:pPr marL="0" indent="0" algn="ctr">
              <a:buNone/>
            </a:pPr>
            <a:r>
              <a:rPr lang="en-US" dirty="0"/>
              <a:t>Franky Wong</a:t>
            </a:r>
          </a:p>
        </p:txBody>
      </p:sp>
      <p:sp>
        <p:nvSpPr>
          <p:cNvPr id="4" name="Slide Number Placeholder 3">
            <a:extLst>
              <a:ext uri="{FF2B5EF4-FFF2-40B4-BE49-F238E27FC236}">
                <a16:creationId xmlns:a16="http://schemas.microsoft.com/office/drawing/2014/main" id="{15448F4C-C6AC-DA0F-1E27-77EF89E96A5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598971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B892-42C2-DF43-EFC5-C83E034AA188}"/>
              </a:ext>
            </a:extLst>
          </p:cNvPr>
          <p:cNvSpPr>
            <a:spLocks noGrp="1"/>
          </p:cNvSpPr>
          <p:nvPr>
            <p:ph type="title"/>
          </p:nvPr>
        </p:nvSpPr>
        <p:spPr/>
        <p:txBody>
          <a:bodyPr/>
          <a:lstStyle/>
          <a:p>
            <a:r>
              <a:rPr lang="en-US" dirty="0"/>
              <a:t>RTC+B Training videos</a:t>
            </a:r>
          </a:p>
        </p:txBody>
      </p:sp>
      <p:sp>
        <p:nvSpPr>
          <p:cNvPr id="4" name="Slide Number Placeholder 3">
            <a:extLst>
              <a:ext uri="{FF2B5EF4-FFF2-40B4-BE49-F238E27FC236}">
                <a16:creationId xmlns:a16="http://schemas.microsoft.com/office/drawing/2014/main" id="{A8ADEC20-8C60-1FAB-D904-FACE9FD5283E}"/>
              </a:ext>
            </a:extLst>
          </p:cNvPr>
          <p:cNvSpPr>
            <a:spLocks noGrp="1"/>
          </p:cNvSpPr>
          <p:nvPr>
            <p:ph type="sldNum" sz="quarter" idx="4"/>
          </p:nvPr>
        </p:nvSpPr>
        <p:spPr/>
        <p:txBody>
          <a:bodyPr/>
          <a:lstStyle/>
          <a:p>
            <a:fld id="{1D93BD3E-1E9A-4970-A6F7-E7AC52762E0C}" type="slidenum">
              <a:rPr lang="en-US" smtClean="0"/>
              <a:pPr/>
              <a:t>42</a:t>
            </a:fld>
            <a:endParaRPr lang="en-US" dirty="0"/>
          </a:p>
        </p:txBody>
      </p:sp>
      <p:pic>
        <p:nvPicPr>
          <p:cNvPr id="6" name="Picture 5" descr="Graphical user interface, application&#10;&#10;AI-generated content may be incorrect.">
            <a:extLst>
              <a:ext uri="{FF2B5EF4-FFF2-40B4-BE49-F238E27FC236}">
                <a16:creationId xmlns:a16="http://schemas.microsoft.com/office/drawing/2014/main" id="{C7BC55FE-AB7F-5163-D6D4-4F16371BB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262" y="785869"/>
            <a:ext cx="8753476" cy="5286262"/>
          </a:xfrm>
          <a:prstGeom prst="rect">
            <a:avLst/>
          </a:prstGeom>
        </p:spPr>
      </p:pic>
      <p:sp>
        <p:nvSpPr>
          <p:cNvPr id="5" name="TextBox 4">
            <a:extLst>
              <a:ext uri="{FF2B5EF4-FFF2-40B4-BE49-F238E27FC236}">
                <a16:creationId xmlns:a16="http://schemas.microsoft.com/office/drawing/2014/main" id="{16C90715-8F13-21C5-8710-98ABB1751136}"/>
              </a:ext>
            </a:extLst>
          </p:cNvPr>
          <p:cNvSpPr txBox="1"/>
          <p:nvPr/>
        </p:nvSpPr>
        <p:spPr>
          <a:xfrm>
            <a:off x="2729638" y="6096000"/>
            <a:ext cx="7584483" cy="369332"/>
          </a:xfrm>
          <a:prstGeom prst="rect">
            <a:avLst/>
          </a:prstGeom>
          <a:noFill/>
        </p:spPr>
        <p:txBody>
          <a:bodyPr wrap="square">
            <a:spAutoFit/>
          </a:bodyPr>
          <a:lstStyle/>
          <a:p>
            <a:pPr marL="285750" indent="-285750">
              <a:buFont typeface="Arial" panose="020B0604020202020204" pitchFamily="34" charset="0"/>
              <a:buChar char="•"/>
              <a:defRPr/>
            </a:pPr>
            <a:r>
              <a:rPr lang="en-US" dirty="0"/>
              <a:t>See </a:t>
            </a:r>
            <a:r>
              <a:rPr lang="en-US" dirty="0">
                <a:hlinkClick r:id="rId3"/>
              </a:rPr>
              <a:t>RTC Training Webpage</a:t>
            </a:r>
            <a:endParaRPr lang="en-US" dirty="0"/>
          </a:p>
        </p:txBody>
      </p:sp>
    </p:spTree>
    <p:extLst>
      <p:ext uri="{BB962C8B-B14F-4D97-AF65-F5344CB8AC3E}">
        <p14:creationId xmlns:p14="http://schemas.microsoft.com/office/powerpoint/2010/main" val="89723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D93BD3E-1E9A-4970-A6F7-E7AC52762E0C}" type="slidenum">
              <a:rPr lang="en-US">
                <a:solidFill>
                  <a:prstClr val="black">
                    <a:tint val="75000"/>
                  </a:prstClr>
                </a:solidFill>
                <a:latin typeface="Arial" panose="020B0604020202020204"/>
              </a:rPr>
              <a:pPr/>
              <a:t>43</a:t>
            </a:fld>
            <a:endParaRPr lang="en-US">
              <a:solidFill>
                <a:prstClr val="black">
                  <a:tint val="75000"/>
                </a:prstClr>
              </a:solidFill>
              <a:latin typeface="Arial" panose="020B0604020202020204"/>
            </a:endParaRPr>
          </a:p>
        </p:txBody>
      </p:sp>
      <p:sp>
        <p:nvSpPr>
          <p:cNvPr id="3" name="Content Placeholder 2"/>
          <p:cNvSpPr>
            <a:spLocks noGrp="1"/>
          </p:cNvSpPr>
          <p:nvPr>
            <p:ph sz="half" idx="1"/>
          </p:nvPr>
        </p:nvSpPr>
        <p:spPr>
          <a:xfrm>
            <a:off x="431321" y="1028700"/>
            <a:ext cx="4977441" cy="4800600"/>
          </a:xfrm>
        </p:spPr>
        <p:txBody>
          <a:bodyPr/>
          <a:lstStyle/>
          <a:p>
            <a:r>
              <a:rPr lang="en-US" sz="1600" dirty="0"/>
              <a:t>Ancillary Services (AS)</a:t>
            </a:r>
          </a:p>
          <a:p>
            <a:r>
              <a:rPr lang="en-US" sz="1600" dirty="0"/>
              <a:t>Ancillary Service Demand Curve (ASDC)</a:t>
            </a:r>
          </a:p>
          <a:p>
            <a:r>
              <a:rPr lang="en-US" sz="1600" dirty="0"/>
              <a:t>Controllable Load Resource (CLR)</a:t>
            </a:r>
          </a:p>
          <a:p>
            <a:r>
              <a:rPr lang="en-US" sz="1600" dirty="0"/>
              <a:t>Current Operating Plan (COP)</a:t>
            </a:r>
          </a:p>
          <a:p>
            <a:r>
              <a:rPr lang="en-US" sz="1600" dirty="0"/>
              <a:t>Day-Ahead Market (DAM)</a:t>
            </a:r>
          </a:p>
          <a:p>
            <a:r>
              <a:rPr lang="en-US" sz="1600" dirty="0"/>
              <a:t>ERCOT Contingency Reserve Service (ECRS)</a:t>
            </a:r>
          </a:p>
          <a:p>
            <a:r>
              <a:rPr lang="en-US" sz="1600" dirty="0"/>
              <a:t>High Sustained Limit (HSL)</a:t>
            </a:r>
          </a:p>
          <a:p>
            <a:r>
              <a:rPr lang="en-US" sz="1600" dirty="0"/>
              <a:t>Load Frequency Control (LFC)</a:t>
            </a:r>
          </a:p>
          <a:p>
            <a:r>
              <a:rPr lang="en-US" sz="1600" dirty="0"/>
              <a:t>Load Resource (LR)</a:t>
            </a:r>
          </a:p>
          <a:p>
            <a:r>
              <a:rPr lang="en-US" sz="1600" dirty="0"/>
              <a:t>Load Serving Entity (LSE)</a:t>
            </a:r>
          </a:p>
          <a:p>
            <a:r>
              <a:rPr lang="en-US" sz="1600" dirty="0"/>
              <a:t>Locational Marginal Price (LMP)</a:t>
            </a:r>
          </a:p>
          <a:p>
            <a:r>
              <a:rPr lang="en-US" sz="1600" dirty="0"/>
              <a:t>Low Power Consumption (LPC) = (LSL in EMS)</a:t>
            </a:r>
          </a:p>
          <a:p>
            <a:r>
              <a:rPr lang="en-US" sz="1600" dirty="0"/>
              <a:t>Low Sustained Limit (LSL)</a:t>
            </a:r>
          </a:p>
          <a:p>
            <a:r>
              <a:rPr lang="en-US" sz="1600" dirty="0"/>
              <a:t>Max Power Consumption (MPC) = (HSL in EMS)</a:t>
            </a:r>
          </a:p>
          <a:p>
            <a:r>
              <a:rPr lang="en-US" sz="1600" dirty="0"/>
              <a:t>Market Clearing Price for Capacity (MCPC)</a:t>
            </a:r>
          </a:p>
          <a:p>
            <a:endParaRPr lang="en-US" sz="1800" dirty="0"/>
          </a:p>
        </p:txBody>
      </p:sp>
      <p:sp>
        <p:nvSpPr>
          <p:cNvPr id="4" name="Content Placeholder 3"/>
          <p:cNvSpPr>
            <a:spLocks noGrp="1"/>
          </p:cNvSpPr>
          <p:nvPr>
            <p:ph sz="half" idx="2"/>
          </p:nvPr>
        </p:nvSpPr>
        <p:spPr>
          <a:xfrm>
            <a:off x="5771072" y="1028700"/>
            <a:ext cx="5331124" cy="4800600"/>
          </a:xfrm>
        </p:spPr>
        <p:txBody>
          <a:bodyPr/>
          <a:lstStyle/>
          <a:p>
            <a:r>
              <a:rPr lang="en-US" sz="1600" dirty="0"/>
              <a:t>Net Power Consumption (NPC)</a:t>
            </a:r>
          </a:p>
          <a:p>
            <a:r>
              <a:rPr lang="en-US" sz="1600" dirty="0"/>
              <a:t>Nodal Protocol Revision Request (NPRR)</a:t>
            </a:r>
          </a:p>
          <a:p>
            <a:r>
              <a:rPr lang="en-US" sz="1600" dirty="0"/>
              <a:t>Non-Spinning Reserve Service (Non-Spin)</a:t>
            </a:r>
          </a:p>
          <a:p>
            <a:r>
              <a:rPr lang="en-US" sz="1600" dirty="0"/>
              <a:t>Operating Reserve Demand Curve (ORDC)</a:t>
            </a:r>
          </a:p>
          <a:p>
            <a:r>
              <a:rPr lang="en-US" sz="1600" dirty="0"/>
              <a:t>Qualified Scheduling Entity (QSE)</a:t>
            </a:r>
          </a:p>
          <a:p>
            <a:r>
              <a:rPr lang="en-US" sz="1600" dirty="0"/>
              <a:t>Real-Time Co-optimization (RTC)</a:t>
            </a:r>
          </a:p>
          <a:p>
            <a:r>
              <a:rPr lang="en-US" sz="1600" dirty="0"/>
              <a:t>Real-Time Market (RTM)</a:t>
            </a:r>
          </a:p>
          <a:p>
            <a:r>
              <a:rPr lang="en-US" sz="1600" dirty="0"/>
              <a:t>Regulation Down (</a:t>
            </a:r>
            <a:r>
              <a:rPr lang="en-US" sz="1600" dirty="0" err="1"/>
              <a:t>Reg</a:t>
            </a:r>
            <a:r>
              <a:rPr lang="en-US" sz="1600" dirty="0"/>
              <a:t>-Down)</a:t>
            </a:r>
          </a:p>
          <a:p>
            <a:r>
              <a:rPr lang="en-US" sz="1600" dirty="0"/>
              <a:t>Regulation Up (</a:t>
            </a:r>
            <a:r>
              <a:rPr lang="en-US" sz="1600" dirty="0" err="1"/>
              <a:t>Reg</a:t>
            </a:r>
            <a:r>
              <a:rPr lang="en-US" sz="1600" dirty="0"/>
              <a:t>-Up)</a:t>
            </a:r>
          </a:p>
          <a:p>
            <a:r>
              <a:rPr lang="en-US" sz="1600" dirty="0"/>
              <a:t>Resource Limit Calculator (RLC)</a:t>
            </a:r>
          </a:p>
          <a:p>
            <a:r>
              <a:rPr lang="en-US" sz="1600" dirty="0"/>
              <a:t>Responsive Reserve Service (RRS)</a:t>
            </a:r>
          </a:p>
          <a:p>
            <a:r>
              <a:rPr lang="en-US" sz="1600" dirty="0"/>
              <a:t>Security-Constrained Economic Dispatch (SCED)</a:t>
            </a:r>
          </a:p>
          <a:p>
            <a:r>
              <a:rPr lang="en-US" sz="1600" dirty="0"/>
              <a:t>Supplemental Ancillary Service Market (SASM)</a:t>
            </a:r>
          </a:p>
          <a:p>
            <a:r>
              <a:rPr lang="en-US" sz="1600" dirty="0"/>
              <a:t>System-Wide Offer Cap (SWOC)</a:t>
            </a:r>
          </a:p>
          <a:p>
            <a:r>
              <a:rPr lang="en-US" sz="1600" dirty="0"/>
              <a:t>Under-Frequency Relay (UFR)</a:t>
            </a:r>
          </a:p>
          <a:p>
            <a:r>
              <a:rPr lang="en-US" sz="1600" dirty="0"/>
              <a:t>Value of Lost Load (VOLL)</a:t>
            </a:r>
          </a:p>
        </p:txBody>
      </p:sp>
      <p:sp>
        <p:nvSpPr>
          <p:cNvPr id="5" name="Title 4"/>
          <p:cNvSpPr>
            <a:spLocks noGrp="1"/>
          </p:cNvSpPr>
          <p:nvPr>
            <p:ph type="title"/>
          </p:nvPr>
        </p:nvSpPr>
        <p:spPr/>
        <p:txBody>
          <a:bodyPr/>
          <a:lstStyle/>
          <a:p>
            <a:r>
              <a:rPr lang="en-US" sz="2400" dirty="0"/>
              <a:t>Appendix - Acronyms </a:t>
            </a:r>
          </a:p>
        </p:txBody>
      </p:sp>
    </p:spTree>
    <p:extLst>
      <p:ext uri="{BB962C8B-B14F-4D97-AF65-F5344CB8AC3E}">
        <p14:creationId xmlns:p14="http://schemas.microsoft.com/office/powerpoint/2010/main" val="3057234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B1FEE9-9E26-593D-9BDA-371944F19740}"/>
              </a:ext>
            </a:extLst>
          </p:cNvPr>
          <p:cNvSpPr>
            <a:spLocks noGrp="1"/>
          </p:cNvSpPr>
          <p:nvPr>
            <p:ph type="ctrTitle"/>
          </p:nvPr>
        </p:nvSpPr>
        <p:spPr/>
        <p:txBody>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Self-Provision and AS Offers blocks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 name="Slide Number Placeholder 1">
            <a:extLst>
              <a:ext uri="{FF2B5EF4-FFF2-40B4-BE49-F238E27FC236}">
                <a16:creationId xmlns:a16="http://schemas.microsoft.com/office/drawing/2014/main" id="{E01368E5-C188-35E8-3C99-F33DFDAF8348}"/>
              </a:ext>
            </a:extLst>
          </p:cNvPr>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638495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A5C1-DDFD-0E1E-2789-D719EA598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190EB-584C-A426-A5DC-1BC225C90D73}"/>
              </a:ext>
            </a:extLst>
          </p:cNvPr>
          <p:cNvSpPr>
            <a:spLocks noGrp="1"/>
          </p:cNvSpPr>
          <p:nvPr>
            <p:ph type="title"/>
          </p:nvPr>
        </p:nvSpPr>
        <p:spPr/>
        <p:txBody>
          <a:bodyPr/>
          <a:lstStyle/>
          <a:p>
            <a:r>
              <a:rPr lang="en-US" dirty="0"/>
              <a:t>Self-Provision &amp; AS Offering Best Practices</a:t>
            </a:r>
          </a:p>
        </p:txBody>
      </p:sp>
      <p:sp>
        <p:nvSpPr>
          <p:cNvPr id="4" name="Slide Number Placeholder 3">
            <a:extLst>
              <a:ext uri="{FF2B5EF4-FFF2-40B4-BE49-F238E27FC236}">
                <a16:creationId xmlns:a16="http://schemas.microsoft.com/office/drawing/2014/main" id="{FD38D3F5-B965-3E81-3D39-9044B327A37C}"/>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45</a:t>
            </a:fld>
            <a:endParaRPr lang="en-US">
              <a:solidFill>
                <a:prstClr val="black">
                  <a:tint val="75000"/>
                </a:prstClr>
              </a:solidFill>
            </a:endParaRPr>
          </a:p>
        </p:txBody>
      </p:sp>
      <p:sp>
        <p:nvSpPr>
          <p:cNvPr id="7" name="Content Placeholder 2">
            <a:extLst>
              <a:ext uri="{FF2B5EF4-FFF2-40B4-BE49-F238E27FC236}">
                <a16:creationId xmlns:a16="http://schemas.microsoft.com/office/drawing/2014/main" id="{3DBBC824-3A5F-2C8A-7909-606AEC684B73}"/>
              </a:ext>
            </a:extLst>
          </p:cNvPr>
          <p:cNvSpPr txBox="1">
            <a:spLocks/>
          </p:cNvSpPr>
          <p:nvPr/>
        </p:nvSpPr>
        <p:spPr>
          <a:xfrm>
            <a:off x="457200" y="1006866"/>
            <a:ext cx="11379200" cy="4844268"/>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Char char="•"/>
            </a:pPr>
            <a:r>
              <a:rPr lang="en-US" dirty="0"/>
              <a:t>Offer as if you are not self-providing</a:t>
            </a:r>
          </a:p>
          <a:p>
            <a:pPr marL="742950" lvl="1">
              <a:buFont typeface="+mj-lt"/>
              <a:buChar char="•"/>
            </a:pPr>
            <a:r>
              <a:rPr lang="en-US" sz="1800" dirty="0"/>
              <a:t>If self-provision drops off</a:t>
            </a:r>
            <a:r>
              <a:rPr lang="en-US" sz="1800" dirty="0">
                <a:solidFill>
                  <a:schemeClr val="accent3"/>
                </a:solidFill>
              </a:rPr>
              <a:t> </a:t>
            </a:r>
            <a:r>
              <a:rPr lang="en-US" sz="1800" dirty="0"/>
              <a:t>and the QSE is not offering in this way, SCED will create and use a proxy offer — which you likely want to avoid.</a:t>
            </a:r>
          </a:p>
          <a:p>
            <a:pPr>
              <a:buFont typeface="+mj-lt"/>
              <a:buChar char="•"/>
            </a:pPr>
            <a:r>
              <a:rPr lang="en-US" dirty="0"/>
              <a:t>Self-provision MWs are accepted first by SCED</a:t>
            </a:r>
          </a:p>
          <a:p>
            <a:pPr marL="742950" lvl="1">
              <a:buFont typeface="+mj-lt"/>
              <a:buChar char="•"/>
            </a:pPr>
            <a:r>
              <a:rPr lang="en-US" sz="1800" dirty="0"/>
              <a:t>Remaining Ancillary Service (AS) awards when AS capability exceeds self-provision amounts are filled using block offers, starting with the lowest priced block (i.e., awards based on self-provision do not consume AS offer blocks).</a:t>
            </a:r>
          </a:p>
          <a:p>
            <a:pPr>
              <a:buFont typeface="+mj-lt"/>
              <a:buChar char="•"/>
            </a:pPr>
            <a:r>
              <a:rPr lang="en-US" dirty="0"/>
              <a:t>Best Practice (ERCOT Recommended):</a:t>
            </a:r>
          </a:p>
          <a:p>
            <a:pPr marL="742950" lvl="1">
              <a:buFont typeface="+mj-lt"/>
              <a:buChar char="•"/>
            </a:pPr>
            <a:r>
              <a:rPr lang="en-US" sz="1800" dirty="0"/>
              <a:t>Create your self-provision first, then offer your full resources capability</a:t>
            </a:r>
          </a:p>
          <a:p>
            <a:pPr marL="742950" lvl="1">
              <a:buFont typeface="+mj-lt"/>
              <a:buChar char="•"/>
            </a:pPr>
            <a:r>
              <a:rPr lang="en-US" sz="1800" dirty="0"/>
              <a:t>Offer full capability, regardless of how much is self-provisioned</a:t>
            </a:r>
          </a:p>
          <a:p>
            <a:pPr>
              <a:buFont typeface="+mj-lt"/>
              <a:buChar char="•"/>
            </a:pPr>
            <a:r>
              <a:rPr lang="en-US" dirty="0"/>
              <a:t>Why this matters:</a:t>
            </a:r>
          </a:p>
          <a:p>
            <a:pPr marL="742950" lvl="1">
              <a:buFont typeface="+mj-lt"/>
              <a:buChar char="•"/>
            </a:pPr>
            <a:r>
              <a:rPr lang="en-US" sz="1800" dirty="0"/>
              <a:t>Without full offers, SCED fills gaps using proxy logic, which may not reflect your preferred pricing or operational strategy</a:t>
            </a:r>
          </a:p>
          <a:p>
            <a:pPr lvl="1">
              <a:buFont typeface="+mj-lt"/>
              <a:buAutoNum type="arabicPeriod"/>
            </a:pPr>
            <a:endParaRPr lang="en-US" dirty="0">
              <a:solidFill>
                <a:srgbClr val="5B6770"/>
              </a:solidFill>
              <a:latin typeface="Arial" panose="020B0604020202020204"/>
            </a:endParaRPr>
          </a:p>
          <a:p>
            <a:pPr lvl="1">
              <a:buFont typeface="+mj-lt"/>
              <a:buAutoNum type="arabicPeriod"/>
            </a:pPr>
            <a:endParaRPr lang="en-US" dirty="0">
              <a:solidFill>
                <a:srgbClr val="5B6770"/>
              </a:solidFill>
              <a:latin typeface="Arial" panose="020B0604020202020204"/>
            </a:endParaRPr>
          </a:p>
          <a:p>
            <a:endParaRPr lang="en-US" dirty="0"/>
          </a:p>
        </p:txBody>
      </p:sp>
    </p:spTree>
    <p:extLst>
      <p:ext uri="{BB962C8B-B14F-4D97-AF65-F5344CB8AC3E}">
        <p14:creationId xmlns:p14="http://schemas.microsoft.com/office/powerpoint/2010/main" val="4088399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C083E-4FB0-2BF2-67AB-D3D6B67CE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64E18-3807-761B-28E2-BC2A3E50C58B}"/>
              </a:ext>
            </a:extLst>
          </p:cNvPr>
          <p:cNvSpPr>
            <a:spLocks noGrp="1"/>
          </p:cNvSpPr>
          <p:nvPr>
            <p:ph type="title"/>
          </p:nvPr>
        </p:nvSpPr>
        <p:spPr/>
        <p:txBody>
          <a:bodyPr/>
          <a:lstStyle/>
          <a:p>
            <a:r>
              <a:rPr lang="en-US" dirty="0"/>
              <a:t>Scenario 1 with Offer Structure</a:t>
            </a:r>
          </a:p>
        </p:txBody>
      </p:sp>
      <p:sp>
        <p:nvSpPr>
          <p:cNvPr id="4" name="Slide Number Placeholder 3">
            <a:extLst>
              <a:ext uri="{FF2B5EF4-FFF2-40B4-BE49-F238E27FC236}">
                <a16:creationId xmlns:a16="http://schemas.microsoft.com/office/drawing/2014/main" id="{61856CB8-C269-C956-B9A4-757735349B81}"/>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46</a:t>
            </a:fld>
            <a:endParaRPr lang="en-US">
              <a:solidFill>
                <a:prstClr val="black">
                  <a:tint val="75000"/>
                </a:prstClr>
              </a:solidFill>
            </a:endParaRPr>
          </a:p>
        </p:txBody>
      </p:sp>
      <p:graphicFrame>
        <p:nvGraphicFramePr>
          <p:cNvPr id="9" name="Content Placeholder 8">
            <a:extLst>
              <a:ext uri="{FF2B5EF4-FFF2-40B4-BE49-F238E27FC236}">
                <a16:creationId xmlns:a16="http://schemas.microsoft.com/office/drawing/2014/main" id="{090D1789-88A6-724A-7A1B-A4544EC1A429}"/>
              </a:ext>
            </a:extLst>
          </p:cNvPr>
          <p:cNvGraphicFramePr>
            <a:graphicFrameLocks noGrp="1"/>
          </p:cNvGraphicFramePr>
          <p:nvPr>
            <p:ph idx="1"/>
          </p:nvPr>
        </p:nvGraphicFramePr>
        <p:xfrm>
          <a:off x="1031013" y="1296167"/>
          <a:ext cx="9504952" cy="2470369"/>
        </p:xfrm>
        <a:graphic>
          <a:graphicData uri="http://schemas.openxmlformats.org/drawingml/2006/table">
            <a:tbl>
              <a:tblPr>
                <a:tableStyleId>{5C22544A-7EE6-4342-B048-85BDC9FD1C3A}</a:tableStyleId>
              </a:tblPr>
              <a:tblGrid>
                <a:gridCol w="2328291">
                  <a:extLst>
                    <a:ext uri="{9D8B030D-6E8A-4147-A177-3AD203B41FA5}">
                      <a16:colId xmlns:a16="http://schemas.microsoft.com/office/drawing/2014/main" val="2803127119"/>
                    </a:ext>
                  </a:extLst>
                </a:gridCol>
                <a:gridCol w="303703">
                  <a:extLst>
                    <a:ext uri="{9D8B030D-6E8A-4147-A177-3AD203B41FA5}">
                      <a16:colId xmlns:a16="http://schemas.microsoft.com/office/drawing/2014/main" val="76635263"/>
                    </a:ext>
                  </a:extLst>
                </a:gridCol>
                <a:gridCol w="303703">
                  <a:extLst>
                    <a:ext uri="{9D8B030D-6E8A-4147-A177-3AD203B41FA5}">
                      <a16:colId xmlns:a16="http://schemas.microsoft.com/office/drawing/2014/main" val="4062436037"/>
                    </a:ext>
                  </a:extLst>
                </a:gridCol>
                <a:gridCol w="303703">
                  <a:extLst>
                    <a:ext uri="{9D8B030D-6E8A-4147-A177-3AD203B41FA5}">
                      <a16:colId xmlns:a16="http://schemas.microsoft.com/office/drawing/2014/main" val="4149570335"/>
                    </a:ext>
                  </a:extLst>
                </a:gridCol>
                <a:gridCol w="303703">
                  <a:extLst>
                    <a:ext uri="{9D8B030D-6E8A-4147-A177-3AD203B41FA5}">
                      <a16:colId xmlns:a16="http://schemas.microsoft.com/office/drawing/2014/main" val="434471892"/>
                    </a:ext>
                  </a:extLst>
                </a:gridCol>
                <a:gridCol w="303703">
                  <a:extLst>
                    <a:ext uri="{9D8B030D-6E8A-4147-A177-3AD203B41FA5}">
                      <a16:colId xmlns:a16="http://schemas.microsoft.com/office/drawing/2014/main" val="3150781353"/>
                    </a:ext>
                  </a:extLst>
                </a:gridCol>
                <a:gridCol w="508563">
                  <a:extLst>
                    <a:ext uri="{9D8B030D-6E8A-4147-A177-3AD203B41FA5}">
                      <a16:colId xmlns:a16="http://schemas.microsoft.com/office/drawing/2014/main" val="2161417385"/>
                    </a:ext>
                  </a:extLst>
                </a:gridCol>
                <a:gridCol w="508563">
                  <a:extLst>
                    <a:ext uri="{9D8B030D-6E8A-4147-A177-3AD203B41FA5}">
                      <a16:colId xmlns:a16="http://schemas.microsoft.com/office/drawing/2014/main" val="4067700116"/>
                    </a:ext>
                  </a:extLst>
                </a:gridCol>
                <a:gridCol w="508563">
                  <a:extLst>
                    <a:ext uri="{9D8B030D-6E8A-4147-A177-3AD203B41FA5}">
                      <a16:colId xmlns:a16="http://schemas.microsoft.com/office/drawing/2014/main" val="3696933908"/>
                    </a:ext>
                  </a:extLst>
                </a:gridCol>
                <a:gridCol w="508563">
                  <a:extLst>
                    <a:ext uri="{9D8B030D-6E8A-4147-A177-3AD203B41FA5}">
                      <a16:colId xmlns:a16="http://schemas.microsoft.com/office/drawing/2014/main" val="4155430397"/>
                    </a:ext>
                  </a:extLst>
                </a:gridCol>
                <a:gridCol w="508563">
                  <a:extLst>
                    <a:ext uri="{9D8B030D-6E8A-4147-A177-3AD203B41FA5}">
                      <a16:colId xmlns:a16="http://schemas.microsoft.com/office/drawing/2014/main" val="4073973821"/>
                    </a:ext>
                  </a:extLst>
                </a:gridCol>
                <a:gridCol w="508563">
                  <a:extLst>
                    <a:ext uri="{9D8B030D-6E8A-4147-A177-3AD203B41FA5}">
                      <a16:colId xmlns:a16="http://schemas.microsoft.com/office/drawing/2014/main" val="292240271"/>
                    </a:ext>
                  </a:extLst>
                </a:gridCol>
                <a:gridCol w="2606768">
                  <a:extLst>
                    <a:ext uri="{9D8B030D-6E8A-4147-A177-3AD203B41FA5}">
                      <a16:colId xmlns:a16="http://schemas.microsoft.com/office/drawing/2014/main" val="2448079698"/>
                    </a:ext>
                  </a:extLst>
                </a:gridCol>
              </a:tblGrid>
              <a:tr h="1178206">
                <a:tc>
                  <a:txBody>
                    <a:bodyPr/>
                    <a:lstStyle/>
                    <a:p>
                      <a:pPr lvl="1" algn="l" fontAlgn="ctr"/>
                      <a:r>
                        <a:rPr lang="en-US" sz="1000" b="1" u="none" strike="noStrike" dirty="0">
                          <a:solidFill>
                            <a:schemeClr val="tx2">
                              <a:lumMod val="75000"/>
                            </a:schemeClr>
                          </a:solidFill>
                          <a:effectLst/>
                        </a:rPr>
                        <a:t>Scenario ** </a:t>
                      </a:r>
                    </a:p>
                    <a:p>
                      <a:pPr lvl="1" algn="l" fontAlgn="ctr"/>
                      <a:r>
                        <a:rPr lang="en-US" sz="1000" b="1" u="none" strike="noStrike" dirty="0">
                          <a:solidFill>
                            <a:schemeClr val="tx2">
                              <a:lumMod val="75000"/>
                            </a:schemeClr>
                          </a:solidFill>
                          <a:effectLst/>
                        </a:rPr>
                        <a:t>Assume AS qualified for All Headroom (NPF-LPC)</a:t>
                      </a:r>
                      <a:endParaRPr lang="en-US" sz="1000" b="1" i="0" u="none" strike="noStrike" dirty="0">
                        <a:solidFill>
                          <a:schemeClr val="tx2">
                            <a:lumMod val="75000"/>
                          </a:schemeClr>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u="none" strike="noStrike" dirty="0">
                          <a:effectLst/>
                        </a:rPr>
                        <a:t>MPC</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NPF</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LPC</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RST</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UFR</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Self-provided RRS UFR(MW)</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Self-provided ECRS (MW)</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Current Capability to provide UFR (MW)</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ECRS (10min) Ramp Rate (MW/min)</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RRS UFR AS Award</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700" u="none" strike="noStrike" dirty="0">
                          <a:effectLst/>
                        </a:rPr>
                        <a:t>ECRS </a:t>
                      </a:r>
                    </a:p>
                    <a:p>
                      <a:pPr algn="ctr" fontAlgn="ctr"/>
                      <a:r>
                        <a:rPr lang="en-US" sz="700" u="none" strike="noStrike" dirty="0">
                          <a:effectLst/>
                        </a:rPr>
                        <a:t>AS Award</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57200" lvl="1" algn="l" defTabSz="914400" rtl="0" eaLnBrk="1" fontAlgn="ctr" latinLnBrk="0" hangingPunct="1"/>
                      <a:r>
                        <a:rPr lang="en-US" sz="1000" b="1" u="none" strike="noStrike" kern="1200" dirty="0">
                          <a:solidFill>
                            <a:schemeClr val="tx2">
                              <a:lumMod val="75000"/>
                            </a:schemeClr>
                          </a:solidFill>
                          <a:effectLst/>
                          <a:latin typeface="+mn-lt"/>
                          <a:ea typeface="+mn-ea"/>
                          <a:cs typeface="+mn-cs"/>
                        </a:rPr>
                        <a:t>Notes</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188334"/>
                  </a:ext>
                </a:extLst>
              </a:tr>
              <a:tr h="1292163">
                <a:tc>
                  <a:txBody>
                    <a:bodyPr/>
                    <a:lstStyle/>
                    <a:p>
                      <a:pPr marL="171450" lvl="1" indent="-171450" algn="l" defTabSz="914400" rtl="0" eaLnBrk="1" fontAlgn="ctr" latinLnBrk="0" hangingPunct="1">
                        <a:buFont typeface="Arial" panose="020B0604020202020204" pitchFamily="34" charset="0"/>
                        <a:buChar char="•"/>
                      </a:pPr>
                      <a:r>
                        <a:rPr lang="en-US" sz="800" u="none" strike="noStrike" kern="1200" dirty="0">
                          <a:solidFill>
                            <a:schemeClr val="tx2">
                              <a:lumMod val="75000"/>
                            </a:schemeClr>
                          </a:solidFill>
                          <a:effectLst/>
                          <a:latin typeface="+mn-lt"/>
                          <a:ea typeface="+mn-ea"/>
                          <a:cs typeface="+mn-cs"/>
                        </a:rPr>
                        <a:t>NCLR_1 is qualified to provide 15 MW. </a:t>
                      </a:r>
                    </a:p>
                    <a:p>
                      <a:pPr marL="171450" lvl="1" indent="-171450" algn="l" defTabSz="914400" rtl="0" eaLnBrk="1" fontAlgn="ctr" latinLnBrk="0" hangingPunct="1">
                        <a:buFont typeface="Arial" panose="020B0604020202020204" pitchFamily="34" charset="0"/>
                        <a:buChar char="•"/>
                      </a:pPr>
                      <a:r>
                        <a:rPr lang="en-US" sz="800" u="none" strike="noStrike" kern="1200" dirty="0">
                          <a:solidFill>
                            <a:schemeClr val="tx2">
                              <a:lumMod val="75000"/>
                            </a:schemeClr>
                          </a:solidFill>
                          <a:effectLst/>
                          <a:latin typeface="+mn-lt"/>
                          <a:ea typeface="+mn-ea"/>
                          <a:cs typeface="+mn-cs"/>
                        </a:rPr>
                        <a:t>DAM awards NCLR_1 with 10MW RRS. </a:t>
                      </a:r>
                    </a:p>
                    <a:p>
                      <a:pPr marL="171450" lvl="1" indent="-171450" algn="l" defTabSz="914400" rtl="0" eaLnBrk="1" fontAlgn="ctr" latinLnBrk="0" hangingPunct="1">
                        <a:buFont typeface="Arial" panose="020B0604020202020204" pitchFamily="34" charset="0"/>
                        <a:buChar char="•"/>
                      </a:pPr>
                      <a:r>
                        <a:rPr lang="en-US" sz="800" u="none" strike="noStrike" kern="1200" dirty="0">
                          <a:solidFill>
                            <a:schemeClr val="tx2">
                              <a:lumMod val="75000"/>
                            </a:schemeClr>
                          </a:solidFill>
                          <a:effectLst/>
                          <a:latin typeface="+mn-lt"/>
                          <a:ea typeface="+mn-ea"/>
                          <a:cs typeface="+mn-cs"/>
                        </a:rPr>
                        <a:t>QSE also has additional 5MW RRS Position via RRS Trades.</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0" i="0" u="none" strike="noStrike" dirty="0">
                          <a:solidFill>
                            <a:schemeClr val="tx2">
                              <a:lumMod val="75000"/>
                            </a:schemeClr>
                          </a:solidFill>
                          <a:effectLst/>
                          <a:latin typeface="Aptos Narrow" panose="020B0004020202020204" pitchFamily="34" charset="0"/>
                        </a:rPr>
                        <a:t>15</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0" i="0" u="none" strike="noStrike" dirty="0">
                          <a:solidFill>
                            <a:schemeClr val="tx2">
                              <a:lumMod val="75000"/>
                            </a:schemeClr>
                          </a:solidFill>
                          <a:effectLst/>
                          <a:latin typeface="Aptos Narrow" panose="020B0004020202020204" pitchFamily="34" charset="0"/>
                        </a:rPr>
                        <a:t>15</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0" i="0" u="none" strike="noStrike" dirty="0">
                          <a:solidFill>
                            <a:schemeClr val="tx2">
                              <a:lumMod val="75000"/>
                            </a:schemeClr>
                          </a:solidFill>
                          <a:effectLst/>
                          <a:latin typeface="Aptos Narrow" panose="020B0004020202020204" pitchFamily="34" charset="0"/>
                        </a:rPr>
                        <a:t>0</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0" i="0" u="none" strike="noStrike" dirty="0">
                          <a:solidFill>
                            <a:schemeClr val="tx2">
                              <a:lumMod val="75000"/>
                            </a:schemeClr>
                          </a:solidFill>
                          <a:effectLst/>
                          <a:latin typeface="Aptos Narrow" panose="020B0004020202020204" pitchFamily="34" charset="0"/>
                        </a:rPr>
                        <a:t>ONL</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0" i="0" u="none" strike="noStrike" dirty="0">
                          <a:solidFill>
                            <a:schemeClr val="tx2">
                              <a:lumMod val="75000"/>
                            </a:schemeClr>
                          </a:solidFill>
                          <a:effectLst/>
                          <a:latin typeface="Aptos Narrow" panose="020B0004020202020204" pitchFamily="34" charset="0"/>
                        </a:rPr>
                        <a:t>Arm</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0" i="0" u="none" strike="noStrike" dirty="0">
                          <a:solidFill>
                            <a:schemeClr val="tx2">
                              <a:lumMod val="75000"/>
                            </a:schemeClr>
                          </a:solidFill>
                          <a:effectLst/>
                          <a:latin typeface="Aptos Narrow" panose="020B0004020202020204" pitchFamily="34" charset="0"/>
                        </a:rPr>
                        <a:t>15</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0" i="0" u="none" strike="noStrike" dirty="0">
                          <a:solidFill>
                            <a:schemeClr val="tx2">
                              <a:lumMod val="75000"/>
                            </a:schemeClr>
                          </a:solidFill>
                          <a:effectLst/>
                          <a:latin typeface="Aptos Narrow" panose="020B0004020202020204" pitchFamily="34" charset="0"/>
                        </a:rPr>
                        <a:t>0</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0" i="0" u="none" strike="noStrike" dirty="0">
                          <a:solidFill>
                            <a:schemeClr val="tx2">
                              <a:lumMod val="75000"/>
                            </a:schemeClr>
                          </a:solidFill>
                          <a:effectLst/>
                          <a:latin typeface="Aptos Narrow" panose="020B0004020202020204" pitchFamily="34" charset="0"/>
                        </a:rPr>
                        <a:t>15</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0" i="0" u="none" strike="noStrike" dirty="0">
                          <a:solidFill>
                            <a:schemeClr val="tx2">
                              <a:lumMod val="75000"/>
                            </a:schemeClr>
                          </a:solidFill>
                          <a:effectLst/>
                          <a:latin typeface="Aptos Narrow" panose="020B0004020202020204" pitchFamily="34" charset="0"/>
                        </a:rPr>
                        <a:t>0</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1" i="0" u="none" strike="noStrike" dirty="0">
                          <a:solidFill>
                            <a:srgbClr val="C00000"/>
                          </a:solidFill>
                          <a:effectLst/>
                          <a:latin typeface="Aptos Narrow" panose="020B0004020202020204" pitchFamily="34" charset="0"/>
                        </a:rPr>
                        <a:t>15</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800" b="0" i="0" u="none" strike="noStrike" dirty="0">
                          <a:solidFill>
                            <a:schemeClr val="tx2">
                              <a:lumMod val="75000"/>
                            </a:schemeClr>
                          </a:solidFill>
                          <a:effectLst/>
                          <a:latin typeface="Aptos Narrow" panose="020B0004020202020204" pitchFamily="34" charset="0"/>
                        </a:rPr>
                        <a:t>0</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NCLR_1 Telemetry needs to show: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Status = ONL,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MPC &gt;= NPF &gt;= 15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NPF-LPC &gt;= 15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RRS capability &gt;= 15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RRS self-provided telemetry = 15 MW</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u="none" strike="noStrike" kern="1200" dirty="0">
                        <a:solidFill>
                          <a:schemeClr val="tx2">
                            <a:lumMod val="75000"/>
                          </a:schemeClr>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b="1" u="none" strike="noStrike" kern="1200" dirty="0">
                          <a:solidFill>
                            <a:schemeClr val="tx2">
                              <a:lumMod val="75000"/>
                            </a:schemeClr>
                          </a:solidFill>
                          <a:effectLst/>
                          <a:latin typeface="+mn-lt"/>
                          <a:ea typeface="+mn-ea"/>
                          <a:cs typeface="+mn-cs"/>
                        </a:rPr>
                        <a:t>SCED will respect the 15 MW self-provided RRS and award the resource 15 MW RRS UFR.</a:t>
                      </a:r>
                    </a:p>
                    <a:p>
                      <a:pPr algn="l" fontAlgn="b"/>
                      <a:endParaRPr lang="en-US" sz="800" b="0" i="0" u="none" strike="noStrike" dirty="0">
                        <a:solidFill>
                          <a:schemeClr val="tx2">
                            <a:lumMod val="75000"/>
                          </a:schemeClr>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74557834"/>
                  </a:ext>
                </a:extLst>
              </a:tr>
            </a:tbl>
          </a:graphicData>
        </a:graphic>
      </p:graphicFrame>
      <p:sp>
        <p:nvSpPr>
          <p:cNvPr id="11" name="TextBox 10">
            <a:extLst>
              <a:ext uri="{FF2B5EF4-FFF2-40B4-BE49-F238E27FC236}">
                <a16:creationId xmlns:a16="http://schemas.microsoft.com/office/drawing/2014/main" id="{C14F09B3-219C-2016-CA4C-83AA37C5FA28}"/>
              </a:ext>
            </a:extLst>
          </p:cNvPr>
          <p:cNvSpPr txBox="1"/>
          <p:nvPr/>
        </p:nvSpPr>
        <p:spPr>
          <a:xfrm>
            <a:off x="7420094" y="243682"/>
            <a:ext cx="2782688" cy="553998"/>
          </a:xfrm>
          <a:prstGeom prst="rect">
            <a:avLst/>
          </a:prstGeom>
          <a:solidFill>
            <a:schemeClr val="tx2"/>
          </a:solidFill>
        </p:spPr>
        <p:txBody>
          <a:bodyPr wrap="square" rtlCol="0">
            <a:spAutoFit/>
          </a:bodyPr>
          <a:lstStyle/>
          <a:p>
            <a:r>
              <a:rPr lang="en-US" sz="1500" i="1" dirty="0">
                <a:solidFill>
                  <a:schemeClr val="accent3"/>
                </a:solidFill>
              </a:rPr>
              <a:t>QSE to ERCOT  Telemetry</a:t>
            </a:r>
          </a:p>
          <a:p>
            <a:r>
              <a:rPr lang="en-US" sz="1500" i="1" dirty="0">
                <a:solidFill>
                  <a:schemeClr val="accent1">
                    <a:lumMod val="60000"/>
                    <a:lumOff val="40000"/>
                  </a:schemeClr>
                </a:solidFill>
              </a:rPr>
              <a:t>ERCOT to QSE ICCP</a:t>
            </a:r>
          </a:p>
        </p:txBody>
      </p:sp>
      <p:sp>
        <p:nvSpPr>
          <p:cNvPr id="3" name="Content Placeholder 2">
            <a:extLst>
              <a:ext uri="{FF2B5EF4-FFF2-40B4-BE49-F238E27FC236}">
                <a16:creationId xmlns:a16="http://schemas.microsoft.com/office/drawing/2014/main" id="{304AF301-514C-6C6D-428B-EBCCD4D3C0FA}"/>
              </a:ext>
            </a:extLst>
          </p:cNvPr>
          <p:cNvSpPr txBox="1">
            <a:spLocks/>
          </p:cNvSpPr>
          <p:nvPr/>
        </p:nvSpPr>
        <p:spPr>
          <a:xfrm>
            <a:off x="406400" y="880872"/>
            <a:ext cx="11379200" cy="698790"/>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NCLR_1 has a 15 MW RRS AS Position, 10 MW from DAM award and 5 MW from RRS Trade  </a:t>
            </a:r>
          </a:p>
        </p:txBody>
      </p:sp>
      <p:graphicFrame>
        <p:nvGraphicFramePr>
          <p:cNvPr id="5" name="Table 4">
            <a:extLst>
              <a:ext uri="{FF2B5EF4-FFF2-40B4-BE49-F238E27FC236}">
                <a16:creationId xmlns:a16="http://schemas.microsoft.com/office/drawing/2014/main" id="{67680121-6BB3-6BCE-3D67-15F3F8FC2B6E}"/>
              </a:ext>
            </a:extLst>
          </p:cNvPr>
          <p:cNvGraphicFramePr>
            <a:graphicFrameLocks noGrp="1"/>
          </p:cNvGraphicFramePr>
          <p:nvPr/>
        </p:nvGraphicFramePr>
        <p:xfrm>
          <a:off x="1497239" y="4425124"/>
          <a:ext cx="8572500" cy="952500"/>
        </p:xfrm>
        <a:graphic>
          <a:graphicData uri="http://schemas.openxmlformats.org/drawingml/2006/table">
            <a:tbl>
              <a:tblPr firstRow="1" firstCol="1" bandRow="1">
                <a:tableStyleId>{5C22544A-7EE6-4342-B048-85BDC9FD1C3A}</a:tableStyleId>
              </a:tblPr>
              <a:tblGrid>
                <a:gridCol w="952500">
                  <a:extLst>
                    <a:ext uri="{9D8B030D-6E8A-4147-A177-3AD203B41FA5}">
                      <a16:colId xmlns:a16="http://schemas.microsoft.com/office/drawing/2014/main" val="3832238738"/>
                    </a:ext>
                  </a:extLst>
                </a:gridCol>
                <a:gridCol w="952500">
                  <a:extLst>
                    <a:ext uri="{9D8B030D-6E8A-4147-A177-3AD203B41FA5}">
                      <a16:colId xmlns:a16="http://schemas.microsoft.com/office/drawing/2014/main" val="512490377"/>
                    </a:ext>
                  </a:extLst>
                </a:gridCol>
                <a:gridCol w="952500">
                  <a:extLst>
                    <a:ext uri="{9D8B030D-6E8A-4147-A177-3AD203B41FA5}">
                      <a16:colId xmlns:a16="http://schemas.microsoft.com/office/drawing/2014/main" val="1678586607"/>
                    </a:ext>
                  </a:extLst>
                </a:gridCol>
                <a:gridCol w="952500">
                  <a:extLst>
                    <a:ext uri="{9D8B030D-6E8A-4147-A177-3AD203B41FA5}">
                      <a16:colId xmlns:a16="http://schemas.microsoft.com/office/drawing/2014/main" val="1320307582"/>
                    </a:ext>
                  </a:extLst>
                </a:gridCol>
                <a:gridCol w="952500">
                  <a:extLst>
                    <a:ext uri="{9D8B030D-6E8A-4147-A177-3AD203B41FA5}">
                      <a16:colId xmlns:a16="http://schemas.microsoft.com/office/drawing/2014/main" val="529463074"/>
                    </a:ext>
                  </a:extLst>
                </a:gridCol>
                <a:gridCol w="952500">
                  <a:extLst>
                    <a:ext uri="{9D8B030D-6E8A-4147-A177-3AD203B41FA5}">
                      <a16:colId xmlns:a16="http://schemas.microsoft.com/office/drawing/2014/main" val="3611667185"/>
                    </a:ext>
                  </a:extLst>
                </a:gridCol>
                <a:gridCol w="952500">
                  <a:extLst>
                    <a:ext uri="{9D8B030D-6E8A-4147-A177-3AD203B41FA5}">
                      <a16:colId xmlns:a16="http://schemas.microsoft.com/office/drawing/2014/main" val="2460594028"/>
                    </a:ext>
                  </a:extLst>
                </a:gridCol>
                <a:gridCol w="952500">
                  <a:extLst>
                    <a:ext uri="{9D8B030D-6E8A-4147-A177-3AD203B41FA5}">
                      <a16:colId xmlns:a16="http://schemas.microsoft.com/office/drawing/2014/main" val="3132066196"/>
                    </a:ext>
                  </a:extLst>
                </a:gridCol>
                <a:gridCol w="952500">
                  <a:extLst>
                    <a:ext uri="{9D8B030D-6E8A-4147-A177-3AD203B41FA5}">
                      <a16:colId xmlns:a16="http://schemas.microsoft.com/office/drawing/2014/main" val="2408804561"/>
                    </a:ext>
                  </a:extLst>
                </a:gridCol>
              </a:tblGrid>
              <a:tr h="619125">
                <a:tc>
                  <a:txBody>
                    <a:bodyPr/>
                    <a:lstStyle/>
                    <a:p>
                      <a:pPr marL="0" marR="0" algn="ctr">
                        <a:buNone/>
                      </a:pPr>
                      <a:r>
                        <a:rPr lang="en-US" sz="1000" b="1" dirty="0">
                          <a:solidFill>
                            <a:schemeClr val="tx2">
                              <a:lumMod val="75000"/>
                            </a:schemeClr>
                          </a:solidFill>
                          <a:effectLst/>
                        </a:rPr>
                        <a:t>Qualified MW Capability</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algn="ctr">
                        <a:buNone/>
                      </a:pPr>
                      <a:r>
                        <a:rPr lang="en-US" sz="1000" b="1" dirty="0">
                          <a:solidFill>
                            <a:schemeClr val="tx2">
                              <a:lumMod val="75000"/>
                            </a:schemeClr>
                          </a:solidFill>
                          <a:effectLst/>
                        </a:rPr>
                        <a:t>MPC</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algn="ctr">
                        <a:buNone/>
                      </a:pPr>
                      <a:r>
                        <a:rPr lang="en-US" sz="1000" b="1" dirty="0">
                          <a:solidFill>
                            <a:schemeClr val="tx2">
                              <a:lumMod val="75000"/>
                            </a:schemeClr>
                          </a:solidFill>
                          <a:effectLst/>
                        </a:rPr>
                        <a:t>Self-Provision</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algn="ctr">
                        <a:buNone/>
                      </a:pPr>
                      <a:r>
                        <a:rPr lang="en-US" sz="1000" b="1" dirty="0">
                          <a:solidFill>
                            <a:schemeClr val="tx2">
                              <a:lumMod val="75000"/>
                            </a:schemeClr>
                          </a:solidFill>
                          <a:effectLst/>
                        </a:rPr>
                        <a:t>Extra Capability available and offered in  RT</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algn="ctr">
                        <a:buNone/>
                      </a:pPr>
                      <a:r>
                        <a:rPr lang="en-US" sz="1000" b="1" dirty="0">
                          <a:solidFill>
                            <a:schemeClr val="tx2">
                              <a:lumMod val="75000"/>
                            </a:schemeClr>
                          </a:solidFill>
                          <a:effectLst/>
                        </a:rPr>
                        <a:t>Block 1 (MW/Price)</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algn="ctr">
                        <a:buNone/>
                      </a:pPr>
                      <a:r>
                        <a:rPr lang="en-US" sz="1000" b="1" dirty="0">
                          <a:solidFill>
                            <a:schemeClr val="tx2">
                              <a:lumMod val="75000"/>
                            </a:schemeClr>
                          </a:solidFill>
                          <a:effectLst/>
                        </a:rPr>
                        <a:t>Block 2 (MW/Price)</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algn="ctr">
                        <a:buNone/>
                      </a:pPr>
                      <a:r>
                        <a:rPr lang="en-US" sz="1000" b="1" dirty="0">
                          <a:solidFill>
                            <a:schemeClr val="tx2">
                              <a:lumMod val="75000"/>
                            </a:schemeClr>
                          </a:solidFill>
                          <a:effectLst/>
                        </a:rPr>
                        <a:t>Block 3 (MW/Price)</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algn="ctr">
                        <a:buNone/>
                      </a:pPr>
                      <a:r>
                        <a:rPr lang="en-US" sz="1000" b="1" dirty="0">
                          <a:solidFill>
                            <a:schemeClr val="tx2">
                              <a:lumMod val="75000"/>
                            </a:schemeClr>
                          </a:solidFill>
                          <a:effectLst/>
                        </a:rPr>
                        <a:t>Block 4 (MW/Price)</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algn="ctr">
                        <a:buNone/>
                      </a:pPr>
                      <a:r>
                        <a:rPr lang="en-US" sz="1000" b="1" dirty="0">
                          <a:solidFill>
                            <a:schemeClr val="tx2">
                              <a:lumMod val="75000"/>
                            </a:schemeClr>
                          </a:solidFill>
                          <a:effectLst/>
                        </a:rPr>
                        <a:t>Block  5 (MW/Price)</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01271067"/>
                  </a:ext>
                </a:extLst>
              </a:tr>
              <a:tr h="190500">
                <a:tc>
                  <a:txBody>
                    <a:bodyPr/>
                    <a:lstStyle/>
                    <a:p>
                      <a:pPr marL="0" marR="0" algn="ctr">
                        <a:buNone/>
                      </a:pPr>
                      <a:r>
                        <a:rPr lang="en-US" sz="1100" b="0" dirty="0">
                          <a:solidFill>
                            <a:schemeClr val="tx1"/>
                          </a:solidFill>
                          <a:effectLst/>
                        </a:rPr>
                        <a:t>15</a:t>
                      </a:r>
                      <a:endParaRPr lang="en-US" sz="1100" b="0" dirty="0">
                        <a:solidFill>
                          <a:schemeClr val="tx1"/>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buNone/>
                      </a:pPr>
                      <a:r>
                        <a:rPr lang="en-US" sz="1100" dirty="0">
                          <a:effectLst/>
                        </a:rPr>
                        <a:t>15</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marL="0" marR="0" algn="ctr">
                        <a:buNone/>
                      </a:pPr>
                      <a:r>
                        <a:rPr lang="en-US" sz="1100" dirty="0">
                          <a:effectLst/>
                        </a:rPr>
                        <a:t>15</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marL="0" marR="0" algn="ctr">
                        <a:buNone/>
                      </a:pPr>
                      <a:r>
                        <a:rPr lang="en-US" sz="1100" dirty="0">
                          <a:effectLst/>
                        </a:rPr>
                        <a:t>0</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marL="0" marR="0" algn="ctr">
                        <a:buNone/>
                      </a:pPr>
                      <a:r>
                        <a:rPr lang="en-US" sz="1100" dirty="0">
                          <a:effectLst/>
                        </a:rPr>
                        <a:t>5mw @ $5</a:t>
                      </a:r>
                      <a:endParaRPr lang="en-US" sz="1100" dirty="0">
                        <a:effectLst/>
                        <a:latin typeface="Aptos" panose="020B0004020202020204" pitchFamily="34" charset="0"/>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buNone/>
                      </a:pPr>
                      <a:r>
                        <a:rPr lang="en-US" sz="1100" dirty="0">
                          <a:effectLst/>
                        </a:rPr>
                        <a:t>5mw @ $10</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buNone/>
                      </a:pPr>
                      <a:r>
                        <a:rPr lang="en-US" sz="1100" dirty="0">
                          <a:effectLst/>
                        </a:rPr>
                        <a:t>5mw @ $50</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buNone/>
                      </a:pPr>
                      <a:r>
                        <a:rPr lang="en-US" sz="1100" dirty="0">
                          <a:effectLst/>
                        </a:rPr>
                        <a:t> </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buNone/>
                      </a:pPr>
                      <a:r>
                        <a:rPr lang="en-US" sz="1100" dirty="0">
                          <a:effectLst/>
                        </a:rPr>
                        <a:t> </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0771994"/>
                  </a:ext>
                </a:extLst>
              </a:tr>
            </a:tbl>
          </a:graphicData>
        </a:graphic>
      </p:graphicFrame>
      <p:sp>
        <p:nvSpPr>
          <p:cNvPr id="6" name="Content Placeholder 2">
            <a:extLst>
              <a:ext uri="{FF2B5EF4-FFF2-40B4-BE49-F238E27FC236}">
                <a16:creationId xmlns:a16="http://schemas.microsoft.com/office/drawing/2014/main" id="{1852F76F-D9CF-E9D8-0C33-CF662F0552FD}"/>
              </a:ext>
            </a:extLst>
          </p:cNvPr>
          <p:cNvSpPr txBox="1">
            <a:spLocks/>
          </p:cNvSpPr>
          <p:nvPr/>
        </p:nvSpPr>
        <p:spPr>
          <a:xfrm>
            <a:off x="406400" y="4007643"/>
            <a:ext cx="11379200" cy="698790"/>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Offer Blocks</a:t>
            </a:r>
          </a:p>
        </p:txBody>
      </p:sp>
      <p:sp>
        <p:nvSpPr>
          <p:cNvPr id="7" name="Content Placeholder 2">
            <a:extLst>
              <a:ext uri="{FF2B5EF4-FFF2-40B4-BE49-F238E27FC236}">
                <a16:creationId xmlns:a16="http://schemas.microsoft.com/office/drawing/2014/main" id="{6A569353-5722-DA96-B0E4-53FC5CD4AC79}"/>
              </a:ext>
            </a:extLst>
          </p:cNvPr>
          <p:cNvSpPr txBox="1">
            <a:spLocks/>
          </p:cNvSpPr>
          <p:nvPr/>
        </p:nvSpPr>
        <p:spPr>
          <a:xfrm>
            <a:off x="457200" y="5621242"/>
            <a:ext cx="11379200" cy="698790"/>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Outcome: SCED will award 15 MW due to self-provision regardless of block pricing. </a:t>
            </a:r>
          </a:p>
        </p:txBody>
      </p:sp>
    </p:spTree>
    <p:extLst>
      <p:ext uri="{BB962C8B-B14F-4D97-AF65-F5344CB8AC3E}">
        <p14:creationId xmlns:p14="http://schemas.microsoft.com/office/powerpoint/2010/main" val="1196189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23843-9692-A85F-5402-DE1A49A17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3C19E-BA55-3055-ECD7-3072AE8D4BEE}"/>
              </a:ext>
            </a:extLst>
          </p:cNvPr>
          <p:cNvSpPr>
            <a:spLocks noGrp="1"/>
          </p:cNvSpPr>
          <p:nvPr>
            <p:ph type="title"/>
          </p:nvPr>
        </p:nvSpPr>
        <p:spPr/>
        <p:txBody>
          <a:bodyPr/>
          <a:lstStyle/>
          <a:p>
            <a:r>
              <a:rPr lang="en-US" dirty="0"/>
              <a:t>Scenario 4 (Resource 6) with Offer Structure</a:t>
            </a:r>
          </a:p>
        </p:txBody>
      </p:sp>
      <p:sp>
        <p:nvSpPr>
          <p:cNvPr id="4" name="Slide Number Placeholder 3">
            <a:extLst>
              <a:ext uri="{FF2B5EF4-FFF2-40B4-BE49-F238E27FC236}">
                <a16:creationId xmlns:a16="http://schemas.microsoft.com/office/drawing/2014/main" id="{12CE9579-E999-96A2-88D0-797E6B5463F1}"/>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47</a:t>
            </a:fld>
            <a:endParaRPr lang="en-US">
              <a:solidFill>
                <a:prstClr val="black">
                  <a:tint val="75000"/>
                </a:prstClr>
              </a:solidFill>
            </a:endParaRPr>
          </a:p>
        </p:txBody>
      </p:sp>
      <p:graphicFrame>
        <p:nvGraphicFramePr>
          <p:cNvPr id="9" name="Content Placeholder 8">
            <a:extLst>
              <a:ext uri="{FF2B5EF4-FFF2-40B4-BE49-F238E27FC236}">
                <a16:creationId xmlns:a16="http://schemas.microsoft.com/office/drawing/2014/main" id="{497297C5-9053-1E25-E632-8C272F2D9C86}"/>
              </a:ext>
            </a:extLst>
          </p:cNvPr>
          <p:cNvGraphicFramePr>
            <a:graphicFrameLocks noGrp="1"/>
          </p:cNvGraphicFramePr>
          <p:nvPr>
            <p:ph idx="1"/>
          </p:nvPr>
        </p:nvGraphicFramePr>
        <p:xfrm>
          <a:off x="1031013" y="1296167"/>
          <a:ext cx="9504952" cy="2470369"/>
        </p:xfrm>
        <a:graphic>
          <a:graphicData uri="http://schemas.openxmlformats.org/drawingml/2006/table">
            <a:tbl>
              <a:tblPr>
                <a:tableStyleId>{5C22544A-7EE6-4342-B048-85BDC9FD1C3A}</a:tableStyleId>
              </a:tblPr>
              <a:tblGrid>
                <a:gridCol w="2328291">
                  <a:extLst>
                    <a:ext uri="{9D8B030D-6E8A-4147-A177-3AD203B41FA5}">
                      <a16:colId xmlns:a16="http://schemas.microsoft.com/office/drawing/2014/main" val="2803127119"/>
                    </a:ext>
                  </a:extLst>
                </a:gridCol>
                <a:gridCol w="303703">
                  <a:extLst>
                    <a:ext uri="{9D8B030D-6E8A-4147-A177-3AD203B41FA5}">
                      <a16:colId xmlns:a16="http://schemas.microsoft.com/office/drawing/2014/main" val="76635263"/>
                    </a:ext>
                  </a:extLst>
                </a:gridCol>
                <a:gridCol w="303703">
                  <a:extLst>
                    <a:ext uri="{9D8B030D-6E8A-4147-A177-3AD203B41FA5}">
                      <a16:colId xmlns:a16="http://schemas.microsoft.com/office/drawing/2014/main" val="4062436037"/>
                    </a:ext>
                  </a:extLst>
                </a:gridCol>
                <a:gridCol w="303703">
                  <a:extLst>
                    <a:ext uri="{9D8B030D-6E8A-4147-A177-3AD203B41FA5}">
                      <a16:colId xmlns:a16="http://schemas.microsoft.com/office/drawing/2014/main" val="4149570335"/>
                    </a:ext>
                  </a:extLst>
                </a:gridCol>
                <a:gridCol w="303703">
                  <a:extLst>
                    <a:ext uri="{9D8B030D-6E8A-4147-A177-3AD203B41FA5}">
                      <a16:colId xmlns:a16="http://schemas.microsoft.com/office/drawing/2014/main" val="434471892"/>
                    </a:ext>
                  </a:extLst>
                </a:gridCol>
                <a:gridCol w="303703">
                  <a:extLst>
                    <a:ext uri="{9D8B030D-6E8A-4147-A177-3AD203B41FA5}">
                      <a16:colId xmlns:a16="http://schemas.microsoft.com/office/drawing/2014/main" val="3150781353"/>
                    </a:ext>
                  </a:extLst>
                </a:gridCol>
                <a:gridCol w="508563">
                  <a:extLst>
                    <a:ext uri="{9D8B030D-6E8A-4147-A177-3AD203B41FA5}">
                      <a16:colId xmlns:a16="http://schemas.microsoft.com/office/drawing/2014/main" val="2161417385"/>
                    </a:ext>
                  </a:extLst>
                </a:gridCol>
                <a:gridCol w="508563">
                  <a:extLst>
                    <a:ext uri="{9D8B030D-6E8A-4147-A177-3AD203B41FA5}">
                      <a16:colId xmlns:a16="http://schemas.microsoft.com/office/drawing/2014/main" val="4067700116"/>
                    </a:ext>
                  </a:extLst>
                </a:gridCol>
                <a:gridCol w="508563">
                  <a:extLst>
                    <a:ext uri="{9D8B030D-6E8A-4147-A177-3AD203B41FA5}">
                      <a16:colId xmlns:a16="http://schemas.microsoft.com/office/drawing/2014/main" val="3696933908"/>
                    </a:ext>
                  </a:extLst>
                </a:gridCol>
                <a:gridCol w="508563">
                  <a:extLst>
                    <a:ext uri="{9D8B030D-6E8A-4147-A177-3AD203B41FA5}">
                      <a16:colId xmlns:a16="http://schemas.microsoft.com/office/drawing/2014/main" val="4155430397"/>
                    </a:ext>
                  </a:extLst>
                </a:gridCol>
                <a:gridCol w="508563">
                  <a:extLst>
                    <a:ext uri="{9D8B030D-6E8A-4147-A177-3AD203B41FA5}">
                      <a16:colId xmlns:a16="http://schemas.microsoft.com/office/drawing/2014/main" val="4073973821"/>
                    </a:ext>
                  </a:extLst>
                </a:gridCol>
                <a:gridCol w="508563">
                  <a:extLst>
                    <a:ext uri="{9D8B030D-6E8A-4147-A177-3AD203B41FA5}">
                      <a16:colId xmlns:a16="http://schemas.microsoft.com/office/drawing/2014/main" val="292240271"/>
                    </a:ext>
                  </a:extLst>
                </a:gridCol>
                <a:gridCol w="2606768">
                  <a:extLst>
                    <a:ext uri="{9D8B030D-6E8A-4147-A177-3AD203B41FA5}">
                      <a16:colId xmlns:a16="http://schemas.microsoft.com/office/drawing/2014/main" val="2448079698"/>
                    </a:ext>
                  </a:extLst>
                </a:gridCol>
              </a:tblGrid>
              <a:tr h="1178206">
                <a:tc>
                  <a:txBody>
                    <a:bodyPr/>
                    <a:lstStyle/>
                    <a:p>
                      <a:pPr lvl="1" algn="l" fontAlgn="ctr"/>
                      <a:r>
                        <a:rPr lang="en-US" sz="1000" b="1" u="none" strike="noStrike" dirty="0">
                          <a:solidFill>
                            <a:schemeClr val="tx2">
                              <a:lumMod val="75000"/>
                            </a:schemeClr>
                          </a:solidFill>
                          <a:effectLst/>
                        </a:rPr>
                        <a:t>Scenario ** </a:t>
                      </a:r>
                    </a:p>
                    <a:p>
                      <a:pPr lvl="1" algn="l" fontAlgn="ctr"/>
                      <a:r>
                        <a:rPr lang="en-US" sz="1000" b="1" u="none" strike="noStrike" dirty="0">
                          <a:solidFill>
                            <a:schemeClr val="tx2">
                              <a:lumMod val="75000"/>
                            </a:schemeClr>
                          </a:solidFill>
                          <a:effectLst/>
                        </a:rPr>
                        <a:t>Assume AS qualified for All Headroom (NPF-LPC)</a:t>
                      </a:r>
                      <a:endParaRPr lang="en-US" sz="1000" b="1" i="0" u="none" strike="noStrike" dirty="0">
                        <a:solidFill>
                          <a:schemeClr val="tx2">
                            <a:lumMod val="75000"/>
                          </a:schemeClr>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u="none" strike="noStrike" dirty="0">
                          <a:effectLst/>
                        </a:rPr>
                        <a:t>MPC</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NPF</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LPC</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RST</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UFR</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Self-provided RRS UFR(MW)</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Self-provided ECRS (MW)</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Current Capability to provide UFR (MW)</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ECRS (10min) Ramp Rate (MW/min)</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700" u="none" strike="noStrike" dirty="0">
                          <a:effectLst/>
                        </a:rPr>
                        <a:t>RRS UFR AS Award</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700" u="none" strike="noStrike" dirty="0">
                          <a:effectLst/>
                        </a:rPr>
                        <a:t>ECRS </a:t>
                      </a:r>
                    </a:p>
                    <a:p>
                      <a:pPr algn="ctr" fontAlgn="ctr"/>
                      <a:r>
                        <a:rPr lang="en-US" sz="700" u="none" strike="noStrike" dirty="0">
                          <a:effectLst/>
                        </a:rPr>
                        <a:t>AS Award</a:t>
                      </a:r>
                      <a:endParaRPr lang="en-US" sz="700" b="0" i="0" u="none" strike="noStrike" dirty="0">
                        <a:solidFill>
                          <a:srgbClr val="000000"/>
                        </a:solidFill>
                        <a:effectLst/>
                        <a:latin typeface="Aptos Narrow" panose="020B0004020202020204" pitchFamily="34" charset="0"/>
                      </a:endParaRP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57200" lvl="1" algn="l" defTabSz="914400" rtl="0" eaLnBrk="1" fontAlgn="ctr" latinLnBrk="0" hangingPunct="1"/>
                      <a:r>
                        <a:rPr lang="en-US" sz="1000" b="1" u="none" strike="noStrike" kern="1200" dirty="0">
                          <a:solidFill>
                            <a:schemeClr val="tx2">
                              <a:lumMod val="75000"/>
                            </a:schemeClr>
                          </a:solidFill>
                          <a:effectLst/>
                          <a:latin typeface="+mn-lt"/>
                          <a:ea typeface="+mn-ea"/>
                          <a:cs typeface="+mn-cs"/>
                        </a:rPr>
                        <a:t>Notes</a:t>
                      </a:r>
                    </a:p>
                  </a:txBody>
                  <a:tcPr marL="5921" marR="5921" marT="59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188334"/>
                  </a:ext>
                </a:extLst>
              </a:tr>
              <a:tr h="1292163">
                <a:tc>
                  <a:txBody>
                    <a:bodyPr/>
                    <a:lstStyle/>
                    <a:p>
                      <a:pPr marL="1714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kern="1200" dirty="0">
                          <a:solidFill>
                            <a:schemeClr val="tx2">
                              <a:lumMod val="75000"/>
                            </a:schemeClr>
                          </a:solidFill>
                          <a:effectLst/>
                          <a:latin typeface="+mn-lt"/>
                          <a:ea typeface="+mn-ea"/>
                          <a:cs typeface="+mn-cs"/>
                        </a:rPr>
                        <a:t>NCLR_6 carries 20 MW of self-provision</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40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40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10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ONL</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Arm</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20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30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1" i="0" u="none" strike="noStrike" dirty="0">
                          <a:solidFill>
                            <a:srgbClr val="C00000"/>
                          </a:solidFill>
                          <a:effectLst/>
                          <a:latin typeface="Aptos Narrow" panose="020B0004020202020204" pitchFamily="34" charset="0"/>
                        </a:rPr>
                        <a:t>20~30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000" b="0" i="0" u="none" strike="noStrike" dirty="0">
                          <a:solidFill>
                            <a:schemeClr val="tx2">
                              <a:lumMod val="75000"/>
                            </a:schemeClr>
                          </a:solidFill>
                          <a:effectLst/>
                          <a:latin typeface="Aptos Narrow" panose="020B0004020202020204" pitchFamily="34" charset="0"/>
                        </a:rPr>
                        <a:t>0</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lang="en-US" sz="1000" b="0" i="0" u="none" strike="noStrike" kern="1200" dirty="0">
                          <a:solidFill>
                            <a:schemeClr val="tx2">
                              <a:lumMod val="75000"/>
                            </a:schemeClr>
                          </a:solidFill>
                          <a:effectLst/>
                          <a:latin typeface="Aptos Narrow" panose="020B0004020202020204" pitchFamily="34" charset="0"/>
                          <a:ea typeface="+mn-ea"/>
                          <a:cs typeface="+mn-cs"/>
                        </a:rPr>
                        <a:t>NCLR_6 telemetered a RRS capability of 30MW and self-provided 20MW of RRS. The resource will be awarded at least 20 MW, due to self-provided telemetry of 20 MW, and up to 30 MW as its capability to provide RRS UFR is set to 30 MW and has ample capacity.</a:t>
                      </a:r>
                    </a:p>
                  </a:txBody>
                  <a:tcPr marL="7124" marR="7124" marT="71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74557834"/>
                  </a:ext>
                </a:extLst>
              </a:tr>
            </a:tbl>
          </a:graphicData>
        </a:graphic>
      </p:graphicFrame>
      <p:sp>
        <p:nvSpPr>
          <p:cNvPr id="11" name="TextBox 10">
            <a:extLst>
              <a:ext uri="{FF2B5EF4-FFF2-40B4-BE49-F238E27FC236}">
                <a16:creationId xmlns:a16="http://schemas.microsoft.com/office/drawing/2014/main" id="{94E799CD-CDE2-5BCD-7CAA-2D0A9EE00B93}"/>
              </a:ext>
            </a:extLst>
          </p:cNvPr>
          <p:cNvSpPr txBox="1"/>
          <p:nvPr/>
        </p:nvSpPr>
        <p:spPr>
          <a:xfrm>
            <a:off x="7420094" y="243682"/>
            <a:ext cx="2782688" cy="553998"/>
          </a:xfrm>
          <a:prstGeom prst="rect">
            <a:avLst/>
          </a:prstGeom>
          <a:solidFill>
            <a:schemeClr val="tx2"/>
          </a:solidFill>
        </p:spPr>
        <p:txBody>
          <a:bodyPr wrap="square" rtlCol="0">
            <a:spAutoFit/>
          </a:bodyPr>
          <a:lstStyle/>
          <a:p>
            <a:r>
              <a:rPr lang="en-US" sz="1500" i="1" dirty="0">
                <a:solidFill>
                  <a:schemeClr val="accent3"/>
                </a:solidFill>
              </a:rPr>
              <a:t>QSE to ERCOT  Telemetry</a:t>
            </a:r>
          </a:p>
          <a:p>
            <a:r>
              <a:rPr lang="en-US" sz="1500" i="1" dirty="0">
                <a:solidFill>
                  <a:schemeClr val="accent1">
                    <a:lumMod val="60000"/>
                    <a:lumOff val="40000"/>
                  </a:schemeClr>
                </a:solidFill>
              </a:rPr>
              <a:t>ERCOT to QSE ICCP</a:t>
            </a:r>
          </a:p>
        </p:txBody>
      </p:sp>
      <p:sp>
        <p:nvSpPr>
          <p:cNvPr id="3" name="Content Placeholder 2">
            <a:extLst>
              <a:ext uri="{FF2B5EF4-FFF2-40B4-BE49-F238E27FC236}">
                <a16:creationId xmlns:a16="http://schemas.microsoft.com/office/drawing/2014/main" id="{EA61E1E4-1B8D-3EA8-D283-5BB05F78BD24}"/>
              </a:ext>
            </a:extLst>
          </p:cNvPr>
          <p:cNvSpPr txBox="1">
            <a:spLocks/>
          </p:cNvSpPr>
          <p:nvPr/>
        </p:nvSpPr>
        <p:spPr>
          <a:xfrm>
            <a:off x="406400" y="880872"/>
            <a:ext cx="11379200" cy="698790"/>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NCLR_6 has AS Positions of 20 MW RRS and </a:t>
            </a:r>
            <a:r>
              <a:rPr lang="en-US" u="sng" dirty="0"/>
              <a:t>with</a:t>
            </a:r>
            <a:r>
              <a:rPr lang="en-US" dirty="0"/>
              <a:t> additional headroom to provide AS.</a:t>
            </a:r>
          </a:p>
        </p:txBody>
      </p:sp>
      <p:graphicFrame>
        <p:nvGraphicFramePr>
          <p:cNvPr id="5" name="Table 4">
            <a:extLst>
              <a:ext uri="{FF2B5EF4-FFF2-40B4-BE49-F238E27FC236}">
                <a16:creationId xmlns:a16="http://schemas.microsoft.com/office/drawing/2014/main" id="{4B26A048-96AD-9EBC-F888-F48C836DC8A7}"/>
              </a:ext>
            </a:extLst>
          </p:cNvPr>
          <p:cNvGraphicFramePr>
            <a:graphicFrameLocks noGrp="1"/>
          </p:cNvGraphicFramePr>
          <p:nvPr/>
        </p:nvGraphicFramePr>
        <p:xfrm>
          <a:off x="1497239" y="4425124"/>
          <a:ext cx="8572500" cy="1097280"/>
        </p:xfrm>
        <a:graphic>
          <a:graphicData uri="http://schemas.openxmlformats.org/drawingml/2006/table">
            <a:tbl>
              <a:tblPr firstRow="1" firstCol="1" bandRow="1">
                <a:tableStyleId>{5C22544A-7EE6-4342-B048-85BDC9FD1C3A}</a:tableStyleId>
              </a:tblPr>
              <a:tblGrid>
                <a:gridCol w="952500">
                  <a:extLst>
                    <a:ext uri="{9D8B030D-6E8A-4147-A177-3AD203B41FA5}">
                      <a16:colId xmlns:a16="http://schemas.microsoft.com/office/drawing/2014/main" val="3832238738"/>
                    </a:ext>
                  </a:extLst>
                </a:gridCol>
                <a:gridCol w="952500">
                  <a:extLst>
                    <a:ext uri="{9D8B030D-6E8A-4147-A177-3AD203B41FA5}">
                      <a16:colId xmlns:a16="http://schemas.microsoft.com/office/drawing/2014/main" val="512490377"/>
                    </a:ext>
                  </a:extLst>
                </a:gridCol>
                <a:gridCol w="952500">
                  <a:extLst>
                    <a:ext uri="{9D8B030D-6E8A-4147-A177-3AD203B41FA5}">
                      <a16:colId xmlns:a16="http://schemas.microsoft.com/office/drawing/2014/main" val="1678586607"/>
                    </a:ext>
                  </a:extLst>
                </a:gridCol>
                <a:gridCol w="952500">
                  <a:extLst>
                    <a:ext uri="{9D8B030D-6E8A-4147-A177-3AD203B41FA5}">
                      <a16:colId xmlns:a16="http://schemas.microsoft.com/office/drawing/2014/main" val="1320307582"/>
                    </a:ext>
                  </a:extLst>
                </a:gridCol>
                <a:gridCol w="952500">
                  <a:extLst>
                    <a:ext uri="{9D8B030D-6E8A-4147-A177-3AD203B41FA5}">
                      <a16:colId xmlns:a16="http://schemas.microsoft.com/office/drawing/2014/main" val="529463074"/>
                    </a:ext>
                  </a:extLst>
                </a:gridCol>
                <a:gridCol w="952500">
                  <a:extLst>
                    <a:ext uri="{9D8B030D-6E8A-4147-A177-3AD203B41FA5}">
                      <a16:colId xmlns:a16="http://schemas.microsoft.com/office/drawing/2014/main" val="3611667185"/>
                    </a:ext>
                  </a:extLst>
                </a:gridCol>
                <a:gridCol w="952500">
                  <a:extLst>
                    <a:ext uri="{9D8B030D-6E8A-4147-A177-3AD203B41FA5}">
                      <a16:colId xmlns:a16="http://schemas.microsoft.com/office/drawing/2014/main" val="2460594028"/>
                    </a:ext>
                  </a:extLst>
                </a:gridCol>
                <a:gridCol w="952500">
                  <a:extLst>
                    <a:ext uri="{9D8B030D-6E8A-4147-A177-3AD203B41FA5}">
                      <a16:colId xmlns:a16="http://schemas.microsoft.com/office/drawing/2014/main" val="3132066196"/>
                    </a:ext>
                  </a:extLst>
                </a:gridCol>
                <a:gridCol w="952500">
                  <a:extLst>
                    <a:ext uri="{9D8B030D-6E8A-4147-A177-3AD203B41FA5}">
                      <a16:colId xmlns:a16="http://schemas.microsoft.com/office/drawing/2014/main" val="2408804561"/>
                    </a:ext>
                  </a:extLst>
                </a:gridCol>
              </a:tblGrid>
              <a:tr h="619125">
                <a:tc>
                  <a:txBody>
                    <a:bodyPr/>
                    <a:lstStyle/>
                    <a:p>
                      <a:pPr marL="0" marR="0" algn="ctr">
                        <a:buNone/>
                      </a:pPr>
                      <a:r>
                        <a:rPr lang="en-US" sz="1000" b="1" dirty="0">
                          <a:solidFill>
                            <a:schemeClr val="tx2">
                              <a:lumMod val="75000"/>
                            </a:schemeClr>
                          </a:solidFill>
                          <a:effectLst/>
                        </a:rPr>
                        <a:t>Qualified MW Capability</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algn="ctr">
                        <a:buNone/>
                      </a:pPr>
                      <a:r>
                        <a:rPr lang="en-US" sz="1000" b="1" dirty="0">
                          <a:solidFill>
                            <a:schemeClr val="tx2">
                              <a:lumMod val="75000"/>
                            </a:schemeClr>
                          </a:solidFill>
                          <a:effectLst/>
                        </a:rPr>
                        <a:t>MPC</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algn="ctr">
                        <a:buNone/>
                      </a:pPr>
                      <a:r>
                        <a:rPr lang="en-US" sz="1000" b="1" dirty="0">
                          <a:solidFill>
                            <a:schemeClr val="tx2">
                              <a:lumMod val="75000"/>
                            </a:schemeClr>
                          </a:solidFill>
                          <a:effectLst/>
                        </a:rPr>
                        <a:t>Self-Provision</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algn="ctr">
                        <a:buNone/>
                      </a:pPr>
                      <a:r>
                        <a:rPr lang="en-US" sz="1000" b="1" dirty="0">
                          <a:solidFill>
                            <a:schemeClr val="tx2">
                              <a:lumMod val="75000"/>
                            </a:schemeClr>
                          </a:solidFill>
                          <a:effectLst/>
                        </a:rPr>
                        <a:t>Extra Capability available and offered in  RT</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algn="ctr">
                        <a:buNone/>
                      </a:pPr>
                      <a:r>
                        <a:rPr lang="en-US" sz="1000" b="1" dirty="0">
                          <a:solidFill>
                            <a:schemeClr val="tx2">
                              <a:lumMod val="75000"/>
                            </a:schemeClr>
                          </a:solidFill>
                          <a:effectLst/>
                        </a:rPr>
                        <a:t>Block 1 (MW/Price)</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algn="ctr">
                        <a:buNone/>
                      </a:pPr>
                      <a:r>
                        <a:rPr lang="en-US" sz="1000" b="1" dirty="0">
                          <a:solidFill>
                            <a:schemeClr val="tx2">
                              <a:lumMod val="75000"/>
                            </a:schemeClr>
                          </a:solidFill>
                          <a:effectLst/>
                        </a:rPr>
                        <a:t>Block 2 (MW/Price)</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algn="ctr">
                        <a:buNone/>
                      </a:pPr>
                      <a:r>
                        <a:rPr lang="en-US" sz="1000" b="1" dirty="0">
                          <a:solidFill>
                            <a:schemeClr val="tx2">
                              <a:lumMod val="75000"/>
                            </a:schemeClr>
                          </a:solidFill>
                          <a:effectLst/>
                        </a:rPr>
                        <a:t>Block 3 (MW/Price)</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algn="ctr">
                        <a:buNone/>
                      </a:pPr>
                      <a:r>
                        <a:rPr lang="en-US" sz="1000" b="1" dirty="0">
                          <a:solidFill>
                            <a:schemeClr val="tx2">
                              <a:lumMod val="75000"/>
                            </a:schemeClr>
                          </a:solidFill>
                          <a:effectLst/>
                        </a:rPr>
                        <a:t>Block 4 (MW/Price)</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algn="ctr">
                        <a:buNone/>
                      </a:pPr>
                      <a:r>
                        <a:rPr lang="en-US" sz="1000" b="1" dirty="0">
                          <a:solidFill>
                            <a:schemeClr val="tx2">
                              <a:lumMod val="75000"/>
                            </a:schemeClr>
                          </a:solidFill>
                          <a:effectLst/>
                        </a:rPr>
                        <a:t>Block  5 (MW/Price)</a:t>
                      </a:r>
                      <a:endParaRPr lang="en-US" sz="1000" b="1" dirty="0">
                        <a:solidFill>
                          <a:schemeClr val="tx2">
                            <a:lumMod val="75000"/>
                          </a:schemeClr>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01271067"/>
                  </a:ext>
                </a:extLst>
              </a:tr>
              <a:tr h="190500">
                <a:tc>
                  <a:txBody>
                    <a:bodyPr/>
                    <a:lstStyle/>
                    <a:p>
                      <a:pPr marL="0" marR="0" algn="ctr">
                        <a:buNone/>
                      </a:pPr>
                      <a:r>
                        <a:rPr lang="en-US" sz="1100" b="0" dirty="0">
                          <a:solidFill>
                            <a:schemeClr val="tx1"/>
                          </a:solidFill>
                          <a:effectLst/>
                        </a:rPr>
                        <a:t>30</a:t>
                      </a:r>
                      <a:endParaRPr lang="en-US" sz="1100" b="0" dirty="0">
                        <a:solidFill>
                          <a:schemeClr val="tx1"/>
                        </a:solidFill>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buNone/>
                      </a:pPr>
                      <a:r>
                        <a:rPr lang="en-US" sz="1100" dirty="0">
                          <a:effectLst/>
                        </a:rPr>
                        <a:t>40</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marL="0" marR="0" algn="ctr">
                        <a:buNone/>
                      </a:pPr>
                      <a:r>
                        <a:rPr lang="en-US" sz="1100" dirty="0">
                          <a:effectLst/>
                        </a:rPr>
                        <a:t>20</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marL="0" marR="0" algn="ctr">
                        <a:buNone/>
                      </a:pPr>
                      <a:r>
                        <a:rPr lang="en-US" sz="1100" dirty="0">
                          <a:effectLst/>
                        </a:rPr>
                        <a:t>10</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marL="0" marR="0" algn="ctr">
                        <a:buNone/>
                      </a:pPr>
                      <a:r>
                        <a:rPr lang="en-US" sz="1100" dirty="0">
                          <a:effectLst/>
                        </a:rPr>
                        <a:t>5mw @ $5</a:t>
                      </a:r>
                      <a:endParaRPr lang="en-US" sz="1100" dirty="0">
                        <a:effectLst/>
                        <a:latin typeface="Aptos" panose="020B0004020202020204" pitchFamily="34" charset="0"/>
                        <a:ea typeface="+mn-ea"/>
                        <a:cs typeface="+mn-cs"/>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buNone/>
                      </a:pPr>
                      <a:r>
                        <a:rPr lang="en-US" sz="1100" dirty="0">
                          <a:effectLst/>
                        </a:rPr>
                        <a:t>5mw @ $10</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buNone/>
                      </a:pPr>
                      <a:r>
                        <a:rPr lang="en-US" sz="1100" dirty="0">
                          <a:effectLst/>
                        </a:rPr>
                        <a:t>20mw @ $50</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buNone/>
                      </a:pPr>
                      <a:r>
                        <a:rPr lang="en-US" sz="1100" dirty="0">
                          <a:effectLst/>
                        </a:rPr>
                        <a:t> </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buNone/>
                      </a:pPr>
                      <a:r>
                        <a:rPr lang="en-US" sz="1100" dirty="0">
                          <a:effectLst/>
                        </a:rPr>
                        <a:t> </a:t>
                      </a:r>
                      <a:endParaRPr lang="en-US" sz="1100" dirty="0">
                        <a:effectLst/>
                        <a:latin typeface="Aptos" panose="020B00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0771994"/>
                  </a:ext>
                </a:extLst>
              </a:tr>
            </a:tbl>
          </a:graphicData>
        </a:graphic>
      </p:graphicFrame>
      <p:sp>
        <p:nvSpPr>
          <p:cNvPr id="6" name="Content Placeholder 2">
            <a:extLst>
              <a:ext uri="{FF2B5EF4-FFF2-40B4-BE49-F238E27FC236}">
                <a16:creationId xmlns:a16="http://schemas.microsoft.com/office/drawing/2014/main" id="{2ECDFDC2-61DC-A54D-DD74-863BF6E9C479}"/>
              </a:ext>
            </a:extLst>
          </p:cNvPr>
          <p:cNvSpPr txBox="1">
            <a:spLocks/>
          </p:cNvSpPr>
          <p:nvPr/>
        </p:nvSpPr>
        <p:spPr>
          <a:xfrm>
            <a:off x="406400" y="4007643"/>
            <a:ext cx="11379200" cy="698790"/>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Offer Blocks</a:t>
            </a:r>
          </a:p>
        </p:txBody>
      </p:sp>
      <p:sp>
        <p:nvSpPr>
          <p:cNvPr id="7" name="Content Placeholder 2">
            <a:extLst>
              <a:ext uri="{FF2B5EF4-FFF2-40B4-BE49-F238E27FC236}">
                <a16:creationId xmlns:a16="http://schemas.microsoft.com/office/drawing/2014/main" id="{CCFC5200-3B78-4AA5-FBEE-93BD3D8A90DC}"/>
              </a:ext>
            </a:extLst>
          </p:cNvPr>
          <p:cNvSpPr txBox="1">
            <a:spLocks/>
          </p:cNvSpPr>
          <p:nvPr/>
        </p:nvSpPr>
        <p:spPr>
          <a:xfrm>
            <a:off x="457200" y="5621242"/>
            <a:ext cx="11379200" cy="698790"/>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Outcome: SCED will award the first 20 MW due to self-provision and may award additional capacity for the first 5 MW at $5, and the next 5 MW at $10 for a total RRS award up to 30 MW.</a:t>
            </a:r>
          </a:p>
        </p:txBody>
      </p:sp>
    </p:spTree>
    <p:extLst>
      <p:ext uri="{BB962C8B-B14F-4D97-AF65-F5344CB8AC3E}">
        <p14:creationId xmlns:p14="http://schemas.microsoft.com/office/powerpoint/2010/main" val="3409618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390255-AA46-B663-EC52-68824157734E}"/>
              </a:ext>
            </a:extLst>
          </p:cNvPr>
          <p:cNvSpPr>
            <a:spLocks noGrp="1"/>
          </p:cNvSpPr>
          <p:nvPr>
            <p:ph type="sldNum" sz="quarter" idx="4294967295"/>
          </p:nvPr>
        </p:nvSpPr>
        <p:spPr>
          <a:xfrm>
            <a:off x="11582400" y="6561138"/>
            <a:ext cx="609600" cy="212725"/>
          </a:xfrm>
          <a:prstGeom prst="rect">
            <a:avLst/>
          </a:prstGeom>
        </p:spPr>
        <p:txBody>
          <a:bodyPr/>
          <a:lstStyle/>
          <a:p>
            <a:fld id="{1D93BD3E-1E9A-4970-A6F7-E7AC52762E0C}" type="slidenum">
              <a:rPr lang="en-US" smtClean="0">
                <a:solidFill>
                  <a:prstClr val="black">
                    <a:tint val="75000"/>
                  </a:prstClr>
                </a:solidFill>
              </a:rPr>
              <a:pPr/>
              <a:t>48</a:t>
            </a:fld>
            <a:endParaRPr lang="en-US">
              <a:solidFill>
                <a:prstClr val="black">
                  <a:tint val="75000"/>
                </a:prstClr>
              </a:solidFill>
            </a:endParaRPr>
          </a:p>
        </p:txBody>
      </p:sp>
      <p:sp>
        <p:nvSpPr>
          <p:cNvPr id="5" name="Title 1">
            <a:extLst>
              <a:ext uri="{FF2B5EF4-FFF2-40B4-BE49-F238E27FC236}">
                <a16:creationId xmlns:a16="http://schemas.microsoft.com/office/drawing/2014/main" id="{46860AE3-CD48-2C75-F4CD-E3436726FA27}"/>
              </a:ext>
            </a:extLst>
          </p:cNvPr>
          <p:cNvSpPr txBox="1">
            <a:spLocks/>
          </p:cNvSpPr>
          <p:nvPr/>
        </p:nvSpPr>
        <p:spPr>
          <a:xfrm>
            <a:off x="1087655" y="2910682"/>
            <a:ext cx="10934662" cy="5183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tx1">
                    <a:lumMod val="75000"/>
                    <a:lumOff val="25000"/>
                  </a:schemeClr>
                </a:solidFill>
              </a:rPr>
              <a:t>AS DART Settlement and Load Resource Deployment Imbalance Scenarios</a:t>
            </a:r>
          </a:p>
        </p:txBody>
      </p:sp>
    </p:spTree>
    <p:extLst>
      <p:ext uri="{BB962C8B-B14F-4D97-AF65-F5344CB8AC3E}">
        <p14:creationId xmlns:p14="http://schemas.microsoft.com/office/powerpoint/2010/main" val="151247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6826-D40C-7001-A517-77C42D44D186}"/>
              </a:ext>
            </a:extLst>
          </p:cNvPr>
          <p:cNvSpPr>
            <a:spLocks noGrp="1"/>
          </p:cNvSpPr>
          <p:nvPr>
            <p:ph type="title"/>
          </p:nvPr>
        </p:nvSpPr>
        <p:spPr/>
        <p:txBody>
          <a:bodyPr/>
          <a:lstStyle/>
          <a:p>
            <a:r>
              <a:rPr lang="en-US" dirty="0"/>
              <a:t>Load Resource Imbalance Settlement Calculation - Pre Deployment</a:t>
            </a:r>
          </a:p>
        </p:txBody>
      </p:sp>
      <p:sp>
        <p:nvSpPr>
          <p:cNvPr id="3" name="Content Placeholder 2">
            <a:extLst>
              <a:ext uri="{FF2B5EF4-FFF2-40B4-BE49-F238E27FC236}">
                <a16:creationId xmlns:a16="http://schemas.microsoft.com/office/drawing/2014/main" id="{5F15F575-FC76-9110-E99D-0D3DB996F154}"/>
              </a:ext>
            </a:extLst>
          </p:cNvPr>
          <p:cNvSpPr>
            <a:spLocks noGrp="1"/>
          </p:cNvSpPr>
          <p:nvPr>
            <p:ph idx="1"/>
          </p:nvPr>
        </p:nvSpPr>
        <p:spPr/>
        <p:txBody>
          <a:bodyPr/>
          <a:lstStyle/>
          <a:p>
            <a:pPr marL="0" lvl="0">
              <a:lnSpc>
                <a:spcPct val="105000"/>
              </a:lnSpc>
              <a:spcAft>
                <a:spcPts val="800"/>
              </a:spcAft>
              <a:buNone/>
            </a:pPr>
            <a:r>
              <a:rPr lang="en-US" dirty="0"/>
              <a:t>NCLR_LD1 RRS HE12 DA Award: 10 MW at an MCPC $20</a:t>
            </a:r>
          </a:p>
          <a:p>
            <a:pPr marL="742950" lvl="1" indent="-285750">
              <a:lnSpc>
                <a:spcPct val="105000"/>
              </a:lnSpc>
              <a:spcAft>
                <a:spcPts val="800"/>
              </a:spcAft>
              <a:buFont typeface="Arial" panose="020B0604020202020204" pitchFamily="34" charset="0"/>
              <a:buChar char="•"/>
            </a:pPr>
            <a:r>
              <a:rPr lang="en-US" dirty="0"/>
              <a:t>NCLR_LD1 has 15MW of capability</a:t>
            </a:r>
          </a:p>
          <a:p>
            <a:pPr marL="742950" lvl="1" indent="-285750">
              <a:lnSpc>
                <a:spcPct val="105000"/>
              </a:lnSpc>
              <a:spcAft>
                <a:spcPts val="800"/>
              </a:spcAft>
              <a:buFont typeface="Arial" panose="020B0604020202020204" pitchFamily="34" charset="0"/>
              <a:buChar char="•"/>
            </a:pPr>
            <a:r>
              <a:rPr lang="en-US" dirty="0"/>
              <a:t>NCLR_LD1 is self-providing 10 MW RRS in RT with a RT price currently $10  </a:t>
            </a:r>
          </a:p>
          <a:p>
            <a:pPr marL="742950" lvl="1" indent="-285750">
              <a:lnSpc>
                <a:spcPct val="105000"/>
              </a:lnSpc>
              <a:spcAft>
                <a:spcPts val="800"/>
              </a:spcAft>
              <a:buFont typeface="Arial" panose="020B0604020202020204" pitchFamily="34" charset="0"/>
              <a:buChar char="•"/>
            </a:pPr>
            <a:r>
              <a:rPr lang="en-US" dirty="0"/>
              <a:t>NCLR_LD1 is awarded 15MW in RT (assumes additional 5MW of capability was economic)</a:t>
            </a:r>
          </a:p>
          <a:p>
            <a:pPr marL="742950" marR="0" lvl="1" indent="-285750">
              <a:lnSpc>
                <a:spcPct val="105000"/>
              </a:lnSpc>
              <a:spcAft>
                <a:spcPts val="800"/>
              </a:spcAft>
              <a:buFont typeface="Arial" panose="020B0604020202020204" pitchFamily="34" charset="0"/>
              <a:buChar char="•"/>
            </a:pPr>
            <a:r>
              <a:rPr lang="en-US" dirty="0"/>
              <a:t>Exceeding DA position with RT price lower than DA </a:t>
            </a:r>
          </a:p>
          <a:p>
            <a:pPr marL="457200" marR="0" lvl="1" indent="0">
              <a:lnSpc>
                <a:spcPct val="105000"/>
              </a:lnSpc>
              <a:spcAft>
                <a:spcPts val="800"/>
              </a:spcAft>
              <a:buNone/>
            </a:pPr>
            <a:endParaRPr lang="en-US" dirty="0"/>
          </a:p>
          <a:p>
            <a:pPr marL="0" indent="0">
              <a:lnSpc>
                <a:spcPct val="105000"/>
              </a:lnSpc>
              <a:spcAft>
                <a:spcPts val="800"/>
              </a:spcAft>
              <a:buNone/>
            </a:pPr>
            <a:r>
              <a:rPr lang="en-US" dirty="0">
                <a:solidFill>
                  <a:srgbClr val="FF0000"/>
                </a:solidFill>
                <a:latin typeface="Calibri" panose="020F0502020204030204" pitchFamily="34" charset="0"/>
              </a:rPr>
              <a:t>The RRS Imbalance Payment or Charge to the QSE during the HE12 will be:</a:t>
            </a:r>
          </a:p>
          <a:p>
            <a:pPr marL="0" indent="0">
              <a:lnSpc>
                <a:spcPct val="105000"/>
              </a:lnSpc>
              <a:spcAft>
                <a:spcPts val="800"/>
              </a:spcAft>
              <a:buNone/>
            </a:pPr>
            <a:r>
              <a:rPr lang="en-US" dirty="0">
                <a:solidFill>
                  <a:srgbClr val="FF0000"/>
                </a:solidFill>
                <a:latin typeface="Calibri" panose="020F0502020204030204" pitchFamily="34" charset="0"/>
              </a:rPr>
              <a:t>(-1)*(RT RRS award * RTMCPC -  DA position * RTMCPC) = (-1)*(15MW *10 $/MW - 10 MW * 10 $/MW) = $50, </a:t>
            </a:r>
          </a:p>
          <a:p>
            <a:pPr marL="0" indent="0">
              <a:lnSpc>
                <a:spcPct val="105000"/>
              </a:lnSpc>
              <a:spcAft>
                <a:spcPts val="800"/>
              </a:spcAft>
              <a:buNone/>
            </a:pPr>
            <a:endParaRPr lang="en-US" dirty="0">
              <a:solidFill>
                <a:srgbClr val="FF0000"/>
              </a:solidFill>
              <a:latin typeface="Calibri" panose="020F0502020204030204" pitchFamily="34" charset="0"/>
            </a:endParaRPr>
          </a:p>
          <a:p>
            <a:pPr marL="0" indent="0">
              <a:lnSpc>
                <a:spcPct val="105000"/>
              </a:lnSpc>
              <a:spcAft>
                <a:spcPts val="800"/>
              </a:spcAft>
              <a:buNone/>
            </a:pPr>
            <a:r>
              <a:rPr lang="en-US" b="1" u="sng" dirty="0">
                <a:solidFill>
                  <a:srgbClr val="FF0000"/>
                </a:solidFill>
                <a:latin typeface="Calibri" panose="020F0502020204030204" pitchFamily="34" charset="0"/>
              </a:rPr>
              <a:t>Payment in RT for RRS of $50</a:t>
            </a:r>
            <a:r>
              <a:rPr lang="en-US" b="1" dirty="0">
                <a:solidFill>
                  <a:srgbClr val="FF0000"/>
                </a:solidFill>
                <a:latin typeface="Calibri" panose="020F0502020204030204" pitchFamily="34" charset="0"/>
              </a:rPr>
              <a:t>. Net Outcome across DAM and RT for RRS is $250 (+$200 + $50) Payment.</a:t>
            </a:r>
          </a:p>
        </p:txBody>
      </p:sp>
      <p:sp>
        <p:nvSpPr>
          <p:cNvPr id="4" name="Slide Number Placeholder 3">
            <a:extLst>
              <a:ext uri="{FF2B5EF4-FFF2-40B4-BE49-F238E27FC236}">
                <a16:creationId xmlns:a16="http://schemas.microsoft.com/office/drawing/2014/main" id="{5ABA08B5-9CC7-1D24-39ED-A12071721C14}"/>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77455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6FCAA9-8B28-20DD-44FE-11C0B41411A0}"/>
              </a:ext>
            </a:extLst>
          </p:cNvPr>
          <p:cNvGrpSpPr/>
          <p:nvPr/>
        </p:nvGrpSpPr>
        <p:grpSpPr>
          <a:xfrm>
            <a:off x="394636" y="233766"/>
            <a:ext cx="11797364" cy="5938435"/>
            <a:chOff x="1734402" y="233766"/>
            <a:chExt cx="8933598" cy="5938435"/>
          </a:xfrm>
        </p:grpSpPr>
        <p:cxnSp>
          <p:nvCxnSpPr>
            <p:cNvPr id="37" name="Straight Connector 36">
              <a:extLst>
                <a:ext uri="{FF2B5EF4-FFF2-40B4-BE49-F238E27FC236}">
                  <a16:creationId xmlns:a16="http://schemas.microsoft.com/office/drawing/2014/main" id="{4E1E05E3-4B7B-AEE0-856E-A594EC516AA4}"/>
                </a:ext>
              </a:extLst>
            </p:cNvPr>
            <p:cNvCxnSpPr>
              <a:cxnSpLocks/>
            </p:cNvCxnSpPr>
            <p:nvPr/>
          </p:nvCxnSpPr>
          <p:spPr>
            <a:xfrm flipH="1">
              <a:off x="2286001" y="1713556"/>
              <a:ext cx="31619" cy="27935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CBEDC4-DD5C-FBF7-F95E-F01476871118}"/>
                </a:ext>
              </a:extLst>
            </p:cNvPr>
            <p:cNvCxnSpPr>
              <a:cxnSpLocks/>
            </p:cNvCxnSpPr>
            <p:nvPr/>
          </p:nvCxnSpPr>
          <p:spPr>
            <a:xfrm>
              <a:off x="9780448" y="1766212"/>
              <a:ext cx="2113" cy="1712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040F72-109E-1A7E-29AB-ED2E8665DF38}"/>
                </a:ext>
              </a:extLst>
            </p:cNvPr>
            <p:cNvCxnSpPr>
              <a:cxnSpLocks/>
            </p:cNvCxnSpPr>
            <p:nvPr/>
          </p:nvCxnSpPr>
          <p:spPr>
            <a:xfrm>
              <a:off x="8714469" y="1602143"/>
              <a:ext cx="0" cy="19878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CF38D88-58F7-5323-6857-8F7052CD7E38}"/>
                </a:ext>
              </a:extLst>
            </p:cNvPr>
            <p:cNvCxnSpPr>
              <a:cxnSpLocks/>
            </p:cNvCxnSpPr>
            <p:nvPr/>
          </p:nvCxnSpPr>
          <p:spPr>
            <a:xfrm flipH="1">
              <a:off x="6569441" y="1782732"/>
              <a:ext cx="6405" cy="40367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74B7F0-8252-961E-075D-594F83CC1D32}"/>
                </a:ext>
              </a:extLst>
            </p:cNvPr>
            <p:cNvCxnSpPr>
              <a:cxnSpLocks/>
            </p:cNvCxnSpPr>
            <p:nvPr/>
          </p:nvCxnSpPr>
          <p:spPr>
            <a:xfrm flipH="1">
              <a:off x="4515995" y="1782732"/>
              <a:ext cx="2572" cy="27935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1919203" y="233766"/>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dirty="0"/>
                <a:t>Sequence and Dates for Market Trials to Go-Live </a:t>
              </a:r>
              <a:br>
                <a:rPr lang="en-US" sz="2000" dirty="0"/>
              </a:br>
              <a:endParaRPr lang="en-US" sz="2000" dirty="0">
                <a:solidFill>
                  <a:srgbClr val="FF0000"/>
                </a:solidFill>
              </a:endParaRPr>
            </a:p>
          </p:txBody>
        </p:sp>
        <p:sp>
          <p:nvSpPr>
            <p:cNvPr id="13" name="Rectangle 12">
              <a:extLst>
                <a:ext uri="{FF2B5EF4-FFF2-40B4-BE49-F238E27FC236}">
                  <a16:creationId xmlns:a16="http://schemas.microsoft.com/office/drawing/2014/main" id="{692D907A-7C61-779A-5A91-6DB38D796CC0}"/>
                </a:ext>
              </a:extLst>
            </p:cNvPr>
            <p:cNvSpPr/>
            <p:nvPr/>
          </p:nvSpPr>
          <p:spPr>
            <a:xfrm>
              <a:off x="2286001" y="3440574"/>
              <a:ext cx="2229994"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dirty="0">
                  <a:solidFill>
                    <a:schemeClr val="tx1"/>
                  </a:solidFill>
                </a:rPr>
                <a:t>#1 RTC QSE Submission Testing</a:t>
              </a:r>
            </a:p>
            <a:p>
              <a:pPr algn="ctr"/>
              <a:r>
                <a:rPr lang="en-US" sz="1000" dirty="0">
                  <a:solidFill>
                    <a:schemeClr val="tx1"/>
                  </a:solidFill>
                </a:rPr>
                <a:t>(Submit COP, RT AS Offers, </a:t>
              </a:r>
            </a:p>
            <a:p>
              <a:pPr algn="ctr"/>
              <a:r>
                <a:rPr lang="en-US" sz="1000" dirty="0">
                  <a:solidFill>
                    <a:schemeClr val="tx1"/>
                  </a:solidFill>
                </a:rPr>
                <a:t>DAM Virtual AS, Outages for ESRs)</a:t>
              </a:r>
            </a:p>
          </p:txBody>
        </p:sp>
        <p:sp>
          <p:nvSpPr>
            <p:cNvPr id="14" name="Rectangle 13">
              <a:extLst>
                <a:ext uri="{FF2B5EF4-FFF2-40B4-BE49-F238E27FC236}">
                  <a16:creationId xmlns:a16="http://schemas.microsoft.com/office/drawing/2014/main" id="{2A7C9F43-D1CD-5F82-6143-0F5ED6118E96}"/>
                </a:ext>
              </a:extLst>
            </p:cNvPr>
            <p:cNvSpPr/>
            <p:nvPr/>
          </p:nvSpPr>
          <p:spPr>
            <a:xfrm>
              <a:off x="4524728" y="3440574"/>
              <a:ext cx="2042141"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#3 Open-loop RTC SCED</a:t>
              </a:r>
            </a:p>
            <a:p>
              <a:pPr algn="ctr"/>
              <a:r>
                <a:rPr lang="en-US" sz="1050">
                  <a:solidFill>
                    <a:schemeClr val="tx1"/>
                  </a:solidFill>
                </a:rPr>
                <a:t>(QSE offers, SCED non-binding award/dispatch)</a:t>
              </a:r>
            </a:p>
          </p:txBody>
        </p:sp>
        <p:sp>
          <p:nvSpPr>
            <p:cNvPr id="15" name="Rectangle 14">
              <a:extLst>
                <a:ext uri="{FF2B5EF4-FFF2-40B4-BE49-F238E27FC236}">
                  <a16:creationId xmlns:a16="http://schemas.microsoft.com/office/drawing/2014/main" id="{44026E3E-4BBC-2CDE-660F-6E7C39CFCED7}"/>
                </a:ext>
              </a:extLst>
            </p:cNvPr>
            <p:cNvSpPr/>
            <p:nvPr/>
          </p:nvSpPr>
          <p:spPr>
            <a:xfrm>
              <a:off x="6581104" y="3440574"/>
              <a:ext cx="2139898" cy="1806724"/>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#5 Ongoing Open-Loop</a:t>
              </a:r>
            </a:p>
            <a:p>
              <a:pPr algn="ctr"/>
              <a:r>
                <a:rPr lang="en-US" sz="1050" b="1" u="sng">
                  <a:solidFill>
                    <a:schemeClr val="tx1"/>
                  </a:solidFill>
                </a:rPr>
                <a:t>&amp; Periodic Closed-loop SCED/LFC</a:t>
              </a:r>
            </a:p>
            <a:p>
              <a:pPr algn="ctr"/>
              <a:r>
                <a:rPr lang="en-US" sz="1100">
                  <a:solidFill>
                    <a:schemeClr val="tx1"/>
                  </a:solidFill>
                </a:rPr>
                <a:t>(QSE RTC offers and telemetry to support closed-loop frequency control test 2-3 tests of 2-4 hour durations)</a:t>
              </a:r>
            </a:p>
          </p:txBody>
        </p:sp>
        <p:sp>
          <p:nvSpPr>
            <p:cNvPr id="16" name="Rectangle 15">
              <a:extLst>
                <a:ext uri="{FF2B5EF4-FFF2-40B4-BE49-F238E27FC236}">
                  <a16:creationId xmlns:a16="http://schemas.microsoft.com/office/drawing/2014/main" id="{60838D4D-9AF0-66C4-0D8E-0A4D26D70D3D}"/>
                </a:ext>
              </a:extLst>
            </p:cNvPr>
            <p:cNvSpPr/>
            <p:nvPr/>
          </p:nvSpPr>
          <p:spPr>
            <a:xfrm>
              <a:off x="2280015" y="4508864"/>
              <a:ext cx="2238552"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#2 RTC QSE Telemetry Checkout </a:t>
              </a:r>
              <a:r>
                <a:rPr lang="en-US" sz="1100">
                  <a:solidFill>
                    <a:schemeClr val="tx1"/>
                  </a:solidFill>
                </a:rPr>
                <a:t>(QSEs add/verify new telemetry points for UDSP, New ramp rates, ESR telemetry)</a:t>
              </a:r>
            </a:p>
          </p:txBody>
        </p:sp>
        <p:sp>
          <p:nvSpPr>
            <p:cNvPr id="17" name="Rectangle 16">
              <a:extLst>
                <a:ext uri="{FF2B5EF4-FFF2-40B4-BE49-F238E27FC236}">
                  <a16:creationId xmlns:a16="http://schemas.microsoft.com/office/drawing/2014/main" id="{59716E97-B79F-8D46-15FD-EF530D7CEE6F}"/>
                </a:ext>
              </a:extLst>
            </p:cNvPr>
            <p:cNvSpPr/>
            <p:nvPr/>
          </p:nvSpPr>
          <p:spPr>
            <a:xfrm>
              <a:off x="6567329" y="5433766"/>
              <a:ext cx="2139899" cy="738435"/>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#6 Day-Ahead Market </a:t>
              </a:r>
            </a:p>
            <a:p>
              <a:pPr algn="ctr"/>
              <a:r>
                <a:rPr lang="en-US" sz="1100">
                  <a:solidFill>
                    <a:schemeClr val="tx1"/>
                  </a:solidFill>
                </a:rPr>
                <a:t>(Non-binding DAM using QSE offers for at least 2 tests)</a:t>
              </a:r>
            </a:p>
          </p:txBody>
        </p:sp>
        <p:sp>
          <p:nvSpPr>
            <p:cNvPr id="18" name="Rectangle 17">
              <a:extLst>
                <a:ext uri="{FF2B5EF4-FFF2-40B4-BE49-F238E27FC236}">
                  <a16:creationId xmlns:a16="http://schemas.microsoft.com/office/drawing/2014/main" id="{4BA243BC-6D29-109B-91A6-4029970CE6A7}"/>
                </a:ext>
              </a:extLst>
            </p:cNvPr>
            <p:cNvSpPr/>
            <p:nvPr/>
          </p:nvSpPr>
          <p:spPr>
            <a:xfrm>
              <a:off x="8712487" y="3437334"/>
              <a:ext cx="1086131" cy="273486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Transition to Go-Live</a:t>
              </a:r>
            </a:p>
            <a:p>
              <a:pPr algn="ctr"/>
              <a:r>
                <a:rPr lang="en-US" sz="1100">
                  <a:solidFill>
                    <a:schemeClr val="tx1"/>
                  </a:solidFill>
                </a:rPr>
                <a:t>Upon completion of testing, confirmation of ERCOT and market readiness for Go-Live.</a:t>
              </a:r>
            </a:p>
          </p:txBody>
        </p:sp>
        <p:sp>
          <p:nvSpPr>
            <p:cNvPr id="23" name="Rectangle 22">
              <a:extLst>
                <a:ext uri="{FF2B5EF4-FFF2-40B4-BE49-F238E27FC236}">
                  <a16:creationId xmlns:a16="http://schemas.microsoft.com/office/drawing/2014/main" id="{0B04C06B-C52B-F389-AC5E-A225AA27F943}"/>
                </a:ext>
              </a:extLst>
            </p:cNvPr>
            <p:cNvSpPr/>
            <p:nvPr/>
          </p:nvSpPr>
          <p:spPr>
            <a:xfrm>
              <a:off x="2233698"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330169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437949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545707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652652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758182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864870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9715501" y="2231057"/>
              <a:ext cx="805633" cy="38099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32" name="Rectangle 31">
              <a:extLst>
                <a:ext uri="{FF2B5EF4-FFF2-40B4-BE49-F238E27FC236}">
                  <a16:creationId xmlns:a16="http://schemas.microsoft.com/office/drawing/2014/main" id="{49465D1A-060B-F121-F06A-AF0A5EF59DD0}"/>
                </a:ext>
              </a:extLst>
            </p:cNvPr>
            <p:cNvSpPr/>
            <p:nvPr/>
          </p:nvSpPr>
          <p:spPr>
            <a:xfrm>
              <a:off x="4513882" y="4507110"/>
              <a:ext cx="2049398"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#4 QSE Telemetry Tests</a:t>
              </a:r>
            </a:p>
            <a:p>
              <a:pPr algn="ctr"/>
              <a:r>
                <a:rPr lang="en-US" sz="1050">
                  <a:solidFill>
                    <a:schemeClr val="tx1"/>
                  </a:solidFill>
                </a:rPr>
                <a:t>(Individual QSE to follow UDSP and support new ramp rate and ESR telemetry)</a:t>
              </a:r>
            </a:p>
          </p:txBody>
        </p:sp>
        <p:sp>
          <p:nvSpPr>
            <p:cNvPr id="4" name="Arrow: Pentagon 3">
              <a:extLst>
                <a:ext uri="{FF2B5EF4-FFF2-40B4-BE49-F238E27FC236}">
                  <a16:creationId xmlns:a16="http://schemas.microsoft.com/office/drawing/2014/main" id="{F2F16B1F-63A9-8500-B166-F4A8E6E29F12}"/>
                </a:ext>
              </a:extLst>
            </p:cNvPr>
            <p:cNvSpPr/>
            <p:nvPr/>
          </p:nvSpPr>
          <p:spPr>
            <a:xfrm>
              <a:off x="2300203" y="2612057"/>
              <a:ext cx="6394459" cy="570951"/>
            </a:xfrm>
            <a:prstGeom prst="homePlate">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QSE Scorecards &amp; Exit Criteria for each Trial Phase</a:t>
              </a:r>
            </a:p>
          </p:txBody>
        </p:sp>
        <p:sp>
          <p:nvSpPr>
            <p:cNvPr id="10" name="TextBox 9">
              <a:extLst>
                <a:ext uri="{FF2B5EF4-FFF2-40B4-BE49-F238E27FC236}">
                  <a16:creationId xmlns:a16="http://schemas.microsoft.com/office/drawing/2014/main" id="{830519A9-0C02-DC6F-1AA2-E48EFB265269}"/>
                </a:ext>
              </a:extLst>
            </p:cNvPr>
            <p:cNvSpPr txBox="1"/>
            <p:nvPr/>
          </p:nvSpPr>
          <p:spPr>
            <a:xfrm>
              <a:off x="2304551" y="1766212"/>
              <a:ext cx="952500" cy="461665"/>
            </a:xfrm>
            <a:prstGeom prst="rect">
              <a:avLst/>
            </a:prstGeom>
            <a:noFill/>
          </p:spPr>
          <p:txBody>
            <a:bodyPr wrap="square" rtlCol="0">
              <a:spAutoFit/>
            </a:bodyPr>
            <a:lstStyle/>
            <a:p>
              <a:r>
                <a:rPr lang="en-US" sz="1200"/>
                <a:t>Start </a:t>
              </a:r>
            </a:p>
            <a:p>
              <a:r>
                <a:rPr lang="en-US" sz="1200"/>
                <a:t>5/5/25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4495800" y="1766212"/>
              <a:ext cx="952500" cy="461665"/>
            </a:xfrm>
            <a:prstGeom prst="rect">
              <a:avLst/>
            </a:prstGeom>
            <a:noFill/>
          </p:spPr>
          <p:txBody>
            <a:bodyPr wrap="square" rtlCol="0">
              <a:spAutoFit/>
            </a:bodyPr>
            <a:lstStyle/>
            <a:p>
              <a:r>
                <a:rPr lang="en-US" sz="1200"/>
                <a:t>Start </a:t>
              </a:r>
            </a:p>
            <a:p>
              <a:r>
                <a:rPr lang="en-US" sz="1200"/>
                <a:t>7/7/25</a:t>
              </a:r>
            </a:p>
          </p:txBody>
        </p:sp>
        <p:sp>
          <p:nvSpPr>
            <p:cNvPr id="39" name="TextBox 38">
              <a:extLst>
                <a:ext uri="{FF2B5EF4-FFF2-40B4-BE49-F238E27FC236}">
                  <a16:creationId xmlns:a16="http://schemas.microsoft.com/office/drawing/2014/main" id="{5253E6AA-13E4-0F7F-7E32-D052173B0325}"/>
                </a:ext>
              </a:extLst>
            </p:cNvPr>
            <p:cNvSpPr txBox="1"/>
            <p:nvPr/>
          </p:nvSpPr>
          <p:spPr>
            <a:xfrm>
              <a:off x="8659664" y="1581546"/>
              <a:ext cx="1170136" cy="646331"/>
            </a:xfrm>
            <a:prstGeom prst="rect">
              <a:avLst/>
            </a:prstGeom>
            <a:noFill/>
          </p:spPr>
          <p:txBody>
            <a:bodyPr wrap="square" rtlCol="0">
              <a:spAutoFit/>
            </a:bodyPr>
            <a:lstStyle/>
            <a:p>
              <a:r>
                <a:rPr lang="en-US" sz="1200"/>
                <a:t>30-day Market Notice</a:t>
              </a:r>
            </a:p>
            <a:p>
              <a:r>
                <a:rPr lang="en-US" sz="1200"/>
                <a:t>11/5/25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6553200" y="1766212"/>
              <a:ext cx="952500" cy="461665"/>
            </a:xfrm>
            <a:prstGeom prst="rect">
              <a:avLst/>
            </a:prstGeom>
            <a:noFill/>
          </p:spPr>
          <p:txBody>
            <a:bodyPr wrap="square" rtlCol="0">
              <a:spAutoFit/>
            </a:bodyPr>
            <a:lstStyle/>
            <a:p>
              <a:r>
                <a:rPr lang="en-US" sz="1200"/>
                <a:t>Start </a:t>
              </a:r>
            </a:p>
            <a:p>
              <a:r>
                <a:rPr lang="en-US" sz="1200"/>
                <a:t>9/2/25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9715500" y="1766212"/>
              <a:ext cx="952500" cy="461665"/>
            </a:xfrm>
            <a:prstGeom prst="rect">
              <a:avLst/>
            </a:prstGeom>
            <a:noFill/>
          </p:spPr>
          <p:txBody>
            <a:bodyPr wrap="square" rtlCol="0">
              <a:spAutoFit/>
            </a:bodyPr>
            <a:lstStyle/>
            <a:p>
              <a:r>
                <a:rPr lang="en-US" sz="1200"/>
                <a:t>Go-Live</a:t>
              </a:r>
            </a:p>
            <a:p>
              <a:r>
                <a:rPr lang="en-US" sz="1200"/>
                <a:t>12/5/25*</a:t>
              </a:r>
            </a:p>
          </p:txBody>
        </p:sp>
        <p:sp>
          <p:nvSpPr>
            <p:cNvPr id="5" name="TextBox 4">
              <a:extLst>
                <a:ext uri="{FF2B5EF4-FFF2-40B4-BE49-F238E27FC236}">
                  <a16:creationId xmlns:a16="http://schemas.microsoft.com/office/drawing/2014/main" id="{31F495A0-643F-DA75-9F60-DDC5FA1F2722}"/>
                </a:ext>
              </a:extLst>
            </p:cNvPr>
            <p:cNvSpPr txBox="1"/>
            <p:nvPr/>
          </p:nvSpPr>
          <p:spPr>
            <a:xfrm>
              <a:off x="2280015" y="5642588"/>
              <a:ext cx="4202470" cy="461665"/>
            </a:xfrm>
            <a:prstGeom prst="rect">
              <a:avLst/>
            </a:prstGeom>
            <a:noFill/>
          </p:spPr>
          <p:txBody>
            <a:bodyPr wrap="square" rtlCol="0">
              <a:spAutoFit/>
            </a:bodyPr>
            <a:lstStyle/>
            <a:p>
              <a:r>
                <a:rPr lang="en-US" sz="1200" i="1"/>
                <a:t>* Go-Live date reflects 12/5/2025 as first Operating Day</a:t>
              </a:r>
            </a:p>
            <a:p>
              <a:r>
                <a:rPr lang="en-US" sz="1200" i="1"/>
                <a:t>  where 12/4/2025 is planned software migration.</a:t>
              </a:r>
            </a:p>
          </p:txBody>
        </p:sp>
        <p:sp>
          <p:nvSpPr>
            <p:cNvPr id="2" name="Rectangle 1">
              <a:extLst>
                <a:ext uri="{FF2B5EF4-FFF2-40B4-BE49-F238E27FC236}">
                  <a16:creationId xmlns:a16="http://schemas.microsoft.com/office/drawing/2014/main" id="{B7C1EB6B-BBD9-A444-50F6-48256210236A}"/>
                </a:ext>
              </a:extLst>
            </p:cNvPr>
            <p:cNvSpPr/>
            <p:nvPr/>
          </p:nvSpPr>
          <p:spPr>
            <a:xfrm rot="16200000">
              <a:off x="1390449" y="1791753"/>
              <a:ext cx="1164255" cy="47634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March/April</a:t>
              </a:r>
            </a:p>
            <a:p>
              <a:pPr algn="ctr"/>
              <a:r>
                <a:rPr lang="en-US" sz="1050">
                  <a:solidFill>
                    <a:schemeClr val="tx1"/>
                  </a:solidFill>
                </a:rPr>
                <a:t>2025</a:t>
              </a:r>
            </a:p>
          </p:txBody>
        </p:sp>
        <p:sp>
          <p:nvSpPr>
            <p:cNvPr id="3" name="Rectangle 2">
              <a:extLst>
                <a:ext uri="{FF2B5EF4-FFF2-40B4-BE49-F238E27FC236}">
                  <a16:creationId xmlns:a16="http://schemas.microsoft.com/office/drawing/2014/main" id="{DDFCB413-2C20-351A-55A5-D0EA988CAA30}"/>
                </a:ext>
              </a:extLst>
            </p:cNvPr>
            <p:cNvSpPr/>
            <p:nvPr/>
          </p:nvSpPr>
          <p:spPr>
            <a:xfrm rot="16200000">
              <a:off x="451450" y="3895008"/>
              <a:ext cx="3030533" cy="464629"/>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solidFill>
                </a:rPr>
                <a:t>QSE/Vendor Submission Sandbox and Telemetry Points added Prod EMS model.</a:t>
              </a:r>
            </a:p>
          </p:txBody>
        </p:sp>
        <p:sp>
          <p:nvSpPr>
            <p:cNvPr id="6" name="TextBox 5">
              <a:extLst>
                <a:ext uri="{FF2B5EF4-FFF2-40B4-BE49-F238E27FC236}">
                  <a16:creationId xmlns:a16="http://schemas.microsoft.com/office/drawing/2014/main" id="{F71EAFC5-4E29-3D2C-7301-4F57A049C413}"/>
                </a:ext>
              </a:extLst>
            </p:cNvPr>
            <p:cNvSpPr txBox="1"/>
            <p:nvPr/>
          </p:nvSpPr>
          <p:spPr>
            <a:xfrm>
              <a:off x="1919203" y="766527"/>
              <a:ext cx="8621669" cy="646331"/>
            </a:xfrm>
            <a:prstGeom prst="rect">
              <a:avLst/>
            </a:prstGeom>
            <a:noFill/>
          </p:spPr>
          <p:txBody>
            <a:bodyPr wrap="square" rtlCol="0">
              <a:spAutoFit/>
            </a:bodyPr>
            <a:lstStyle/>
            <a:p>
              <a:r>
                <a:rPr lang="en-US" b="1" i="1">
                  <a:solidFill>
                    <a:srgbClr val="C00000"/>
                  </a:solidFill>
                </a:rPr>
                <a:t>Market trials are a progression of activities to mitigate the risk for Go-Live on new systems and processes for both the Market Participants &amp; ERCOT.</a:t>
              </a:r>
            </a:p>
          </p:txBody>
        </p:sp>
      </p:grpSp>
    </p:spTree>
    <p:extLst>
      <p:ext uri="{BB962C8B-B14F-4D97-AF65-F5344CB8AC3E}">
        <p14:creationId xmlns:p14="http://schemas.microsoft.com/office/powerpoint/2010/main" val="2467594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A5E3B-7947-C558-ED83-BD496A5B5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403A1-B582-43F5-F195-11FE6FA565F3}"/>
              </a:ext>
            </a:extLst>
          </p:cNvPr>
          <p:cNvSpPr>
            <a:spLocks noGrp="1"/>
          </p:cNvSpPr>
          <p:nvPr>
            <p:ph type="title"/>
          </p:nvPr>
        </p:nvSpPr>
        <p:spPr/>
        <p:txBody>
          <a:bodyPr/>
          <a:lstStyle/>
          <a:p>
            <a:r>
              <a:rPr lang="en-US" dirty="0"/>
              <a:t>Load Resource Imbalance Settlement Calculation - During Deployment</a:t>
            </a:r>
          </a:p>
        </p:txBody>
      </p:sp>
      <p:sp>
        <p:nvSpPr>
          <p:cNvPr id="3" name="Content Placeholder 2">
            <a:extLst>
              <a:ext uri="{FF2B5EF4-FFF2-40B4-BE49-F238E27FC236}">
                <a16:creationId xmlns:a16="http://schemas.microsoft.com/office/drawing/2014/main" id="{336E40AA-2550-8467-C72F-02D21382AAEB}"/>
              </a:ext>
            </a:extLst>
          </p:cNvPr>
          <p:cNvSpPr>
            <a:spLocks noGrp="1"/>
          </p:cNvSpPr>
          <p:nvPr>
            <p:ph idx="1"/>
          </p:nvPr>
        </p:nvSpPr>
        <p:spPr/>
        <p:txBody>
          <a:bodyPr/>
          <a:lstStyle/>
          <a:p>
            <a:pPr marL="0" lvl="0">
              <a:lnSpc>
                <a:spcPct val="105000"/>
              </a:lnSpc>
              <a:spcAft>
                <a:spcPts val="800"/>
              </a:spcAft>
              <a:buNone/>
            </a:pPr>
            <a:r>
              <a:rPr lang="en-US" dirty="0"/>
              <a:t>NCLR_LD1 RRS HE13 DA Award: 10 MW at an MCPC $20</a:t>
            </a:r>
          </a:p>
          <a:p>
            <a:pPr marL="742950" marR="0" lvl="1" indent="-285750">
              <a:lnSpc>
                <a:spcPct val="105000"/>
              </a:lnSpc>
              <a:spcAft>
                <a:spcPts val="800"/>
              </a:spcAft>
              <a:buFont typeface="Arial" panose="020B0604020202020204" pitchFamily="34" charset="0"/>
              <a:buChar char="•"/>
            </a:pPr>
            <a:r>
              <a:rPr lang="en-US" dirty="0"/>
              <a:t>NCLR_LD1 has 15MW of capability but is deployed 10 MW RRS in RT (assumes additional 5MW of capability was not economic)</a:t>
            </a:r>
          </a:p>
          <a:p>
            <a:pPr marL="742950" marR="0" lvl="1" indent="-285750">
              <a:lnSpc>
                <a:spcPct val="105000"/>
              </a:lnSpc>
              <a:spcAft>
                <a:spcPts val="800"/>
              </a:spcAft>
              <a:buFont typeface="Arial" panose="020B0604020202020204" pitchFamily="34" charset="0"/>
              <a:buChar char="•"/>
            </a:pPr>
            <a:r>
              <a:rPr lang="en-US" dirty="0"/>
              <a:t>NCLR_LD1 is self-providing 10 MW RRS in RT leading up to deployment the with a RT price currently $10  </a:t>
            </a:r>
          </a:p>
          <a:p>
            <a:pPr marL="742950" marR="0" lvl="1" indent="-285750">
              <a:lnSpc>
                <a:spcPct val="105000"/>
              </a:lnSpc>
              <a:spcAft>
                <a:spcPts val="800"/>
              </a:spcAft>
              <a:buFont typeface="Arial" panose="020B0604020202020204" pitchFamily="34" charset="0"/>
              <a:buChar char="•"/>
            </a:pPr>
            <a:r>
              <a:rPr lang="en-US" dirty="0"/>
              <a:t>NCLR_LD1 is awarded 5MW in RT based on post deployment consumption level (assumes load can deploy without reducing consumption to zero)</a:t>
            </a:r>
          </a:p>
          <a:p>
            <a:pPr marL="742950" marR="0" lvl="1" indent="-285750">
              <a:lnSpc>
                <a:spcPct val="105000"/>
              </a:lnSpc>
              <a:spcAft>
                <a:spcPts val="800"/>
              </a:spcAft>
              <a:buFont typeface="Arial" panose="020B0604020202020204" pitchFamily="34" charset="0"/>
              <a:buChar char="•"/>
            </a:pPr>
            <a:r>
              <a:rPr lang="en-US" dirty="0"/>
              <a:t>RT award during deployment is less than the DA position with RT price lower than DA </a:t>
            </a:r>
          </a:p>
          <a:p>
            <a:pPr marL="457200" marR="0" lvl="1" indent="0">
              <a:lnSpc>
                <a:spcPct val="105000"/>
              </a:lnSpc>
              <a:spcAft>
                <a:spcPts val="800"/>
              </a:spcAft>
              <a:buNone/>
            </a:pPr>
            <a:endParaRPr lang="en-US" dirty="0"/>
          </a:p>
          <a:p>
            <a:pPr marL="0" indent="0">
              <a:lnSpc>
                <a:spcPct val="105000"/>
              </a:lnSpc>
              <a:spcAft>
                <a:spcPts val="800"/>
              </a:spcAft>
              <a:buNone/>
            </a:pPr>
            <a:r>
              <a:rPr lang="en-US" dirty="0">
                <a:solidFill>
                  <a:srgbClr val="FF0000"/>
                </a:solidFill>
                <a:latin typeface="Calibri" panose="020F0502020204030204" pitchFamily="34" charset="0"/>
              </a:rPr>
              <a:t>The RRS Imbalance Payment or Charge to the QSE during the HE13 will be:</a:t>
            </a:r>
          </a:p>
          <a:p>
            <a:pPr marL="0" indent="0">
              <a:lnSpc>
                <a:spcPct val="105000"/>
              </a:lnSpc>
              <a:spcAft>
                <a:spcPts val="800"/>
              </a:spcAft>
              <a:buNone/>
            </a:pPr>
            <a:r>
              <a:rPr lang="en-US" dirty="0">
                <a:solidFill>
                  <a:srgbClr val="FF0000"/>
                </a:solidFill>
                <a:latin typeface="Calibri" panose="020F0502020204030204" pitchFamily="34" charset="0"/>
              </a:rPr>
              <a:t>(-1)*(RT RRS award * RTMCPC -  DA position * RTMCPC) = (-1)*(5MW *10 $/MW - 10 MW * 10 $/MW) = -$50, </a:t>
            </a:r>
          </a:p>
          <a:p>
            <a:pPr marL="0" indent="0">
              <a:lnSpc>
                <a:spcPct val="105000"/>
              </a:lnSpc>
              <a:spcAft>
                <a:spcPts val="800"/>
              </a:spcAft>
              <a:buNone/>
            </a:pPr>
            <a:endParaRPr lang="en-US" dirty="0">
              <a:solidFill>
                <a:srgbClr val="FF0000"/>
              </a:solidFill>
              <a:latin typeface="Calibri" panose="020F0502020204030204" pitchFamily="34" charset="0"/>
            </a:endParaRPr>
          </a:p>
          <a:p>
            <a:pPr marL="0" indent="0">
              <a:lnSpc>
                <a:spcPct val="105000"/>
              </a:lnSpc>
              <a:spcAft>
                <a:spcPts val="800"/>
              </a:spcAft>
              <a:buNone/>
            </a:pPr>
            <a:r>
              <a:rPr lang="en-US" b="1" u="sng" dirty="0">
                <a:solidFill>
                  <a:srgbClr val="FF0000"/>
                </a:solidFill>
                <a:latin typeface="Calibri" panose="020F0502020204030204" pitchFamily="34" charset="0"/>
              </a:rPr>
              <a:t>Charge in RT for RRS of $50</a:t>
            </a:r>
            <a:r>
              <a:rPr lang="en-US" b="1" dirty="0">
                <a:solidFill>
                  <a:srgbClr val="FF0000"/>
                </a:solidFill>
                <a:latin typeface="Calibri" panose="020F0502020204030204" pitchFamily="34" charset="0"/>
              </a:rPr>
              <a:t>. Net Outcome across DAM and RT for RRS is $150 (+$200 + -$50) Payment.</a:t>
            </a:r>
          </a:p>
        </p:txBody>
      </p:sp>
      <p:sp>
        <p:nvSpPr>
          <p:cNvPr id="4" name="Slide Number Placeholder 3">
            <a:extLst>
              <a:ext uri="{FF2B5EF4-FFF2-40B4-BE49-F238E27FC236}">
                <a16:creationId xmlns:a16="http://schemas.microsoft.com/office/drawing/2014/main" id="{61C409A6-C0BE-E611-6D15-E71EC559CF4D}"/>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272134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68E3-5738-4C60-75CE-F5250BA58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9007C-A016-47BE-FC4C-07BB131D6D87}"/>
              </a:ext>
            </a:extLst>
          </p:cNvPr>
          <p:cNvSpPr>
            <a:spLocks noGrp="1"/>
          </p:cNvSpPr>
          <p:nvPr>
            <p:ph type="title"/>
          </p:nvPr>
        </p:nvSpPr>
        <p:spPr/>
        <p:txBody>
          <a:bodyPr/>
          <a:lstStyle/>
          <a:p>
            <a:r>
              <a:rPr lang="en-US" dirty="0"/>
              <a:t>Load Resource Imbalance Settlement Calculation - Post Deployment</a:t>
            </a:r>
          </a:p>
        </p:txBody>
      </p:sp>
      <p:sp>
        <p:nvSpPr>
          <p:cNvPr id="3" name="Content Placeholder 2">
            <a:extLst>
              <a:ext uri="{FF2B5EF4-FFF2-40B4-BE49-F238E27FC236}">
                <a16:creationId xmlns:a16="http://schemas.microsoft.com/office/drawing/2014/main" id="{61921408-DF34-0A29-331A-8CDF146FA939}"/>
              </a:ext>
            </a:extLst>
          </p:cNvPr>
          <p:cNvSpPr>
            <a:spLocks noGrp="1"/>
          </p:cNvSpPr>
          <p:nvPr>
            <p:ph idx="1"/>
          </p:nvPr>
        </p:nvSpPr>
        <p:spPr/>
        <p:txBody>
          <a:bodyPr/>
          <a:lstStyle/>
          <a:p>
            <a:pPr marL="0" lvl="0">
              <a:lnSpc>
                <a:spcPct val="105000"/>
              </a:lnSpc>
              <a:spcAft>
                <a:spcPts val="800"/>
              </a:spcAft>
              <a:buNone/>
            </a:pPr>
            <a:r>
              <a:rPr lang="en-US" dirty="0"/>
              <a:t>NCLR_LD1 RRS HE14 DA Award: 10 MW at an MCPC $20</a:t>
            </a:r>
          </a:p>
          <a:p>
            <a:pPr marL="742950" marR="0" lvl="1" indent="-285750">
              <a:lnSpc>
                <a:spcPct val="105000"/>
              </a:lnSpc>
              <a:spcAft>
                <a:spcPts val="800"/>
              </a:spcAft>
              <a:buFont typeface="Arial" panose="020B0604020202020204" pitchFamily="34" charset="0"/>
              <a:buChar char="•"/>
            </a:pPr>
            <a:r>
              <a:rPr lang="en-US" dirty="0"/>
              <a:t>NCLR_LD1 has 15MW of capability and is recalled from its previous deployment in HE13. The resource is returning to service and currently has 6 MW of NPF.</a:t>
            </a:r>
          </a:p>
          <a:p>
            <a:pPr marL="742950" marR="0" lvl="1" indent="-285750">
              <a:lnSpc>
                <a:spcPct val="105000"/>
              </a:lnSpc>
              <a:spcAft>
                <a:spcPts val="800"/>
              </a:spcAft>
              <a:buFont typeface="Arial" panose="020B0604020202020204" pitchFamily="34" charset="0"/>
              <a:buChar char="•"/>
            </a:pPr>
            <a:r>
              <a:rPr lang="en-US" dirty="0"/>
              <a:t>NCLR_LD1 is awarded 6MW in RT</a:t>
            </a:r>
          </a:p>
          <a:p>
            <a:pPr marL="742950" marR="0" lvl="1" indent="-285750">
              <a:lnSpc>
                <a:spcPct val="105000"/>
              </a:lnSpc>
              <a:spcAft>
                <a:spcPts val="800"/>
              </a:spcAft>
              <a:buFont typeface="Arial" panose="020B0604020202020204" pitchFamily="34" charset="0"/>
              <a:buChar char="•"/>
            </a:pPr>
            <a:r>
              <a:rPr lang="en-US" dirty="0"/>
              <a:t>Short DA position by 4MW with RT price lower than DA </a:t>
            </a:r>
          </a:p>
          <a:p>
            <a:pPr marL="457200" marR="0" lvl="1" indent="0">
              <a:lnSpc>
                <a:spcPct val="105000"/>
              </a:lnSpc>
              <a:spcAft>
                <a:spcPts val="800"/>
              </a:spcAft>
              <a:buNone/>
            </a:pPr>
            <a:endParaRPr lang="en-US" dirty="0"/>
          </a:p>
          <a:p>
            <a:pPr marL="0" indent="0">
              <a:lnSpc>
                <a:spcPct val="105000"/>
              </a:lnSpc>
              <a:spcAft>
                <a:spcPts val="800"/>
              </a:spcAft>
              <a:buNone/>
            </a:pPr>
            <a:r>
              <a:rPr lang="en-US" dirty="0">
                <a:solidFill>
                  <a:srgbClr val="FF0000"/>
                </a:solidFill>
                <a:latin typeface="Calibri" panose="020F0502020204030204" pitchFamily="34" charset="0"/>
              </a:rPr>
              <a:t>The RRS Imbalance Payment or Charge to the QSE during the HE14 will be:</a:t>
            </a:r>
          </a:p>
          <a:p>
            <a:pPr marL="0" indent="0">
              <a:lnSpc>
                <a:spcPct val="105000"/>
              </a:lnSpc>
              <a:spcAft>
                <a:spcPts val="800"/>
              </a:spcAft>
              <a:buNone/>
            </a:pPr>
            <a:r>
              <a:rPr lang="en-US" dirty="0">
                <a:solidFill>
                  <a:srgbClr val="FF0000"/>
                </a:solidFill>
                <a:latin typeface="Calibri" panose="020F0502020204030204" pitchFamily="34" charset="0"/>
              </a:rPr>
              <a:t>(-1)*(RT RRS award * RTMCPC -  DA position * RTMCPC) = (-1)*(6MW *10 $/MW - 10 MW * 10 $/MW) = -$40, </a:t>
            </a:r>
          </a:p>
          <a:p>
            <a:pPr marL="0" indent="0">
              <a:lnSpc>
                <a:spcPct val="105000"/>
              </a:lnSpc>
              <a:spcAft>
                <a:spcPts val="800"/>
              </a:spcAft>
              <a:buNone/>
            </a:pPr>
            <a:endParaRPr lang="en-US" dirty="0">
              <a:solidFill>
                <a:srgbClr val="FF0000"/>
              </a:solidFill>
              <a:latin typeface="Calibri" panose="020F0502020204030204" pitchFamily="34" charset="0"/>
            </a:endParaRPr>
          </a:p>
          <a:p>
            <a:pPr marL="0" indent="0">
              <a:lnSpc>
                <a:spcPct val="105000"/>
              </a:lnSpc>
              <a:spcAft>
                <a:spcPts val="800"/>
              </a:spcAft>
              <a:buNone/>
            </a:pPr>
            <a:r>
              <a:rPr lang="en-US" b="1" u="sng" dirty="0">
                <a:solidFill>
                  <a:srgbClr val="FF0000"/>
                </a:solidFill>
                <a:latin typeface="Calibri" panose="020F0502020204030204" pitchFamily="34" charset="0"/>
              </a:rPr>
              <a:t>Charge in RT for RRS of $40</a:t>
            </a:r>
            <a:r>
              <a:rPr lang="en-US" b="1" dirty="0">
                <a:solidFill>
                  <a:srgbClr val="FF0000"/>
                </a:solidFill>
                <a:latin typeface="Calibri" panose="020F0502020204030204" pitchFamily="34" charset="0"/>
              </a:rPr>
              <a:t>. Net Outcome across DAM and RT for RRS is $160 (+$200 + -$40) Payment.</a:t>
            </a:r>
          </a:p>
        </p:txBody>
      </p:sp>
      <p:sp>
        <p:nvSpPr>
          <p:cNvPr id="4" name="Slide Number Placeholder 3">
            <a:extLst>
              <a:ext uri="{FF2B5EF4-FFF2-40B4-BE49-F238E27FC236}">
                <a16:creationId xmlns:a16="http://schemas.microsoft.com/office/drawing/2014/main" id="{2CB469FB-B068-E35C-4A11-373B0825DB01}"/>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2986653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EA4A0-75A2-ECFE-6E78-DF1396DB0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FD85A-C690-35C9-07B9-34142C2FD255}"/>
              </a:ext>
            </a:extLst>
          </p:cNvPr>
          <p:cNvSpPr>
            <a:spLocks noGrp="1"/>
          </p:cNvSpPr>
          <p:nvPr>
            <p:ph type="title"/>
          </p:nvPr>
        </p:nvSpPr>
        <p:spPr/>
        <p:txBody>
          <a:bodyPr/>
          <a:lstStyle/>
          <a:p>
            <a:r>
              <a:rPr lang="en-US" dirty="0"/>
              <a:t>QSE Imbalance Settlement Calculation - Post Deployment</a:t>
            </a:r>
          </a:p>
        </p:txBody>
      </p:sp>
      <p:sp>
        <p:nvSpPr>
          <p:cNvPr id="3" name="Content Placeholder 2">
            <a:extLst>
              <a:ext uri="{FF2B5EF4-FFF2-40B4-BE49-F238E27FC236}">
                <a16:creationId xmlns:a16="http://schemas.microsoft.com/office/drawing/2014/main" id="{F119FC48-0A53-3AFD-0F29-778CEFF857B9}"/>
              </a:ext>
            </a:extLst>
          </p:cNvPr>
          <p:cNvSpPr>
            <a:spLocks noGrp="1"/>
          </p:cNvSpPr>
          <p:nvPr>
            <p:ph idx="1"/>
          </p:nvPr>
        </p:nvSpPr>
        <p:spPr/>
        <p:txBody>
          <a:bodyPr/>
          <a:lstStyle/>
          <a:p>
            <a:pPr marL="0" lvl="0">
              <a:lnSpc>
                <a:spcPct val="105000"/>
              </a:lnSpc>
              <a:spcAft>
                <a:spcPts val="800"/>
              </a:spcAft>
              <a:buNone/>
            </a:pPr>
            <a:r>
              <a:rPr lang="en-US" dirty="0"/>
              <a:t>SQSE45 has 2 LRs, LD4 and LD5. DA awards RRS HE14 DA Award: </a:t>
            </a:r>
            <a:r>
              <a:rPr lang="en-US" b="1" dirty="0"/>
              <a:t>10 MW (total) at an MCPC $20. Total DAM Award Payment = $200</a:t>
            </a:r>
          </a:p>
          <a:p>
            <a:pPr marL="742950" marR="0" lvl="1" indent="-285750">
              <a:lnSpc>
                <a:spcPct val="105000"/>
              </a:lnSpc>
              <a:spcAft>
                <a:spcPts val="800"/>
              </a:spcAft>
              <a:buFont typeface="Arial" panose="020B0604020202020204" pitchFamily="34" charset="0"/>
              <a:buChar char="•"/>
            </a:pPr>
            <a:r>
              <a:rPr lang="en-US" dirty="0"/>
              <a:t>LD4 has 15MW of capability and is recalled from its previous deployment in HE13. The resource is returning to service and currently has 6 MW of NPF.</a:t>
            </a:r>
          </a:p>
          <a:p>
            <a:pPr marL="742950" marR="0" lvl="1" indent="-285750">
              <a:lnSpc>
                <a:spcPct val="105000"/>
              </a:lnSpc>
              <a:spcAft>
                <a:spcPts val="800"/>
              </a:spcAft>
              <a:buFont typeface="Arial" panose="020B0604020202020204" pitchFamily="34" charset="0"/>
              <a:buChar char="•"/>
            </a:pPr>
            <a:r>
              <a:rPr lang="en-US" dirty="0"/>
              <a:t>LD5 had 10 MW of capability with no self-provided amount. </a:t>
            </a:r>
          </a:p>
          <a:p>
            <a:pPr marL="742950" marR="0" lvl="1" indent="-285750">
              <a:lnSpc>
                <a:spcPct val="105000"/>
              </a:lnSpc>
              <a:spcAft>
                <a:spcPts val="800"/>
              </a:spcAft>
              <a:buFont typeface="Arial" panose="020B0604020202020204" pitchFamily="34" charset="0"/>
              <a:buChar char="•"/>
            </a:pPr>
            <a:r>
              <a:rPr lang="en-US" dirty="0"/>
              <a:t>SQSE45 moves the self-provided RRS to LD5. SCED Awards LD5 10 MW of RRS based on updated self-provision</a:t>
            </a:r>
          </a:p>
          <a:p>
            <a:pPr marL="742950" marR="0" lvl="1" indent="-285750">
              <a:lnSpc>
                <a:spcPct val="105000"/>
              </a:lnSpc>
              <a:spcAft>
                <a:spcPts val="800"/>
              </a:spcAft>
              <a:buFont typeface="Arial" panose="020B0604020202020204" pitchFamily="34" charset="0"/>
              <a:buChar char="•"/>
            </a:pPr>
            <a:r>
              <a:rPr lang="en-US" dirty="0"/>
              <a:t>LD4 now has zero self-provision.  6 MW from LD4 is not award based on QSE’s RRS offer and economics.</a:t>
            </a:r>
          </a:p>
          <a:p>
            <a:pPr marL="742950" marR="0" lvl="1" indent="-285750">
              <a:lnSpc>
                <a:spcPct val="105000"/>
              </a:lnSpc>
              <a:spcAft>
                <a:spcPts val="800"/>
              </a:spcAft>
              <a:buFont typeface="Arial" panose="020B0604020202020204" pitchFamily="34" charset="0"/>
              <a:buChar char="•"/>
            </a:pPr>
            <a:r>
              <a:rPr lang="en-US" dirty="0"/>
              <a:t>Exactly meeting DA position with RT price lower than DA </a:t>
            </a:r>
          </a:p>
          <a:p>
            <a:pPr marL="457200" marR="0" lvl="1" indent="0">
              <a:lnSpc>
                <a:spcPct val="105000"/>
              </a:lnSpc>
              <a:spcAft>
                <a:spcPts val="800"/>
              </a:spcAft>
              <a:buNone/>
            </a:pPr>
            <a:endParaRPr lang="en-US" dirty="0"/>
          </a:p>
          <a:p>
            <a:pPr marL="0" indent="0">
              <a:lnSpc>
                <a:spcPct val="105000"/>
              </a:lnSpc>
              <a:spcAft>
                <a:spcPts val="800"/>
              </a:spcAft>
              <a:buNone/>
            </a:pPr>
            <a:r>
              <a:rPr lang="en-US" dirty="0">
                <a:solidFill>
                  <a:srgbClr val="FF0000"/>
                </a:solidFill>
                <a:latin typeface="Calibri" panose="020F0502020204030204" pitchFamily="34" charset="0"/>
              </a:rPr>
              <a:t>The RRS Imbalance Payment or Charge to the QSE during the HE14 will be:</a:t>
            </a:r>
          </a:p>
          <a:p>
            <a:pPr marL="0" indent="0">
              <a:lnSpc>
                <a:spcPct val="105000"/>
              </a:lnSpc>
              <a:spcAft>
                <a:spcPts val="800"/>
              </a:spcAft>
              <a:buNone/>
            </a:pPr>
            <a:r>
              <a:rPr lang="en-US" dirty="0">
                <a:solidFill>
                  <a:srgbClr val="FF0000"/>
                </a:solidFill>
                <a:latin typeface="Calibri" panose="020F0502020204030204" pitchFamily="34" charset="0"/>
              </a:rPr>
              <a:t>(-1)*(RT RRS award * RTMCPC -  DA position * RTMCPC) = (-1)*(10MW *10 $/MW - 10 MW * 10 $/MW) = -$0, </a:t>
            </a:r>
          </a:p>
          <a:p>
            <a:pPr marL="0" indent="0">
              <a:lnSpc>
                <a:spcPct val="105000"/>
              </a:lnSpc>
              <a:spcAft>
                <a:spcPts val="800"/>
              </a:spcAft>
              <a:buNone/>
            </a:pPr>
            <a:endParaRPr lang="en-US" dirty="0">
              <a:solidFill>
                <a:srgbClr val="FF0000"/>
              </a:solidFill>
              <a:latin typeface="Calibri" panose="020F0502020204030204" pitchFamily="34" charset="0"/>
            </a:endParaRPr>
          </a:p>
          <a:p>
            <a:pPr marL="0" indent="0">
              <a:lnSpc>
                <a:spcPct val="105000"/>
              </a:lnSpc>
              <a:spcAft>
                <a:spcPts val="800"/>
              </a:spcAft>
              <a:buNone/>
            </a:pPr>
            <a:r>
              <a:rPr lang="en-US" b="1" u="sng" dirty="0">
                <a:solidFill>
                  <a:srgbClr val="FF0000"/>
                </a:solidFill>
                <a:latin typeface="Calibri" panose="020F0502020204030204" pitchFamily="34" charset="0"/>
              </a:rPr>
              <a:t>No Charge in RT for RRS</a:t>
            </a:r>
            <a:r>
              <a:rPr lang="en-US" b="1" dirty="0">
                <a:solidFill>
                  <a:srgbClr val="FF0000"/>
                </a:solidFill>
                <a:latin typeface="Calibri" panose="020F0502020204030204" pitchFamily="34" charset="0"/>
              </a:rPr>
              <a:t>. Net Outcome across DAM and RT for RRS is $200 (+$200 + -$0) Payment.</a:t>
            </a:r>
          </a:p>
        </p:txBody>
      </p:sp>
      <p:sp>
        <p:nvSpPr>
          <p:cNvPr id="4" name="Slide Number Placeholder 3">
            <a:extLst>
              <a:ext uri="{FF2B5EF4-FFF2-40B4-BE49-F238E27FC236}">
                <a16:creationId xmlns:a16="http://schemas.microsoft.com/office/drawing/2014/main" id="{6EB2D304-FAA6-6E5A-ED18-BF9AA1C00718}"/>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3364402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7983CE-1333-FDB2-B0A7-04572EAE12CF}"/>
              </a:ext>
            </a:extLst>
          </p:cNvPr>
          <p:cNvSpPr>
            <a:spLocks noGrp="1"/>
          </p:cNvSpPr>
          <p:nvPr>
            <p:ph type="ctrTitle"/>
          </p:nvPr>
        </p:nvSpPr>
        <p:spPr/>
        <p:txBody>
          <a:bodyPr/>
          <a:lstStyle/>
          <a:p>
            <a:r>
              <a:rPr lang="en-US" dirty="0"/>
              <a:t>ADER Pilot Project Update</a:t>
            </a:r>
          </a:p>
        </p:txBody>
      </p:sp>
      <p:sp>
        <p:nvSpPr>
          <p:cNvPr id="4" name="Slide Number Placeholder 3">
            <a:extLst>
              <a:ext uri="{FF2B5EF4-FFF2-40B4-BE49-F238E27FC236}">
                <a16:creationId xmlns:a16="http://schemas.microsoft.com/office/drawing/2014/main" id="{6E96C49C-9754-F925-1C4E-3DCCF951FA9A}"/>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3186739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4F71-A69A-D621-B7F0-AF2710889DD1}"/>
              </a:ext>
            </a:extLst>
          </p:cNvPr>
          <p:cNvSpPr>
            <a:spLocks noGrp="1"/>
          </p:cNvSpPr>
          <p:nvPr>
            <p:ph type="title"/>
          </p:nvPr>
        </p:nvSpPr>
        <p:spPr/>
        <p:txBody>
          <a:bodyPr lIns="91440" tIns="45720" rIns="91440" bIns="45720" anchor="t"/>
          <a:lstStyle/>
          <a:p>
            <a:r>
              <a:rPr lang="en-US"/>
              <a:t>Overview of Current Status</a:t>
            </a:r>
            <a:endParaRPr lang="en-US" dirty="0"/>
          </a:p>
        </p:txBody>
      </p:sp>
      <p:sp>
        <p:nvSpPr>
          <p:cNvPr id="4" name="Slide Number Placeholder 3">
            <a:extLst>
              <a:ext uri="{FF2B5EF4-FFF2-40B4-BE49-F238E27FC236}">
                <a16:creationId xmlns:a16="http://schemas.microsoft.com/office/drawing/2014/main" id="{B77B746A-F50E-96E7-1F8C-438560E17E1C}"/>
              </a:ext>
            </a:extLst>
          </p:cNvPr>
          <p:cNvSpPr>
            <a:spLocks noGrp="1"/>
          </p:cNvSpPr>
          <p:nvPr>
            <p:ph type="sldNum" sz="quarter" idx="4"/>
          </p:nvPr>
        </p:nvSpPr>
        <p:spPr/>
        <p:txBody>
          <a:bodyPr/>
          <a:lstStyle/>
          <a:p>
            <a:fld id="{1D93BD3E-1E9A-4970-A6F7-E7AC52762E0C}" type="slidenum">
              <a:rPr lang="en-US" smtClean="0"/>
              <a:pPr/>
              <a:t>54</a:t>
            </a:fld>
            <a:endParaRPr lang="en-US" dirty="0"/>
          </a:p>
        </p:txBody>
      </p:sp>
      <p:grpSp>
        <p:nvGrpSpPr>
          <p:cNvPr id="16" name="Group 15">
            <a:extLst>
              <a:ext uri="{FF2B5EF4-FFF2-40B4-BE49-F238E27FC236}">
                <a16:creationId xmlns:a16="http://schemas.microsoft.com/office/drawing/2014/main" id="{9AAFD011-74A0-EF3C-60E9-0CBAF1B9DC3A}"/>
              </a:ext>
            </a:extLst>
          </p:cNvPr>
          <p:cNvGrpSpPr/>
          <p:nvPr/>
        </p:nvGrpSpPr>
        <p:grpSpPr>
          <a:xfrm>
            <a:off x="6083973" y="1412703"/>
            <a:ext cx="4549140" cy="4191000"/>
            <a:chOff x="4518660" y="1981200"/>
            <a:chExt cx="4663440" cy="4239491"/>
          </a:xfrm>
        </p:grpSpPr>
        <p:pic>
          <p:nvPicPr>
            <p:cNvPr id="17" name="Picture 2">
              <a:extLst>
                <a:ext uri="{FF2B5EF4-FFF2-40B4-BE49-F238E27FC236}">
                  <a16:creationId xmlns:a16="http://schemas.microsoft.com/office/drawing/2014/main" id="{927C16D3-AA89-84F5-77CE-570A98E382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660" y="1981200"/>
              <a:ext cx="4663440" cy="42394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D9F7A32-6B66-946F-082A-4E7FD7D4A5B3}"/>
                </a:ext>
              </a:extLst>
            </p:cNvPr>
            <p:cNvPicPr>
              <a:picLocks noChangeAspect="1"/>
            </p:cNvPicPr>
            <p:nvPr/>
          </p:nvPicPr>
          <p:blipFill>
            <a:blip r:embed="rId3"/>
            <a:stretch>
              <a:fillRect/>
            </a:stretch>
          </p:blipFill>
          <p:spPr>
            <a:xfrm>
              <a:off x="5303520" y="5550408"/>
              <a:ext cx="36667" cy="50000"/>
            </a:xfrm>
            <a:prstGeom prst="rect">
              <a:avLst/>
            </a:prstGeom>
          </p:spPr>
        </p:pic>
      </p:grpSp>
      <p:sp>
        <p:nvSpPr>
          <p:cNvPr id="24" name="Content Placeholder 2">
            <a:extLst>
              <a:ext uri="{FF2B5EF4-FFF2-40B4-BE49-F238E27FC236}">
                <a16:creationId xmlns:a16="http://schemas.microsoft.com/office/drawing/2014/main" id="{2774AD91-746D-B1AA-3B96-4639E20495E0}"/>
              </a:ext>
            </a:extLst>
          </p:cNvPr>
          <p:cNvSpPr txBox="1">
            <a:spLocks/>
          </p:cNvSpPr>
          <p:nvPr/>
        </p:nvSpPr>
        <p:spPr>
          <a:xfrm>
            <a:off x="577097" y="1426804"/>
            <a:ext cx="5263975" cy="4987141"/>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600" b="1" dirty="0"/>
              <a:t>15.5</a:t>
            </a:r>
            <a:r>
              <a:rPr lang="en-US" sz="1600" dirty="0"/>
              <a:t> MW capability for energy</a:t>
            </a:r>
            <a:endParaRPr lang="en-US" dirty="0">
              <a:cs typeface="Arial" panose="020B0604020202020204"/>
            </a:endParaRPr>
          </a:p>
          <a:p>
            <a:pPr lvl="1"/>
            <a:r>
              <a:rPr lang="en-US" sz="1600" b="1" dirty="0"/>
              <a:t>8.6</a:t>
            </a:r>
            <a:r>
              <a:rPr lang="en-US" sz="1600" dirty="0"/>
              <a:t> MW capability for Non-Spinning Reserve Service (Non-Spin)</a:t>
            </a:r>
            <a:endParaRPr lang="en-US" sz="1600" dirty="0">
              <a:cs typeface="Arial"/>
            </a:endParaRPr>
          </a:p>
          <a:p>
            <a:pPr lvl="1"/>
            <a:r>
              <a:rPr lang="en-US" sz="1600" b="1" dirty="0"/>
              <a:t>8.8</a:t>
            </a:r>
            <a:r>
              <a:rPr lang="en-US" sz="1600" dirty="0"/>
              <a:t> MW capability for ERCOT Contingency Reserve Service (ECRS)</a:t>
            </a:r>
            <a:endParaRPr lang="en-US" sz="1600" dirty="0">
              <a:cs typeface="Arial"/>
            </a:endParaRPr>
          </a:p>
          <a:p>
            <a:r>
              <a:rPr lang="en-US" sz="1800" dirty="0"/>
              <a:t>ERCOT has accepted 9 additional resources' Details of the Aggregation (DOTA) forms. </a:t>
            </a:r>
          </a:p>
          <a:p>
            <a:pPr lvl="1"/>
            <a:r>
              <a:rPr lang="en-US" sz="1600" dirty="0"/>
              <a:t>These potential ADERs are in various stages of registration and qualification and cannot fully participate at this time</a:t>
            </a:r>
            <a:r>
              <a:rPr lang="en-US" sz="1400" dirty="0"/>
              <a:t>.</a:t>
            </a:r>
            <a:endParaRPr lang="en-US" sz="1400" dirty="0">
              <a:cs typeface="Arial"/>
            </a:endParaRPr>
          </a:p>
          <a:p>
            <a:r>
              <a:rPr lang="en-US" sz="1800" dirty="0">
                <a:cs typeface="Arial"/>
              </a:rPr>
              <a:t>Total ADER capacity (qualified and potential):</a:t>
            </a:r>
            <a:endParaRPr lang="en-US" dirty="0">
              <a:cs typeface="Arial"/>
            </a:endParaRPr>
          </a:p>
          <a:p>
            <a:pPr lvl="1"/>
            <a:r>
              <a:rPr lang="en-US" sz="1600" dirty="0">
                <a:cs typeface="Arial"/>
              </a:rPr>
              <a:t>38.3 MW capability for energy</a:t>
            </a:r>
          </a:p>
          <a:p>
            <a:pPr lvl="1"/>
            <a:r>
              <a:rPr lang="en-US" sz="1600" dirty="0">
                <a:cs typeface="Arial"/>
              </a:rPr>
              <a:t>11 MW capability for Non-Spin</a:t>
            </a:r>
          </a:p>
          <a:p>
            <a:pPr lvl="1"/>
            <a:r>
              <a:rPr lang="en-US" sz="1600" dirty="0">
                <a:cs typeface="Arial"/>
              </a:rPr>
              <a:t>8.8 MW capability for ECRS</a:t>
            </a:r>
          </a:p>
          <a:p>
            <a:pPr marL="0" indent="0">
              <a:buNone/>
            </a:pPr>
            <a:endParaRPr lang="en-US" sz="1800" dirty="0">
              <a:cs typeface="Arial"/>
            </a:endParaRPr>
          </a:p>
          <a:p>
            <a:endParaRPr lang="en-US" sz="2000" dirty="0"/>
          </a:p>
        </p:txBody>
      </p:sp>
      <p:sp>
        <p:nvSpPr>
          <p:cNvPr id="15" name="Content Placeholder 2">
            <a:extLst>
              <a:ext uri="{FF2B5EF4-FFF2-40B4-BE49-F238E27FC236}">
                <a16:creationId xmlns:a16="http://schemas.microsoft.com/office/drawing/2014/main" id="{5003F411-174A-5999-7E15-4095FE9B04EB}"/>
              </a:ext>
            </a:extLst>
          </p:cNvPr>
          <p:cNvSpPr>
            <a:spLocks noGrp="1"/>
          </p:cNvSpPr>
          <p:nvPr>
            <p:ph idx="1"/>
          </p:nvPr>
        </p:nvSpPr>
        <p:spPr>
          <a:xfrm>
            <a:off x="508000" y="838992"/>
            <a:ext cx="8153400" cy="1042155"/>
          </a:xfrm>
        </p:spPr>
        <p:txBody>
          <a:bodyPr lIns="91440" tIns="45720" rIns="91440" bIns="45720" anchor="t"/>
          <a:lstStyle/>
          <a:p>
            <a:pPr>
              <a:buFont typeface="Arial" panose="020B0604020202020204" pitchFamily="34" charset="0"/>
              <a:buChar char="•"/>
            </a:pPr>
            <a:r>
              <a:rPr lang="en-US" dirty="0">
                <a:solidFill>
                  <a:schemeClr val="tx1"/>
                </a:solidFill>
              </a:rPr>
              <a:t>3 resources participate in the ADER program within these capabilities:</a:t>
            </a:r>
            <a:endParaRPr lang="en-US" dirty="0">
              <a:solidFill>
                <a:schemeClr val="tx1"/>
              </a:solidFill>
              <a:cs typeface="Arial"/>
            </a:endParaRPr>
          </a:p>
        </p:txBody>
      </p:sp>
      <p:grpSp>
        <p:nvGrpSpPr>
          <p:cNvPr id="6" name="Group 5">
            <a:extLst>
              <a:ext uri="{FF2B5EF4-FFF2-40B4-BE49-F238E27FC236}">
                <a16:creationId xmlns:a16="http://schemas.microsoft.com/office/drawing/2014/main" id="{0C4ACD80-1EB2-578A-8FEB-572AA4E6C580}"/>
              </a:ext>
            </a:extLst>
          </p:cNvPr>
          <p:cNvGrpSpPr/>
          <p:nvPr/>
        </p:nvGrpSpPr>
        <p:grpSpPr>
          <a:xfrm>
            <a:off x="6527956" y="3276600"/>
            <a:ext cx="4153752" cy="3059530"/>
            <a:chOff x="5003956" y="3276600"/>
            <a:chExt cx="4197462" cy="3059530"/>
          </a:xfrm>
        </p:grpSpPr>
        <p:sp>
          <p:nvSpPr>
            <p:cNvPr id="20" name="TextBox 19">
              <a:extLst>
                <a:ext uri="{FF2B5EF4-FFF2-40B4-BE49-F238E27FC236}">
                  <a16:creationId xmlns:a16="http://schemas.microsoft.com/office/drawing/2014/main" id="{6330A944-F186-4BEC-DBD4-043BD28778BF}"/>
                </a:ext>
              </a:extLst>
            </p:cNvPr>
            <p:cNvSpPr txBox="1"/>
            <p:nvPr/>
          </p:nvSpPr>
          <p:spPr>
            <a:xfrm>
              <a:off x="7871180" y="4885208"/>
              <a:ext cx="1330238" cy="338554"/>
            </a:xfrm>
            <a:prstGeom prst="rect">
              <a:avLst/>
            </a:prstGeom>
            <a:noFill/>
          </p:spPr>
          <p:txBody>
            <a:bodyPr wrap="none" rtlCol="0">
              <a:spAutoFit/>
            </a:bodyPr>
            <a:lstStyle/>
            <a:p>
              <a:r>
                <a:rPr lang="en-US" sz="1600" dirty="0"/>
                <a:t>14.3 MW (6)</a:t>
              </a:r>
            </a:p>
          </p:txBody>
        </p:sp>
        <p:sp>
          <p:nvSpPr>
            <p:cNvPr id="21" name="TextBox 20">
              <a:extLst>
                <a:ext uri="{FF2B5EF4-FFF2-40B4-BE49-F238E27FC236}">
                  <a16:creationId xmlns:a16="http://schemas.microsoft.com/office/drawing/2014/main" id="{10AB68D7-AF6E-0BA8-FF16-9E3E23D2ECA8}"/>
                </a:ext>
              </a:extLst>
            </p:cNvPr>
            <p:cNvSpPr txBox="1"/>
            <p:nvPr/>
          </p:nvSpPr>
          <p:spPr>
            <a:xfrm>
              <a:off x="6630699" y="4549941"/>
              <a:ext cx="1215228" cy="338554"/>
            </a:xfrm>
            <a:prstGeom prst="rect">
              <a:avLst/>
            </a:prstGeom>
            <a:noFill/>
          </p:spPr>
          <p:txBody>
            <a:bodyPr wrap="none" lIns="91440" tIns="45720" rIns="91440" bIns="45720" rtlCol="0" anchor="t">
              <a:spAutoFit/>
            </a:bodyPr>
            <a:lstStyle/>
            <a:p>
              <a:r>
                <a:rPr lang="en-US" sz="1600" dirty="0">
                  <a:solidFill>
                    <a:schemeClr val="bg1"/>
                  </a:solidFill>
                </a:rPr>
                <a:t>7.1 MW (3)</a:t>
              </a:r>
              <a:endParaRPr lang="en-US" dirty="0">
                <a:solidFill>
                  <a:schemeClr val="bg1"/>
                </a:solidFill>
              </a:endParaRPr>
            </a:p>
          </p:txBody>
        </p:sp>
        <p:sp>
          <p:nvSpPr>
            <p:cNvPr id="22" name="TextBox 21">
              <a:extLst>
                <a:ext uri="{FF2B5EF4-FFF2-40B4-BE49-F238E27FC236}">
                  <a16:creationId xmlns:a16="http://schemas.microsoft.com/office/drawing/2014/main" id="{63FEF6BE-CD05-8709-D160-94D228C3F740}"/>
                </a:ext>
              </a:extLst>
            </p:cNvPr>
            <p:cNvSpPr txBox="1"/>
            <p:nvPr/>
          </p:nvSpPr>
          <p:spPr>
            <a:xfrm>
              <a:off x="7315200" y="3276600"/>
              <a:ext cx="1330238" cy="338554"/>
            </a:xfrm>
            <a:prstGeom prst="rect">
              <a:avLst/>
            </a:prstGeom>
            <a:noFill/>
          </p:spPr>
          <p:txBody>
            <a:bodyPr wrap="none" lIns="91440" tIns="45720" rIns="91440" bIns="45720" rtlCol="0" anchor="t">
              <a:spAutoFit/>
            </a:bodyPr>
            <a:lstStyle/>
            <a:p>
              <a:r>
                <a:rPr lang="en-US" sz="1600" dirty="0">
                  <a:solidFill>
                    <a:schemeClr val="bg1"/>
                  </a:solidFill>
                </a:rPr>
                <a:t>15.9 MW (2)</a:t>
              </a:r>
            </a:p>
          </p:txBody>
        </p:sp>
        <p:cxnSp>
          <p:nvCxnSpPr>
            <p:cNvPr id="23" name="Straight Arrow Connector 22">
              <a:extLst>
                <a:ext uri="{FF2B5EF4-FFF2-40B4-BE49-F238E27FC236}">
                  <a16:creationId xmlns:a16="http://schemas.microsoft.com/office/drawing/2014/main" id="{B872C8F7-9D78-2844-8C92-D63F1FBC6885}"/>
                </a:ext>
              </a:extLst>
            </p:cNvPr>
            <p:cNvCxnSpPr>
              <a:cxnSpLocks/>
            </p:cNvCxnSpPr>
            <p:nvPr/>
          </p:nvCxnSpPr>
          <p:spPr>
            <a:xfrm flipH="1" flipV="1">
              <a:off x="8208393" y="4495800"/>
              <a:ext cx="249807" cy="4045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73C56556-FA4A-511B-B2DE-9340458E755C}"/>
                </a:ext>
              </a:extLst>
            </p:cNvPr>
            <p:cNvSpPr txBox="1"/>
            <p:nvPr/>
          </p:nvSpPr>
          <p:spPr>
            <a:xfrm>
              <a:off x="5003956" y="5874465"/>
              <a:ext cx="3699701" cy="461665"/>
            </a:xfrm>
            <a:prstGeom prst="rect">
              <a:avLst/>
            </a:prstGeom>
            <a:noFill/>
          </p:spPr>
          <p:txBody>
            <a:bodyPr wrap="square" lIns="91440" tIns="45720" rIns="91440" bIns="45720" rtlCol="0" anchor="t">
              <a:spAutoFit/>
            </a:bodyPr>
            <a:lstStyle/>
            <a:p>
              <a:pPr algn="ctr"/>
              <a:r>
                <a:rPr lang="en-US" sz="1200" i="1" dirty="0">
                  <a:solidFill>
                    <a:schemeClr val="tx2"/>
                  </a:solidFill>
                </a:rPr>
                <a:t>MWs for energy and count of ADERs by Load Zone for all 12 ADER</a:t>
              </a:r>
              <a:endParaRPr lang="en-US" sz="1200" b="1" i="1" dirty="0">
                <a:solidFill>
                  <a:schemeClr val="tx2"/>
                </a:solidFill>
              </a:endParaRPr>
            </a:p>
          </p:txBody>
        </p:sp>
        <p:cxnSp>
          <p:nvCxnSpPr>
            <p:cNvPr id="3" name="Straight Arrow Connector 2">
              <a:extLst>
                <a:ext uri="{FF2B5EF4-FFF2-40B4-BE49-F238E27FC236}">
                  <a16:creationId xmlns:a16="http://schemas.microsoft.com/office/drawing/2014/main" id="{10CB2B5D-65E8-B30F-01F9-75D33C1DB17A}"/>
                </a:ext>
              </a:extLst>
            </p:cNvPr>
            <p:cNvCxnSpPr>
              <a:cxnSpLocks/>
            </p:cNvCxnSpPr>
            <p:nvPr/>
          </p:nvCxnSpPr>
          <p:spPr>
            <a:xfrm>
              <a:off x="7011854" y="3958081"/>
              <a:ext cx="248603" cy="267633"/>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CBAE0336-0FE6-5A9F-A666-6AC35D0F1103}"/>
                </a:ext>
              </a:extLst>
            </p:cNvPr>
            <p:cNvSpPr txBox="1"/>
            <p:nvPr/>
          </p:nvSpPr>
          <p:spPr>
            <a:xfrm>
              <a:off x="5999049" y="3626691"/>
              <a:ext cx="1215228" cy="338554"/>
            </a:xfrm>
            <a:prstGeom prst="rect">
              <a:avLst/>
            </a:prstGeom>
            <a:noFill/>
          </p:spPr>
          <p:txBody>
            <a:bodyPr wrap="none" lIns="91440" tIns="45720" rIns="91440" bIns="45720" rtlCol="0" anchor="t">
              <a:spAutoFit/>
            </a:bodyPr>
            <a:lstStyle/>
            <a:p>
              <a:r>
                <a:rPr lang="en-US" sz="1600" dirty="0">
                  <a:solidFill>
                    <a:schemeClr val="bg1"/>
                  </a:solidFill>
                </a:rPr>
                <a:t>1.0 MW (1)</a:t>
              </a:r>
              <a:endParaRPr lang="en-US" dirty="0">
                <a:solidFill>
                  <a:schemeClr val="bg1"/>
                </a:solidFill>
              </a:endParaRPr>
            </a:p>
          </p:txBody>
        </p:sp>
      </p:grpSp>
    </p:spTree>
    <p:extLst>
      <p:ext uri="{BB962C8B-B14F-4D97-AF65-F5344CB8AC3E}">
        <p14:creationId xmlns:p14="http://schemas.microsoft.com/office/powerpoint/2010/main" val="1717878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7619-15BD-0F90-D9D6-29121ED80A08}"/>
              </a:ext>
            </a:extLst>
          </p:cNvPr>
          <p:cNvSpPr>
            <a:spLocks noGrp="1"/>
          </p:cNvSpPr>
          <p:nvPr>
            <p:ph type="title"/>
          </p:nvPr>
        </p:nvSpPr>
        <p:spPr/>
        <p:txBody>
          <a:bodyPr/>
          <a:lstStyle/>
          <a:p>
            <a:r>
              <a:rPr lang="en-US" dirty="0"/>
              <a:t>Pilot Participation as of May 2025</a:t>
            </a:r>
          </a:p>
        </p:txBody>
      </p:sp>
      <p:sp>
        <p:nvSpPr>
          <p:cNvPr id="4" name="Slide Number Placeholder 3">
            <a:extLst>
              <a:ext uri="{FF2B5EF4-FFF2-40B4-BE49-F238E27FC236}">
                <a16:creationId xmlns:a16="http://schemas.microsoft.com/office/drawing/2014/main" id="{EFB91400-A469-678B-88E4-4F37AD0403A8}"/>
              </a:ext>
            </a:extLst>
          </p:cNvPr>
          <p:cNvSpPr>
            <a:spLocks noGrp="1"/>
          </p:cNvSpPr>
          <p:nvPr>
            <p:ph type="sldNum" sz="quarter" idx="4"/>
          </p:nvPr>
        </p:nvSpPr>
        <p:spPr/>
        <p:txBody>
          <a:bodyPr/>
          <a:lstStyle/>
          <a:p>
            <a:fld id="{1D93BD3E-1E9A-4970-A6F7-E7AC52762E0C}" type="slidenum">
              <a:rPr lang="en-US" smtClean="0"/>
              <a:pPr/>
              <a:t>55</a:t>
            </a:fld>
            <a:endParaRPr lang="en-US" dirty="0"/>
          </a:p>
        </p:txBody>
      </p:sp>
      <p:sp>
        <p:nvSpPr>
          <p:cNvPr id="6" name="Rectangle 5">
            <a:extLst>
              <a:ext uri="{FF2B5EF4-FFF2-40B4-BE49-F238E27FC236}">
                <a16:creationId xmlns:a16="http://schemas.microsoft.com/office/drawing/2014/main" id="{DF449986-7B0D-2088-01D3-849AA390C7AE}"/>
              </a:ext>
            </a:extLst>
          </p:cNvPr>
          <p:cNvSpPr/>
          <p:nvPr/>
        </p:nvSpPr>
        <p:spPr>
          <a:xfrm>
            <a:off x="1790700" y="1447800"/>
            <a:ext cx="11811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6">
            <a:extLst>
              <a:ext uri="{FF2B5EF4-FFF2-40B4-BE49-F238E27FC236}">
                <a16:creationId xmlns:a16="http://schemas.microsoft.com/office/drawing/2014/main" id="{BBC04B31-E0B9-16F9-BAFC-7A7DFF6320C7}"/>
              </a:ext>
            </a:extLst>
          </p:cNvPr>
          <p:cNvGraphicFramePr>
            <a:graphicFrameLocks noGrp="1"/>
          </p:cNvGraphicFramePr>
          <p:nvPr>
            <p:ph idx="1"/>
            <p:extLst>
              <p:ext uri="{D42A27DB-BD31-4B8C-83A1-F6EECF244321}">
                <p14:modId xmlns:p14="http://schemas.microsoft.com/office/powerpoint/2010/main" val="4220011538"/>
              </p:ext>
            </p:extLst>
          </p:nvPr>
        </p:nvGraphicFramePr>
        <p:xfrm>
          <a:off x="644893" y="857586"/>
          <a:ext cx="10992048" cy="4093367"/>
        </p:xfrm>
        <a:graphic>
          <a:graphicData uri="http://schemas.openxmlformats.org/drawingml/2006/table">
            <a:tbl>
              <a:tblPr/>
              <a:tblGrid>
                <a:gridCol w="866297">
                  <a:extLst>
                    <a:ext uri="{9D8B030D-6E8A-4147-A177-3AD203B41FA5}">
                      <a16:colId xmlns:a16="http://schemas.microsoft.com/office/drawing/2014/main" val="630206023"/>
                    </a:ext>
                  </a:extLst>
                </a:gridCol>
                <a:gridCol w="981753">
                  <a:extLst>
                    <a:ext uri="{9D8B030D-6E8A-4147-A177-3AD203B41FA5}">
                      <a16:colId xmlns:a16="http://schemas.microsoft.com/office/drawing/2014/main" val="2938684705"/>
                    </a:ext>
                  </a:extLst>
                </a:gridCol>
                <a:gridCol w="821851">
                  <a:extLst>
                    <a:ext uri="{9D8B030D-6E8A-4147-A177-3AD203B41FA5}">
                      <a16:colId xmlns:a16="http://schemas.microsoft.com/office/drawing/2014/main" val="122718238"/>
                    </a:ext>
                  </a:extLst>
                </a:gridCol>
                <a:gridCol w="937307">
                  <a:extLst>
                    <a:ext uri="{9D8B030D-6E8A-4147-A177-3AD203B41FA5}">
                      <a16:colId xmlns:a16="http://schemas.microsoft.com/office/drawing/2014/main" val="103417000"/>
                    </a:ext>
                  </a:extLst>
                </a:gridCol>
                <a:gridCol w="1263944">
                  <a:extLst>
                    <a:ext uri="{9D8B030D-6E8A-4147-A177-3AD203B41FA5}">
                      <a16:colId xmlns:a16="http://schemas.microsoft.com/office/drawing/2014/main" val="2602506889"/>
                    </a:ext>
                  </a:extLst>
                </a:gridCol>
                <a:gridCol w="1079322">
                  <a:extLst>
                    <a:ext uri="{9D8B030D-6E8A-4147-A177-3AD203B41FA5}">
                      <a16:colId xmlns:a16="http://schemas.microsoft.com/office/drawing/2014/main" val="1841739907"/>
                    </a:ext>
                  </a:extLst>
                </a:gridCol>
                <a:gridCol w="1079322">
                  <a:extLst>
                    <a:ext uri="{9D8B030D-6E8A-4147-A177-3AD203B41FA5}">
                      <a16:colId xmlns:a16="http://schemas.microsoft.com/office/drawing/2014/main" val="284520168"/>
                    </a:ext>
                  </a:extLst>
                </a:gridCol>
                <a:gridCol w="937307">
                  <a:extLst>
                    <a:ext uri="{9D8B030D-6E8A-4147-A177-3AD203B41FA5}">
                      <a16:colId xmlns:a16="http://schemas.microsoft.com/office/drawing/2014/main" val="3158671987"/>
                    </a:ext>
                  </a:extLst>
                </a:gridCol>
                <a:gridCol w="937307">
                  <a:extLst>
                    <a:ext uri="{9D8B030D-6E8A-4147-A177-3AD203B41FA5}">
                      <a16:colId xmlns:a16="http://schemas.microsoft.com/office/drawing/2014/main" val="1472760734"/>
                    </a:ext>
                  </a:extLst>
                </a:gridCol>
                <a:gridCol w="937307">
                  <a:extLst>
                    <a:ext uri="{9D8B030D-6E8A-4147-A177-3AD203B41FA5}">
                      <a16:colId xmlns:a16="http://schemas.microsoft.com/office/drawing/2014/main" val="2530652614"/>
                    </a:ext>
                  </a:extLst>
                </a:gridCol>
                <a:gridCol w="1150331">
                  <a:extLst>
                    <a:ext uri="{9D8B030D-6E8A-4147-A177-3AD203B41FA5}">
                      <a16:colId xmlns:a16="http://schemas.microsoft.com/office/drawing/2014/main" val="3152785582"/>
                    </a:ext>
                  </a:extLst>
                </a:gridCol>
              </a:tblGrid>
              <a:tr h="302797">
                <a:tc gridSpan="2">
                  <a:txBody>
                    <a:bodyPr/>
                    <a:lstStyle/>
                    <a:p>
                      <a:pPr algn="l" fontAlgn="b"/>
                      <a:endParaRPr lang="en-US" sz="900" b="0" i="0" u="none" strike="noStrike" dirty="0">
                        <a:solidFill>
                          <a:srgbClr val="000000"/>
                        </a:solidFill>
                        <a:effectLst/>
                        <a:latin typeface="Tahoma" panose="020B0604030504040204" pitchFamily="34" charset="0"/>
                      </a:endParaRPr>
                    </a:p>
                  </a:txBody>
                  <a:tcPr marL="5607" marR="5607" marT="5607" marB="40373"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100" b="0" i="0" u="none" strike="noStrike" dirty="0">
                          <a:solidFill>
                            <a:srgbClr val="000000"/>
                          </a:solidFill>
                          <a:effectLst/>
                          <a:latin typeface="Tahoma" panose="020B0604030504040204" pitchFamily="34" charset="0"/>
                        </a:rPr>
                        <a:t>LZ_AEN</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Tahoma" panose="020B0604030504040204" pitchFamily="34" charset="0"/>
                        </a:rPr>
                        <a:t>LZ_CPS</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100" b="0" i="0" u="none" strike="noStrike" dirty="0">
                          <a:solidFill>
                            <a:srgbClr val="000000"/>
                          </a:solidFill>
                          <a:effectLst/>
                          <a:latin typeface="Tahoma" panose="020B0604030504040204" pitchFamily="34" charset="0"/>
                        </a:rPr>
                        <a:t>LZ_HOUSTON</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100" b="0" i="0" u="none" strike="noStrike" dirty="0">
                          <a:solidFill>
                            <a:srgbClr val="000000"/>
                          </a:solidFill>
                          <a:effectLst/>
                          <a:latin typeface="Tahoma" panose="020B0604030504040204" pitchFamily="34" charset="0"/>
                        </a:rPr>
                        <a:t>LZ_LCRA</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100" b="0" i="0" u="none" strike="noStrike" dirty="0">
                          <a:solidFill>
                            <a:srgbClr val="000000"/>
                          </a:solidFill>
                          <a:effectLst/>
                          <a:latin typeface="Tahoma" panose="020B0604030504040204" pitchFamily="34" charset="0"/>
                        </a:rPr>
                        <a:t>LZ_NORTH</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100" b="0" i="0" u="none" strike="noStrike" dirty="0">
                          <a:solidFill>
                            <a:srgbClr val="000000"/>
                          </a:solidFill>
                          <a:effectLst/>
                          <a:latin typeface="Tahoma" panose="020B0604030504040204" pitchFamily="34" charset="0"/>
                        </a:rPr>
                        <a:t>LZ_RAYBN</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100" b="0" i="0" u="none" strike="noStrike" dirty="0">
                          <a:solidFill>
                            <a:srgbClr val="000000"/>
                          </a:solidFill>
                          <a:effectLst/>
                          <a:latin typeface="Tahoma" panose="020B0604030504040204" pitchFamily="34" charset="0"/>
                        </a:rPr>
                        <a:t>LZ_SOUTH</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dirty="0">
                          <a:solidFill>
                            <a:srgbClr val="000000"/>
                          </a:solidFill>
                          <a:effectLst/>
                          <a:latin typeface="Tahoma" panose="020B0604030504040204" pitchFamily="34" charset="0"/>
                        </a:rPr>
                        <a:t>LZ_WEST</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0" i="0" u="none" strike="noStrike" dirty="0">
                          <a:solidFill>
                            <a:srgbClr val="000000"/>
                          </a:solidFill>
                          <a:effectLst/>
                          <a:latin typeface="Tahoma" panose="020B0604030504040204" pitchFamily="34" charset="0"/>
                        </a:rPr>
                        <a:t>ERCOT-WIDE</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247670060"/>
                  </a:ext>
                </a:extLst>
              </a:tr>
              <a:tr h="336441">
                <a:tc rowSpan="4">
                  <a:txBody>
                    <a:bodyPr/>
                    <a:lstStyle/>
                    <a:p>
                      <a:pPr algn="ctr" fontAlgn="ctr"/>
                      <a:r>
                        <a:rPr lang="en-US" sz="900" b="0" i="0" u="none" strike="noStrike" dirty="0">
                          <a:solidFill>
                            <a:srgbClr val="000000"/>
                          </a:solidFill>
                          <a:effectLst/>
                          <a:latin typeface="Tahoma" panose="020B0604030504040204" pitchFamily="34" charset="0"/>
                        </a:rPr>
                        <a:t>Energy</a:t>
                      </a:r>
                    </a:p>
                  </a:txBody>
                  <a:tcPr marL="5607" marR="5607" marT="5607" marB="4037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effectLst/>
                          <a:latin typeface="Tahoma" panose="020B0604030504040204" pitchFamily="34" charset="0"/>
                        </a:rPr>
                        <a:t>Limit (MW)</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effectLst/>
                          <a:latin typeface="Tahoma" panose="020B0604030504040204" pitchFamily="34" charset="0"/>
                        </a:rPr>
                        <a:t>2.8</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Tahoma" panose="020B0604030504040204" pitchFamily="34" charset="0"/>
                        </a:rPr>
                        <a:t>5.3</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dirty="0">
                          <a:solidFill>
                            <a:srgbClr val="000000"/>
                          </a:solidFill>
                          <a:effectLst/>
                          <a:latin typeface="Tahoma" panose="020B0604030504040204" pitchFamily="34" charset="0"/>
                        </a:rPr>
                        <a:t>20.3</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200" b="0" i="0" u="none" strike="noStrike" dirty="0">
                          <a:solidFill>
                            <a:srgbClr val="000000"/>
                          </a:solidFill>
                          <a:effectLst/>
                          <a:latin typeface="Tahoma" panose="020B0604030504040204" pitchFamily="34" charset="0"/>
                        </a:rPr>
                        <a:t>3.1</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200" b="0" i="0" u="none" strike="noStrike" dirty="0">
                          <a:solidFill>
                            <a:srgbClr val="000000"/>
                          </a:solidFill>
                          <a:effectLst/>
                          <a:latin typeface="Tahoma" panose="020B0604030504040204" pitchFamily="34" charset="0"/>
                        </a:rPr>
                        <a:t>28.7</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200" b="0" i="0" u="none" strike="noStrike" dirty="0">
                          <a:solidFill>
                            <a:srgbClr val="000000"/>
                          </a:solidFill>
                          <a:effectLst/>
                          <a:latin typeface="Tahoma" panose="020B0604030504040204" pitchFamily="34" charset="0"/>
                        </a:rPr>
                        <a:t>1.2</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200" b="0" i="0" u="none" strike="noStrike" dirty="0">
                          <a:solidFill>
                            <a:srgbClr val="000000"/>
                          </a:solidFill>
                          <a:effectLst/>
                          <a:latin typeface="Tahoma" panose="020B0604030504040204" pitchFamily="34" charset="0"/>
                        </a:rPr>
                        <a:t>10.3</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Tahoma" panose="020B0604030504040204" pitchFamily="34" charset="0"/>
                        </a:rPr>
                        <a:t>8.2</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200" b="0" i="0" u="none" strike="noStrike" dirty="0">
                          <a:solidFill>
                            <a:srgbClr val="000000"/>
                          </a:solidFill>
                          <a:effectLst/>
                          <a:latin typeface="Tahoma" panose="020B0604030504040204" pitchFamily="34" charset="0"/>
                        </a:rPr>
                        <a:t>80.0</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088164606"/>
                  </a:ext>
                </a:extLst>
              </a:tr>
              <a:tr h="336441">
                <a:tc vMerge="1">
                  <a:txBody>
                    <a:bodyPr/>
                    <a:lstStyle/>
                    <a:p>
                      <a:endParaRPr lang="en-US"/>
                    </a:p>
                  </a:txBody>
                  <a:tcPr/>
                </a:tc>
                <a:tc>
                  <a:txBody>
                    <a:bodyPr/>
                    <a:lstStyle/>
                    <a:p>
                      <a:pPr algn="ctr" fontAlgn="b"/>
                      <a:r>
                        <a:rPr lang="en-US" sz="900" b="1" i="0" u="none" strike="noStrike" dirty="0">
                          <a:solidFill>
                            <a:srgbClr val="000000"/>
                          </a:solidFill>
                          <a:effectLst/>
                          <a:latin typeface="Tahoma" panose="020B0604030504040204" pitchFamily="34" charset="0"/>
                        </a:rPr>
                        <a:t>Approved (MW)</a:t>
                      </a:r>
                    </a:p>
                  </a:txBody>
                  <a:tcPr marL="5607" marR="5607" marT="5607" marB="40373"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14.3</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1.0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15.9</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7.1</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38.3</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0623190"/>
                  </a:ext>
                </a:extLst>
              </a:tr>
              <a:tr h="336441">
                <a:tc vMerge="1">
                  <a:txBody>
                    <a:bodyPr/>
                    <a:lstStyle/>
                    <a:p>
                      <a:endParaRPr lang="en-US"/>
                    </a:p>
                  </a:txBody>
                  <a:tcPr/>
                </a:tc>
                <a:tc>
                  <a:txBody>
                    <a:bodyPr/>
                    <a:lstStyle/>
                    <a:p>
                      <a:pPr algn="ctr" fontAlgn="b"/>
                      <a:r>
                        <a:rPr lang="en-US" sz="900" b="1" i="0" u="none" strike="noStrike" dirty="0">
                          <a:solidFill>
                            <a:srgbClr val="000000"/>
                          </a:solidFill>
                          <a:effectLst/>
                          <a:latin typeface="Tahoma" panose="020B0604030504040204" pitchFamily="34" charset="0"/>
                        </a:rPr>
                        <a:t>Unused (MW)</a:t>
                      </a:r>
                    </a:p>
                  </a:txBody>
                  <a:tcPr marL="5607" marR="5607" marT="5607" marB="40373"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effectLst/>
                          <a:latin typeface="Tahoma" panose="020B0604030504040204" pitchFamily="34" charset="0"/>
                        </a:rPr>
                        <a:t>2.8</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5.3</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6.0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2.1</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12.8</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1.2</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3.2</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8.2</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41.7</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8036577"/>
                  </a:ext>
                </a:extLst>
              </a:tr>
              <a:tr h="336441">
                <a:tc vMerge="1">
                  <a:txBody>
                    <a:bodyPr/>
                    <a:lstStyle/>
                    <a:p>
                      <a:endParaRPr lang="en-US"/>
                    </a:p>
                  </a:txBody>
                  <a:tcPr/>
                </a:tc>
                <a:tc>
                  <a:txBody>
                    <a:bodyPr/>
                    <a:lstStyle/>
                    <a:p>
                      <a:pPr algn="ctr" fontAlgn="b"/>
                      <a:r>
                        <a:rPr lang="en-US" sz="900" b="1" i="0" u="none" strike="noStrike" dirty="0">
                          <a:solidFill>
                            <a:srgbClr val="000000"/>
                          </a:solidFill>
                          <a:effectLst/>
                          <a:latin typeface="Tahoma" panose="020B0604030504040204" pitchFamily="34" charset="0"/>
                        </a:rPr>
                        <a:t>% Full</a:t>
                      </a:r>
                    </a:p>
                  </a:txBody>
                  <a:tcPr marL="5607" marR="5607" marT="5607" marB="40373"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71%</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32%</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55%</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69%</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48%</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3793806"/>
                  </a:ext>
                </a:extLst>
              </a:tr>
              <a:tr h="336441">
                <a:tc rowSpan="4">
                  <a:txBody>
                    <a:bodyPr/>
                    <a:lstStyle/>
                    <a:p>
                      <a:pPr algn="ctr" fontAlgn="ctr"/>
                      <a:r>
                        <a:rPr lang="en-US" sz="900" b="0" i="0" u="none" strike="noStrike" dirty="0">
                          <a:solidFill>
                            <a:srgbClr val="000000"/>
                          </a:solidFill>
                          <a:effectLst/>
                          <a:latin typeface="Tahoma" panose="020B0604030504040204" pitchFamily="34" charset="0"/>
                        </a:rPr>
                        <a:t>Non-Spin</a:t>
                      </a:r>
                    </a:p>
                  </a:txBody>
                  <a:tcPr marL="5607" marR="5607" marT="5607" marB="4037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900" b="1" i="0" u="none" strike="noStrike" dirty="0">
                          <a:solidFill>
                            <a:srgbClr val="000000"/>
                          </a:solidFill>
                          <a:effectLst/>
                          <a:latin typeface="Tahoma" panose="020B0604030504040204" pitchFamily="34" charset="0"/>
                        </a:rPr>
                        <a:t>Limit (MW)</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200" b="0" i="0" u="none" strike="noStrike" dirty="0">
                          <a:solidFill>
                            <a:srgbClr val="000000"/>
                          </a:solidFill>
                          <a:effectLst/>
                          <a:latin typeface="Tahoma" panose="020B0604030504040204" pitchFamily="34" charset="0"/>
                        </a:rPr>
                        <a:t>1.4</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Tahoma" panose="020B0604030504040204" pitchFamily="34" charset="0"/>
                        </a:rPr>
                        <a:t>2.7</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dirty="0">
                          <a:solidFill>
                            <a:srgbClr val="000000"/>
                          </a:solidFill>
                          <a:effectLst/>
                          <a:latin typeface="Tahoma" panose="020B0604030504040204" pitchFamily="34" charset="0"/>
                        </a:rPr>
                        <a:t>10.1</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200" b="0" i="0" u="none" strike="noStrike" dirty="0">
                          <a:solidFill>
                            <a:srgbClr val="000000"/>
                          </a:solidFill>
                          <a:effectLst/>
                          <a:latin typeface="Tahoma" panose="020B0604030504040204" pitchFamily="34" charset="0"/>
                        </a:rPr>
                        <a:t>1.6</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200" b="0" i="0" u="none" strike="noStrike" dirty="0">
                          <a:solidFill>
                            <a:srgbClr val="000000"/>
                          </a:solidFill>
                          <a:effectLst/>
                          <a:latin typeface="Tahoma" panose="020B0604030504040204" pitchFamily="34" charset="0"/>
                        </a:rPr>
                        <a:t>14.3</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200" b="0" i="0" u="none" strike="noStrike" dirty="0">
                          <a:solidFill>
                            <a:srgbClr val="000000"/>
                          </a:solidFill>
                          <a:effectLst/>
                          <a:latin typeface="Tahoma" panose="020B0604030504040204" pitchFamily="34" charset="0"/>
                        </a:rPr>
                        <a:t>0.6</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200" b="0" i="0" u="none" strike="noStrike" dirty="0">
                          <a:solidFill>
                            <a:srgbClr val="000000"/>
                          </a:solidFill>
                          <a:effectLst/>
                          <a:latin typeface="Tahoma" panose="020B0604030504040204" pitchFamily="34" charset="0"/>
                        </a:rPr>
                        <a:t>5.2</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Tahoma" panose="020B0604030504040204" pitchFamily="34" charset="0"/>
                        </a:rPr>
                        <a:t>4.1</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200" b="0" i="0" u="none" strike="noStrike" dirty="0">
                          <a:solidFill>
                            <a:srgbClr val="000000"/>
                          </a:solidFill>
                          <a:effectLst/>
                          <a:latin typeface="Tahoma" panose="020B0604030504040204" pitchFamily="34" charset="0"/>
                        </a:rPr>
                        <a:t>40.0</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441732348"/>
                  </a:ext>
                </a:extLst>
              </a:tr>
              <a:tr h="336441">
                <a:tc vMerge="1">
                  <a:txBody>
                    <a:bodyPr/>
                    <a:lstStyle/>
                    <a:p>
                      <a:endParaRPr lang="en-US"/>
                    </a:p>
                  </a:txBody>
                  <a:tcPr/>
                </a:tc>
                <a:tc>
                  <a:txBody>
                    <a:bodyPr/>
                    <a:lstStyle/>
                    <a:p>
                      <a:pPr algn="ctr" fontAlgn="b"/>
                      <a:r>
                        <a:rPr lang="en-US" sz="900" b="1" i="0" u="none" strike="noStrike" dirty="0">
                          <a:solidFill>
                            <a:srgbClr val="000000"/>
                          </a:solidFill>
                          <a:effectLst/>
                          <a:latin typeface="Tahoma" panose="020B0604030504040204" pitchFamily="34" charset="0"/>
                        </a:rPr>
                        <a:t>Approved (MW)</a:t>
                      </a:r>
                    </a:p>
                  </a:txBody>
                  <a:tcPr marL="5607" marR="5607" marT="5607" marB="40373"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6.0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4.6</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0.4</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11.0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2405913"/>
                  </a:ext>
                </a:extLst>
              </a:tr>
              <a:tr h="336441">
                <a:tc vMerge="1">
                  <a:txBody>
                    <a:bodyPr/>
                    <a:lstStyle/>
                    <a:p>
                      <a:endParaRPr lang="en-US"/>
                    </a:p>
                  </a:txBody>
                  <a:tcPr/>
                </a:tc>
                <a:tc>
                  <a:txBody>
                    <a:bodyPr/>
                    <a:lstStyle/>
                    <a:p>
                      <a:pPr algn="ctr" fontAlgn="b"/>
                      <a:r>
                        <a:rPr lang="en-US" sz="900" b="1" i="0" u="none" strike="noStrike" dirty="0">
                          <a:solidFill>
                            <a:srgbClr val="000000"/>
                          </a:solidFill>
                          <a:effectLst/>
                          <a:latin typeface="Tahoma" panose="020B0604030504040204" pitchFamily="34" charset="0"/>
                        </a:rPr>
                        <a:t>Unused (MW)</a:t>
                      </a:r>
                    </a:p>
                  </a:txBody>
                  <a:tcPr marL="5607" marR="5607" marT="5607" marB="40373"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200" b="0" i="0" u="none" strike="noStrike" dirty="0">
                          <a:solidFill>
                            <a:srgbClr val="000000"/>
                          </a:solidFill>
                          <a:effectLst/>
                          <a:latin typeface="Tahoma" panose="020B0604030504040204" pitchFamily="34" charset="0"/>
                        </a:rPr>
                        <a:t>1.4</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2.7</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4.1</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1.6</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9.7</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0.6</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4.8</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4.1</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29.0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5470431"/>
                  </a:ext>
                </a:extLst>
              </a:tr>
              <a:tr h="336441">
                <a:tc vMerge="1">
                  <a:txBody>
                    <a:bodyPr/>
                    <a:lstStyle/>
                    <a:p>
                      <a:endParaRPr lang="en-US"/>
                    </a:p>
                  </a:txBody>
                  <a:tcPr/>
                </a:tc>
                <a:tc>
                  <a:txBody>
                    <a:bodyPr/>
                    <a:lstStyle/>
                    <a:p>
                      <a:pPr algn="ctr" fontAlgn="b"/>
                      <a:r>
                        <a:rPr lang="en-US" sz="900" b="1" i="0" u="none" strike="noStrike" dirty="0">
                          <a:solidFill>
                            <a:srgbClr val="000000"/>
                          </a:solidFill>
                          <a:effectLst/>
                          <a:latin typeface="Tahoma" panose="020B0604030504040204" pitchFamily="34" charset="0"/>
                        </a:rPr>
                        <a:t>% Full</a:t>
                      </a:r>
                    </a:p>
                  </a:txBody>
                  <a:tcPr marL="5607" marR="5607" marT="5607" marB="40373"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59%</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32%</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8%</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28%</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7235984"/>
                  </a:ext>
                </a:extLst>
              </a:tr>
              <a:tr h="234388">
                <a:tc rowSpan="4">
                  <a:txBody>
                    <a:bodyPr/>
                    <a:lstStyle/>
                    <a:p>
                      <a:pPr algn="ctr" fontAlgn="ctr"/>
                      <a:r>
                        <a:rPr lang="en-US" sz="900" b="0" i="0" u="none" strike="noStrike" dirty="0">
                          <a:solidFill>
                            <a:srgbClr val="000000"/>
                          </a:solidFill>
                          <a:effectLst/>
                          <a:latin typeface="Tahoma" panose="020B0604030504040204" pitchFamily="34" charset="0"/>
                        </a:rPr>
                        <a:t>ECRS</a:t>
                      </a:r>
                    </a:p>
                  </a:txBody>
                  <a:tcPr marL="5607" marR="5607" marT="5607" marB="4037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900" b="1" i="0" u="none" strike="noStrike" dirty="0">
                          <a:solidFill>
                            <a:srgbClr val="000000"/>
                          </a:solidFill>
                          <a:effectLst/>
                          <a:latin typeface="Tahoma" panose="020B0604030504040204" pitchFamily="34" charset="0"/>
                        </a:rPr>
                        <a:t>Limit (MW)</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dirty="0">
                          <a:solidFill>
                            <a:srgbClr val="000000"/>
                          </a:solidFill>
                          <a:effectLst/>
                          <a:latin typeface="Tahoma" panose="020B0604030504040204" pitchFamily="34" charset="0"/>
                        </a:rPr>
                        <a:t>1.4</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Tahoma" panose="020B0604030504040204" pitchFamily="34" charset="0"/>
                        </a:rPr>
                        <a:t>2.7</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dirty="0">
                          <a:solidFill>
                            <a:srgbClr val="000000"/>
                          </a:solidFill>
                          <a:effectLst/>
                          <a:latin typeface="Tahoma" panose="020B0604030504040204" pitchFamily="34" charset="0"/>
                        </a:rPr>
                        <a:t>10.1</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200" b="0" i="0" u="none" strike="noStrike" dirty="0">
                          <a:solidFill>
                            <a:srgbClr val="000000"/>
                          </a:solidFill>
                          <a:effectLst/>
                          <a:latin typeface="Tahoma" panose="020B0604030504040204" pitchFamily="34" charset="0"/>
                        </a:rPr>
                        <a:t>1.6</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200" b="0" i="0" u="none" strike="noStrike" dirty="0">
                          <a:solidFill>
                            <a:srgbClr val="000000"/>
                          </a:solidFill>
                          <a:effectLst/>
                          <a:latin typeface="Tahoma" panose="020B0604030504040204" pitchFamily="34" charset="0"/>
                        </a:rPr>
                        <a:t>14.3</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200" b="0" i="0" u="none" strike="noStrike" dirty="0">
                          <a:solidFill>
                            <a:srgbClr val="000000"/>
                          </a:solidFill>
                          <a:effectLst/>
                          <a:latin typeface="Tahoma" panose="020B0604030504040204" pitchFamily="34" charset="0"/>
                        </a:rPr>
                        <a:t>0.6</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200" b="0" i="0" u="none" strike="noStrike" dirty="0">
                          <a:solidFill>
                            <a:srgbClr val="000000"/>
                          </a:solidFill>
                          <a:effectLst/>
                          <a:latin typeface="Tahoma" panose="020B0604030504040204" pitchFamily="34" charset="0"/>
                        </a:rPr>
                        <a:t>5.2</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Tahoma" panose="020B0604030504040204" pitchFamily="34" charset="0"/>
                        </a:rPr>
                        <a:t>4.1</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200" b="0" i="0" u="none" strike="noStrike" dirty="0">
                          <a:solidFill>
                            <a:srgbClr val="000000"/>
                          </a:solidFill>
                          <a:effectLst/>
                          <a:latin typeface="Tahoma" panose="020B0604030504040204" pitchFamily="34" charset="0"/>
                        </a:rPr>
                        <a:t>40.0</a:t>
                      </a:r>
                    </a:p>
                  </a:txBody>
                  <a:tcPr marL="5607" marR="5607" marT="5607" marB="40373"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253736434"/>
                  </a:ext>
                </a:extLst>
              </a:tr>
              <a:tr h="315133">
                <a:tc vMerge="1">
                  <a:txBody>
                    <a:bodyPr/>
                    <a:lstStyle/>
                    <a:p>
                      <a:endParaRPr lang="en-US"/>
                    </a:p>
                  </a:txBody>
                  <a:tcPr/>
                </a:tc>
                <a:tc>
                  <a:txBody>
                    <a:bodyPr/>
                    <a:lstStyle/>
                    <a:p>
                      <a:pPr algn="ctr" fontAlgn="b"/>
                      <a:r>
                        <a:rPr lang="en-US" sz="900" b="1" i="0" u="none" strike="noStrike" dirty="0">
                          <a:solidFill>
                            <a:srgbClr val="000000"/>
                          </a:solidFill>
                          <a:effectLst/>
                          <a:latin typeface="Tahoma" panose="020B0604030504040204" pitchFamily="34" charset="0"/>
                        </a:rPr>
                        <a:t>Approved (MW)</a:t>
                      </a:r>
                    </a:p>
                  </a:txBody>
                  <a:tcPr marL="5607" marR="5607" marT="5607" marB="40373"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4.0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0.2</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4.6</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8.8</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8141895"/>
                  </a:ext>
                </a:extLst>
              </a:tr>
              <a:tr h="315133">
                <a:tc vMerge="1">
                  <a:txBody>
                    <a:bodyPr/>
                    <a:lstStyle/>
                    <a:p>
                      <a:endParaRPr lang="en-US"/>
                    </a:p>
                  </a:txBody>
                  <a:tcPr/>
                </a:tc>
                <a:tc>
                  <a:txBody>
                    <a:bodyPr/>
                    <a:lstStyle/>
                    <a:p>
                      <a:pPr algn="ctr" fontAlgn="b"/>
                      <a:r>
                        <a:rPr lang="en-US" sz="900" b="1" i="0" u="none" strike="noStrike" dirty="0">
                          <a:solidFill>
                            <a:srgbClr val="000000"/>
                          </a:solidFill>
                          <a:effectLst/>
                          <a:latin typeface="Tahoma" panose="020B0604030504040204" pitchFamily="34" charset="0"/>
                        </a:rPr>
                        <a:t>Unused (MW)</a:t>
                      </a:r>
                    </a:p>
                  </a:txBody>
                  <a:tcPr marL="5607" marR="5607" marT="5607" marB="40373"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dirty="0">
                          <a:solidFill>
                            <a:srgbClr val="000000"/>
                          </a:solidFill>
                          <a:effectLst/>
                          <a:latin typeface="Tahoma" panose="020B0604030504040204" pitchFamily="34" charset="0"/>
                        </a:rPr>
                        <a:t>1.4</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2.7</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6.1</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1.3</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9.7</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0.6</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5.2</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4.1</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31.2</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6242766"/>
                  </a:ext>
                </a:extLst>
              </a:tr>
              <a:tr h="234388">
                <a:tc vMerge="1">
                  <a:txBody>
                    <a:bodyPr/>
                    <a:lstStyle/>
                    <a:p>
                      <a:endParaRPr lang="en-US"/>
                    </a:p>
                  </a:txBody>
                  <a:tcPr/>
                </a:tc>
                <a:tc>
                  <a:txBody>
                    <a:bodyPr/>
                    <a:lstStyle/>
                    <a:p>
                      <a:pPr algn="ctr" fontAlgn="b"/>
                      <a:r>
                        <a:rPr lang="en-US" sz="900" b="1" i="0" u="none" strike="noStrike" dirty="0">
                          <a:solidFill>
                            <a:srgbClr val="000000"/>
                          </a:solidFill>
                          <a:effectLst/>
                          <a:latin typeface="Tahoma" panose="020B0604030504040204" pitchFamily="34" charset="0"/>
                        </a:rPr>
                        <a:t>% Full</a:t>
                      </a:r>
                    </a:p>
                  </a:txBody>
                  <a:tcPr marL="5607" marR="5607" marT="5607" marB="40373"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39%</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15%</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32%</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0%</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Tahoma" panose="020B0604030504040204" pitchFamily="34" charset="0"/>
                        </a:rPr>
                        <a:t>22%</a:t>
                      </a:r>
                    </a:p>
                  </a:txBody>
                  <a:tcPr marL="5607" marR="5607" marT="5607" marB="40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4694733"/>
                  </a:ext>
                </a:extLst>
              </a:tr>
            </a:tbl>
          </a:graphicData>
        </a:graphic>
      </p:graphicFrame>
      <p:sp>
        <p:nvSpPr>
          <p:cNvPr id="3" name="Content Placeholder 2">
            <a:extLst>
              <a:ext uri="{FF2B5EF4-FFF2-40B4-BE49-F238E27FC236}">
                <a16:creationId xmlns:a16="http://schemas.microsoft.com/office/drawing/2014/main" id="{3BEAE4FC-4363-48AE-C7B0-306A2FFA25D8}"/>
              </a:ext>
            </a:extLst>
          </p:cNvPr>
          <p:cNvSpPr txBox="1">
            <a:spLocks/>
          </p:cNvSpPr>
          <p:nvPr/>
        </p:nvSpPr>
        <p:spPr>
          <a:xfrm>
            <a:off x="721895" y="5029201"/>
            <a:ext cx="10758905" cy="717081"/>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lIns="91440" tIns="91440" rIns="91440" bIns="9144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latin typeface="Arial" panose="020B0604020202020204"/>
              </a:rPr>
              <a:t>Key Takeaway:</a:t>
            </a:r>
            <a:r>
              <a:rPr lang="en-US" sz="1600" dirty="0">
                <a:latin typeface="Arial" panose="020B0604020202020204"/>
              </a:rPr>
              <a:t> Introduction of ECRS in Phase 2. While the Pilot Project is making progress, participation is not yet pushing up against system-wide or Load Zone-specific participation limits.</a:t>
            </a:r>
          </a:p>
          <a:p>
            <a:pPr marL="0" indent="0">
              <a:buNone/>
            </a:pPr>
            <a:endParaRPr lang="en-US" sz="1600" dirty="0">
              <a:latin typeface="Arial" panose="020B0604020202020204"/>
            </a:endParaRPr>
          </a:p>
        </p:txBody>
      </p:sp>
    </p:spTree>
    <p:extLst>
      <p:ext uri="{BB962C8B-B14F-4D97-AF65-F5344CB8AC3E}">
        <p14:creationId xmlns:p14="http://schemas.microsoft.com/office/powerpoint/2010/main" val="563064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E7DC-F95C-41FE-EBCD-50AAF017AE45}"/>
              </a:ext>
            </a:extLst>
          </p:cNvPr>
          <p:cNvSpPr>
            <a:spLocks noGrp="1"/>
          </p:cNvSpPr>
          <p:nvPr>
            <p:ph type="title"/>
          </p:nvPr>
        </p:nvSpPr>
        <p:spPr/>
        <p:txBody>
          <a:bodyPr/>
          <a:lstStyle/>
          <a:p>
            <a:r>
              <a:rPr lang="en-US" dirty="0"/>
              <a:t>Phase 3 –Approved by ERCOT Board (June 23, 2025)</a:t>
            </a:r>
          </a:p>
        </p:txBody>
      </p:sp>
      <p:sp>
        <p:nvSpPr>
          <p:cNvPr id="4" name="Slide Number Placeholder 3">
            <a:extLst>
              <a:ext uri="{FF2B5EF4-FFF2-40B4-BE49-F238E27FC236}">
                <a16:creationId xmlns:a16="http://schemas.microsoft.com/office/drawing/2014/main" id="{A9EA3C49-04B3-8AA5-D447-6550401DAEB0}"/>
              </a:ext>
            </a:extLst>
          </p:cNvPr>
          <p:cNvSpPr>
            <a:spLocks noGrp="1"/>
          </p:cNvSpPr>
          <p:nvPr>
            <p:ph type="sldNum" sz="quarter" idx="4"/>
          </p:nvPr>
        </p:nvSpPr>
        <p:spPr/>
        <p:txBody>
          <a:bodyPr/>
          <a:lstStyle/>
          <a:p>
            <a:fld id="{1D93BD3E-1E9A-4970-A6F7-E7AC52762E0C}" type="slidenum">
              <a:rPr lang="en-US" smtClean="0"/>
              <a:pPr/>
              <a:t>56</a:t>
            </a:fld>
            <a:endParaRPr lang="en-US" dirty="0"/>
          </a:p>
        </p:txBody>
      </p:sp>
      <p:graphicFrame>
        <p:nvGraphicFramePr>
          <p:cNvPr id="5" name="Content Placeholder 4">
            <a:extLst>
              <a:ext uri="{FF2B5EF4-FFF2-40B4-BE49-F238E27FC236}">
                <a16:creationId xmlns:a16="http://schemas.microsoft.com/office/drawing/2014/main" id="{6260ACF2-E5D9-7893-EF36-47FBB3C318E4}"/>
              </a:ext>
            </a:extLst>
          </p:cNvPr>
          <p:cNvGraphicFramePr>
            <a:graphicFrameLocks noGrp="1"/>
          </p:cNvGraphicFramePr>
          <p:nvPr>
            <p:ph idx="1"/>
          </p:nvPr>
        </p:nvGraphicFramePr>
        <p:xfrm>
          <a:off x="1866899" y="207571"/>
          <a:ext cx="8534400" cy="5348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80E6F2F9-6F84-A920-8BBF-90388F046A66}"/>
              </a:ext>
            </a:extLst>
          </p:cNvPr>
          <p:cNvSpPr txBox="1">
            <a:spLocks/>
          </p:cNvSpPr>
          <p:nvPr/>
        </p:nvSpPr>
        <p:spPr>
          <a:xfrm>
            <a:off x="2033875" y="4720663"/>
            <a:ext cx="8367425" cy="1041853"/>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latin typeface="Arial" panose="020B0604020202020204"/>
              </a:rPr>
              <a:t>Key Takeaway:</a:t>
            </a:r>
            <a:r>
              <a:rPr lang="en-US" sz="1600" dirty="0">
                <a:latin typeface="Arial" panose="020B0604020202020204"/>
              </a:rPr>
              <a:t> Phase 3 introduces a more flexible participation model, improved telemetry validation, and increased participation limits. </a:t>
            </a:r>
          </a:p>
        </p:txBody>
      </p:sp>
    </p:spTree>
    <p:extLst>
      <p:ext uri="{BB962C8B-B14F-4D97-AF65-F5344CB8AC3E}">
        <p14:creationId xmlns:p14="http://schemas.microsoft.com/office/powerpoint/2010/main" val="3897312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67AA-B491-38B8-3E57-FBFF57FFD59D}"/>
              </a:ext>
            </a:extLst>
          </p:cNvPr>
          <p:cNvSpPr>
            <a:spLocks noGrp="1"/>
          </p:cNvSpPr>
          <p:nvPr>
            <p:ph type="title"/>
          </p:nvPr>
        </p:nvSpPr>
        <p:spPr/>
        <p:txBody>
          <a:bodyPr/>
          <a:lstStyle/>
          <a:p>
            <a:r>
              <a:rPr lang="en-US" dirty="0"/>
              <a:t>A-NCLR Model</a:t>
            </a:r>
          </a:p>
        </p:txBody>
      </p:sp>
      <p:sp>
        <p:nvSpPr>
          <p:cNvPr id="3" name="Content Placeholder 2">
            <a:extLst>
              <a:ext uri="{FF2B5EF4-FFF2-40B4-BE49-F238E27FC236}">
                <a16:creationId xmlns:a16="http://schemas.microsoft.com/office/drawing/2014/main" id="{AD60C81C-1114-2B47-E442-F06A29F66D14}"/>
              </a:ext>
            </a:extLst>
          </p:cNvPr>
          <p:cNvSpPr>
            <a:spLocks noGrp="1"/>
          </p:cNvSpPr>
          <p:nvPr>
            <p:ph idx="1"/>
          </p:nvPr>
        </p:nvSpPr>
        <p:spPr>
          <a:xfrm>
            <a:off x="577516" y="1049153"/>
            <a:ext cx="11208084" cy="3734603"/>
          </a:xfrm>
        </p:spPr>
        <p:txBody>
          <a:bodyPr/>
          <a:lstStyle/>
          <a:p>
            <a:pPr>
              <a:buFont typeface="+mj-lt"/>
              <a:buAutoNum type="arabicPeriod"/>
            </a:pPr>
            <a:r>
              <a:rPr lang="en-US" dirty="0">
                <a:solidFill>
                  <a:schemeClr val="tx1"/>
                </a:solidFill>
              </a:rPr>
              <a:t>Aggregations of devices/premises will be allowed to participate as Aggregate Non-Controllable Load Resources (A-NCLRs).</a:t>
            </a:r>
          </a:p>
          <a:p>
            <a:pPr marL="685800" lvl="1"/>
            <a:r>
              <a:rPr lang="en-US" kern="100" dirty="0">
                <a:solidFill>
                  <a:schemeClr val="tx1"/>
                </a:solidFill>
                <a:ea typeface="Calibri" panose="020F0502020204030204" pitchFamily="34" charset="0"/>
                <a:cs typeface="Times New Roman" panose="02020603050405020304" pitchFamily="18" charset="0"/>
              </a:rPr>
              <a:t>Aggregations will be registered and modeled like other ADERs but using NCLR categories for Resource parameters in ERCOT’s Resource Integration an Ongoing Operations (RIOO) system.  </a:t>
            </a:r>
          </a:p>
          <a:p>
            <a:pPr marL="685800" lvl="1"/>
            <a:r>
              <a:rPr lang="en-US" kern="100" dirty="0">
                <a:solidFill>
                  <a:schemeClr val="tx1"/>
                </a:solidFill>
                <a:ea typeface="Calibri" panose="020F0502020204030204" pitchFamily="34" charset="0"/>
                <a:cs typeface="Times New Roman" panose="02020603050405020304" pitchFamily="18" charset="0"/>
              </a:rPr>
              <a:t>Real-time 2-second telemetry will still be required from the QSE to ERCOT using all NCLR attributes.</a:t>
            </a:r>
          </a:p>
          <a:p>
            <a:pPr marL="685800" lvl="1"/>
            <a:r>
              <a:rPr lang="en-US" kern="100" dirty="0">
                <a:solidFill>
                  <a:schemeClr val="tx1"/>
                </a:solidFill>
                <a:ea typeface="Calibri" panose="020F0502020204030204" pitchFamily="34" charset="0"/>
                <a:cs typeface="Times New Roman" panose="02020603050405020304" pitchFamily="18" charset="0"/>
              </a:rPr>
              <a:t>These ADERs will be dispatched by the Ancillary Service Deployment Manager like other NCLRs.  No Energy Bids or dispatch through Security-Constrained Economic Dispatch (SCED) in Real-Time.</a:t>
            </a:r>
          </a:p>
          <a:p>
            <a:pPr>
              <a:buFont typeface="+mj-lt"/>
              <a:buAutoNum type="arabicPeriod"/>
            </a:pPr>
            <a:r>
              <a:rPr lang="en-US" dirty="0">
                <a:solidFill>
                  <a:schemeClr val="tx1"/>
                </a:solidFill>
              </a:rPr>
              <a:t>NCLR model will allow third-party QSEs to aggregate &gt;100 kW premises, even if the LSE is represented by a different QSE.</a:t>
            </a:r>
          </a:p>
          <a:p>
            <a:pPr lvl="1"/>
            <a:r>
              <a:rPr lang="en-US" dirty="0">
                <a:solidFill>
                  <a:schemeClr val="tx1"/>
                </a:solidFill>
              </a:rPr>
              <a:t>Require an LSE Acknowledgement Form to confirm coordination between entities and to avoid cross-settlement processes.</a:t>
            </a:r>
          </a:p>
          <a:p>
            <a:pPr lvl="1"/>
            <a:r>
              <a:rPr lang="en-US" dirty="0">
                <a:solidFill>
                  <a:schemeClr val="tx1"/>
                </a:solidFill>
              </a:rPr>
              <a:t>ERCOT to verify QSE-LSE relationships during review.</a:t>
            </a:r>
          </a:p>
          <a:p>
            <a:pPr marL="285750" indent="-285750">
              <a:buFont typeface="Arial" panose="020B0604020202020204" pitchFamily="34" charset="0"/>
              <a:buChar char="•"/>
            </a:pPr>
            <a:endParaRPr lang="en-US" kern="100" dirty="0">
              <a:solidFill>
                <a:schemeClr val="tx1"/>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DED9D4-9D6C-4EF7-4A65-CA7561D2A632}"/>
              </a:ext>
            </a:extLst>
          </p:cNvPr>
          <p:cNvSpPr>
            <a:spLocks noGrp="1"/>
          </p:cNvSpPr>
          <p:nvPr>
            <p:ph type="sldNum" sz="quarter" idx="4"/>
          </p:nvPr>
        </p:nvSpPr>
        <p:spPr/>
        <p:txBody>
          <a:bodyPr/>
          <a:lstStyle/>
          <a:p>
            <a:fld id="{1D93BD3E-1E9A-4970-A6F7-E7AC52762E0C}" type="slidenum">
              <a:rPr lang="en-US" smtClean="0"/>
              <a:pPr/>
              <a:t>57</a:t>
            </a:fld>
            <a:endParaRPr lang="en-US" dirty="0"/>
          </a:p>
        </p:txBody>
      </p:sp>
      <p:sp>
        <p:nvSpPr>
          <p:cNvPr id="5" name="Content Placeholder 2">
            <a:extLst>
              <a:ext uri="{FF2B5EF4-FFF2-40B4-BE49-F238E27FC236}">
                <a16:creationId xmlns:a16="http://schemas.microsoft.com/office/drawing/2014/main" id="{1E3DCF9D-5662-4A08-183E-7F457801D688}"/>
              </a:ext>
            </a:extLst>
          </p:cNvPr>
          <p:cNvSpPr txBox="1">
            <a:spLocks/>
          </p:cNvSpPr>
          <p:nvPr/>
        </p:nvSpPr>
        <p:spPr>
          <a:xfrm>
            <a:off x="750771" y="4783756"/>
            <a:ext cx="10943924" cy="1041853"/>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latin typeface="Arial" panose="020B0604020202020204"/>
              </a:rPr>
              <a:t>Key Takeaway:</a:t>
            </a:r>
            <a:r>
              <a:rPr lang="en-US" sz="1600" dirty="0">
                <a:latin typeface="Arial" panose="020B0604020202020204"/>
              </a:rPr>
              <a:t> The A-NCLR model provides a pathway for broader ADER participation by enabling aggregations without requiring SCED dispatchability.</a:t>
            </a:r>
          </a:p>
        </p:txBody>
      </p:sp>
    </p:spTree>
    <p:extLst>
      <p:ext uri="{BB962C8B-B14F-4D97-AF65-F5344CB8AC3E}">
        <p14:creationId xmlns:p14="http://schemas.microsoft.com/office/powerpoint/2010/main" val="3863712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B7AE-1D7E-A075-094B-20E95227830E}"/>
              </a:ext>
            </a:extLst>
          </p:cNvPr>
          <p:cNvSpPr>
            <a:spLocks noGrp="1"/>
          </p:cNvSpPr>
          <p:nvPr>
            <p:ph type="title"/>
          </p:nvPr>
        </p:nvSpPr>
        <p:spPr/>
        <p:txBody>
          <a:bodyPr/>
          <a:lstStyle/>
          <a:p>
            <a:r>
              <a:rPr lang="en-US" dirty="0"/>
              <a:t>A-NCLR Telemetry Validation</a:t>
            </a:r>
          </a:p>
        </p:txBody>
      </p:sp>
      <p:sp>
        <p:nvSpPr>
          <p:cNvPr id="3" name="Content Placeholder 2">
            <a:extLst>
              <a:ext uri="{FF2B5EF4-FFF2-40B4-BE49-F238E27FC236}">
                <a16:creationId xmlns:a16="http://schemas.microsoft.com/office/drawing/2014/main" id="{5BC14111-7D0C-A3AD-F075-F837BC3B2DE3}"/>
              </a:ext>
            </a:extLst>
          </p:cNvPr>
          <p:cNvSpPr>
            <a:spLocks noGrp="1"/>
          </p:cNvSpPr>
          <p:nvPr>
            <p:ph idx="1"/>
          </p:nvPr>
        </p:nvSpPr>
        <p:spPr>
          <a:xfrm>
            <a:off x="635267" y="1241659"/>
            <a:ext cx="11150333" cy="4481959"/>
          </a:xfrm>
        </p:spPr>
        <p:txBody>
          <a:bodyPr/>
          <a:lstStyle/>
          <a:p>
            <a:r>
              <a:rPr lang="en-US" dirty="0">
                <a:solidFill>
                  <a:schemeClr val="tx1"/>
                </a:solidFill>
              </a:rPr>
              <a:t>For A-NCLR ADERs:</a:t>
            </a:r>
          </a:p>
          <a:p>
            <a:pPr lvl="1"/>
            <a:r>
              <a:rPr lang="en-US" dirty="0">
                <a:solidFill>
                  <a:schemeClr val="tx1"/>
                </a:solidFill>
              </a:rPr>
              <a:t>For device-level telemetry validation, ERCOT will require 5-minute interval data from each device (1-minute data will still be required for SCED dispatchable ALR-ADERs)</a:t>
            </a:r>
          </a:p>
          <a:p>
            <a:pPr lvl="1"/>
            <a:r>
              <a:rPr lang="en-US" dirty="0">
                <a:solidFill>
                  <a:schemeClr val="tx1"/>
                </a:solidFill>
              </a:rPr>
              <a:t>Validation Metric change: </a:t>
            </a:r>
            <a:r>
              <a:rPr lang="en-US" kern="100" dirty="0">
                <a:solidFill>
                  <a:schemeClr val="tx1"/>
                </a:solidFill>
                <a:ea typeface="Calibri" panose="020F0502020204030204" pitchFamily="34" charset="0"/>
                <a:cs typeface="Times New Roman" panose="02020603050405020304" pitchFamily="18" charset="0"/>
              </a:rPr>
              <a:t>Of these intervals being evaluated, the telemetered value must be within 50% of the aggregate device-level data averaged over each 15-minute Settlement interval when the Total Expected Registered Capacity is less or equal to 1 MW, or within 10% of the aggregate device-level data averaged over each 15-minute Settlement interval when the Total Expected Registered Capacity is greater than 1 MW.</a:t>
            </a:r>
          </a:p>
          <a:p>
            <a:pPr marL="400050"/>
            <a:r>
              <a:rPr lang="en-US" kern="100" dirty="0">
                <a:solidFill>
                  <a:schemeClr val="tx1"/>
                </a:solidFill>
                <a:latin typeface="+mj-lt"/>
                <a:ea typeface="Calibri" panose="020F0502020204030204" pitchFamily="34" charset="0"/>
                <a:cs typeface="Times New Roman" panose="02020603050405020304" pitchFamily="18" charset="0"/>
              </a:rPr>
              <a:t>Deployment performance will use the meter-before/meter-after baseline methodology, like other NCLRs </a:t>
            </a:r>
          </a:p>
          <a:p>
            <a:pPr lvl="1"/>
            <a:r>
              <a:rPr lang="en-US" dirty="0">
                <a:solidFill>
                  <a:schemeClr val="tx1"/>
                </a:solidFill>
                <a:latin typeface="+mj-lt"/>
                <a:ea typeface="Times New Roman" panose="02020603050405020304" pitchFamily="18" charset="0"/>
              </a:rPr>
              <a:t>“Baseline” capacity calculated by measuring the average of the real power consumption for five minutes before the Dispatch Instruction if the Load level of a Load Resource had not been affected by a Dispatch Instruction from ERCOT</a:t>
            </a:r>
            <a:endParaRPr lang="en-US" kern="100" dirty="0">
              <a:solidFill>
                <a:schemeClr val="tx1"/>
              </a:solidFill>
              <a:latin typeface="+mj-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CD0B704-04B4-5ED0-BC84-54C72EF5B579}"/>
              </a:ext>
            </a:extLst>
          </p:cNvPr>
          <p:cNvSpPr>
            <a:spLocks noGrp="1"/>
          </p:cNvSpPr>
          <p:nvPr>
            <p:ph type="sldNum" sz="quarter" idx="4"/>
          </p:nvPr>
        </p:nvSpPr>
        <p:spPr/>
        <p:txBody>
          <a:bodyPr/>
          <a:lstStyle/>
          <a:p>
            <a:fld id="{1D93BD3E-1E9A-4970-A6F7-E7AC52762E0C}" type="slidenum">
              <a:rPr lang="en-US" smtClean="0"/>
              <a:pPr/>
              <a:t>58</a:t>
            </a:fld>
            <a:endParaRPr lang="en-US" dirty="0"/>
          </a:p>
        </p:txBody>
      </p:sp>
    </p:spTree>
    <p:extLst>
      <p:ext uri="{BB962C8B-B14F-4D97-AF65-F5344CB8AC3E}">
        <p14:creationId xmlns:p14="http://schemas.microsoft.com/office/powerpoint/2010/main" val="2642523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4774-4740-84B7-317D-3BFB0A78B566}"/>
              </a:ext>
            </a:extLst>
          </p:cNvPr>
          <p:cNvSpPr>
            <a:spLocks noGrp="1"/>
          </p:cNvSpPr>
          <p:nvPr>
            <p:ph type="title"/>
          </p:nvPr>
        </p:nvSpPr>
        <p:spPr/>
        <p:txBody>
          <a:bodyPr/>
          <a:lstStyle/>
          <a:p>
            <a:r>
              <a:rPr lang="en-US" dirty="0"/>
              <a:t>Premise-Level Telemetry Validation</a:t>
            </a:r>
          </a:p>
        </p:txBody>
      </p:sp>
      <p:sp>
        <p:nvSpPr>
          <p:cNvPr id="3" name="Content Placeholder 2">
            <a:extLst>
              <a:ext uri="{FF2B5EF4-FFF2-40B4-BE49-F238E27FC236}">
                <a16:creationId xmlns:a16="http://schemas.microsoft.com/office/drawing/2014/main" id="{7EED1602-481E-7FC6-B42C-687199A41EC1}"/>
              </a:ext>
            </a:extLst>
          </p:cNvPr>
          <p:cNvSpPr>
            <a:spLocks noGrp="1"/>
          </p:cNvSpPr>
          <p:nvPr>
            <p:ph idx="1"/>
          </p:nvPr>
        </p:nvSpPr>
        <p:spPr/>
        <p:txBody>
          <a:bodyPr lIns="91440" tIns="45720" rIns="91440" bIns="45720" anchor="t"/>
          <a:lstStyle/>
          <a:p>
            <a:r>
              <a:rPr lang="en-US" sz="2000" dirty="0">
                <a:solidFill>
                  <a:schemeClr val="tx1"/>
                </a:solidFill>
              </a:rPr>
              <a:t>Condition 1: Only intervals where the aggregate Premise-level 15-minute Settlement interval meter data meets one of the following will be evaluated:</a:t>
            </a:r>
          </a:p>
          <a:p>
            <a:pPr lvl="1"/>
            <a:r>
              <a:rPr lang="en-US" sz="2000" dirty="0">
                <a:solidFill>
                  <a:schemeClr val="tx1"/>
                </a:solidFill>
              </a:rPr>
              <a:t>When the aggregate Premise-level 15-minute interval Settlement meter data shows as net withdrawing, the Resource’s metered withdrawals must equal or exceed 0.1 MW</a:t>
            </a:r>
            <a:endParaRPr lang="en-US" sz="2000" dirty="0">
              <a:solidFill>
                <a:schemeClr val="tx1"/>
              </a:solidFill>
              <a:cs typeface="Arial"/>
            </a:endParaRPr>
          </a:p>
          <a:p>
            <a:pPr lvl="1"/>
            <a:r>
              <a:rPr lang="en-US" sz="2000" dirty="0">
                <a:solidFill>
                  <a:schemeClr val="tx1"/>
                </a:solidFill>
              </a:rPr>
              <a:t>When the aggregate Premise-level 15-minute interval Settlement meter data shows as net injecting (negative value in the meter data), the Resource’s metered injections must equal or exceed -0.1 MW </a:t>
            </a:r>
            <a:endParaRPr lang="en-US" sz="2000" dirty="0">
              <a:solidFill>
                <a:schemeClr val="tx1"/>
              </a:solidFill>
              <a:cs typeface="Arial"/>
            </a:endParaRPr>
          </a:p>
          <a:p>
            <a:r>
              <a:rPr lang="en-US" sz="2000" dirty="0">
                <a:solidFill>
                  <a:schemeClr val="tx1"/>
                </a:solidFill>
              </a:rPr>
              <a:t>Condition 2: Of these intervals being evaluated, the telemetered NPC value minus the Resource specific assigned offset must be within 10% of the aggregate Premise-level 15-minute interval Settlement meter data </a:t>
            </a:r>
            <a:endParaRPr lang="en-US" sz="2000" dirty="0">
              <a:solidFill>
                <a:schemeClr val="tx1"/>
              </a:solidFill>
              <a:cs typeface="Arial"/>
            </a:endParaRPr>
          </a:p>
          <a:p>
            <a:r>
              <a:rPr lang="en-US" sz="2000" dirty="0">
                <a:solidFill>
                  <a:schemeClr val="tx1"/>
                </a:solidFill>
              </a:rPr>
              <a:t>Condition 3: During the 8-hour evaluation period, at least 50% of the intervals must meet condition 1 above.</a:t>
            </a:r>
            <a:endParaRPr lang="en-US" sz="2000" dirty="0">
              <a:solidFill>
                <a:schemeClr val="tx1"/>
              </a:solidFill>
              <a:cs typeface="Arial"/>
            </a:endParaRPr>
          </a:p>
          <a:p>
            <a:pPr lvl="1"/>
            <a:endParaRPr lang="en-US" dirty="0"/>
          </a:p>
        </p:txBody>
      </p:sp>
      <p:sp>
        <p:nvSpPr>
          <p:cNvPr id="4" name="Slide Number Placeholder 3">
            <a:extLst>
              <a:ext uri="{FF2B5EF4-FFF2-40B4-BE49-F238E27FC236}">
                <a16:creationId xmlns:a16="http://schemas.microsoft.com/office/drawing/2014/main" id="{E8C52DD0-CDF5-9E99-81F6-A693D9EF39DA}"/>
              </a:ext>
            </a:extLst>
          </p:cNvPr>
          <p:cNvSpPr>
            <a:spLocks noGrp="1"/>
          </p:cNvSpPr>
          <p:nvPr>
            <p:ph type="sldNum" sz="quarter" idx="4"/>
          </p:nvPr>
        </p:nvSpPr>
        <p:spPr/>
        <p:txBody>
          <a:bodyPr/>
          <a:lstStyle/>
          <a:p>
            <a:fld id="{1D93BD3E-1E9A-4970-A6F7-E7AC52762E0C}" type="slidenum">
              <a:rPr lang="en-US" smtClean="0"/>
              <a:pPr/>
              <a:t>59</a:t>
            </a:fld>
            <a:endParaRPr lang="en-US" dirty="0"/>
          </a:p>
        </p:txBody>
      </p:sp>
      <p:sp>
        <p:nvSpPr>
          <p:cNvPr id="5" name="Content Placeholder 2">
            <a:extLst>
              <a:ext uri="{FF2B5EF4-FFF2-40B4-BE49-F238E27FC236}">
                <a16:creationId xmlns:a16="http://schemas.microsoft.com/office/drawing/2014/main" id="{59C4698D-216B-9014-B6EF-06302FEF9377}"/>
              </a:ext>
            </a:extLst>
          </p:cNvPr>
          <p:cNvSpPr txBox="1">
            <a:spLocks/>
          </p:cNvSpPr>
          <p:nvPr/>
        </p:nvSpPr>
        <p:spPr>
          <a:xfrm>
            <a:off x="808522" y="5101389"/>
            <a:ext cx="10977078" cy="1001028"/>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latin typeface="Arial" panose="020B0604020202020204"/>
              </a:rPr>
              <a:t>Key Takeaway:</a:t>
            </a:r>
            <a:r>
              <a:rPr lang="en-US" sz="1800" dirty="0">
                <a:latin typeface="Arial" panose="020B0604020202020204"/>
              </a:rPr>
              <a:t> Telemetry validation conditions have been refined to ensure data accuracy and resource performance.</a:t>
            </a:r>
          </a:p>
        </p:txBody>
      </p:sp>
    </p:spTree>
    <p:extLst>
      <p:ext uri="{BB962C8B-B14F-4D97-AF65-F5344CB8AC3E}">
        <p14:creationId xmlns:p14="http://schemas.microsoft.com/office/powerpoint/2010/main" val="225590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C666-F753-C7E5-AD94-9E592D070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B883F-FC95-D946-3723-8BFD684F4409}"/>
              </a:ext>
            </a:extLst>
          </p:cNvPr>
          <p:cNvSpPr>
            <a:spLocks noGrp="1"/>
          </p:cNvSpPr>
          <p:nvPr>
            <p:ph type="title"/>
          </p:nvPr>
        </p:nvSpPr>
        <p:spPr/>
        <p:txBody>
          <a:bodyPr/>
          <a:lstStyle/>
          <a:p>
            <a:r>
              <a:rPr lang="en-US" dirty="0"/>
              <a:t>Market Trials Framework: </a:t>
            </a:r>
            <a:endParaRPr lang="en-US" dirty="0">
              <a:solidFill>
                <a:srgbClr val="FF0000"/>
              </a:solidFill>
            </a:endParaRPr>
          </a:p>
        </p:txBody>
      </p:sp>
      <p:sp>
        <p:nvSpPr>
          <p:cNvPr id="8" name="Content Placeholder 7">
            <a:extLst>
              <a:ext uri="{FF2B5EF4-FFF2-40B4-BE49-F238E27FC236}">
                <a16:creationId xmlns:a16="http://schemas.microsoft.com/office/drawing/2014/main" id="{2B1A8F7C-24EE-05DC-4578-C18EB6403F3C}"/>
              </a:ext>
            </a:extLst>
          </p:cNvPr>
          <p:cNvSpPr>
            <a:spLocks noGrp="1"/>
          </p:cNvSpPr>
          <p:nvPr>
            <p:ph idx="1"/>
          </p:nvPr>
        </p:nvSpPr>
        <p:spPr>
          <a:xfrm>
            <a:off x="740744" y="930884"/>
            <a:ext cx="8534400" cy="3300167"/>
          </a:xfrm>
        </p:spPr>
        <p:txBody>
          <a:bodyPr/>
          <a:lstStyle/>
          <a:p>
            <a:pPr marL="0" indent="0">
              <a:buNone/>
            </a:pPr>
            <a:r>
              <a:rPr lang="en-US" sz="1600" dirty="0"/>
              <a:t>TAC Approved the </a:t>
            </a:r>
            <a:r>
              <a:rPr lang="en-US" sz="1600" u="sng" dirty="0">
                <a:hlinkClick r:id="rId2"/>
              </a:rPr>
              <a:t>Market Trials Plan</a:t>
            </a:r>
            <a:r>
              <a:rPr lang="en-US" sz="1600" dirty="0"/>
              <a:t> in October 2024</a:t>
            </a:r>
          </a:p>
          <a:p>
            <a:pPr marL="0" indent="0">
              <a:buNone/>
            </a:pPr>
            <a:endParaRPr lang="en-US" sz="1600" u="sng" dirty="0"/>
          </a:p>
          <a:p>
            <a:pPr marL="0" indent="0">
              <a:buNone/>
            </a:pPr>
            <a:r>
              <a:rPr lang="en-US" sz="1600" u="sng" dirty="0"/>
              <a:t>Discussions with RTC+B Task Force have shaped the Handbooks</a:t>
            </a:r>
          </a:p>
          <a:p>
            <a:pPr marL="0" indent="0">
              <a:buNone/>
            </a:pPr>
            <a:r>
              <a:rPr lang="en-US" sz="1600" dirty="0"/>
              <a:t>	Handbook #1- QSE Submission Testing</a:t>
            </a:r>
          </a:p>
          <a:p>
            <a:pPr marL="0" indent="0">
              <a:buNone/>
            </a:pPr>
            <a:r>
              <a:rPr lang="en-US" sz="1600" dirty="0"/>
              <a:t>	Handbook #2- QSE Telemetry Tests </a:t>
            </a:r>
          </a:p>
          <a:p>
            <a:pPr marL="0" indent="0">
              <a:buNone/>
            </a:pPr>
            <a:r>
              <a:rPr lang="en-US" sz="1600" dirty="0"/>
              <a:t>	Handbook #3- Open Loop SCED</a:t>
            </a:r>
          </a:p>
          <a:p>
            <a:pPr marL="0" indent="0">
              <a:buNone/>
            </a:pPr>
            <a:r>
              <a:rPr lang="en-US" sz="1600" dirty="0"/>
              <a:t>	Handbook #4- QSE Telemetry Tests</a:t>
            </a:r>
          </a:p>
          <a:p>
            <a:pPr marL="0" indent="0">
              <a:buNone/>
            </a:pPr>
            <a:r>
              <a:rPr lang="en-US" sz="1600" dirty="0"/>
              <a:t>	Handbook #5- Close-Loop LFC Tests (draft)</a:t>
            </a:r>
          </a:p>
          <a:p>
            <a:pPr marL="0" indent="0">
              <a:buNone/>
            </a:pPr>
            <a:r>
              <a:rPr lang="en-US" sz="1600" dirty="0"/>
              <a:t>	Handbook #6- Day-Ahead Market Tests (draft)</a:t>
            </a:r>
          </a:p>
          <a:p>
            <a:pPr marL="0" indent="0">
              <a:buNone/>
            </a:pPr>
            <a:endParaRPr lang="en-US" sz="1600" dirty="0"/>
          </a:p>
          <a:p>
            <a:pPr marL="0" indent="0">
              <a:buNone/>
            </a:pPr>
            <a:r>
              <a:rPr lang="en-US" sz="1600" dirty="0"/>
              <a:t>All are posted on the</a:t>
            </a:r>
          </a:p>
          <a:p>
            <a:pPr marL="0" indent="0">
              <a:buNone/>
            </a:pPr>
            <a:r>
              <a:rPr lang="en-US" sz="1600" dirty="0">
                <a:hlinkClick r:id="rId3"/>
              </a:rPr>
              <a:t>RTCBTF Homepage </a:t>
            </a:r>
            <a:endParaRPr lang="en-US" sz="1600" dirty="0"/>
          </a:p>
          <a:p>
            <a:pPr marL="0" indent="0">
              <a:buNone/>
            </a:pPr>
            <a:r>
              <a:rPr lang="en-US" sz="1600" dirty="0"/>
              <a:t>under Market Trials banner</a:t>
            </a:r>
          </a:p>
        </p:txBody>
      </p:sp>
      <p:pic>
        <p:nvPicPr>
          <p:cNvPr id="3" name="Picture 2">
            <a:extLst>
              <a:ext uri="{FF2B5EF4-FFF2-40B4-BE49-F238E27FC236}">
                <a16:creationId xmlns:a16="http://schemas.microsoft.com/office/drawing/2014/main" id="{33D98A1A-9210-2F40-B9E5-D6EF8FDDE5D5}"/>
              </a:ext>
            </a:extLst>
          </p:cNvPr>
          <p:cNvPicPr>
            <a:picLocks noChangeAspect="1"/>
          </p:cNvPicPr>
          <p:nvPr/>
        </p:nvPicPr>
        <p:blipFill>
          <a:blip r:embed="rId4"/>
          <a:stretch>
            <a:fillRect/>
          </a:stretch>
        </p:blipFill>
        <p:spPr>
          <a:xfrm>
            <a:off x="6420051" y="2695094"/>
            <a:ext cx="5365549" cy="3522984"/>
          </a:xfrm>
          <a:prstGeom prst="rect">
            <a:avLst/>
          </a:prstGeom>
        </p:spPr>
      </p:pic>
      <p:grpSp>
        <p:nvGrpSpPr>
          <p:cNvPr id="6" name="Group 5">
            <a:extLst>
              <a:ext uri="{FF2B5EF4-FFF2-40B4-BE49-F238E27FC236}">
                <a16:creationId xmlns:a16="http://schemas.microsoft.com/office/drawing/2014/main" id="{5DC47291-F4CE-F6A0-8589-8C0F06A9F206}"/>
              </a:ext>
            </a:extLst>
          </p:cNvPr>
          <p:cNvGrpSpPr/>
          <p:nvPr/>
        </p:nvGrpSpPr>
        <p:grpSpPr>
          <a:xfrm>
            <a:off x="1179562" y="1849729"/>
            <a:ext cx="4419599" cy="1185127"/>
            <a:chOff x="2536724" y="1695725"/>
            <a:chExt cx="4419599" cy="1185127"/>
          </a:xfrm>
        </p:grpSpPr>
        <p:sp>
          <p:nvSpPr>
            <p:cNvPr id="4" name="Rectangle 3">
              <a:extLst>
                <a:ext uri="{FF2B5EF4-FFF2-40B4-BE49-F238E27FC236}">
                  <a16:creationId xmlns:a16="http://schemas.microsoft.com/office/drawing/2014/main" id="{7505AB84-5AB2-19A8-3ED6-D4AC1DA01D01}"/>
                </a:ext>
              </a:extLst>
            </p:cNvPr>
            <p:cNvSpPr/>
            <p:nvPr/>
          </p:nvSpPr>
          <p:spPr>
            <a:xfrm>
              <a:off x="2536724" y="2281084"/>
              <a:ext cx="4414683" cy="599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190407B-3968-45B3-9152-870CFF08E0E7}"/>
                </a:ext>
              </a:extLst>
            </p:cNvPr>
            <p:cNvSpPr/>
            <p:nvPr/>
          </p:nvSpPr>
          <p:spPr>
            <a:xfrm>
              <a:off x="2536724" y="1695725"/>
              <a:ext cx="4419599" cy="599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9856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6E7C-2BFB-C6BE-E279-48792E195CC3}"/>
              </a:ext>
            </a:extLst>
          </p:cNvPr>
          <p:cNvSpPr>
            <a:spLocks noGrp="1"/>
          </p:cNvSpPr>
          <p:nvPr>
            <p:ph type="title"/>
          </p:nvPr>
        </p:nvSpPr>
        <p:spPr/>
        <p:txBody>
          <a:bodyPr/>
          <a:lstStyle/>
          <a:p>
            <a:r>
              <a:rPr lang="en-US" dirty="0"/>
              <a:t>DOTA Form Updates</a:t>
            </a:r>
          </a:p>
        </p:txBody>
      </p:sp>
      <p:sp>
        <p:nvSpPr>
          <p:cNvPr id="3" name="Content Placeholder 2">
            <a:extLst>
              <a:ext uri="{FF2B5EF4-FFF2-40B4-BE49-F238E27FC236}">
                <a16:creationId xmlns:a16="http://schemas.microsoft.com/office/drawing/2014/main" id="{D937238F-893E-ED15-06DB-9DD995680379}"/>
              </a:ext>
            </a:extLst>
          </p:cNvPr>
          <p:cNvSpPr>
            <a:spLocks noGrp="1"/>
          </p:cNvSpPr>
          <p:nvPr>
            <p:ph idx="1"/>
          </p:nvPr>
        </p:nvSpPr>
        <p:spPr>
          <a:xfrm>
            <a:off x="406400" y="1075765"/>
            <a:ext cx="11379200" cy="2966845"/>
          </a:xfrm>
        </p:spPr>
        <p:txBody>
          <a:bodyPr/>
          <a:lstStyle/>
          <a:p>
            <a:r>
              <a:rPr lang="en-US" sz="2400" dirty="0">
                <a:solidFill>
                  <a:schemeClr val="tx1"/>
                </a:solidFill>
              </a:rPr>
              <a:t>Once a DOTA form has been approved by ERCOT, any conflicts with premises participating in </a:t>
            </a:r>
            <a:r>
              <a:rPr lang="en-US" sz="2400" i="1" dirty="0">
                <a:solidFill>
                  <a:schemeClr val="tx1"/>
                </a:solidFill>
              </a:rPr>
              <a:t>subsequent</a:t>
            </a:r>
            <a:r>
              <a:rPr lang="en-US" sz="2400" dirty="0">
                <a:solidFill>
                  <a:schemeClr val="tx1"/>
                </a:solidFill>
              </a:rPr>
              <a:t> Emergency Response Service (ERS) Standard Contract Terms will be resolved through the ERS procurement processes and will not require the DOTA to be edited for those conflicts.</a:t>
            </a:r>
          </a:p>
          <a:p>
            <a:pPr lvl="1"/>
            <a:r>
              <a:rPr lang="en-US" sz="2400" dirty="0">
                <a:solidFill>
                  <a:schemeClr val="tx1"/>
                </a:solidFill>
              </a:rPr>
              <a:t>i.e., the premise would not be allowed to participate in ERS for subsequent terms</a:t>
            </a:r>
          </a:p>
          <a:p>
            <a:r>
              <a:rPr lang="en-US" sz="2400" dirty="0">
                <a:solidFill>
                  <a:schemeClr val="tx1"/>
                </a:solidFill>
              </a:rPr>
              <a:t>Transmission and Distribution Service Providers (TDSP) will continue to be required to review DOTA forms for any participation conflicts with TDSP Load Management Programs.</a:t>
            </a:r>
          </a:p>
        </p:txBody>
      </p:sp>
      <p:sp>
        <p:nvSpPr>
          <p:cNvPr id="4" name="Slide Number Placeholder 3">
            <a:extLst>
              <a:ext uri="{FF2B5EF4-FFF2-40B4-BE49-F238E27FC236}">
                <a16:creationId xmlns:a16="http://schemas.microsoft.com/office/drawing/2014/main" id="{7686EB7F-EDD0-04FF-32EC-5AD053609408}"/>
              </a:ext>
            </a:extLst>
          </p:cNvPr>
          <p:cNvSpPr>
            <a:spLocks noGrp="1"/>
          </p:cNvSpPr>
          <p:nvPr>
            <p:ph type="sldNum" sz="quarter" idx="4"/>
          </p:nvPr>
        </p:nvSpPr>
        <p:spPr/>
        <p:txBody>
          <a:bodyPr/>
          <a:lstStyle/>
          <a:p>
            <a:fld id="{1D93BD3E-1E9A-4970-A6F7-E7AC52762E0C}" type="slidenum">
              <a:rPr lang="en-US" smtClean="0"/>
              <a:pPr/>
              <a:t>60</a:t>
            </a:fld>
            <a:endParaRPr lang="en-US" dirty="0"/>
          </a:p>
        </p:txBody>
      </p:sp>
      <p:sp>
        <p:nvSpPr>
          <p:cNvPr id="5" name="Content Placeholder 2">
            <a:extLst>
              <a:ext uri="{FF2B5EF4-FFF2-40B4-BE49-F238E27FC236}">
                <a16:creationId xmlns:a16="http://schemas.microsoft.com/office/drawing/2014/main" id="{E57AD478-F19A-F688-1321-3F3CE7CB09BD}"/>
              </a:ext>
            </a:extLst>
          </p:cNvPr>
          <p:cNvSpPr txBox="1">
            <a:spLocks/>
          </p:cNvSpPr>
          <p:nvPr/>
        </p:nvSpPr>
        <p:spPr>
          <a:xfrm>
            <a:off x="904774" y="5000971"/>
            <a:ext cx="10674417" cy="1041853"/>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latin typeface="Arial" panose="020B0604020202020204"/>
              </a:rPr>
              <a:t>Key Takeaway:</a:t>
            </a:r>
            <a:r>
              <a:rPr lang="en-US" sz="2000" dirty="0">
                <a:latin typeface="Arial" panose="020B0604020202020204"/>
              </a:rPr>
              <a:t> Streamline the DOTA process and clarify TDSP role to resolve conflicts efficiently</a:t>
            </a:r>
            <a:r>
              <a:rPr lang="en-US" sz="1600" dirty="0">
                <a:latin typeface="Arial" panose="020B0604020202020204"/>
              </a:rPr>
              <a:t>.</a:t>
            </a:r>
          </a:p>
        </p:txBody>
      </p:sp>
    </p:spTree>
    <p:extLst>
      <p:ext uri="{BB962C8B-B14F-4D97-AF65-F5344CB8AC3E}">
        <p14:creationId xmlns:p14="http://schemas.microsoft.com/office/powerpoint/2010/main" val="2379220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84B7-DFAF-85BF-3059-7532BE88D3D1}"/>
              </a:ext>
            </a:extLst>
          </p:cNvPr>
          <p:cNvSpPr>
            <a:spLocks noGrp="1"/>
          </p:cNvSpPr>
          <p:nvPr>
            <p:ph type="title"/>
          </p:nvPr>
        </p:nvSpPr>
        <p:spPr/>
        <p:txBody>
          <a:bodyPr/>
          <a:lstStyle/>
          <a:p>
            <a:r>
              <a:rPr lang="en-US" dirty="0"/>
              <a:t>Participation Limits Update and Utilization of ERCOT’s Governing Document Discretion</a:t>
            </a:r>
          </a:p>
        </p:txBody>
      </p:sp>
      <p:sp>
        <p:nvSpPr>
          <p:cNvPr id="3" name="Content Placeholder 2">
            <a:extLst>
              <a:ext uri="{FF2B5EF4-FFF2-40B4-BE49-F238E27FC236}">
                <a16:creationId xmlns:a16="http://schemas.microsoft.com/office/drawing/2014/main" id="{B32B0AB9-A148-75A2-6FDB-36009A98D6C9}"/>
              </a:ext>
            </a:extLst>
          </p:cNvPr>
          <p:cNvSpPr>
            <a:spLocks noGrp="1"/>
          </p:cNvSpPr>
          <p:nvPr>
            <p:ph idx="1"/>
          </p:nvPr>
        </p:nvSpPr>
        <p:spPr>
          <a:xfrm>
            <a:off x="596766" y="1645920"/>
            <a:ext cx="11188834" cy="4309191"/>
          </a:xfrm>
        </p:spPr>
        <p:txBody>
          <a:bodyPr/>
          <a:lstStyle/>
          <a:p>
            <a:r>
              <a:rPr lang="en-US" sz="2000" dirty="0">
                <a:solidFill>
                  <a:schemeClr val="tx1"/>
                </a:solidFill>
              </a:rPr>
              <a:t>Phase 1 and 2 of the pilot limited the total registered MW capacity of all ADERs to 80 MWs for energy and 40 MWs for each of Non-Spin and ECRS.</a:t>
            </a:r>
          </a:p>
          <a:p>
            <a:r>
              <a:rPr lang="en-US" sz="2000" dirty="0">
                <a:solidFill>
                  <a:schemeClr val="tx1"/>
                </a:solidFill>
              </a:rPr>
              <a:t>Under Phase 3 ERCOT has </a:t>
            </a:r>
            <a:r>
              <a:rPr lang="en-US" sz="2000" b="1" dirty="0">
                <a:solidFill>
                  <a:schemeClr val="tx1"/>
                </a:solidFill>
              </a:rPr>
              <a:t>increased</a:t>
            </a:r>
            <a:r>
              <a:rPr lang="en-US" sz="2000" dirty="0">
                <a:solidFill>
                  <a:schemeClr val="tx1"/>
                </a:solidFill>
              </a:rPr>
              <a:t> these limits to </a:t>
            </a:r>
            <a:r>
              <a:rPr lang="en-US" sz="2000" b="1" dirty="0">
                <a:solidFill>
                  <a:schemeClr val="tx1"/>
                </a:solidFill>
              </a:rPr>
              <a:t>160 MWs and 80 MWs </a:t>
            </a:r>
            <a:r>
              <a:rPr lang="en-US" sz="2000" dirty="0">
                <a:solidFill>
                  <a:schemeClr val="tx1"/>
                </a:solidFill>
              </a:rPr>
              <a:t>respectively to allow the pilot to continue to grow and evolve in Phase 3.</a:t>
            </a:r>
          </a:p>
          <a:p>
            <a:r>
              <a:rPr lang="en-US" sz="2000" dirty="0">
                <a:solidFill>
                  <a:schemeClr val="tx1"/>
                </a:solidFill>
              </a:rPr>
              <a:t>Additionally, under existing Governing Document language, ERCOT staff has discretion to update system-wide pilot participation limits without needing approval of a new Governing Document.</a:t>
            </a:r>
          </a:p>
          <a:p>
            <a:pPr lvl="1"/>
            <a:endParaRPr lang="en-US" dirty="0"/>
          </a:p>
        </p:txBody>
      </p:sp>
      <p:sp>
        <p:nvSpPr>
          <p:cNvPr id="4" name="Slide Number Placeholder 3">
            <a:extLst>
              <a:ext uri="{FF2B5EF4-FFF2-40B4-BE49-F238E27FC236}">
                <a16:creationId xmlns:a16="http://schemas.microsoft.com/office/drawing/2014/main" id="{927181DA-8328-1B07-157A-0EDFF62844E7}"/>
              </a:ext>
            </a:extLst>
          </p:cNvPr>
          <p:cNvSpPr>
            <a:spLocks noGrp="1"/>
          </p:cNvSpPr>
          <p:nvPr>
            <p:ph type="sldNum" sz="quarter" idx="4"/>
          </p:nvPr>
        </p:nvSpPr>
        <p:spPr/>
        <p:txBody>
          <a:bodyPr/>
          <a:lstStyle/>
          <a:p>
            <a:fld id="{1D93BD3E-1E9A-4970-A6F7-E7AC52762E0C}" type="slidenum">
              <a:rPr lang="en-US" smtClean="0"/>
              <a:pPr/>
              <a:t>61</a:t>
            </a:fld>
            <a:endParaRPr lang="en-US" dirty="0"/>
          </a:p>
        </p:txBody>
      </p:sp>
      <p:sp>
        <p:nvSpPr>
          <p:cNvPr id="5" name="Content Placeholder 2">
            <a:extLst>
              <a:ext uri="{FF2B5EF4-FFF2-40B4-BE49-F238E27FC236}">
                <a16:creationId xmlns:a16="http://schemas.microsoft.com/office/drawing/2014/main" id="{4ABDA180-CAF0-B1AE-E58E-543406534D96}"/>
              </a:ext>
            </a:extLst>
          </p:cNvPr>
          <p:cNvSpPr txBox="1">
            <a:spLocks/>
          </p:cNvSpPr>
          <p:nvPr/>
        </p:nvSpPr>
        <p:spPr>
          <a:xfrm>
            <a:off x="963595" y="4624097"/>
            <a:ext cx="10517205" cy="1054808"/>
          </a:xfrm>
          <a:prstGeom prst="rect">
            <a:avLst/>
          </a:prstGeom>
          <a:solidFill>
            <a:schemeClr val="accent1">
              <a:lumMod val="20000"/>
              <a:lumOff val="80000"/>
            </a:schemeClr>
          </a:solidFill>
          <a:ln w="15875">
            <a:solidFill>
              <a:srgbClr val="00AEC7">
                <a:alpha val="59000"/>
              </a:srgbClr>
            </a:solidFill>
          </a:ln>
          <a:effectLst>
            <a:outerShdw blurRad="50800" dist="38100" dir="2700000" algn="tl" rotWithShape="0">
              <a:prstClr val="black">
                <a:alpha val="40000"/>
              </a:prstClr>
            </a:outerShdw>
          </a:effectLst>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latin typeface="Arial" panose="020B0604020202020204"/>
              </a:rPr>
              <a:t>Key Takeaway:</a:t>
            </a:r>
            <a:r>
              <a:rPr lang="en-US" sz="1800" dirty="0">
                <a:latin typeface="Arial" panose="020B0604020202020204"/>
              </a:rPr>
              <a:t> Increase MW limits and exercise discretion to adjust participation thresholds immediately. </a:t>
            </a:r>
          </a:p>
        </p:txBody>
      </p:sp>
    </p:spTree>
    <p:extLst>
      <p:ext uri="{BB962C8B-B14F-4D97-AF65-F5344CB8AC3E}">
        <p14:creationId xmlns:p14="http://schemas.microsoft.com/office/powerpoint/2010/main" val="3799644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D00C-839C-BAF4-43FF-DD63501AD8B6}"/>
              </a:ext>
            </a:extLst>
          </p:cNvPr>
          <p:cNvSpPr>
            <a:spLocks noGrp="1"/>
          </p:cNvSpPr>
          <p:nvPr>
            <p:ph type="title"/>
          </p:nvPr>
        </p:nvSpPr>
        <p:spPr/>
        <p:txBody>
          <a:bodyPr/>
          <a:lstStyle/>
          <a:p>
            <a:r>
              <a:rPr lang="en-US"/>
              <a:t>Next Steps</a:t>
            </a:r>
            <a:endParaRPr lang="en-US" dirty="0"/>
          </a:p>
        </p:txBody>
      </p:sp>
      <p:sp>
        <p:nvSpPr>
          <p:cNvPr id="4" name="Slide Number Placeholder 3">
            <a:extLst>
              <a:ext uri="{FF2B5EF4-FFF2-40B4-BE49-F238E27FC236}">
                <a16:creationId xmlns:a16="http://schemas.microsoft.com/office/drawing/2014/main" id="{C5640E48-0607-9619-DEE0-C0EA27D7E598}"/>
              </a:ext>
            </a:extLst>
          </p:cNvPr>
          <p:cNvSpPr>
            <a:spLocks noGrp="1"/>
          </p:cNvSpPr>
          <p:nvPr>
            <p:ph type="sldNum" sz="quarter" idx="4"/>
          </p:nvPr>
        </p:nvSpPr>
        <p:spPr/>
        <p:txBody>
          <a:bodyPr/>
          <a:lstStyle/>
          <a:p>
            <a:fld id="{1D93BD3E-1E9A-4970-A6F7-E7AC52762E0C}" type="slidenum">
              <a:rPr lang="en-US" smtClean="0"/>
              <a:pPr/>
              <a:t>62</a:t>
            </a:fld>
            <a:endParaRPr lang="en-US" dirty="0"/>
          </a:p>
        </p:txBody>
      </p:sp>
      <p:sp>
        <p:nvSpPr>
          <p:cNvPr id="7" name="Content Placeholder 6">
            <a:extLst>
              <a:ext uri="{FF2B5EF4-FFF2-40B4-BE49-F238E27FC236}">
                <a16:creationId xmlns:a16="http://schemas.microsoft.com/office/drawing/2014/main" id="{8F5E20FF-B00E-E733-5C33-E4C8E653E567}"/>
              </a:ext>
            </a:extLst>
          </p:cNvPr>
          <p:cNvSpPr>
            <a:spLocks noGrp="1"/>
          </p:cNvSpPr>
          <p:nvPr>
            <p:ph idx="1"/>
          </p:nvPr>
        </p:nvSpPr>
        <p:spPr>
          <a:xfrm>
            <a:off x="1828801" y="762001"/>
            <a:ext cx="8366927" cy="4865076"/>
          </a:xfrm>
        </p:spPr>
        <p:txBody>
          <a:bodyPr lIns="274320" tIns="274320" rIns="274320" bIns="274320" anchor="t"/>
          <a:lstStyle/>
          <a:p>
            <a:pPr marL="0" indent="0">
              <a:buNone/>
            </a:pPr>
            <a:r>
              <a:rPr lang="en-US">
                <a:ea typeface="+mn-lt"/>
                <a:cs typeface="+mn-lt"/>
              </a:rPr>
              <a:t>Following a period of at least six months of Phase 3, ERCOT plans to work with stakeholders to prepare an NPRR to move the Pilot Project into the protocols.</a:t>
            </a:r>
            <a:endParaRPr lang="en-US" dirty="0">
              <a:ea typeface="+mn-lt"/>
              <a:cs typeface="+mn-lt"/>
            </a:endParaRPr>
          </a:p>
        </p:txBody>
      </p:sp>
    </p:spTree>
    <p:extLst>
      <p:ext uri="{BB962C8B-B14F-4D97-AF65-F5344CB8AC3E}">
        <p14:creationId xmlns:p14="http://schemas.microsoft.com/office/powerpoint/2010/main" val="203329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164F-3D94-2322-2081-154AF3BB42EF}"/>
              </a:ext>
            </a:extLst>
          </p:cNvPr>
          <p:cNvSpPr>
            <a:spLocks noGrp="1"/>
          </p:cNvSpPr>
          <p:nvPr>
            <p:ph type="title"/>
          </p:nvPr>
        </p:nvSpPr>
        <p:spPr/>
        <p:txBody>
          <a:bodyPr/>
          <a:lstStyle/>
          <a:p>
            <a:r>
              <a:rPr lang="en-US" dirty="0"/>
              <a:t>Upcoming ERS Weather-Sensitive Changes</a:t>
            </a:r>
          </a:p>
        </p:txBody>
      </p:sp>
      <p:sp>
        <p:nvSpPr>
          <p:cNvPr id="3" name="Content Placeholder 2">
            <a:extLst>
              <a:ext uri="{FF2B5EF4-FFF2-40B4-BE49-F238E27FC236}">
                <a16:creationId xmlns:a16="http://schemas.microsoft.com/office/drawing/2014/main" id="{9D8EF69F-6F2B-C9B4-CF4D-05BAAFCBD0CA}"/>
              </a:ext>
            </a:extLst>
          </p:cNvPr>
          <p:cNvSpPr>
            <a:spLocks noGrp="1"/>
          </p:cNvSpPr>
          <p:nvPr>
            <p:ph idx="1"/>
          </p:nvPr>
        </p:nvSpPr>
        <p:spPr>
          <a:xfrm>
            <a:off x="406400" y="1424538"/>
            <a:ext cx="11379200" cy="4495495"/>
          </a:xfrm>
        </p:spPr>
        <p:txBody>
          <a:bodyPr/>
          <a:lstStyle/>
          <a:p>
            <a:pPr>
              <a:buFont typeface="Arial" panose="020B0604020202020204" pitchFamily="34" charset="0"/>
              <a:buChar char="•"/>
            </a:pPr>
            <a:r>
              <a:rPr lang="en-US" sz="2800" dirty="0"/>
              <a:t>Weather-Sensitive ERS will no longer be to offer into AprMay or OctNov SCTs.</a:t>
            </a:r>
          </a:p>
          <a:p>
            <a:pPr>
              <a:buFont typeface="Arial" panose="020B0604020202020204" pitchFamily="34" charset="0"/>
              <a:buChar char="•"/>
            </a:pPr>
            <a:endParaRPr lang="en-US" sz="2800" dirty="0"/>
          </a:p>
          <a:p>
            <a:pPr>
              <a:buFont typeface="Arial" panose="020B0604020202020204" pitchFamily="34" charset="0"/>
              <a:buChar char="•"/>
            </a:pPr>
            <a:r>
              <a:rPr lang="en-US" sz="2800" dirty="0"/>
              <a:t>For DecMar and JunSep SCTs Weather-Sensitive will be limited to the High-Risk Time Periods.</a:t>
            </a:r>
          </a:p>
          <a:p>
            <a:pPr marL="457200" lvl="1" indent="0">
              <a:buNone/>
            </a:pPr>
            <a:endParaRPr lang="en-US" sz="2600" dirty="0"/>
          </a:p>
        </p:txBody>
      </p:sp>
      <p:sp>
        <p:nvSpPr>
          <p:cNvPr id="4" name="Slide Number Placeholder 3">
            <a:extLst>
              <a:ext uri="{FF2B5EF4-FFF2-40B4-BE49-F238E27FC236}">
                <a16:creationId xmlns:a16="http://schemas.microsoft.com/office/drawing/2014/main" id="{E39691FC-B3E5-8DD6-F2AD-2B0E62B6332C}"/>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254766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97587-7DDC-197A-148B-FBDE63299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69A28-D94A-F887-2928-D5D1F2158790}"/>
              </a:ext>
            </a:extLst>
          </p:cNvPr>
          <p:cNvSpPr>
            <a:spLocks noGrp="1"/>
          </p:cNvSpPr>
          <p:nvPr>
            <p:ph type="title"/>
          </p:nvPr>
        </p:nvSpPr>
        <p:spPr/>
        <p:txBody>
          <a:bodyPr/>
          <a:lstStyle/>
          <a:p>
            <a:r>
              <a:rPr lang="en-US" dirty="0"/>
              <a:t>Market Trials Technical Details </a:t>
            </a:r>
            <a:endParaRPr lang="en-US" dirty="0">
              <a:solidFill>
                <a:srgbClr val="FF0000"/>
              </a:solidFill>
            </a:endParaRPr>
          </a:p>
        </p:txBody>
      </p:sp>
      <p:sp>
        <p:nvSpPr>
          <p:cNvPr id="8" name="Content Placeholder 7">
            <a:extLst>
              <a:ext uri="{FF2B5EF4-FFF2-40B4-BE49-F238E27FC236}">
                <a16:creationId xmlns:a16="http://schemas.microsoft.com/office/drawing/2014/main" id="{DC192CBD-41C4-C54E-66EC-C449CEDE6339}"/>
              </a:ext>
            </a:extLst>
          </p:cNvPr>
          <p:cNvSpPr>
            <a:spLocks noGrp="1"/>
          </p:cNvSpPr>
          <p:nvPr>
            <p:ph idx="1"/>
          </p:nvPr>
        </p:nvSpPr>
        <p:spPr>
          <a:xfrm>
            <a:off x="1905000" y="1119434"/>
            <a:ext cx="8534400" cy="5281367"/>
          </a:xfrm>
        </p:spPr>
        <p:txBody>
          <a:bodyPr/>
          <a:lstStyle/>
          <a:p>
            <a:pPr marL="0" indent="0">
              <a:buNone/>
            </a:pPr>
            <a:r>
              <a:rPr lang="en-US" u="sng"/>
              <a:t>Detailed discussions with TWG have provided technical content details</a:t>
            </a:r>
          </a:p>
          <a:p>
            <a:pPr marL="0" indent="0">
              <a:buNone/>
            </a:pPr>
            <a:r>
              <a:rPr lang="en-US"/>
              <a:t>	Digital Certificate details</a:t>
            </a:r>
          </a:p>
          <a:p>
            <a:pPr marL="0" indent="0">
              <a:buNone/>
            </a:pPr>
            <a:r>
              <a:rPr lang="en-US"/>
              <a:t>	Connectivity/URL details to User Interfaces and APIs</a:t>
            </a:r>
          </a:p>
          <a:p>
            <a:pPr marL="0" indent="0">
              <a:buNone/>
            </a:pPr>
            <a:r>
              <a:rPr lang="en-US"/>
              <a:t>	Reminder of how to submit new ICCP requests</a:t>
            </a:r>
          </a:p>
          <a:p>
            <a:pPr marL="0" indent="0">
              <a:buNone/>
            </a:pPr>
            <a:r>
              <a:rPr lang="en-US"/>
              <a:t>	RTC and Production Telemetry connectivity</a:t>
            </a:r>
          </a:p>
          <a:p>
            <a:pPr marL="0" indent="0">
              <a:buNone/>
            </a:pPr>
            <a:r>
              <a:rPr lang="en-US"/>
              <a:t>	Network Model Load Schedule</a:t>
            </a:r>
          </a:p>
          <a:p>
            <a:pPr marL="0" indent="0">
              <a:buNone/>
            </a:pPr>
            <a:endParaRPr lang="en-US" sz="1600"/>
          </a:p>
          <a:p>
            <a:pPr marL="0" indent="0">
              <a:buNone/>
            </a:pPr>
            <a:endParaRPr lang="en-US" sz="1600"/>
          </a:p>
          <a:p>
            <a:pPr marL="0" indent="0">
              <a:buNone/>
            </a:pPr>
            <a:r>
              <a:rPr lang="en-US" sz="1600"/>
              <a:t>All are posted on the</a:t>
            </a:r>
          </a:p>
          <a:p>
            <a:pPr marL="0" indent="0">
              <a:buNone/>
            </a:pPr>
            <a:r>
              <a:rPr lang="en-US" sz="1600">
                <a:hlinkClick r:id="rId2"/>
              </a:rPr>
              <a:t>RTCBTF Homepage </a:t>
            </a:r>
            <a:endParaRPr lang="en-US" sz="1600"/>
          </a:p>
          <a:p>
            <a:pPr marL="0" indent="0">
              <a:buNone/>
            </a:pPr>
            <a:r>
              <a:rPr lang="en-US" sz="1600"/>
              <a:t>under Technical Details banner</a:t>
            </a:r>
          </a:p>
        </p:txBody>
      </p:sp>
      <p:pic>
        <p:nvPicPr>
          <p:cNvPr id="3" name="Picture 2">
            <a:extLst>
              <a:ext uri="{FF2B5EF4-FFF2-40B4-BE49-F238E27FC236}">
                <a16:creationId xmlns:a16="http://schemas.microsoft.com/office/drawing/2014/main" id="{4D76DFEF-B1DC-B994-835B-EAEF3643927D}"/>
              </a:ext>
            </a:extLst>
          </p:cNvPr>
          <p:cNvPicPr>
            <a:picLocks noChangeAspect="1"/>
          </p:cNvPicPr>
          <p:nvPr/>
        </p:nvPicPr>
        <p:blipFill>
          <a:blip r:embed="rId3"/>
          <a:stretch>
            <a:fillRect/>
          </a:stretch>
        </p:blipFill>
        <p:spPr>
          <a:xfrm>
            <a:off x="4824413" y="3529013"/>
            <a:ext cx="5482319" cy="2378530"/>
          </a:xfrm>
          <a:prstGeom prst="rect">
            <a:avLst/>
          </a:prstGeom>
        </p:spPr>
      </p:pic>
    </p:spTree>
    <p:extLst>
      <p:ext uri="{BB962C8B-B14F-4D97-AF65-F5344CB8AC3E}">
        <p14:creationId xmlns:p14="http://schemas.microsoft.com/office/powerpoint/2010/main" val="4089127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A02B-5C7F-08EE-0F03-8050233C4314}"/>
              </a:ext>
            </a:extLst>
          </p:cNvPr>
          <p:cNvSpPr>
            <a:spLocks noGrp="1"/>
          </p:cNvSpPr>
          <p:nvPr>
            <p:ph type="title"/>
          </p:nvPr>
        </p:nvSpPr>
        <p:spPr/>
        <p:txBody>
          <a:bodyPr lIns="91440" tIns="45720" rIns="91440" bIns="45720" anchor="t"/>
          <a:lstStyle/>
          <a:p>
            <a:r>
              <a:rPr lang="en-US" dirty="0"/>
              <a:t>Reminder of RTC+B FAQ </a:t>
            </a:r>
            <a:r>
              <a:rPr lang="en-US" dirty="0">
                <a:solidFill>
                  <a:srgbClr val="C00000"/>
                </a:solidFill>
              </a:rPr>
              <a:t>(updated 7/3/2025)</a:t>
            </a:r>
          </a:p>
        </p:txBody>
      </p:sp>
      <p:sp>
        <p:nvSpPr>
          <p:cNvPr id="4" name="Slide Number Placeholder 3">
            <a:extLst>
              <a:ext uri="{FF2B5EF4-FFF2-40B4-BE49-F238E27FC236}">
                <a16:creationId xmlns:a16="http://schemas.microsoft.com/office/drawing/2014/main" id="{2FEEBA4D-D3A7-2E7B-EE72-FE194A129ED7}"/>
              </a:ext>
            </a:extLst>
          </p:cNvPr>
          <p:cNvSpPr>
            <a:spLocks noGrp="1"/>
          </p:cNvSpPr>
          <p:nvPr>
            <p:ph type="sldNum" sz="quarter" idx="4"/>
          </p:nvPr>
        </p:nvSpPr>
        <p:spPr/>
        <p:txBody>
          <a:bodyPr/>
          <a:lstStyle/>
          <a:p>
            <a:fld id="{1D93BD3E-1E9A-4970-A6F7-E7AC52762E0C}" type="slidenum">
              <a:rPr lang="en-US" smtClean="0"/>
              <a:pPr/>
              <a:t>8</a:t>
            </a:fld>
            <a:endParaRPr lang="en-US"/>
          </a:p>
        </p:txBody>
      </p:sp>
      <p:grpSp>
        <p:nvGrpSpPr>
          <p:cNvPr id="3" name="Group 2">
            <a:extLst>
              <a:ext uri="{FF2B5EF4-FFF2-40B4-BE49-F238E27FC236}">
                <a16:creationId xmlns:a16="http://schemas.microsoft.com/office/drawing/2014/main" id="{AB6B6B1C-367B-7F95-F161-E82F6DDF30A2}"/>
              </a:ext>
            </a:extLst>
          </p:cNvPr>
          <p:cNvGrpSpPr/>
          <p:nvPr/>
        </p:nvGrpSpPr>
        <p:grpSpPr>
          <a:xfrm>
            <a:off x="508000" y="838200"/>
            <a:ext cx="11898963" cy="5225716"/>
            <a:chOff x="1579789" y="838200"/>
            <a:chExt cx="8326211" cy="4807404"/>
          </a:xfrm>
        </p:grpSpPr>
        <p:pic>
          <p:nvPicPr>
            <p:cNvPr id="11" name="Picture 10">
              <a:extLst>
                <a:ext uri="{FF2B5EF4-FFF2-40B4-BE49-F238E27FC236}">
                  <a16:creationId xmlns:a16="http://schemas.microsoft.com/office/drawing/2014/main" id="{EED5CDA0-F36E-518B-7F3C-7A7DDD841EE8}"/>
                </a:ext>
              </a:extLst>
            </p:cNvPr>
            <p:cNvPicPr>
              <a:picLocks noChangeAspect="1"/>
            </p:cNvPicPr>
            <p:nvPr/>
          </p:nvPicPr>
          <p:blipFill>
            <a:blip r:embed="rId2"/>
            <a:stretch>
              <a:fillRect/>
            </a:stretch>
          </p:blipFill>
          <p:spPr>
            <a:xfrm>
              <a:off x="1752601" y="1712926"/>
              <a:ext cx="7439025" cy="3128499"/>
            </a:xfrm>
            <a:prstGeom prst="rect">
              <a:avLst/>
            </a:prstGeom>
          </p:spPr>
        </p:pic>
        <p:cxnSp>
          <p:nvCxnSpPr>
            <p:cNvPr id="13" name="Straight Arrow Connector 12">
              <a:extLst>
                <a:ext uri="{FF2B5EF4-FFF2-40B4-BE49-F238E27FC236}">
                  <a16:creationId xmlns:a16="http://schemas.microsoft.com/office/drawing/2014/main" id="{75C2D484-F222-334C-7725-B0B32225C964}"/>
                </a:ext>
              </a:extLst>
            </p:cNvPr>
            <p:cNvCxnSpPr>
              <a:cxnSpLocks/>
            </p:cNvCxnSpPr>
            <p:nvPr/>
          </p:nvCxnSpPr>
          <p:spPr>
            <a:xfrm flipH="1" flipV="1">
              <a:off x="2661557" y="4807406"/>
              <a:ext cx="228600" cy="458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84CBD4-C681-CDC8-AE82-F8453E9EA987}"/>
                </a:ext>
              </a:extLst>
            </p:cNvPr>
            <p:cNvSpPr txBox="1"/>
            <p:nvPr/>
          </p:nvSpPr>
          <p:spPr>
            <a:xfrm>
              <a:off x="1906756" y="5276272"/>
              <a:ext cx="3200400" cy="369332"/>
            </a:xfrm>
            <a:prstGeom prst="rect">
              <a:avLst/>
            </a:prstGeom>
            <a:noFill/>
          </p:spPr>
          <p:txBody>
            <a:bodyPr wrap="square" rtlCol="0">
              <a:spAutoFit/>
            </a:bodyPr>
            <a:lstStyle/>
            <a:p>
              <a:r>
                <a:rPr lang="en-US">
                  <a:solidFill>
                    <a:schemeClr val="tx2"/>
                  </a:solidFill>
                </a:rPr>
                <a:t>Worksheets for categories</a:t>
              </a:r>
            </a:p>
          </p:txBody>
        </p:sp>
        <p:sp>
          <p:nvSpPr>
            <p:cNvPr id="15" name="Rectangle 14">
              <a:extLst>
                <a:ext uri="{FF2B5EF4-FFF2-40B4-BE49-F238E27FC236}">
                  <a16:creationId xmlns:a16="http://schemas.microsoft.com/office/drawing/2014/main" id="{7E697E01-354D-C4ED-F21D-B160AF013CC8}"/>
                </a:ext>
              </a:extLst>
            </p:cNvPr>
            <p:cNvSpPr/>
            <p:nvPr/>
          </p:nvSpPr>
          <p:spPr>
            <a:xfrm>
              <a:off x="1579789" y="3739028"/>
              <a:ext cx="765674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5C08B6-565E-FD74-550F-8639462800E9}"/>
                </a:ext>
              </a:extLst>
            </p:cNvPr>
            <p:cNvSpPr txBox="1"/>
            <p:nvPr/>
          </p:nvSpPr>
          <p:spPr>
            <a:xfrm>
              <a:off x="1752600" y="838200"/>
              <a:ext cx="8153400"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solidFill>
                    <a:schemeClr val="tx2"/>
                  </a:solidFill>
                </a:rPr>
                <a:t>Posted on RTCBTF Home Page under Key Documents</a:t>
              </a:r>
            </a:p>
            <a:p>
              <a:pPr marL="285750" indent="-285750">
                <a:buFont typeface="Arial" panose="020B0604020202020204" pitchFamily="34" charset="0"/>
                <a:buChar char="•"/>
              </a:pPr>
              <a:r>
                <a:rPr lang="en-US">
                  <a:solidFill>
                    <a:schemeClr val="tx2"/>
                  </a:solidFill>
                </a:rPr>
                <a:t>Common questions/responses in Excel Workbook (target weekly updates)</a:t>
              </a:r>
            </a:p>
            <a:p>
              <a:pPr marL="285750" indent="-285750">
                <a:buFont typeface="Arial" panose="020B0604020202020204" pitchFamily="34" charset="0"/>
                <a:buChar char="•"/>
              </a:pPr>
              <a:r>
                <a:rPr lang="en-US">
                  <a:solidFill>
                    <a:schemeClr val="tx2"/>
                  </a:solidFill>
                </a:rPr>
                <a:t>Search workbook for Key Words </a:t>
              </a:r>
            </a:p>
          </p:txBody>
        </p:sp>
      </p:grpSp>
    </p:spTree>
    <p:extLst>
      <p:ext uri="{BB962C8B-B14F-4D97-AF65-F5344CB8AC3E}">
        <p14:creationId xmlns:p14="http://schemas.microsoft.com/office/powerpoint/2010/main" val="7188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C0E199-58B0-B9FB-AA61-E57BDACE100C}"/>
              </a:ext>
            </a:extLst>
          </p:cNvPr>
          <p:cNvPicPr>
            <a:picLocks noChangeAspect="1"/>
          </p:cNvPicPr>
          <p:nvPr/>
        </p:nvPicPr>
        <p:blipFill>
          <a:blip r:embed="rId2"/>
          <a:stretch>
            <a:fillRect/>
          </a:stretch>
        </p:blipFill>
        <p:spPr>
          <a:xfrm>
            <a:off x="1740347" y="1600200"/>
            <a:ext cx="4247801" cy="2789078"/>
          </a:xfrm>
          <a:prstGeom prst="rect">
            <a:avLst/>
          </a:prstGeom>
        </p:spPr>
      </p:pic>
      <p:pic>
        <p:nvPicPr>
          <p:cNvPr id="10" name="Picture 9">
            <a:extLst>
              <a:ext uri="{FF2B5EF4-FFF2-40B4-BE49-F238E27FC236}">
                <a16:creationId xmlns:a16="http://schemas.microsoft.com/office/drawing/2014/main" id="{CA595C25-2D6A-49CC-A814-9C9C31B899B6}"/>
              </a:ext>
            </a:extLst>
          </p:cNvPr>
          <p:cNvPicPr>
            <a:picLocks noChangeAspect="1"/>
          </p:cNvPicPr>
          <p:nvPr/>
        </p:nvPicPr>
        <p:blipFill>
          <a:blip r:embed="rId3"/>
          <a:stretch>
            <a:fillRect/>
          </a:stretch>
        </p:blipFill>
        <p:spPr>
          <a:xfrm>
            <a:off x="5998481" y="3844351"/>
            <a:ext cx="5482319" cy="2378530"/>
          </a:xfrm>
          <a:prstGeom prst="rect">
            <a:avLst/>
          </a:prstGeom>
        </p:spPr>
      </p:pic>
      <p:sp>
        <p:nvSpPr>
          <p:cNvPr id="2" name="Title 1">
            <a:extLst>
              <a:ext uri="{FF2B5EF4-FFF2-40B4-BE49-F238E27FC236}">
                <a16:creationId xmlns:a16="http://schemas.microsoft.com/office/drawing/2014/main" id="{1C3D9465-E850-845B-40BF-CF5A4309CD66}"/>
              </a:ext>
            </a:extLst>
          </p:cNvPr>
          <p:cNvSpPr>
            <a:spLocks noGrp="1"/>
          </p:cNvSpPr>
          <p:nvPr>
            <p:ph type="title"/>
          </p:nvPr>
        </p:nvSpPr>
        <p:spPr/>
        <p:txBody>
          <a:bodyPr/>
          <a:lstStyle/>
          <a:p>
            <a:r>
              <a:rPr lang="en-US"/>
              <a:t>Resources for May-June Market Trials</a:t>
            </a:r>
          </a:p>
        </p:txBody>
      </p:sp>
      <p:sp>
        <p:nvSpPr>
          <p:cNvPr id="3" name="Content Placeholder 2">
            <a:extLst>
              <a:ext uri="{FF2B5EF4-FFF2-40B4-BE49-F238E27FC236}">
                <a16:creationId xmlns:a16="http://schemas.microsoft.com/office/drawing/2014/main" id="{6BA6DA71-09C2-A087-7B9A-6392C24E2DBD}"/>
              </a:ext>
            </a:extLst>
          </p:cNvPr>
          <p:cNvSpPr>
            <a:spLocks noGrp="1"/>
          </p:cNvSpPr>
          <p:nvPr>
            <p:ph idx="1"/>
          </p:nvPr>
        </p:nvSpPr>
        <p:spPr>
          <a:xfrm>
            <a:off x="683394" y="1014168"/>
            <a:ext cx="9679806" cy="5005633"/>
          </a:xfrm>
        </p:spPr>
        <p:txBody>
          <a:bodyPr/>
          <a:lstStyle/>
          <a:p>
            <a:pPr marL="0" indent="0">
              <a:buNone/>
            </a:pPr>
            <a:r>
              <a:rPr lang="en-US" sz="2000" dirty="0"/>
              <a:t>Everything needed for current market trials is on </a:t>
            </a:r>
            <a:r>
              <a:rPr lang="en-US" sz="2000" dirty="0">
                <a:hlinkClick r:id="rId4"/>
              </a:rPr>
              <a:t>RTCBTF home page</a:t>
            </a:r>
            <a:endParaRPr lang="en-US" sz="2000" dirty="0"/>
          </a:p>
          <a:p>
            <a:pPr marL="0" indent="0">
              <a:buNone/>
            </a:pPr>
            <a:endParaRPr lang="en-US" sz="2400" dirty="0"/>
          </a:p>
          <a:p>
            <a:pPr marL="0" indent="0">
              <a:buNone/>
            </a:pPr>
            <a:endParaRPr lang="en-US" sz="2400" dirty="0"/>
          </a:p>
          <a:p>
            <a:pPr marL="457200" lvl="1" indent="0">
              <a:buNone/>
            </a:pPr>
            <a:endParaRPr lang="en-US" sz="2400" dirty="0"/>
          </a:p>
        </p:txBody>
      </p:sp>
      <p:sp>
        <p:nvSpPr>
          <p:cNvPr id="4" name="Slide Number Placeholder 3">
            <a:extLst>
              <a:ext uri="{FF2B5EF4-FFF2-40B4-BE49-F238E27FC236}">
                <a16:creationId xmlns:a16="http://schemas.microsoft.com/office/drawing/2014/main" id="{83B08F32-3CD7-7DFF-94D8-3219C080AE8B}"/>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7" name="Rectangle 6">
            <a:extLst>
              <a:ext uri="{FF2B5EF4-FFF2-40B4-BE49-F238E27FC236}">
                <a16:creationId xmlns:a16="http://schemas.microsoft.com/office/drawing/2014/main" id="{081C190E-F50D-4B35-6ADB-8B171C48670B}"/>
              </a:ext>
            </a:extLst>
          </p:cNvPr>
          <p:cNvSpPr/>
          <p:nvPr/>
        </p:nvSpPr>
        <p:spPr>
          <a:xfrm>
            <a:off x="1740347" y="2514601"/>
            <a:ext cx="4463509" cy="5057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32CFB3-9971-6744-C658-ABD23DF35866}"/>
              </a:ext>
            </a:extLst>
          </p:cNvPr>
          <p:cNvSpPr/>
          <p:nvPr/>
        </p:nvSpPr>
        <p:spPr>
          <a:xfrm>
            <a:off x="6203854" y="4784749"/>
            <a:ext cx="4463509" cy="5709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05FD2E-5B3A-3A84-9BF6-B544278E3E48}"/>
              </a:ext>
            </a:extLst>
          </p:cNvPr>
          <p:cNvSpPr/>
          <p:nvPr/>
        </p:nvSpPr>
        <p:spPr>
          <a:xfrm>
            <a:off x="1740346" y="3064024"/>
            <a:ext cx="4463509" cy="5057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056AE7-947D-BD8F-B414-613A015CD1FC}"/>
              </a:ext>
            </a:extLst>
          </p:cNvPr>
          <p:cNvSpPr txBox="1"/>
          <p:nvPr/>
        </p:nvSpPr>
        <p:spPr>
          <a:xfrm>
            <a:off x="5074047" y="2569794"/>
            <a:ext cx="2320413" cy="369332"/>
          </a:xfrm>
          <a:prstGeom prst="rect">
            <a:avLst/>
          </a:prstGeom>
          <a:noFill/>
        </p:spPr>
        <p:txBody>
          <a:bodyPr wrap="square" rtlCol="0">
            <a:spAutoFit/>
          </a:bodyPr>
          <a:lstStyle/>
          <a:p>
            <a:r>
              <a:rPr lang="en-US" dirty="0"/>
              <a:t>May/June</a:t>
            </a:r>
          </a:p>
        </p:txBody>
      </p:sp>
      <p:sp>
        <p:nvSpPr>
          <p:cNvPr id="11" name="TextBox 10">
            <a:extLst>
              <a:ext uri="{FF2B5EF4-FFF2-40B4-BE49-F238E27FC236}">
                <a16:creationId xmlns:a16="http://schemas.microsoft.com/office/drawing/2014/main" id="{124B966A-AF6D-2303-EE98-B325FEE625A5}"/>
              </a:ext>
            </a:extLst>
          </p:cNvPr>
          <p:cNvSpPr txBox="1"/>
          <p:nvPr/>
        </p:nvSpPr>
        <p:spPr>
          <a:xfrm>
            <a:off x="5043648" y="3082668"/>
            <a:ext cx="2320413" cy="369332"/>
          </a:xfrm>
          <a:prstGeom prst="rect">
            <a:avLst/>
          </a:prstGeom>
          <a:noFill/>
        </p:spPr>
        <p:txBody>
          <a:bodyPr wrap="square" rtlCol="0">
            <a:spAutoFit/>
          </a:bodyPr>
          <a:lstStyle/>
          <a:p>
            <a:r>
              <a:rPr lang="en-US" dirty="0"/>
              <a:t>July/Aug</a:t>
            </a:r>
          </a:p>
        </p:txBody>
      </p:sp>
    </p:spTree>
    <p:extLst>
      <p:ext uri="{BB962C8B-B14F-4D97-AF65-F5344CB8AC3E}">
        <p14:creationId xmlns:p14="http://schemas.microsoft.com/office/powerpoint/2010/main" val="2411884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35155</TotalTime>
  <Words>7095</Words>
  <Application>Microsoft Office PowerPoint</Application>
  <PresentationFormat>Widescreen</PresentationFormat>
  <Paragraphs>1046</Paragraphs>
  <Slides>63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Aptos</vt:lpstr>
      <vt:lpstr>Aptos Narrow</vt:lpstr>
      <vt:lpstr>Arial</vt:lpstr>
      <vt:lpstr>Calibri</vt:lpstr>
      <vt:lpstr>Courier New</vt:lpstr>
      <vt:lpstr>Tahoma</vt:lpstr>
      <vt:lpstr>2_Custom Design</vt:lpstr>
      <vt:lpstr>1_Office Theme</vt:lpstr>
      <vt:lpstr>ERCOT Staff Presentation DSWG Meeting July 14, 2025</vt:lpstr>
      <vt:lpstr>PowerPoint Presentation</vt:lpstr>
      <vt:lpstr>Outline</vt:lpstr>
      <vt:lpstr>PowerPoint Presentation</vt:lpstr>
      <vt:lpstr>PowerPoint Presentation</vt:lpstr>
      <vt:lpstr>Market Trials Framework: </vt:lpstr>
      <vt:lpstr>Market Trials Technical Details </vt:lpstr>
      <vt:lpstr>Reminder of RTC+B FAQ (updated 7/3/2025)</vt:lpstr>
      <vt:lpstr>Resources for May-June Market Trials</vt:lpstr>
      <vt:lpstr>Summary of Market Trial activities for May-June        WRAP-UP</vt:lpstr>
      <vt:lpstr>Scorecard 1 for  Handbook 1- Market submissions: </vt:lpstr>
      <vt:lpstr>Scorecard 2A for  Handbook 2-  100% of ICCP Telemetry  points added by QSE: </vt:lpstr>
      <vt:lpstr>Scorecard 2B for  Handbook 2- Telemetry checkout  meetings completed  with ERCOT staff  for sample of live  data transfer  capability </vt:lpstr>
      <vt:lpstr>This Week in Market Trials for July-August</vt:lpstr>
      <vt:lpstr>Transitioning to July 7 – August 30 Market Trials</vt:lpstr>
      <vt:lpstr>PowerPoint Presentation</vt:lpstr>
      <vt:lpstr>July/August Market Trials Summary</vt:lpstr>
      <vt:lpstr>PowerPoint Presentation</vt:lpstr>
      <vt:lpstr>RTC+B Market Submissions - Systems configurations (Updated with URLs)</vt:lpstr>
      <vt:lpstr>RTC+B Market Submissions - Systems configurations Public Key Update for WAN/API submissions</vt:lpstr>
      <vt:lpstr>RTC+B New Reports Posted to the ERCOT Website</vt:lpstr>
      <vt:lpstr>Wrap-Up and Questions</vt:lpstr>
      <vt:lpstr>PowerPoint Presentation</vt:lpstr>
      <vt:lpstr>Introduction</vt:lpstr>
      <vt:lpstr>Introduction to Self-Provision</vt:lpstr>
      <vt:lpstr>Self-Arrangement vs Self-Provision</vt:lpstr>
      <vt:lpstr>Day-Ahead Market (DAM) Changes</vt:lpstr>
      <vt:lpstr>Telemetry Changes for NCLRs and CLRs</vt:lpstr>
      <vt:lpstr>Self-Provision Achieved via Telemetry Points for NCLRs</vt:lpstr>
      <vt:lpstr>RTC Dispatch of Ancillary Services by Resource Type</vt:lpstr>
      <vt:lpstr>RTM and Operational Changes for CLRs</vt:lpstr>
      <vt:lpstr>RTM and Operational Changes for NCLRs</vt:lpstr>
      <vt:lpstr>Deployment and Recall for NCLRs</vt:lpstr>
      <vt:lpstr>Performance Analysis for CLRs</vt:lpstr>
      <vt:lpstr>Performance Analysis for NCLRs Overview</vt:lpstr>
      <vt:lpstr>Reports</vt:lpstr>
      <vt:lpstr>Self-Provision Scenarios</vt:lpstr>
      <vt:lpstr>Scenario 1</vt:lpstr>
      <vt:lpstr>Scenario 2 and 3</vt:lpstr>
      <vt:lpstr>Scenario 4</vt:lpstr>
      <vt:lpstr>Questions and for more info contacts</vt:lpstr>
      <vt:lpstr>RTC+B Training videos</vt:lpstr>
      <vt:lpstr>Appendix - Acronyms </vt:lpstr>
      <vt:lpstr>Self-Provision and AS Offers blocks </vt:lpstr>
      <vt:lpstr>Self-Provision &amp; AS Offering Best Practices</vt:lpstr>
      <vt:lpstr>Scenario 1 with Offer Structure</vt:lpstr>
      <vt:lpstr>Scenario 4 (Resource 6) with Offer Structure</vt:lpstr>
      <vt:lpstr>PowerPoint Presentation</vt:lpstr>
      <vt:lpstr>Load Resource Imbalance Settlement Calculation - Pre Deployment</vt:lpstr>
      <vt:lpstr>Load Resource Imbalance Settlement Calculation - During Deployment</vt:lpstr>
      <vt:lpstr>Load Resource Imbalance Settlement Calculation - Post Deployment</vt:lpstr>
      <vt:lpstr>QSE Imbalance Settlement Calculation - Post Deployment</vt:lpstr>
      <vt:lpstr>ADER Pilot Project Update</vt:lpstr>
      <vt:lpstr>Overview of Current Status</vt:lpstr>
      <vt:lpstr>Pilot Participation as of May 2025</vt:lpstr>
      <vt:lpstr>Phase 3 –Approved by ERCOT Board (June 23, 2025)</vt:lpstr>
      <vt:lpstr>A-NCLR Model</vt:lpstr>
      <vt:lpstr>A-NCLR Telemetry Validation</vt:lpstr>
      <vt:lpstr>Premise-Level Telemetry Validation</vt:lpstr>
      <vt:lpstr>DOTA Form Updates</vt:lpstr>
      <vt:lpstr>Participation Limits Update and Utilization of ERCOT’s Governing Document Discretion</vt:lpstr>
      <vt:lpstr>Next Steps</vt:lpstr>
      <vt:lpstr>Upcoming ERS Weather-Sensitive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Krein, Steve</dc:creator>
  <cp:lastModifiedBy>Garza, Thelma</cp:lastModifiedBy>
  <cp:revision>40</cp:revision>
  <cp:lastPrinted>2025-04-15T19:12:40Z</cp:lastPrinted>
  <dcterms:created xsi:type="dcterms:W3CDTF">2024-12-06T21:47:11Z</dcterms:created>
  <dcterms:modified xsi:type="dcterms:W3CDTF">2025-07-14T14:24:08Z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44db1d-993e-40da-980d-6eea152adc50_Enabled">
    <vt:lpwstr>true</vt:lpwstr>
  </property>
  <property fmtid="{D5CDD505-2E9C-101B-9397-08002B2CF9AE}" pid="3" name="MSIP_Label_c144db1d-993e-40da-980d-6eea152adc50_SetDate">
    <vt:lpwstr>2025-02-24T15:10:49Z</vt:lpwstr>
  </property>
  <property fmtid="{D5CDD505-2E9C-101B-9397-08002B2CF9AE}" pid="4" name="MSIP_Label_c144db1d-993e-40da-980d-6eea152adc50_Method">
    <vt:lpwstr>Privileged</vt:lpwstr>
  </property>
  <property fmtid="{D5CDD505-2E9C-101B-9397-08002B2CF9AE}" pid="5" name="MSIP_Label_c144db1d-993e-40da-980d-6eea152adc50_Name">
    <vt:lpwstr>Public</vt:lpwstr>
  </property>
  <property fmtid="{D5CDD505-2E9C-101B-9397-08002B2CF9AE}" pid="6" name="MSIP_Label_c144db1d-993e-40da-980d-6eea152adc50_SiteId">
    <vt:lpwstr>0afb747d-bff7-4596-a9fc-950ef9e0ec45</vt:lpwstr>
  </property>
  <property fmtid="{D5CDD505-2E9C-101B-9397-08002B2CF9AE}" pid="7" name="MSIP_Label_c144db1d-993e-40da-980d-6eea152adc50_ActionId">
    <vt:lpwstr>20f393a2-5e96-4400-ae77-b8fef3874528</vt:lpwstr>
  </property>
  <property fmtid="{D5CDD505-2E9C-101B-9397-08002B2CF9AE}" pid="8" name="MSIP_Label_c144db1d-993e-40da-980d-6eea152adc50_ContentBits">
    <vt:lpwstr>0</vt:lpwstr>
  </property>
</Properties>
</file>