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3"/>
  </p:notesMasterIdLst>
  <p:handoutMasterIdLst>
    <p:handoutMasterId r:id="rId24"/>
  </p:handoutMasterIdLst>
  <p:sldIdLst>
    <p:sldId id="260" r:id="rId6"/>
    <p:sldId id="364" r:id="rId7"/>
    <p:sldId id="267" r:id="rId8"/>
    <p:sldId id="268" r:id="rId9"/>
    <p:sldId id="269" r:id="rId10"/>
    <p:sldId id="275" r:id="rId11"/>
    <p:sldId id="276" r:id="rId12"/>
    <p:sldId id="361" r:id="rId13"/>
    <p:sldId id="272" r:id="rId14"/>
    <p:sldId id="277" r:id="rId15"/>
    <p:sldId id="362" r:id="rId16"/>
    <p:sldId id="363" r:id="rId17"/>
    <p:sldId id="581" r:id="rId18"/>
    <p:sldId id="365" r:id="rId19"/>
    <p:sldId id="366" r:id="rId20"/>
    <p:sldId id="580" r:id="rId21"/>
    <p:sldId id="579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1C4439-2D8A-0656-1F63-EE5EC99FD27A}" name="Huang, Fred" initials="SH" userId="S::Shun-Hsien.Huang@ercot.com::604a4aa9-2658-4d75-8cf1-9e07b94baee6" providerId="AD"/>
  <p188:author id="{A4678042-A1D3-B27B-8E8E-EFD3D65E391C}" name="Gravois, Patrick" initials="PG" userId="S::Patrick.Gravois@ercot.com::6e8ddf8b-061c-4303-a65f-76d58e840b0a" providerId="AD"/>
  <p188:author id="{43AC947A-768F-141B-B1A1-8E2AE920FF2F}" name="Billo, Jeffrey" initials="JB" userId="S::Jeff.Billo@ercot.com::c105959f-1c3a-49d3-b6c5-5ffb20d67f2e" providerId="AD"/>
  <p188:author id="{2D32DBC7-58D5-BCB9-E75D-2CA4A04571AD}" name="Kang, Sun Wook" initials="SWK" userId="Kang, Sun Wook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2" autoAdjust="0"/>
    <p:restoredTop sz="88257" autoAdjust="0"/>
  </p:normalViewPr>
  <p:slideViewPr>
    <p:cSldViewPr showGuides="1">
      <p:cViewPr varScale="1">
        <p:scale>
          <a:sx n="104" d="100"/>
          <a:sy n="104" d="100"/>
        </p:scale>
        <p:origin x="1812" y="3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vois, Patrick" userId="6e8ddf8b-061c-4303-a65f-76d58e840b0a" providerId="ADAL" clId="{A865C95C-51D1-4536-BA45-CED0EF5757A5}"/>
    <pc:docChg chg="custSel modSld">
      <pc:chgData name="Gravois, Patrick" userId="6e8ddf8b-061c-4303-a65f-76d58e840b0a" providerId="ADAL" clId="{A865C95C-51D1-4536-BA45-CED0EF5757A5}" dt="2025-07-08T20:22:34.626" v="347" actId="1076"/>
      <pc:docMkLst>
        <pc:docMk/>
      </pc:docMkLst>
      <pc:sldChg chg="modSp mod">
        <pc:chgData name="Gravois, Patrick" userId="6e8ddf8b-061c-4303-a65f-76d58e840b0a" providerId="ADAL" clId="{A865C95C-51D1-4536-BA45-CED0EF5757A5}" dt="2025-07-08T20:05:32.052" v="103" actId="20577"/>
        <pc:sldMkLst>
          <pc:docMk/>
          <pc:sldMk cId="3190927396" sldId="267"/>
        </pc:sldMkLst>
        <pc:spChg chg="mod">
          <ac:chgData name="Gravois, Patrick" userId="6e8ddf8b-061c-4303-a65f-76d58e840b0a" providerId="ADAL" clId="{A865C95C-51D1-4536-BA45-CED0EF5757A5}" dt="2025-07-08T20:05:32.052" v="103" actId="20577"/>
          <ac:spMkLst>
            <pc:docMk/>
            <pc:sldMk cId="3190927396" sldId="267"/>
            <ac:spMk id="3" creationId="{00000000-0000-0000-0000-000000000000}"/>
          </ac:spMkLst>
        </pc:spChg>
      </pc:sldChg>
      <pc:sldChg chg="modSp mod">
        <pc:chgData name="Gravois, Patrick" userId="6e8ddf8b-061c-4303-a65f-76d58e840b0a" providerId="ADAL" clId="{A865C95C-51D1-4536-BA45-CED0EF5757A5}" dt="2025-07-08T20:22:34.626" v="347" actId="1076"/>
        <pc:sldMkLst>
          <pc:docMk/>
          <pc:sldMk cId="2986349929" sldId="268"/>
        </pc:sldMkLst>
        <pc:spChg chg="mod">
          <ac:chgData name="Gravois, Patrick" userId="6e8ddf8b-061c-4303-a65f-76d58e840b0a" providerId="ADAL" clId="{A865C95C-51D1-4536-BA45-CED0EF5757A5}" dt="2025-07-08T20:16:34.142" v="346" actId="20577"/>
          <ac:spMkLst>
            <pc:docMk/>
            <pc:sldMk cId="2986349929" sldId="268"/>
            <ac:spMk id="2" creationId="{6A7C61D1-A058-C2E8-EC40-A977A8DC8730}"/>
          </ac:spMkLst>
        </pc:spChg>
        <pc:spChg chg="mod">
          <ac:chgData name="Gravois, Patrick" userId="6e8ddf8b-061c-4303-a65f-76d58e840b0a" providerId="ADAL" clId="{A865C95C-51D1-4536-BA45-CED0EF5757A5}" dt="2025-07-08T20:22:34.626" v="347" actId="1076"/>
          <ac:spMkLst>
            <pc:docMk/>
            <pc:sldMk cId="2986349929" sldId="268"/>
            <ac:spMk id="3" creationId="{809B26D6-B9D8-1192-CE13-FAF4E17F9EF7}"/>
          </ac:spMkLst>
        </pc:spChg>
      </pc:sldChg>
      <pc:sldChg chg="modNotesTx">
        <pc:chgData name="Gravois, Patrick" userId="6e8ddf8b-061c-4303-a65f-76d58e840b0a" providerId="ADAL" clId="{A865C95C-51D1-4536-BA45-CED0EF5757A5}" dt="2025-07-08T19:59:11.512" v="0" actId="6549"/>
        <pc:sldMkLst>
          <pc:docMk/>
          <pc:sldMk cId="1241381756" sldId="361"/>
        </pc:sldMkLst>
      </pc:sldChg>
      <pc:sldChg chg="modNotesTx">
        <pc:chgData name="Gravois, Patrick" userId="6e8ddf8b-061c-4303-a65f-76d58e840b0a" providerId="ADAL" clId="{A865C95C-51D1-4536-BA45-CED0EF5757A5}" dt="2025-07-08T19:59:28.802" v="1" actId="6549"/>
        <pc:sldMkLst>
          <pc:docMk/>
          <pc:sldMk cId="1301731582" sldId="3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en-US" sz="1800" b="0" i="0" u="none" strike="noStrike" baseline="0" dirty="0">
              <a:solidFill>
                <a:srgbClr val="1F4B81"/>
              </a:solidFill>
              <a:latin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29C2F-0DBE-4C78-AFF7-F9CE7C2A8E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6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3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files/docs/2025/06/13/COMBINED_June-2025-Large-Load-Workshop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en.energinet.dk/media/bkpf4hef/technical-regulation-343-requirements-for-transmission-connected-demand-facilities-revision-1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ervices-rte.com/files/live/sites/services-rte/files/documentsLibrary/Article_8.3.5__CdC_des_capacites_constructive_d_une_installation_de_consommateurs_1897_f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105561"/>
            <a:ext cx="564603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ERCOT Large Electronic Load </a:t>
            </a:r>
          </a:p>
          <a:p>
            <a:r>
              <a:rPr lang="en-US" sz="2000" b="1" dirty="0">
                <a:solidFill>
                  <a:schemeClr val="accent2"/>
                </a:solidFill>
              </a:rPr>
              <a:t>Voltage Ride-Through Performance Requirements (Proposal)</a:t>
            </a:r>
          </a:p>
          <a:p>
            <a:endParaRPr lang="en-US" sz="2000" b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Patrick Gravois</a:t>
            </a:r>
          </a:p>
          <a:p>
            <a:r>
              <a:rPr lang="en-US" dirty="0">
                <a:solidFill>
                  <a:schemeClr val="tx2"/>
                </a:solidFill>
              </a:rPr>
              <a:t>Operations Engineer – ERCOT Event Analysis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LLWG July 11,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6D86880-1606-B50C-A4F4-A4CAFFAD0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31694"/>
            <a:ext cx="7314590" cy="54102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5BAD99-3C7E-C63D-8711-E45F135C6F87}"/>
              </a:ext>
            </a:extLst>
          </p:cNvPr>
          <p:cNvSpPr txBox="1"/>
          <p:nvPr/>
        </p:nvSpPr>
        <p:spPr>
          <a:xfrm>
            <a:off x="3590592" y="762000"/>
            <a:ext cx="5333999" cy="954107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Fault ride through (9 cycles, 0.15 sec, similar to IBRs)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Reduced voltage ride through (e.g. delayed clearing events)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Sustained power breakpoint (some electronic loads can do 0.7 pu or lower, but might hinder grid voltage recovery)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1CF80-113E-D21A-0F4A-06F56A85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LEL Voltage Ride-Through (Concept)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45F01-2685-5A09-D029-7D11FFB99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39667B-B0B0-16F8-4BF9-1557FD0B1FAF}"/>
              </a:ext>
            </a:extLst>
          </p:cNvPr>
          <p:cNvSpPr/>
          <p:nvPr/>
        </p:nvSpPr>
        <p:spPr>
          <a:xfrm>
            <a:off x="3590592" y="816945"/>
            <a:ext cx="238048" cy="22949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BE908D-6139-C4D3-3638-F70E3279F657}"/>
              </a:ext>
            </a:extLst>
          </p:cNvPr>
          <p:cNvSpPr/>
          <p:nvPr/>
        </p:nvSpPr>
        <p:spPr>
          <a:xfrm>
            <a:off x="3590592" y="1035463"/>
            <a:ext cx="238048" cy="22949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0EAAD9-3623-E482-0ACF-4B179EE5B65B}"/>
              </a:ext>
            </a:extLst>
          </p:cNvPr>
          <p:cNvSpPr/>
          <p:nvPr/>
        </p:nvSpPr>
        <p:spPr>
          <a:xfrm>
            <a:off x="3590592" y="1253981"/>
            <a:ext cx="238048" cy="22949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129B62-3323-8026-6B6B-7BA579645590}"/>
              </a:ext>
            </a:extLst>
          </p:cNvPr>
          <p:cNvSpPr txBox="1"/>
          <p:nvPr/>
        </p:nvSpPr>
        <p:spPr>
          <a:xfrm rot="16200000">
            <a:off x="-693486" y="2748018"/>
            <a:ext cx="3066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Percent of Nominal Voltage at POI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F2D8F6-84AE-0CF8-4C64-67D7B016DA5A}"/>
              </a:ext>
            </a:extLst>
          </p:cNvPr>
          <p:cNvSpPr txBox="1"/>
          <p:nvPr/>
        </p:nvSpPr>
        <p:spPr>
          <a:xfrm>
            <a:off x="2133600" y="5265465"/>
            <a:ext cx="1990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(details on slide 12)</a:t>
            </a:r>
          </a:p>
        </p:txBody>
      </p:sp>
    </p:spTree>
    <p:extLst>
      <p:ext uri="{BB962C8B-B14F-4D97-AF65-F5344CB8AC3E}">
        <p14:creationId xmlns:p14="http://schemas.microsoft.com/office/powerpoint/2010/main" val="210561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DBD1-A665-9F44-7208-0D5F63AF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 LVRT RTO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FC048-2D54-3B2B-95EB-586CFC8FE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1D740-1CC0-AE82-53E3-A082CEF51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0" y="5562600"/>
            <a:ext cx="8200000" cy="2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A59D54-CBB2-B266-2E0D-98122C85C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901972"/>
            <a:ext cx="8534400" cy="4520655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B21F49-FC3B-E5B4-7CAB-326A7CDBD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5993134"/>
            <a:ext cx="1238095" cy="20952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D3F2F3F-42C1-BB53-9B88-53AAAC1796B8}"/>
              </a:ext>
            </a:extLst>
          </p:cNvPr>
          <p:cNvSpPr/>
          <p:nvPr/>
        </p:nvSpPr>
        <p:spPr>
          <a:xfrm>
            <a:off x="3550968" y="5850308"/>
            <a:ext cx="1752600" cy="5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5A19B-84D8-77F0-7730-A1034FA7982F}"/>
              </a:ext>
            </a:extLst>
          </p:cNvPr>
          <p:cNvSpPr txBox="1"/>
          <p:nvPr/>
        </p:nvSpPr>
        <p:spPr>
          <a:xfrm>
            <a:off x="7709637" y="5762600"/>
            <a:ext cx="105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(proposed)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B02F08-D272-DA64-E908-5BDFC161FD4C}"/>
              </a:ext>
            </a:extLst>
          </p:cNvPr>
          <p:cNvCxnSpPr/>
          <p:nvPr/>
        </p:nvCxnSpPr>
        <p:spPr>
          <a:xfrm flipV="1">
            <a:off x="1524000" y="1752600"/>
            <a:ext cx="4800600" cy="304800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FE016D55-4129-BCFD-130E-C8FA4B50F40A}"/>
              </a:ext>
            </a:extLst>
          </p:cNvPr>
          <p:cNvSpPr/>
          <p:nvPr/>
        </p:nvSpPr>
        <p:spPr>
          <a:xfrm>
            <a:off x="5181600" y="2743201"/>
            <a:ext cx="2743200" cy="304834"/>
          </a:xfrm>
          <a:prstGeom prst="wedgeRectCallout">
            <a:avLst>
              <a:gd name="adj1" fmla="val -49244"/>
              <a:gd name="adj2" fmla="val -9156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/>
                </a:solidFill>
              </a:rPr>
              <a:t>(ERCOT Legacy LVRT for IBRs)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F04746D-591F-B7A9-3660-D0B3E7FC1CEF}"/>
              </a:ext>
            </a:extLst>
          </p:cNvPr>
          <p:cNvSpPr/>
          <p:nvPr/>
        </p:nvSpPr>
        <p:spPr>
          <a:xfrm>
            <a:off x="6381750" y="2247684"/>
            <a:ext cx="2171700" cy="304834"/>
          </a:xfrm>
          <a:prstGeom prst="wedgeRectCallout">
            <a:avLst>
              <a:gd name="adj1" fmla="val -49244"/>
              <a:gd name="adj2" fmla="val -9156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Proposed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D9E99-14D2-80F6-993B-C6FBEE39F46C}"/>
              </a:ext>
            </a:extLst>
          </p:cNvPr>
          <p:cNvSpPr txBox="1"/>
          <p:nvPr/>
        </p:nvSpPr>
        <p:spPr>
          <a:xfrm>
            <a:off x="778401" y="5762600"/>
            <a:ext cx="105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(withdrawn)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3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12619-1173-3475-871B-C30F7702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34400" cy="518318"/>
          </a:xfrm>
        </p:spPr>
        <p:txBody>
          <a:bodyPr/>
          <a:lstStyle/>
          <a:p>
            <a:r>
              <a:rPr lang="en-US" sz="2600" dirty="0"/>
              <a:t>Ride-Through Performance Requirements for Area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F5A91-E3C9-38ED-46A5-F3FE17B0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Area B – Load may reduce consumption from grid but MUST remain connected </a:t>
            </a:r>
          </a:p>
          <a:p>
            <a:pPr lvl="1"/>
            <a:r>
              <a:rPr lang="en-US" sz="1400" dirty="0"/>
              <a:t>Preferable for load to remain consuming power from grid during shallow voltage sags between 0.5 and 0.8 pu; load reduction should be proportional to voltage dip</a:t>
            </a:r>
          </a:p>
          <a:p>
            <a:pPr lvl="1"/>
            <a:r>
              <a:rPr lang="en-US" sz="1400" dirty="0"/>
              <a:t>Load may transition fully to UPS for deep voltage sags in which rectifier can no longer deliver active power; e.g. less than 0.5 pu</a:t>
            </a:r>
          </a:p>
          <a:p>
            <a:pPr lvl="1"/>
            <a:r>
              <a:rPr lang="en-US" sz="1400" dirty="0"/>
              <a:t>Load shall return to at least 90% pre-disturbance consumption from grid within one second of voltage recovery (0.9pu or greater)</a:t>
            </a:r>
          </a:p>
          <a:p>
            <a:pPr lvl="1"/>
            <a:r>
              <a:rPr lang="en-US" sz="1400" dirty="0"/>
              <a:t>Load shall not operate in constant power mode in this region; should operate in constant current mode with reasonable current limitation (TBD)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6FEAA-F2A9-C609-7E6C-1A02440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238A6-F190-79B0-23A3-51307152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433" y="762000"/>
            <a:ext cx="6805134" cy="31193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1A696C-3D71-4AF3-86F3-265EB770DD12}"/>
              </a:ext>
            </a:extLst>
          </p:cNvPr>
          <p:cNvSpPr txBox="1"/>
          <p:nvPr/>
        </p:nvSpPr>
        <p:spPr>
          <a:xfrm rot="16200000">
            <a:off x="-517631" y="2167798"/>
            <a:ext cx="3066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Percent of Nominal Voltage at POI</a:t>
            </a:r>
          </a:p>
        </p:txBody>
      </p:sp>
    </p:spTree>
    <p:extLst>
      <p:ext uri="{BB962C8B-B14F-4D97-AF65-F5344CB8AC3E}">
        <p14:creationId xmlns:p14="http://schemas.microsoft.com/office/powerpoint/2010/main" val="1681307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AF64D-E158-1948-209F-AA5D9EFCD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1494E-DEE9-7099-40E0-2519C97D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34400" cy="518318"/>
          </a:xfrm>
        </p:spPr>
        <p:txBody>
          <a:bodyPr/>
          <a:lstStyle/>
          <a:p>
            <a:r>
              <a:rPr lang="en-US" sz="2600" dirty="0"/>
              <a:t>Ride-Through Performance for Area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5BBB5-817A-02DB-B0EE-766D54EF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Area C – Load may disconnect from grid and/or transfer to backup generation</a:t>
            </a:r>
          </a:p>
          <a:p>
            <a:pPr lvl="1"/>
            <a:r>
              <a:rPr lang="en-US" sz="1400" dirty="0"/>
              <a:t>Restoration times following disconnection and/or transfer to backup generation will need to be coordinated (TBD)</a:t>
            </a:r>
          </a:p>
          <a:p>
            <a:pPr lvl="1"/>
            <a:r>
              <a:rPr lang="en-US" sz="1400" dirty="0"/>
              <a:t>Restoration of multiple LELs will likely need to be staggered over a period of time exceeding several minutes</a:t>
            </a:r>
          </a:p>
          <a:p>
            <a:pPr lvl="1"/>
            <a:r>
              <a:rPr lang="en-US" sz="1400" dirty="0"/>
              <a:t>Above bullets are not included in ride-through requirement but will need further discussion to ensure reliable restoration of potential large amount of LEL</a:t>
            </a:r>
          </a:p>
          <a:p>
            <a:pPr lvl="1"/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CD76-C78A-7131-22AF-F3A54C6BE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052C8-C96A-5C30-B85D-C913F5DB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315199" cy="3353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8FE9E-8FAC-D21F-BDB7-D7D98A15CB39}"/>
              </a:ext>
            </a:extLst>
          </p:cNvPr>
          <p:cNvSpPr txBox="1"/>
          <p:nvPr/>
        </p:nvSpPr>
        <p:spPr>
          <a:xfrm rot="16200000">
            <a:off x="-874264" y="2284701"/>
            <a:ext cx="30663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Percent of Nominal Voltage at POI</a:t>
            </a:r>
          </a:p>
        </p:txBody>
      </p:sp>
    </p:spTree>
    <p:extLst>
      <p:ext uri="{BB962C8B-B14F-4D97-AF65-F5344CB8AC3E}">
        <p14:creationId xmlns:p14="http://schemas.microsoft.com/office/powerpoint/2010/main" val="381533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7D41-653F-E712-BB0D-A1DA16206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Reasoning/Justification of Specific RT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3D88E-4426-DC2E-4FC1-24CF8863C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Allowance of temporary reduction of consumption in Area B</a:t>
            </a:r>
          </a:p>
          <a:p>
            <a:pPr lvl="1"/>
            <a:r>
              <a:rPr lang="en-US" sz="1600" dirty="0"/>
              <a:t>Reduced consumption during voltage sags can improve voltage recovery</a:t>
            </a:r>
          </a:p>
          <a:p>
            <a:pPr lvl="1"/>
            <a:r>
              <a:rPr lang="en-US" sz="1600" dirty="0"/>
              <a:t>More important that load returns as quickly as possible upon voltage recovery</a:t>
            </a:r>
          </a:p>
          <a:p>
            <a:r>
              <a:rPr lang="en-US" sz="1800" b="1" dirty="0"/>
              <a:t>Restoration of load within one second in Area B </a:t>
            </a:r>
          </a:p>
          <a:p>
            <a:pPr lvl="1"/>
            <a:r>
              <a:rPr lang="en-US" sz="1600" dirty="0"/>
              <a:t>If load is restored within one second, impact to system frequency will likely be minimal (needs further study)</a:t>
            </a:r>
          </a:p>
          <a:p>
            <a:pPr lvl="1"/>
            <a:r>
              <a:rPr lang="en-US" sz="1600" dirty="0"/>
              <a:t>Similar requirement and performance for IBRs; observed performance has shown minimal impact to system frequency</a:t>
            </a:r>
          </a:p>
          <a:p>
            <a:pPr lvl="1"/>
            <a:r>
              <a:rPr lang="en-US" sz="1600" dirty="0"/>
              <a:t>Full vs. partial reduction of consumption from grid needs further study</a:t>
            </a:r>
          </a:p>
          <a:p>
            <a:r>
              <a:rPr lang="en-US" sz="1800" b="1" dirty="0"/>
              <a:t>LVRT curve in which load may disconnect – Area C</a:t>
            </a:r>
          </a:p>
          <a:p>
            <a:pPr lvl="1"/>
            <a:r>
              <a:rPr lang="en-US" sz="1600" b="1" dirty="0"/>
              <a:t>&lt; 0.5 pu for 9 cycles or 150 msec: </a:t>
            </a:r>
            <a:r>
              <a:rPr lang="en-US" sz="1600" dirty="0"/>
              <a:t>LELs close to the fault will see deeper voltage sags, but should ride-though normally cleared faults (4-7 cycles); exceptions may be needed for delayed clearing with deep voltage sag</a:t>
            </a:r>
          </a:p>
          <a:p>
            <a:pPr lvl="1"/>
            <a:r>
              <a:rPr lang="en-US" sz="1600" b="1" dirty="0"/>
              <a:t>&lt; 0.8 pu and &gt;0.5 pu for 0.5 sec</a:t>
            </a:r>
            <a:r>
              <a:rPr lang="en-US" sz="1600" dirty="0"/>
              <a:t>:  LELs further away from the fault will see voltage sags in this range and should be able to ride-through delayed fault clearing which may be up to 30 cycles or 0.5 sec.</a:t>
            </a: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F1E88-C68E-AC8F-697C-67751F4D5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4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F4BD8-D564-CCCC-C163-8C94CB4D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3A1B-C947-8916-A17A-BF05F84E9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“Three Strikes Rule”: </a:t>
            </a:r>
            <a:r>
              <a:rPr lang="en-US" sz="1800" dirty="0"/>
              <a:t>Some UPS designs count the number of disturbances per minute, may switch to backup after 3 </a:t>
            </a:r>
          </a:p>
          <a:p>
            <a:pPr lvl="1"/>
            <a:r>
              <a:rPr lang="en-US" sz="1600" dirty="0"/>
              <a:t>May be unnecessary for transmission connected LELs – preferable if this design was not used</a:t>
            </a:r>
          </a:p>
          <a:p>
            <a:pPr lvl="1"/>
            <a:r>
              <a:rPr lang="en-US" sz="1600" dirty="0"/>
              <a:t>If needed, should be closely coordinated with Interconnecting TSP so it does not conflict with reclosing schemes and transfer to backup unnecessarily</a:t>
            </a:r>
          </a:p>
          <a:p>
            <a:pPr lvl="1"/>
            <a:r>
              <a:rPr lang="en-US" sz="1600" dirty="0"/>
              <a:t>Unknown if existing LELs in ERCOT are using this practice; will be identified in Large Load Model Survey</a:t>
            </a:r>
          </a:p>
          <a:p>
            <a:r>
              <a:rPr lang="en-US" sz="1800" b="1" dirty="0"/>
              <a:t>Frequency Ride-Through </a:t>
            </a:r>
            <a:r>
              <a:rPr lang="en-US" sz="1800" b="1" dirty="0">
                <a:solidFill>
                  <a:schemeClr val="accent2"/>
                </a:solidFill>
              </a:rPr>
              <a:t>Requirements:</a:t>
            </a:r>
            <a:r>
              <a:rPr lang="en-US" sz="1800" b="1" dirty="0"/>
              <a:t> </a:t>
            </a:r>
            <a:r>
              <a:rPr lang="en-US" sz="1800" dirty="0"/>
              <a:t>Careful consideration needed if implementing any frequency ride-through protection. If implemented, should be set to maximum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58A95-CD72-391C-54C5-69658339F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8296-72B2-B8C3-5181-C7192D87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2DCF-DC2F-6A30-7B7D-1F75DA5E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Gather Stakeholder feedback</a:t>
            </a:r>
          </a:p>
          <a:p>
            <a:pPr lvl="1"/>
            <a:r>
              <a:rPr lang="en-US" sz="1800" dirty="0"/>
              <a:t>DWG feedback</a:t>
            </a:r>
          </a:p>
          <a:p>
            <a:pPr lvl="1"/>
            <a:r>
              <a:rPr lang="en-US" sz="1800" dirty="0"/>
              <a:t>Large Load Model Surveys</a:t>
            </a:r>
          </a:p>
          <a:p>
            <a:pPr lvl="1"/>
            <a:r>
              <a:rPr lang="en-US" sz="1800" dirty="0"/>
              <a:t>Additional feedback from LEL owners/operators and OEMs</a:t>
            </a:r>
          </a:p>
          <a:p>
            <a:r>
              <a:rPr lang="en-US" sz="2000" b="1" dirty="0"/>
              <a:t>Perform additional studies as needed</a:t>
            </a:r>
          </a:p>
          <a:p>
            <a:pPr lvl="1"/>
            <a:r>
              <a:rPr lang="en-US" sz="1800" dirty="0"/>
              <a:t>Impact of temporary reductions (partial vs. full reduction)</a:t>
            </a:r>
          </a:p>
          <a:p>
            <a:pPr lvl="1"/>
            <a:r>
              <a:rPr lang="en-US" sz="1800" dirty="0"/>
              <a:t>Impact of restoration times after temporary reduction</a:t>
            </a:r>
          </a:p>
          <a:p>
            <a:pPr lvl="1"/>
            <a:r>
              <a:rPr lang="en-US" sz="1800" dirty="0"/>
              <a:t>Impact of restoration after disconnection</a:t>
            </a:r>
          </a:p>
          <a:p>
            <a:pPr lvl="1"/>
            <a:r>
              <a:rPr lang="en-US" sz="1800" dirty="0"/>
              <a:t>Timing of studies depends on model capabilities</a:t>
            </a:r>
          </a:p>
          <a:p>
            <a:r>
              <a:rPr lang="en-US" sz="2000" b="1" dirty="0"/>
              <a:t>Draft ride-through requirements (NOGRR)</a:t>
            </a:r>
          </a:p>
          <a:p>
            <a:pPr lvl="1"/>
            <a:r>
              <a:rPr lang="en-US" sz="1800" dirty="0"/>
              <a:t>End of Q3/ Beginning of Q4</a:t>
            </a:r>
          </a:p>
          <a:p>
            <a:r>
              <a:rPr lang="en-US" sz="2000" b="1" dirty="0"/>
              <a:t>Additional work</a:t>
            </a:r>
          </a:p>
          <a:p>
            <a:pPr lvl="1"/>
            <a:r>
              <a:rPr lang="en-US" sz="1800" dirty="0"/>
              <a:t>Develop frequency ride-through requirements for LELs</a:t>
            </a:r>
          </a:p>
          <a:p>
            <a:pPr lvl="1"/>
            <a:r>
              <a:rPr lang="en-US" sz="1800" dirty="0"/>
              <a:t>Identify typical voltage/frequency ride-through capabilities of VFDs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6D752-178D-0B78-4928-482A37AEF7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2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FA22-2CC9-7920-C47D-F40F4C359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50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480D45-1ADB-8B31-49D5-1CAB7213A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0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DAF98-BC00-3A38-BC86-FFDF06A2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72969-1A6D-24E8-46C2-7873E2E30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257800"/>
          </a:xfrm>
        </p:spPr>
        <p:txBody>
          <a:bodyPr/>
          <a:lstStyle/>
          <a:p>
            <a:r>
              <a:rPr lang="en-US" sz="1800" dirty="0">
                <a:solidFill>
                  <a:schemeClr val="accent2"/>
                </a:solidFill>
              </a:rPr>
              <a:t>The following presentation describes potential voltage ride-through performance requirements for Large Electronic Loads (LEL) that ERCOT is still evaluating.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Additional studies may be required to assess system impacts under the proposed requirements.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Information presented today is intended to initiate discussions with LEL owners/operators and Original Equipment Manufacturers and help define what ERCOT considers acceptable ride-through of LELs. </a:t>
            </a:r>
          </a:p>
          <a:p>
            <a:endParaRPr lang="en-US" sz="1800" dirty="0"/>
          </a:p>
          <a:p>
            <a:r>
              <a:rPr lang="en-US" sz="1800" dirty="0"/>
              <a:t>ERCOT </a:t>
            </a:r>
            <a:r>
              <a:rPr lang="en-US" sz="1800" u="sng" dirty="0"/>
              <a:t>is not</a:t>
            </a:r>
            <a:r>
              <a:rPr lang="en-US" sz="1800" dirty="0"/>
              <a:t> requiring existing Large Loads to meet </a:t>
            </a:r>
            <a:r>
              <a:rPr lang="en-US" sz="1800" dirty="0">
                <a:solidFill>
                  <a:schemeClr val="accent2"/>
                </a:solidFill>
              </a:rPr>
              <a:t>proposed voltage </a:t>
            </a:r>
            <a:r>
              <a:rPr lang="en-US" sz="1800" dirty="0"/>
              <a:t>ride-through requirements to remain operational or receive Approval to Energize.</a:t>
            </a:r>
          </a:p>
          <a:p>
            <a:pPr lvl="1"/>
            <a:r>
              <a:rPr lang="en-US" sz="1600" dirty="0"/>
              <a:t>Final requirements will be used to determine if LELs can ride-through common system disturbances and if they will be included in mitigation plans to maintain potential System Operating Limits for grid reliability. </a:t>
            </a:r>
          </a:p>
          <a:p>
            <a:endParaRPr lang="en-US" sz="1800" dirty="0"/>
          </a:p>
          <a:p>
            <a:r>
              <a:rPr lang="en-US" sz="1800" dirty="0"/>
              <a:t>Future LELs will need to meet voltage ride-through requirements.</a:t>
            </a:r>
            <a:endParaRPr lang="en-US" sz="1800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5BEAD-4490-BB69-520C-66FA633D0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5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600" dirty="0"/>
              <a:t>Large Electronic Load Ride-Through Background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76800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ERCOT has observed many recent events in which Large Electronic Loads (LEL) do not ride-through common voltage disturbances on the grid</a:t>
            </a:r>
          </a:p>
          <a:p>
            <a:r>
              <a:rPr lang="en-US" sz="1800" dirty="0">
                <a:solidFill>
                  <a:schemeClr val="tx2"/>
                </a:solidFill>
              </a:rPr>
              <a:t>Other LLs have been able to ride-through similar events</a:t>
            </a:r>
          </a:p>
          <a:p>
            <a:r>
              <a:rPr lang="en-US" sz="1800" dirty="0"/>
              <a:t>ERCOT has performed the following studies to evaluate the reliability risk of these events</a:t>
            </a:r>
          </a:p>
          <a:p>
            <a:pPr lvl="1"/>
            <a:r>
              <a:rPr lang="en-US" sz="1600" dirty="0"/>
              <a:t>Study 1: Determined that 2,600 MW of instant load loss under certain system conditions could cause system frequency to increase to 60.4 Hz with RoCoF reaching above 5 Hz/sec; potentially causing cascading generation outages</a:t>
            </a:r>
          </a:p>
          <a:p>
            <a:pPr lvl="1"/>
            <a:r>
              <a:rPr lang="en-US" sz="1600" dirty="0"/>
              <a:t>Study 2: Determined potential loss of operational LELs could reach up to 1,500 MW in West Texas with 3-phase fault in certain locations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If the quantity of LELs that cannot ride-through a fault in the area affected by the fault exceeds 2,600 MW under worst-case inertia and foot-room conditions, it could cause system-wide frequency instability if not mitigated.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To address reliability risk, ERCOT is evaluating options, including System Operating Limit (SOL), to maintain the reliability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Ride-through capability for LELs is critical to ensure reliable integration of LELs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A955A-19B1-F8F9-6B19-134D3B3B0DB9}"/>
              </a:ext>
            </a:extLst>
          </p:cNvPr>
          <p:cNvSpPr txBox="1"/>
          <p:nvPr/>
        </p:nvSpPr>
        <p:spPr>
          <a:xfrm>
            <a:off x="5943600" y="60198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hlinkClick r:id="rId3"/>
              </a:rPr>
              <a:t>June 13 LEL Workshop slides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7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61D1-A058-C2E8-EC40-A977A8DC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Evaluation of Current LEL Ride-Through Capabilities</a:t>
            </a:r>
            <a:endParaRPr lang="en-US" sz="2400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B26D6-B9D8-1192-CE13-FAF4E17F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32669"/>
            <a:ext cx="8534400" cy="5257799"/>
          </a:xfrm>
        </p:spPr>
        <p:txBody>
          <a:bodyPr/>
          <a:lstStyle/>
          <a:p>
            <a:r>
              <a:rPr lang="en-US" sz="1800" dirty="0"/>
              <a:t>ERCOT proposed LL voltage ride-through requirements in NOGRR 256 which was submitted August 2023</a:t>
            </a:r>
          </a:p>
          <a:p>
            <a:pPr lvl="1"/>
            <a:r>
              <a:rPr lang="en-US" sz="1600" dirty="0"/>
              <a:t>NOGRR was withdrawn in May 2024 due to Stakeholder feedback</a:t>
            </a:r>
          </a:p>
          <a:p>
            <a:r>
              <a:rPr lang="en-US" sz="1800" dirty="0"/>
              <a:t>ERCOT has met with multiple data center owner/operators to discuss current ride-through capabilities and UPS designs</a:t>
            </a:r>
          </a:p>
          <a:p>
            <a:pPr lvl="1"/>
            <a:r>
              <a:rPr lang="en-US" sz="1600" dirty="0"/>
              <a:t>ERCOT identified common practices that would disconnect LELs almost immediately from the grid for several seconds or longer during common voltage disturbances</a:t>
            </a:r>
          </a:p>
          <a:p>
            <a:r>
              <a:rPr lang="en-US" sz="1800" dirty="0"/>
              <a:t>ERCOT/NERC/TRE teams have met with multiple owner/operators of cryptocurrency mining facilities involved in observed events</a:t>
            </a:r>
          </a:p>
          <a:p>
            <a:pPr lvl="1"/>
            <a:r>
              <a:rPr lang="en-US" sz="1600" dirty="0"/>
              <a:t>Team discovered a wide variance of electrical and protection system designs that may be improved to increase ride-through capabilities during single-line-to-ground fault events (Δ-Y transformer windings, balance of phase protections, VFD ride-through settings, etc.)</a:t>
            </a:r>
          </a:p>
          <a:p>
            <a:pPr lvl="1"/>
            <a:r>
              <a:rPr lang="en-US" sz="1600" dirty="0"/>
              <a:t>Due to lack of UPS, facilities have limited ride-through capability during phase-to-phase or 3ph faults; will likely trip or reduce consumption when voltage drops outside of ITIC curve</a:t>
            </a:r>
          </a:p>
          <a:p>
            <a:r>
              <a:rPr lang="en-US" sz="1800" dirty="0"/>
              <a:t>ERCOT has observed that all LELs could potentially not ride-through phase-to-phase faults or 3ph faults with shallow voltage sags at POI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AAE32-E1A3-CEC7-1C5A-F31B84F3A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2D9E6C-FA66-2ADC-BF43-853478FF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49" y="4388374"/>
            <a:ext cx="3429551" cy="20544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3098F-097D-3CD1-34DB-5C080690D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" y="2279845"/>
            <a:ext cx="3769009" cy="1871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834F51-13B6-BF8A-E491-A668DFA2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Large Load LVRT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DCE0F-F89D-BC7D-8F72-0B401A382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762000"/>
            <a:ext cx="8821805" cy="5562600"/>
          </a:xfrm>
        </p:spPr>
        <p:txBody>
          <a:bodyPr/>
          <a:lstStyle/>
          <a:p>
            <a:r>
              <a:rPr lang="en-US" sz="1600" dirty="0"/>
              <a:t>RTE (France) and Energinet (Denmark) have implemented ride-through requirements for LLs. EirGrid (Ireland) has a proposed requirement.</a:t>
            </a:r>
          </a:p>
          <a:p>
            <a:r>
              <a:rPr lang="en-US" sz="1600" dirty="0"/>
              <a:t>All allow temporary reduction of consumption above respective voltage ride-through curves although loads MUST remain connected</a:t>
            </a:r>
          </a:p>
          <a:p>
            <a:pPr lvl="1"/>
            <a:r>
              <a:rPr lang="en-US" sz="1400" dirty="0"/>
              <a:t>RTE: active power consumption may decrease during voltage dip and load shall regain at least 90% of nominal load; begin ramping 300ms after voltage recovery and ramp at 0.5 Pmax/sec</a:t>
            </a:r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400" dirty="0"/>
              <a:t>Energinet: may block their current consumption and restore to the following:</a:t>
            </a:r>
          </a:p>
          <a:p>
            <a:pPr marL="3657600" lvl="8" indent="0">
              <a:buNone/>
            </a:pPr>
            <a:endParaRPr lang="en-US" sz="1200" dirty="0"/>
          </a:p>
          <a:p>
            <a:pPr lvl="8"/>
            <a:r>
              <a:rPr lang="en-US" sz="1400" dirty="0">
                <a:solidFill>
                  <a:schemeClr val="tx2"/>
                </a:solidFill>
              </a:rPr>
              <a:t>Energinet restoration times for Area B</a:t>
            </a:r>
          </a:p>
          <a:p>
            <a:pPr lvl="1"/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914400" lvl="2" indent="0">
              <a:buNone/>
            </a:pPr>
            <a:endParaRPr lang="en-US" sz="14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C328F-9902-4543-5521-3B906FF8A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D610D-B01B-4555-3F37-CDE23D41D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511804"/>
            <a:ext cx="4144211" cy="14080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696603-8367-2FE1-77BC-5C3CECE44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927755"/>
            <a:ext cx="4743085" cy="992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D93E1-AC7B-CDED-4D5F-C369E3FB9910}"/>
              </a:ext>
            </a:extLst>
          </p:cNvPr>
          <p:cNvSpPr txBox="1"/>
          <p:nvPr/>
        </p:nvSpPr>
        <p:spPr>
          <a:xfrm>
            <a:off x="7162800" y="620265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Figures c/o EPRI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FF55E-0F5C-85D5-C593-DE47E810D5AA}"/>
              </a:ext>
            </a:extLst>
          </p:cNvPr>
          <p:cNvSpPr txBox="1"/>
          <p:nvPr/>
        </p:nvSpPr>
        <p:spPr>
          <a:xfrm>
            <a:off x="3920247" y="600437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RTE Grid Code Section 3.12</a:t>
            </a:r>
            <a:endParaRPr lang="en-US" sz="1200" dirty="0"/>
          </a:p>
          <a:p>
            <a:r>
              <a:rPr lang="en-US" sz="1200" dirty="0">
                <a:hlinkClick r:id="rId7"/>
              </a:rPr>
              <a:t>Energinet Grid Code Part 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270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4EAA2-FA15-A6FB-9911-5C66C7A3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European Large Load LVRT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4E4A-1C2B-75E2-D8C2-1B6594E88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1400" dirty="0"/>
              <a:t>EirGrid (proposed): after the fault disturbance is cleared, the demand facility should return to pre-fault conditions above 95% of the pre-fault value</a:t>
            </a:r>
          </a:p>
          <a:p>
            <a:pPr lvl="2"/>
            <a:r>
              <a:rPr lang="en-US" sz="1400" dirty="0"/>
              <a:t>EirGrid is currently considering restoration time after fault is cleared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/>
          </a:p>
          <a:p>
            <a:r>
              <a:rPr lang="en-US" sz="1600" dirty="0"/>
              <a:t>Restoration times in RTE and Energinet requirements are not sufficient for ERCOT</a:t>
            </a:r>
          </a:p>
          <a:p>
            <a:pPr lvl="1"/>
            <a:r>
              <a:rPr lang="en-US" sz="1400" dirty="0"/>
              <a:t>ERCOT should determine acceptable ride-through performance above vrt curve in which LLs must remain connected</a:t>
            </a:r>
          </a:p>
          <a:p>
            <a:pPr lvl="1"/>
            <a:r>
              <a:rPr lang="en-US" sz="1400" dirty="0"/>
              <a:t>Partial temporary reduction in consumption vs. full reduction </a:t>
            </a:r>
          </a:p>
          <a:p>
            <a:pPr lvl="1"/>
            <a:r>
              <a:rPr lang="en-US" sz="1400" dirty="0"/>
              <a:t>ERCOT is considering restoration time of less than one second after voltage recovery</a:t>
            </a:r>
          </a:p>
          <a:p>
            <a:pPr lvl="1"/>
            <a:r>
              <a:rPr lang="en-US" sz="1400" dirty="0"/>
              <a:t>Further studies needed to determine system impacts of previous bullets</a:t>
            </a:r>
          </a:p>
          <a:p>
            <a:pPr lvl="1"/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1F6A5-0550-21CB-2D0C-4B4C44A57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7250D-EF49-835C-CC82-87C195743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52600"/>
            <a:ext cx="4267200" cy="2980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A5893A-5395-949F-6A08-0423B0D01812}"/>
              </a:ext>
            </a:extLst>
          </p:cNvPr>
          <p:cNvSpPr txBox="1"/>
          <p:nvPr/>
        </p:nvSpPr>
        <p:spPr>
          <a:xfrm>
            <a:off x="7162800" y="620265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Figures c/o EPRI</a:t>
            </a:r>
          </a:p>
        </p:txBody>
      </p:sp>
    </p:spTree>
    <p:extLst>
      <p:ext uri="{BB962C8B-B14F-4D97-AF65-F5344CB8AC3E}">
        <p14:creationId xmlns:p14="http://schemas.microsoft.com/office/powerpoint/2010/main" val="171523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7B14-864D-5AAE-1334-427C3823C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Typical Data Center Ride-Through Capability (w/ UPS)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A7991-19FB-CEDF-D467-2F1722355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C4C302-6EF3-A622-436D-4504843D9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927839"/>
            <a:ext cx="4445779" cy="2886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D1181B-605E-BB5A-5861-2FBE822F63C4}"/>
              </a:ext>
            </a:extLst>
          </p:cNvPr>
          <p:cNvSpPr txBox="1"/>
          <p:nvPr/>
        </p:nvSpPr>
        <p:spPr>
          <a:xfrm>
            <a:off x="5715000" y="1007510"/>
            <a:ext cx="2562706" cy="26468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u="sng" dirty="0"/>
              <a:t>Switch to ES logic</a:t>
            </a:r>
          </a:p>
          <a:p>
            <a:r>
              <a:rPr lang="en-US" sz="1200" b="1" dirty="0"/>
              <a:t>If (V&lt;V_</a:t>
            </a:r>
            <a:r>
              <a:rPr lang="en-US" sz="1200" b="1" baseline="-25000" dirty="0"/>
              <a:t>cease</a:t>
            </a:r>
            <a:r>
              <a:rPr lang="en-US" sz="1200" b="1" dirty="0"/>
              <a:t> for T&gt;T_</a:t>
            </a:r>
            <a:r>
              <a:rPr lang="en-US" sz="1200" b="1" baseline="-25000" dirty="0"/>
              <a:t>cease</a:t>
            </a:r>
            <a:r>
              <a:rPr lang="en-US" sz="1200" b="1" dirty="0"/>
              <a:t>)</a:t>
            </a:r>
          </a:p>
          <a:p>
            <a:r>
              <a:rPr lang="en-US" sz="1200" dirty="0"/>
              <a:t>Start Delay Timer</a:t>
            </a:r>
          </a:p>
          <a:p>
            <a:r>
              <a:rPr lang="en-US" sz="1200" b="1" dirty="0"/>
              <a:t>If Delay Timer &gt;T</a:t>
            </a:r>
            <a:r>
              <a:rPr lang="en-US" sz="1200" b="1" baseline="-25000" dirty="0"/>
              <a:t>delay</a:t>
            </a:r>
          </a:p>
          <a:p>
            <a:r>
              <a:rPr lang="en-US" sz="1200" dirty="0"/>
              <a:t>P</a:t>
            </a:r>
            <a:r>
              <a:rPr lang="en-US" sz="1200" baseline="-25000" dirty="0"/>
              <a:t>out</a:t>
            </a:r>
            <a:r>
              <a:rPr lang="en-US" sz="1200" dirty="0"/>
              <a:t> = 0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r>
              <a:rPr lang="en-US" sz="1600" u="sng" dirty="0"/>
              <a:t>Return to BES logic</a:t>
            </a:r>
          </a:p>
          <a:p>
            <a:r>
              <a:rPr lang="en-US" sz="1200" b="1" dirty="0"/>
              <a:t>If V&gt; V_</a:t>
            </a:r>
            <a:r>
              <a:rPr lang="en-US" sz="1200" b="1" baseline="-25000" dirty="0"/>
              <a:t>reconnect</a:t>
            </a:r>
            <a:r>
              <a:rPr lang="en-US" sz="1200" b="1" dirty="0"/>
              <a:t> for T&gt;T_</a:t>
            </a:r>
            <a:r>
              <a:rPr lang="en-US" sz="1200" b="1" baseline="-25000" dirty="0"/>
              <a:t>reconnect</a:t>
            </a:r>
          </a:p>
          <a:p>
            <a:r>
              <a:rPr lang="en-US" sz="1200" dirty="0"/>
              <a:t>P</a:t>
            </a:r>
            <a:r>
              <a:rPr lang="en-US" sz="1200" baseline="-25000" dirty="0"/>
              <a:t>out</a:t>
            </a:r>
            <a:r>
              <a:rPr lang="en-US" sz="1200" dirty="0"/>
              <a:t> = P</a:t>
            </a:r>
            <a:r>
              <a:rPr lang="en-US" sz="1200" baseline="-25000" dirty="0"/>
              <a:t>out</a:t>
            </a:r>
            <a:r>
              <a:rPr lang="en-US" sz="1200" dirty="0"/>
              <a:t> + </a:t>
            </a:r>
            <a:r>
              <a:rPr lang="en-US" sz="1200" dirty="0">
                <a:latin typeface="Symbol" panose="05050102010706020507" pitchFamily="18" charset="2"/>
              </a:rPr>
              <a:t>DT*</a:t>
            </a:r>
            <a:r>
              <a:rPr lang="en-US" sz="1200" dirty="0"/>
              <a:t>T</a:t>
            </a:r>
            <a:r>
              <a:rPr lang="en-US" sz="1200" baseline="-25000" dirty="0"/>
              <a:t>ramp</a:t>
            </a:r>
            <a:r>
              <a:rPr lang="en-US" sz="1200" dirty="0"/>
              <a:t> </a:t>
            </a:r>
          </a:p>
          <a:p>
            <a:r>
              <a:rPr lang="en-US" sz="1200" dirty="0"/>
              <a:t> where T</a:t>
            </a:r>
            <a:r>
              <a:rPr lang="en-US" sz="1200" baseline="-25000" dirty="0"/>
              <a:t>ramp</a:t>
            </a:r>
            <a:r>
              <a:rPr lang="en-US" sz="1200" dirty="0"/>
              <a:t> is the ramp time</a:t>
            </a:r>
          </a:p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F9448-B106-83AF-1A51-68678D9A98BA}"/>
              </a:ext>
            </a:extLst>
          </p:cNvPr>
          <p:cNvSpPr txBox="1"/>
          <p:nvPr/>
        </p:nvSpPr>
        <p:spPr>
          <a:xfrm>
            <a:off x="457200" y="38862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V_cease/T_cease: </a:t>
            </a:r>
            <a:r>
              <a:rPr lang="en-US" sz="1600" dirty="0">
                <a:solidFill>
                  <a:schemeClr val="accent2"/>
                </a:solidFill>
              </a:rPr>
              <a:t>voltage below V_cease value for duration of T_cease results in load transferring to UPS (e.g. 0.70 pu for 20 msec)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V_reconnect/T_reconnect: </a:t>
            </a:r>
            <a:r>
              <a:rPr lang="en-US" sz="1600" dirty="0">
                <a:solidFill>
                  <a:schemeClr val="accent2"/>
                </a:solidFill>
              </a:rPr>
              <a:t>grid voltage returns to V_reconnect for duration of T_reconnect results in load ramping back to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Data center designs often deploy a delay of multiple seconds before checking grid voltage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If grid voltage does not recover within certain period of time, load transfers to backup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/>
                </a:solidFill>
              </a:rPr>
              <a:t>Same ramp rate used for transfer back to grid or backup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FF8382-145C-08C1-8926-B9D0F9F0F717}"/>
              </a:ext>
            </a:extLst>
          </p:cNvPr>
          <p:cNvSpPr txBox="1"/>
          <p:nvPr/>
        </p:nvSpPr>
        <p:spPr>
          <a:xfrm>
            <a:off x="7162800" y="620265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Figures c/o EPRI</a:t>
            </a:r>
          </a:p>
        </p:txBody>
      </p:sp>
    </p:spTree>
    <p:extLst>
      <p:ext uri="{BB962C8B-B14F-4D97-AF65-F5344CB8AC3E}">
        <p14:creationId xmlns:p14="http://schemas.microsoft.com/office/powerpoint/2010/main" val="239334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EE693F2-2C5A-95F9-7FB0-DF27926F0EDD}"/>
              </a:ext>
            </a:extLst>
          </p:cNvPr>
          <p:cNvGrpSpPr/>
          <p:nvPr/>
        </p:nvGrpSpPr>
        <p:grpSpPr>
          <a:xfrm>
            <a:off x="668136" y="1066800"/>
            <a:ext cx="6647064" cy="4953000"/>
            <a:chOff x="1004190" y="1122588"/>
            <a:chExt cx="9180756" cy="510559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7BEA781-D35A-B275-0CE5-9798C8757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676" t="10357" r="44353" b="53945"/>
            <a:stretch/>
          </p:blipFill>
          <p:spPr>
            <a:xfrm>
              <a:off x="1530803" y="1122588"/>
              <a:ext cx="8654143" cy="244812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E60ED1B-6B91-239D-2C34-BC7234511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2656" t="48691" r="46596" b="12559"/>
            <a:stretch/>
          </p:blipFill>
          <p:spPr>
            <a:xfrm>
              <a:off x="1514475" y="3570711"/>
              <a:ext cx="8637814" cy="265747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E769432-C215-B4AB-0669-48956D7E5328}"/>
                </a:ext>
              </a:extLst>
            </p:cNvPr>
            <p:cNvSpPr txBox="1"/>
            <p:nvPr/>
          </p:nvSpPr>
          <p:spPr>
            <a:xfrm rot="16200000">
              <a:off x="657996" y="2048082"/>
              <a:ext cx="1376289" cy="597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Voltage (pu)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CEC2A1-5FBA-5CDF-633D-751BCD922E20}"/>
                </a:ext>
              </a:extLst>
            </p:cNvPr>
            <p:cNvSpPr txBox="1"/>
            <p:nvPr/>
          </p:nvSpPr>
          <p:spPr>
            <a:xfrm rot="16200000">
              <a:off x="-102052" y="4511882"/>
              <a:ext cx="2809622" cy="597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Power (pu on 10 MVA base)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ED8FC2-564F-6B3C-F9B5-2048237E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Model Response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E93927-AE43-8946-6573-E40C12F5EE2D}"/>
              </a:ext>
            </a:extLst>
          </p:cNvPr>
          <p:cNvSpPr txBox="1"/>
          <p:nvPr/>
        </p:nvSpPr>
        <p:spPr>
          <a:xfrm>
            <a:off x="4629150" y="4065168"/>
            <a:ext cx="108481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350" b="1" dirty="0">
                <a:solidFill>
                  <a:srgbClr val="C00000"/>
                </a:solidFill>
              </a:rPr>
              <a:t>Data 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BE3A6-F5B5-68A9-E9A3-242FEA31DC8E}"/>
              </a:ext>
            </a:extLst>
          </p:cNvPr>
          <p:cNvSpPr txBox="1"/>
          <p:nvPr/>
        </p:nvSpPr>
        <p:spPr>
          <a:xfrm>
            <a:off x="1726751" y="4261357"/>
            <a:ext cx="108481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3">
                    <a:lumMod val="75000"/>
                  </a:schemeClr>
                </a:solidFill>
              </a:rPr>
              <a:t>Motor Cooling Load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4329C4-C0FD-6C8D-5DEA-63F4A79B8B9B}"/>
              </a:ext>
            </a:extLst>
          </p:cNvPr>
          <p:cNvCxnSpPr>
            <a:cxnSpLocks/>
          </p:cNvCxnSpPr>
          <p:nvPr/>
        </p:nvCxnSpPr>
        <p:spPr bwMode="auto">
          <a:xfrm flipH="1">
            <a:off x="1852445" y="4724400"/>
            <a:ext cx="289996" cy="342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FDED27C-115E-4453-0AB6-BAA9701D900F}"/>
              </a:ext>
            </a:extLst>
          </p:cNvPr>
          <p:cNvCxnSpPr>
            <a:cxnSpLocks/>
          </p:cNvCxnSpPr>
          <p:nvPr/>
        </p:nvCxnSpPr>
        <p:spPr bwMode="auto">
          <a:xfrm flipH="1">
            <a:off x="4602185" y="4304802"/>
            <a:ext cx="313508" cy="2705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5513921-E3BE-AB65-A8C0-9A585007BAF7}"/>
              </a:ext>
            </a:extLst>
          </p:cNvPr>
          <p:cNvSpPr txBox="1"/>
          <p:nvPr/>
        </p:nvSpPr>
        <p:spPr>
          <a:xfrm>
            <a:off x="7162800" y="620265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c/o EPRI</a:t>
            </a:r>
          </a:p>
        </p:txBody>
      </p:sp>
    </p:spTree>
    <p:extLst>
      <p:ext uri="{BB962C8B-B14F-4D97-AF65-F5344CB8AC3E}">
        <p14:creationId xmlns:p14="http://schemas.microsoft.com/office/powerpoint/2010/main" val="124138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B7B55-924E-274C-F332-FA462B2F0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2D53-927C-BCC4-72F5-D393EC7F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Data Center UPS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DD071-673B-D058-24D1-E0C65D93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926"/>
            <a:ext cx="8839200" cy="5390274"/>
          </a:xfrm>
        </p:spPr>
        <p:txBody>
          <a:bodyPr/>
          <a:lstStyle/>
          <a:p>
            <a:r>
              <a:rPr lang="en-US" sz="1400" dirty="0"/>
              <a:t>Data centers most commonly use double-conversion UPS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400" dirty="0"/>
              <a:t>May operate in Eco mode to reduce losses during normal operation; Static Bypass 2 would open and Static Bypass 1 would close when voltage drops below defined threshold (e.g. 0.9pu)</a:t>
            </a:r>
          </a:p>
          <a:p>
            <a:r>
              <a:rPr lang="en-US" sz="1400" dirty="0"/>
              <a:t>For deeper voltage sags (e.g. &lt;0.75 pu), an additional static switch would transfer IT load from grid power to battery power during the event</a:t>
            </a:r>
          </a:p>
          <a:p>
            <a:r>
              <a:rPr lang="en-US" sz="1400" dirty="0"/>
              <a:t>It may be possible for data center to </a:t>
            </a:r>
            <a:r>
              <a:rPr lang="en-US" sz="1400" u="sng" dirty="0"/>
              <a:t>pull from grid and battery simultaneously</a:t>
            </a:r>
            <a:r>
              <a:rPr lang="en-US" sz="1400" dirty="0"/>
              <a:t>, thus reducing the consumption drop seen from the grid</a:t>
            </a:r>
          </a:p>
          <a:p>
            <a:pPr lvl="1"/>
            <a:r>
              <a:rPr lang="en-US" sz="1200" dirty="0"/>
              <a:t>For example, grid voltage drops to 0.70pu, power from grid reduces 30% (or less depending on cooling load and rectifier current headroom); remaining power supplied by battery</a:t>
            </a:r>
          </a:p>
          <a:p>
            <a:pPr lvl="1"/>
            <a:r>
              <a:rPr lang="en-US" sz="1200" dirty="0"/>
              <a:t>Full consumption could return to grid once fault is cleared within msecs, but data centers often implement a configurable delay for multiple seconds</a:t>
            </a:r>
          </a:p>
          <a:p>
            <a:pPr lvl="1"/>
            <a:r>
              <a:rPr lang="en-US" sz="1200" dirty="0"/>
              <a:t>At least one UPS vendor indicated a hard rectifier cutoff at 0.5 pu. Below this, UPS ceases pulling power from the grid and may take a second for the load to return after the fault is cleared</a:t>
            </a:r>
          </a:p>
          <a:p>
            <a:pPr marL="0" indent="0">
              <a:buNone/>
            </a:pPr>
            <a:endParaRPr lang="en-US" sz="1600" i="1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A4C3-9AD5-D1D7-54F9-226ECF8FD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04DBD-C1F4-D45F-B583-9F3293FD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167972"/>
            <a:ext cx="4990448" cy="21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815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FBC458AA45B4EBB63CEF8DC9AEE9F" ma:contentTypeVersion="16" ma:contentTypeDescription="Create a new document." ma:contentTypeScope="" ma:versionID="f44d4818a37934afb5f08812155ea181">
  <xsd:schema xmlns:xsd="http://www.w3.org/2001/XMLSchema" xmlns:xs="http://www.w3.org/2001/XMLSchema" xmlns:p="http://schemas.microsoft.com/office/2006/metadata/properties" xmlns:ns2="344f560a-88f6-462e-96a6-e44784eab4f1" xmlns:ns3="4a591e47-97d7-4168-9476-f927c155b88a" targetNamespace="http://schemas.microsoft.com/office/2006/metadata/properties" ma:root="true" ma:fieldsID="dfbef300ebd5604dea4ca3be1a265b9c" ns2:_="" ns3:_="">
    <xsd:import namespace="344f560a-88f6-462e-96a6-e44784eab4f1"/>
    <xsd:import namespace="4a591e47-97d7-4168-9476-f927c155b88a"/>
    <xsd:element name="properties">
      <xsd:complexType>
        <xsd:sequence>
          <xsd:element name="documentManagement">
            <xsd:complexType>
              <xsd:all>
                <xsd:element ref="ns2:Information_x0020_Classification" minOccurs="0"/>
                <xsd:element ref="ns3:Audience" minOccurs="0"/>
                <xsd:element ref="ns3:Description0" minOccurs="0"/>
                <xsd:element ref="ns3:Statu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560a-88f6-462e-96a6-e44784eab4f1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4" nillable="true" ma:displayName="Information Classification" ma:default="ERCOT Limited" ma:description="ERCOT Information Classification" ma:format="Dropdown" ma:internalName="Information_x0020_Classification" ma:readOnly="false">
      <xsd:simpleType>
        <xsd:union memberTypes="dms:Text">
          <xsd:simpleType>
            <xsd:restriction base="dms:Choice">
              <xsd:enumeration value="Public"/>
              <xsd:enumeration value="ERCOT Limited"/>
              <xsd:enumeration value="ERCOT Confidential"/>
              <xsd:enumeration value="ERCOT Restrict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91e47-97d7-4168-9476-f927c155b88a" elementFormDefault="qualified">
    <xsd:import namespace="http://schemas.microsoft.com/office/2006/documentManagement/types"/>
    <xsd:import namespace="http://schemas.microsoft.com/office/infopath/2007/PartnerControls"/>
    <xsd:element name="Audience" ma:index="5" nillable="true" ma:displayName="Audience" ma:default="Internal" ma:format="Dropdown" ma:internalName="Audience" ma:readOnly="false">
      <xsd:simpleType>
        <xsd:restriction base="dms:Choice">
          <xsd:enumeration value="Internal"/>
          <xsd:enumeration value="Public"/>
        </xsd:restriction>
      </xsd:simpleType>
    </xsd:element>
    <xsd:element name="Description0" ma:index="6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Status" ma:index="7" nillable="true" ma:displayName="Status" ma:default="Official Document" ma:format="Dropdown" ma:internalName="Status" ma:readOnly="false">
      <xsd:simpleType>
        <xsd:restriction base="dms:Choice">
          <xsd:enumeration value="Official Document"/>
          <xsd:enumeration value="Draft"/>
          <xsd:enumeration value="In progress"/>
        </xsd:restriction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344f560a-88f6-462e-96a6-e44784eab4f1">ERCOT Limited</Information_x0020_Classification>
    <Status xmlns="4a591e47-97d7-4168-9476-f927c155b88a" xsi:nil="true"/>
    <Description0 xmlns="4a591e47-97d7-4168-9476-f927c155b88a" xsi:nil="true"/>
    <Audience xmlns="4a591e47-97d7-4168-9476-f927c155b88a" xsi:nil="true"/>
  </documentManagement>
</p:properties>
</file>

<file path=customXml/item3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A641A3D0-8B61-481E-855C-C676AB33C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4f560a-88f6-462e-96a6-e44784eab4f1"/>
    <ds:schemaRef ds:uri="4a591e47-97d7-4168-9476-f927c155b8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schemas.microsoft.com/office/2006/documentManagement/types"/>
    <ds:schemaRef ds:uri="http://purl.org/dc/terms/"/>
    <ds:schemaRef ds:uri="4a591e47-97d7-4168-9476-f927c155b88a"/>
    <ds:schemaRef ds:uri="http://schemas.microsoft.com/office/2006/metadata/properties"/>
    <ds:schemaRef ds:uri="344f560a-88f6-462e-96a6-e44784eab4f1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670CCB-D6F2-4C33-9B74-E2E385C110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1852</Words>
  <Application>Microsoft Office PowerPoint</Application>
  <PresentationFormat>On-screen Show (4:3)</PresentationFormat>
  <Paragraphs>218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Tahoma</vt:lpstr>
      <vt:lpstr>1_Custom Design</vt:lpstr>
      <vt:lpstr>Office Theme</vt:lpstr>
      <vt:lpstr>PowerPoint Presentation</vt:lpstr>
      <vt:lpstr>Disclaimer</vt:lpstr>
      <vt:lpstr>Large Electronic Load Ride-Through Background</vt:lpstr>
      <vt:lpstr>Evaluation of Current LEL Ride-Through Capabilities</vt:lpstr>
      <vt:lpstr>European Large Load LVRT Requirements</vt:lpstr>
      <vt:lpstr>European Large Load LVRT Requirements</vt:lpstr>
      <vt:lpstr>Typical Data Center Ride-Through Capability (w/ UPS)</vt:lpstr>
      <vt:lpstr>Example Model Response</vt:lpstr>
      <vt:lpstr>Common Data Center UPS Practices</vt:lpstr>
      <vt:lpstr>Proposed LEL Voltage Ride-Through (Concept)</vt:lpstr>
      <vt:lpstr>LL LVRT RTO Comparison</vt:lpstr>
      <vt:lpstr>Ride-Through Performance Requirements for Area B</vt:lpstr>
      <vt:lpstr>Ride-Through Performance for Area C</vt:lpstr>
      <vt:lpstr>Reasoning/Justification of Specific RT Requirements</vt:lpstr>
      <vt:lpstr>Other Considerations</vt:lpstr>
      <vt:lpstr>Next Steps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Gravois, Patrick</cp:lastModifiedBy>
  <cp:revision>58</cp:revision>
  <cp:lastPrinted>2016-01-21T20:53:15Z</cp:lastPrinted>
  <dcterms:created xsi:type="dcterms:W3CDTF">2016-01-21T15:20:31Z</dcterms:created>
  <dcterms:modified xsi:type="dcterms:W3CDTF">2025-07-11T12:13:14Z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0x01010011DFBC458AA45B4EBB63CEF8DC9AEE9F</vt:lpwstr>
  </property>
  <property fmtid="{D5CDD505-2E9C-101B-9397-08002B2CF9AE}" pid="3" name="Order">
    <vt:r8>2700</vt:r8>
  </property>
  <property fmtid="{D5CDD505-2E9C-101B-9397-08002B2CF9AE}" pid="4" name="_ExtendedDescription">
    <vt:lpwstr/>
  </property>
  <property fmtid="{D5CDD505-2E9C-101B-9397-08002B2CF9AE}" pid="5" name="MSIP_Label_7084cbda-52b8-46fb-a7b7-cb5bd465ed85_Enabled">
    <vt:lpwstr>true</vt:lpwstr>
  </property>
  <property fmtid="{D5CDD505-2E9C-101B-9397-08002B2CF9AE}" pid="6" name="MSIP_Label_7084cbda-52b8-46fb-a7b7-cb5bd465ed85_SetDate">
    <vt:lpwstr>2025-07-02T15:21:26Z</vt:lpwstr>
  </property>
  <property fmtid="{D5CDD505-2E9C-101B-9397-08002B2CF9AE}" pid="7" name="MSIP_Label_7084cbda-52b8-46fb-a7b7-cb5bd465ed85_Method">
    <vt:lpwstr>Standard</vt:lpwstr>
  </property>
  <property fmtid="{D5CDD505-2E9C-101B-9397-08002B2CF9AE}" pid="8" name="MSIP_Label_7084cbda-52b8-46fb-a7b7-cb5bd465ed85_Name">
    <vt:lpwstr>Internal</vt:lpwstr>
  </property>
  <property fmtid="{D5CDD505-2E9C-101B-9397-08002B2CF9AE}" pid="9" name="MSIP_Label_7084cbda-52b8-46fb-a7b7-cb5bd465ed85_SiteId">
    <vt:lpwstr>0afb747d-bff7-4596-a9fc-950ef9e0ec45</vt:lpwstr>
  </property>
  <property fmtid="{D5CDD505-2E9C-101B-9397-08002B2CF9AE}" pid="10" name="MSIP_Label_7084cbda-52b8-46fb-a7b7-cb5bd465ed85_ActionId">
    <vt:lpwstr>2d0f4474-444e-4eff-aa60-6fbb61f8d6c0</vt:lpwstr>
  </property>
  <property fmtid="{D5CDD505-2E9C-101B-9397-08002B2CF9AE}" pid="11" name="MSIP_Label_7084cbda-52b8-46fb-a7b7-cb5bd465ed85_ContentBits">
    <vt:lpwstr>0</vt:lpwstr>
  </property>
  <property fmtid="{D5CDD505-2E9C-101B-9397-08002B2CF9AE}" pid="12" name="MSIP_Label_7084cbda-52b8-46fb-a7b7-cb5bd465ed85_Tag">
    <vt:lpwstr>10, 3, 0, 1</vt:lpwstr>
  </property>
</Properties>
</file>