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7" r:id="rId3"/>
    <p:sldId id="263" r:id="rId4"/>
    <p:sldId id="268" r:id="rId5"/>
    <p:sldId id="269" r:id="rId6"/>
    <p:sldId id="264" r:id="rId7"/>
    <p:sldId id="270" r:id="rId8"/>
    <p:sldId id="265" r:id="rId9"/>
    <p:sldId id="271" r:id="rId10"/>
    <p:sldId id="266" r:id="rId11"/>
    <p:sldId id="272" r:id="rId1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1CD81E-13BE-BC99-0951-08D1F87C4CD3}" name="Ross, Brett A" initials="BR" userId="S::brett.ross@pnnl.gov::8fff00c5-0936-44c8-b952-057a1fadd0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6"/>
    <a:srgbClr val="000000"/>
    <a:srgbClr val="719500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92163-91B3-4A31-8AEA-A08E2141EFEF}" v="169" dt="2025-07-09T18:35:24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5971" autoAdjust="0"/>
  </p:normalViewPr>
  <p:slideViewPr>
    <p:cSldViewPr snapToGrid="0" snapToObjects="1">
      <p:cViewPr varScale="1">
        <p:scale>
          <a:sx n="91" d="100"/>
          <a:sy n="91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Stock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slide is just to clearly label all the components I am going to refer to in the subsequent slides and explain what they are.</a:t>
            </a:r>
          </a:p>
          <a:p>
            <a:endParaRPr lang="en-US" dirty="0"/>
          </a:p>
          <a:p>
            <a:r>
              <a:rPr lang="en-US" dirty="0"/>
              <a:t>Going to use Eaton UPS terminology: https://www.nerc.com/comm/RSTC/LMWG/lmwg_m2_2025_all_presentations.pdf</a:t>
            </a:r>
          </a:p>
          <a:p>
            <a:endParaRPr lang="en-US" dirty="0"/>
          </a:p>
          <a:p>
            <a:r>
              <a:rPr lang="en-US" dirty="0"/>
              <a:t>I’ll use UPS oscillography for some cases but mostly generate results with my PSCAD model so things can be nicely controlled and legible.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slide is to illustrate the UPS operating in the two “pre-event” operating modes we often discuss, normal mode and eco mode.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out common protection functions, tripping points for reference in fault ride-through discussions</a:t>
            </a:r>
          </a:p>
          <a:p>
            <a:endParaRPr lang="en-US" dirty="0"/>
          </a:p>
          <a:p>
            <a:r>
              <a:rPr lang="en-US" dirty="0"/>
              <a:t>Refine, trim down, correct based on EPRI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20790" y="7188454"/>
            <a:ext cx="1005840" cy="288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1865" y="7255063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July 10, 2025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UPS Fault Dynamics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Brett Ross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Electrical Engineer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t>July 10,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0A831-78BB-1077-9CBE-AD41BA611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D114DDC4-F761-432E-9C5A-D55F2BF6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8990" y="2282702"/>
            <a:ext cx="6796211" cy="57954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697B0-54B2-7264-E14A-46789692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83755-9093-837F-955C-059098AD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Momentary Cessation, Normal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1C801-88AA-255E-4BBD-588E7255A28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4991100" cy="5486401"/>
          </a:xfrm>
        </p:spPr>
        <p:txBody>
          <a:bodyPr/>
          <a:lstStyle/>
          <a:p>
            <a:r>
              <a:rPr lang="en-US" dirty="0"/>
              <a:t>Drawing maximum current during fault can cause voltage stability, protection concerns</a:t>
            </a:r>
          </a:p>
          <a:p>
            <a:r>
              <a:rPr lang="en-US" dirty="0"/>
              <a:t>Momentary cessation one solution to this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5523F4-4368-2885-6220-D76F1401C77D}"/>
              </a:ext>
            </a:extLst>
          </p:cNvPr>
          <p:cNvGrpSpPr/>
          <p:nvPr/>
        </p:nvGrpSpPr>
        <p:grpSpPr>
          <a:xfrm>
            <a:off x="11965962" y="210740"/>
            <a:ext cx="2259496" cy="1809010"/>
            <a:chOff x="5946236" y="3937741"/>
            <a:chExt cx="4264263" cy="3472634"/>
          </a:xfrm>
        </p:grpSpPr>
        <p:grpSp>
          <p:nvGrpSpPr>
            <p:cNvPr id="10" name="Graphic 39">
              <a:extLst>
                <a:ext uri="{FF2B5EF4-FFF2-40B4-BE49-F238E27FC236}">
                  <a16:creationId xmlns:a16="http://schemas.microsoft.com/office/drawing/2014/main" id="{E6CA40A4-29B4-130C-2057-AB67705B1D5D}"/>
                </a:ext>
              </a:extLst>
            </p:cNvPr>
            <p:cNvGrpSpPr/>
            <p:nvPr/>
          </p:nvGrpSpPr>
          <p:grpSpPr>
            <a:xfrm>
              <a:off x="7974367" y="5254263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59" name="Graphic 39">
                <a:extLst>
                  <a:ext uri="{FF2B5EF4-FFF2-40B4-BE49-F238E27FC236}">
                    <a16:creationId xmlns:a16="http://schemas.microsoft.com/office/drawing/2014/main" id="{41CF61EA-49FF-0277-539D-249FBC692E00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42F5DF6-729B-B299-7B52-194D13A48C7E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8DB12937-8847-99A0-6511-5DCA23FA204A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3C1A404-AB95-EE3C-02BE-3165A6F3AB92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C01B9EF-012F-2902-063A-5B54FCF0EC91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D7A8EA7-A5B2-B438-3562-A30183253F70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0418179-B64F-5BA0-B539-D408E4B007A2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45DA04-603B-F1C7-A10B-4588F03F510C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6ECD17-A147-53C1-C55E-0848B05FC5AF}"/>
                </a:ext>
              </a:extLst>
            </p:cNvPr>
            <p:cNvGrpSpPr/>
            <p:nvPr/>
          </p:nvGrpSpPr>
          <p:grpSpPr>
            <a:xfrm>
              <a:off x="9235893" y="4406659"/>
              <a:ext cx="651666" cy="660354"/>
              <a:chOff x="3099015" y="2385364"/>
              <a:chExt cx="359435" cy="56632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66BB48C-0D1A-44C2-851E-3C8D7D6E0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385364"/>
                <a:ext cx="0" cy="1673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B5AE584-37D6-1D94-8A74-A12DD94D94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52700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1B3C9E9-683A-3EC1-AECD-C0BD131A5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814133"/>
                <a:ext cx="0" cy="137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BCD1952-895B-9463-659B-D429B2FEC4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72698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E007AA5-1E1A-0C59-091D-F702779CA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814133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C46013B-3BBD-3E2B-DC40-CB97A15A00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639844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Graphic 39">
              <a:extLst>
                <a:ext uri="{FF2B5EF4-FFF2-40B4-BE49-F238E27FC236}">
                  <a16:creationId xmlns:a16="http://schemas.microsoft.com/office/drawing/2014/main" id="{911EA4DC-DD1F-7FDE-8E22-4E5FB91C9839}"/>
                </a:ext>
              </a:extLst>
            </p:cNvPr>
            <p:cNvGrpSpPr/>
            <p:nvPr/>
          </p:nvGrpSpPr>
          <p:grpSpPr>
            <a:xfrm flipH="1">
              <a:off x="6603240" y="5257260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45" name="Graphic 39">
                <a:extLst>
                  <a:ext uri="{FF2B5EF4-FFF2-40B4-BE49-F238E27FC236}">
                    <a16:creationId xmlns:a16="http://schemas.microsoft.com/office/drawing/2014/main" id="{471210D1-A9BE-ED89-BE64-F08772741311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168B184-1FEE-74D3-5A89-6AFABDE0C4CC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0AA7839-ED58-6DDF-014E-05F104C19CFF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7D486E0-99F9-5ADA-5852-41B0FC1E18B5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E381C81-3FCE-C6ED-0ED6-084AC7B28D9D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1625843-BF80-00D3-569E-F74EB4E23316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08722A8-1CD0-B8F6-7C6D-03A0820493AD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E790CE6-8F41-50AE-651B-4BD496337484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aphic 39">
              <a:extLst>
                <a:ext uri="{FF2B5EF4-FFF2-40B4-BE49-F238E27FC236}">
                  <a16:creationId xmlns:a16="http://schemas.microsoft.com/office/drawing/2014/main" id="{4AB0E6A3-67EA-9E52-F831-9C742042A619}"/>
                </a:ext>
              </a:extLst>
            </p:cNvPr>
            <p:cNvGrpSpPr/>
            <p:nvPr/>
          </p:nvGrpSpPr>
          <p:grpSpPr>
            <a:xfrm>
              <a:off x="7961809" y="3937741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34" name="Graphic 39">
                <a:extLst>
                  <a:ext uri="{FF2B5EF4-FFF2-40B4-BE49-F238E27FC236}">
                    <a16:creationId xmlns:a16="http://schemas.microsoft.com/office/drawing/2014/main" id="{47764A36-5C9F-933E-7773-C3826A1B9412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3F1EFB9-FB9C-379A-FD82-6248B25A9CA2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BFE77E3-77AB-13FB-208F-472ECE9D52B3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E89D2ED-BE37-31ED-E69F-E23713E98FB3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7D618E9-AD44-38A9-C364-92663C1C8768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8AEF8C-4797-7D76-562F-416E4E0562CF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EBAB62-CBB6-0EF5-20D3-8FD9CD4756E5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DBB9AE1-82B8-7E81-E4EA-BA3AC3914157}"/>
                  </a:ext>
                </a:extLst>
              </p:cNvPr>
              <p:cNvSpPr/>
              <p:nvPr/>
            </p:nvSpPr>
            <p:spPr>
              <a:xfrm>
                <a:off x="8493795" y="2166646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64C3965-0541-9C3D-EAB8-7EBA6DDAF3A4}"/>
                  </a:ext>
                </a:extLst>
              </p:cNvPr>
              <p:cNvSpPr/>
              <p:nvPr/>
            </p:nvSpPr>
            <p:spPr>
              <a:xfrm>
                <a:off x="8576122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C1E7D59-F234-7AE0-F2F0-5D3AA7B49BA6}"/>
                  </a:ext>
                </a:extLst>
              </p:cNvPr>
              <p:cNvSpPr/>
              <p:nvPr/>
            </p:nvSpPr>
            <p:spPr>
              <a:xfrm>
                <a:off x="8493795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27CB659-534E-27C8-0D67-A118C44BD0C4}"/>
                  </a:ext>
                </a:extLst>
              </p:cNvPr>
              <p:cNvSpPr/>
              <p:nvPr/>
            </p:nvSpPr>
            <p:spPr>
              <a:xfrm>
                <a:off x="8658447" y="2226518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91BFE1-63A3-D47E-53CB-281A4BDF0658}"/>
                </a:ext>
              </a:extLst>
            </p:cNvPr>
            <p:cNvGrpSpPr/>
            <p:nvPr/>
          </p:nvGrpSpPr>
          <p:grpSpPr>
            <a:xfrm flipV="1">
              <a:off x="5946236" y="6462827"/>
              <a:ext cx="3257337" cy="947548"/>
              <a:chOff x="-250959" y="3165157"/>
              <a:chExt cx="2949038" cy="857863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69F4E26-61A6-6EE5-6F2D-6A65BCF861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0959" y="3537944"/>
                <a:ext cx="2949038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B857EB-A52D-EDE8-2793-AF733753C847}"/>
                  </a:ext>
                </a:extLst>
              </p:cNvPr>
              <p:cNvSpPr/>
              <p:nvPr/>
            </p:nvSpPr>
            <p:spPr>
              <a:xfrm>
                <a:off x="1589066" y="3165157"/>
                <a:ext cx="857865" cy="8578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2C220C-FA52-4CDB-167C-DAA35340D470}"/>
                </a:ext>
              </a:extLst>
            </p:cNvPr>
            <p:cNvCxnSpPr>
              <a:cxnSpLocks/>
            </p:cNvCxnSpPr>
            <p:nvPr/>
          </p:nvCxnSpPr>
          <p:spPr>
            <a:xfrm>
              <a:off x="9165175" y="5731038"/>
              <a:ext cx="0" cy="1284679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A277BD7-B5CF-DA1B-5007-5E50203D5F7D}"/>
                </a:ext>
              </a:extLst>
            </p:cNvPr>
            <p:cNvGrpSpPr/>
            <p:nvPr/>
          </p:nvGrpSpPr>
          <p:grpSpPr>
            <a:xfrm rot="5400000">
              <a:off x="8172400" y="6593303"/>
              <a:ext cx="551722" cy="740207"/>
              <a:chOff x="2677344" y="4605675"/>
              <a:chExt cx="966148" cy="1296213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1DD97CE-ED55-ACE9-D3E6-A28DE9C67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4605675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97A5D535-7CDC-7CFE-AADC-88A552EAD297}"/>
                  </a:ext>
                </a:extLst>
              </p:cNvPr>
              <p:cNvSpPr/>
              <p:nvPr/>
            </p:nvSpPr>
            <p:spPr>
              <a:xfrm rot="10800000">
                <a:off x="2753443" y="5087479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F179D73E-C7D3-9B84-B382-5CC3BD786434}"/>
                  </a:ext>
                </a:extLst>
              </p:cNvPr>
              <p:cNvSpPr/>
              <p:nvPr/>
            </p:nvSpPr>
            <p:spPr>
              <a:xfrm>
                <a:off x="3045543" y="5122296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E86A5CA-AF38-4FD1-CBDC-4BC8DEBBB8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087479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1823DA-CD83-FFD5-F588-2DFCD57C8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5420084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5B36384-9A2B-5D19-12A1-44D1120B8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1664" y="4902252"/>
                <a:ext cx="151581" cy="18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046ACC-25C6-3391-04E4-997C865A56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5668" y="4914442"/>
                <a:ext cx="3078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750ACD-C93F-887A-F969-01B8B8F44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471693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97E242-1370-3492-D925-30C60BFA2708}"/>
                </a:ext>
              </a:extLst>
            </p:cNvPr>
            <p:cNvCxnSpPr>
              <a:cxnSpLocks/>
            </p:cNvCxnSpPr>
            <p:nvPr/>
          </p:nvCxnSpPr>
          <p:spPr>
            <a:xfrm>
              <a:off x="7544318" y="5746099"/>
              <a:ext cx="427392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63E949-0192-FAA5-394A-D270879E9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5831" y="4396342"/>
              <a:ext cx="0" cy="134437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310D75-20F3-AC01-8CEC-4401D0357D6D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06" y="4416896"/>
              <a:ext cx="21949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7530EB-CD75-91FD-B71A-C0CED72AC9F3}"/>
                </a:ext>
              </a:extLst>
            </p:cNvPr>
            <p:cNvCxnSpPr>
              <a:cxnSpLocks/>
            </p:cNvCxnSpPr>
            <p:nvPr/>
          </p:nvCxnSpPr>
          <p:spPr>
            <a:xfrm>
              <a:off x="8909357" y="4416896"/>
              <a:ext cx="6638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F6BF66-881A-C5FC-3F7D-968C443879F7}"/>
                </a:ext>
              </a:extLst>
            </p:cNvPr>
            <p:cNvCxnSpPr>
              <a:cxnSpLocks/>
            </p:cNvCxnSpPr>
            <p:nvPr/>
          </p:nvCxnSpPr>
          <p:spPr>
            <a:xfrm>
              <a:off x="8921915" y="5746099"/>
              <a:ext cx="893857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E3FF13-EF78-F559-2785-FF0E92F651FC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36" y="5746099"/>
              <a:ext cx="661134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4EBEB8F-AC63-AA00-88D0-AF970D2A61B2}"/>
                </a:ext>
              </a:extLst>
            </p:cNvPr>
            <p:cNvSpPr/>
            <p:nvPr/>
          </p:nvSpPr>
          <p:spPr>
            <a:xfrm rot="5400000">
              <a:off x="9769452" y="5541910"/>
              <a:ext cx="473717" cy="40837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E8784ED9-8992-F788-7915-45B56E601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96" y="5098093"/>
            <a:ext cx="6463770" cy="29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8551F-0856-6D36-477F-2F9E5836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tent Placeholder 221">
            <a:extLst>
              <a:ext uri="{FF2B5EF4-FFF2-40B4-BE49-F238E27FC236}">
                <a16:creationId xmlns:a16="http://schemas.microsoft.com/office/drawing/2014/main" id="{2660AC22-A192-8D22-E478-DA3C7904CE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82373" y="2420253"/>
            <a:ext cx="4927002" cy="5486401"/>
          </a:xfrm>
        </p:spPr>
        <p:txBody>
          <a:bodyPr/>
          <a:lstStyle/>
          <a:p>
            <a:r>
              <a:rPr lang="en-US" dirty="0"/>
              <a:t>All power electronics active, bidirectional</a:t>
            </a:r>
          </a:p>
          <a:p>
            <a:r>
              <a:rPr lang="en-US" dirty="0"/>
              <a:t>Rectifier, inverter, chopper generally on “hot standby” for seamless transfers</a:t>
            </a:r>
          </a:p>
          <a:p>
            <a:r>
              <a:rPr lang="en-US" dirty="0"/>
              <a:t>Mechanical contacts are for maintenance/lock-out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E162E-D8AF-C778-AE91-A9F8C7A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33A077-C761-B1AD-2E16-6C9F9D7D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Conversion UPS Topology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8A5A593-D5C2-C8CA-3D74-93AEC5F0A54A}"/>
              </a:ext>
            </a:extLst>
          </p:cNvPr>
          <p:cNvGrpSpPr/>
          <p:nvPr/>
        </p:nvGrpSpPr>
        <p:grpSpPr>
          <a:xfrm>
            <a:off x="6266265" y="2365009"/>
            <a:ext cx="8509843" cy="4906772"/>
            <a:chOff x="640006" y="4309577"/>
            <a:chExt cx="4664360" cy="2689469"/>
          </a:xfrm>
        </p:grpSpPr>
        <p:grpSp>
          <p:nvGrpSpPr>
            <p:cNvPr id="114" name="Graphic 39">
              <a:extLst>
                <a:ext uri="{FF2B5EF4-FFF2-40B4-BE49-F238E27FC236}">
                  <a16:creationId xmlns:a16="http://schemas.microsoft.com/office/drawing/2014/main" id="{E53DD60A-5BA7-1C29-0742-0C84068AF137}"/>
                </a:ext>
              </a:extLst>
            </p:cNvPr>
            <p:cNvGrpSpPr/>
            <p:nvPr/>
          </p:nvGrpSpPr>
          <p:grpSpPr>
            <a:xfrm>
              <a:off x="3157260" y="5377721"/>
              <a:ext cx="519364" cy="519365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115" name="Graphic 39">
                <a:extLst>
                  <a:ext uri="{FF2B5EF4-FFF2-40B4-BE49-F238E27FC236}">
                    <a16:creationId xmlns:a16="http://schemas.microsoft.com/office/drawing/2014/main" id="{276CEA45-E012-A767-E9A1-EA46CAB6C369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5D4E0EE-3D63-C1D4-0D79-3A03E9F42507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9C144D48-5140-1B2D-DBB9-D966F32D5035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3AA5FE1-E102-2933-5AAA-95CB9557E42D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801CBB8-1411-11A5-800E-AFCA8CA3DCF0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04A38DA-8B0F-5657-821B-83F24E782E80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CF3A265-7FF9-BD69-0EA7-9FC3EF0280DD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619183F-282E-2FD6-3A56-C51C7CAA082D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7B4D3EC-FDF2-8D42-0046-695486ADFF63}"/>
                </a:ext>
              </a:extLst>
            </p:cNvPr>
            <p:cNvGrpSpPr/>
            <p:nvPr/>
          </p:nvGrpSpPr>
          <p:grpSpPr>
            <a:xfrm>
              <a:off x="4508248" y="4723462"/>
              <a:ext cx="357187" cy="361949"/>
              <a:chOff x="3099015" y="2385364"/>
              <a:chExt cx="359435" cy="56632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06235BA-417D-F2ED-1D4D-C643D25B5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385364"/>
                <a:ext cx="0" cy="1673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082FBB28-9FD6-36AD-5015-FBA3FC9E20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52700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01E5984-106F-E7E9-54E7-57816B70B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814133"/>
                <a:ext cx="0" cy="137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B7AB499-6396-76FF-6130-187B80C6E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72698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ABCCE68-8CC0-E8E1-9EA8-CD567A5338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814133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4B61B9E-EF22-3429-24E7-CCDE724DE0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639844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0" name="Graphic 39">
              <a:extLst>
                <a:ext uri="{FF2B5EF4-FFF2-40B4-BE49-F238E27FC236}">
                  <a16:creationId xmlns:a16="http://schemas.microsoft.com/office/drawing/2014/main" id="{31F39588-E974-B51E-E541-11136D11903C}"/>
                </a:ext>
              </a:extLst>
            </p:cNvPr>
            <p:cNvGrpSpPr/>
            <p:nvPr/>
          </p:nvGrpSpPr>
          <p:grpSpPr>
            <a:xfrm flipH="1">
              <a:off x="1822102" y="5379364"/>
              <a:ext cx="519364" cy="519365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131" name="Graphic 39">
                <a:extLst>
                  <a:ext uri="{FF2B5EF4-FFF2-40B4-BE49-F238E27FC236}">
                    <a16:creationId xmlns:a16="http://schemas.microsoft.com/office/drawing/2014/main" id="{A33F9E49-E60E-BE08-2C86-2BB8881A04AC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6DAF9F4A-B5BD-6D33-EC91-C24AE4199155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15C1E3D9-DA55-32B0-0FD4-4B2262C175A9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CBD7DF0-A166-D6F8-6201-DCB61FA58D53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F59FBFE-B114-8B21-4604-BA79348327DD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17F8E6E-049A-C2E6-BC33-96B24F2A2A24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4EB18DE-CFAC-332F-8F6A-AB7FB692A4E8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0F02EDB-2924-A139-82B1-8B22AA28875B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9" name="Graphic 39">
              <a:extLst>
                <a:ext uri="{FF2B5EF4-FFF2-40B4-BE49-F238E27FC236}">
                  <a16:creationId xmlns:a16="http://schemas.microsoft.com/office/drawing/2014/main" id="{D75F98A8-FC3D-24C2-7B52-AB888F63248B}"/>
                </a:ext>
              </a:extLst>
            </p:cNvPr>
            <p:cNvGrpSpPr/>
            <p:nvPr/>
          </p:nvGrpSpPr>
          <p:grpSpPr>
            <a:xfrm>
              <a:off x="3150377" y="4656117"/>
              <a:ext cx="519364" cy="519365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140" name="Graphic 39">
                <a:extLst>
                  <a:ext uri="{FF2B5EF4-FFF2-40B4-BE49-F238E27FC236}">
                    <a16:creationId xmlns:a16="http://schemas.microsoft.com/office/drawing/2014/main" id="{333AFAEF-DEB0-FCC2-192C-AAAAE020325B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7F7DBD6C-17AA-39BB-EA69-2BEC50AA9CD7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C424488D-91EA-3CE6-E5E4-160AC664F116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5839C21-B8F5-005E-39B3-9FAF5FBF8221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C82D394-9B7C-2F50-3536-37291C05AFE5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ECF406D-86EA-0714-3FA4-EC53C8437E66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077765B-5E2F-A965-1268-4EA39C8D896E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4721B42-7F5E-7C25-DE48-63AFBC4862E4}"/>
                  </a:ext>
                </a:extLst>
              </p:cNvPr>
              <p:cNvSpPr/>
              <p:nvPr/>
            </p:nvSpPr>
            <p:spPr>
              <a:xfrm>
                <a:off x="8493795" y="2166646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D0C3EC5-F1FA-2294-331C-4FD7625CEF2C}"/>
                  </a:ext>
                </a:extLst>
              </p:cNvPr>
              <p:cNvSpPr/>
              <p:nvPr/>
            </p:nvSpPr>
            <p:spPr>
              <a:xfrm>
                <a:off x="8576122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A6D21DE-7C7C-5DC5-4634-8198A9BBF7EE}"/>
                  </a:ext>
                </a:extLst>
              </p:cNvPr>
              <p:cNvSpPr/>
              <p:nvPr/>
            </p:nvSpPr>
            <p:spPr>
              <a:xfrm>
                <a:off x="8493795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B8F9D11-4D8B-402D-001F-569AAC037A89}"/>
                  </a:ext>
                </a:extLst>
              </p:cNvPr>
              <p:cNvSpPr/>
              <p:nvPr/>
            </p:nvSpPr>
            <p:spPr>
              <a:xfrm>
                <a:off x="8658447" y="2226518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B50AD41-D931-994F-1BFD-93962ACAEBD0}"/>
                </a:ext>
              </a:extLst>
            </p:cNvPr>
            <p:cNvGrpSpPr/>
            <p:nvPr/>
          </p:nvGrpSpPr>
          <p:grpSpPr>
            <a:xfrm>
              <a:off x="2615503" y="5432618"/>
              <a:ext cx="232691" cy="402301"/>
              <a:chOff x="3099015" y="2290873"/>
              <a:chExt cx="359435" cy="705928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BD2E7C98-EACF-ECAD-55BE-9BD411A44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290873"/>
                <a:ext cx="0" cy="27422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245AEE27-EF8A-48B5-BA8D-6426E9E75E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66273"/>
                <a:ext cx="35943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54" name="Arc 153">
                <a:extLst>
                  <a:ext uri="{FF2B5EF4-FFF2-40B4-BE49-F238E27FC236}">
                    <a16:creationId xmlns:a16="http://schemas.microsoft.com/office/drawing/2014/main" id="{E45BA710-EEAD-CB70-706C-F3DFE11ED3E5}"/>
                  </a:ext>
                </a:extLst>
              </p:cNvPr>
              <p:cNvSpPr/>
              <p:nvPr/>
            </p:nvSpPr>
            <p:spPr>
              <a:xfrm>
                <a:off x="3101458" y="2666498"/>
                <a:ext cx="354548" cy="219071"/>
              </a:xfrm>
              <a:prstGeom prst="arc">
                <a:avLst>
                  <a:gd name="adj1" fmla="val 11624175"/>
                  <a:gd name="adj2" fmla="val 20795586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8FAFFCB-947F-2203-B583-C122502C0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4" y="2653101"/>
                <a:ext cx="0" cy="3437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43CA998-AFF1-5901-F214-A2D75CD9F0D7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74" y="5441012"/>
              <a:ext cx="81013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79D2BE7-106C-E4FA-2036-7A4E53E74C08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74" y="5834918"/>
              <a:ext cx="80774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0B9DFA8-D321-41CB-1715-CFC742F91278}"/>
                </a:ext>
              </a:extLst>
            </p:cNvPr>
            <p:cNvCxnSpPr>
              <a:cxnSpLocks/>
            </p:cNvCxnSpPr>
            <p:nvPr/>
          </p:nvCxnSpPr>
          <p:spPr>
            <a:xfrm>
              <a:off x="2872435" y="4728225"/>
              <a:ext cx="27794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694C2E9-73AA-D93B-81E4-26A25FC99FAA}"/>
                </a:ext>
              </a:extLst>
            </p:cNvPr>
            <p:cNvCxnSpPr>
              <a:cxnSpLocks/>
            </p:cNvCxnSpPr>
            <p:nvPr/>
          </p:nvCxnSpPr>
          <p:spPr>
            <a:xfrm>
              <a:off x="3003404" y="5043837"/>
              <a:ext cx="14697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AD3CD64-C523-D038-105A-425E18619C6E}"/>
                </a:ext>
              </a:extLst>
            </p:cNvPr>
            <p:cNvCxnSpPr>
              <a:cxnSpLocks/>
            </p:cNvCxnSpPr>
            <p:nvPr/>
          </p:nvCxnSpPr>
          <p:spPr>
            <a:xfrm>
              <a:off x="3011212" y="5036366"/>
              <a:ext cx="0" cy="37845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1" name="Arc 160">
              <a:extLst>
                <a:ext uri="{FF2B5EF4-FFF2-40B4-BE49-F238E27FC236}">
                  <a16:creationId xmlns:a16="http://schemas.microsoft.com/office/drawing/2014/main" id="{0BEDB875-B0C5-011E-0B1E-6990B3CE8DC6}"/>
                </a:ext>
              </a:extLst>
            </p:cNvPr>
            <p:cNvSpPr/>
            <p:nvPr/>
          </p:nvSpPr>
          <p:spPr>
            <a:xfrm>
              <a:off x="2962346" y="5405293"/>
              <a:ext cx="88684" cy="80963"/>
            </a:xfrm>
            <a:prstGeom prst="arc">
              <a:avLst>
                <a:gd name="adj1" fmla="val 16048574"/>
                <a:gd name="adj2" fmla="val 5535367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D6025D1-0F73-6E2A-C132-1EB9969878DE}"/>
                </a:ext>
              </a:extLst>
            </p:cNvPr>
            <p:cNvCxnSpPr>
              <a:cxnSpLocks/>
            </p:cNvCxnSpPr>
            <p:nvPr/>
          </p:nvCxnSpPr>
          <p:spPr>
            <a:xfrm>
              <a:off x="3011212" y="5476897"/>
              <a:ext cx="0" cy="36654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F2CD1F2-32A7-EA18-787A-C713DFF4F227}"/>
                </a:ext>
              </a:extLst>
            </p:cNvPr>
            <p:cNvCxnSpPr>
              <a:cxnSpLocks/>
            </p:cNvCxnSpPr>
            <p:nvPr/>
          </p:nvCxnSpPr>
          <p:spPr>
            <a:xfrm>
              <a:off x="2882808" y="4729018"/>
              <a:ext cx="0" cy="71199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8170657-E2F0-4950-3166-A91F5B42A657}"/>
                </a:ext>
              </a:extLst>
            </p:cNvPr>
            <p:cNvSpPr txBox="1"/>
            <p:nvPr/>
          </p:nvSpPr>
          <p:spPr>
            <a:xfrm>
              <a:off x="1774077" y="5208855"/>
              <a:ext cx="657169" cy="21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Rectifier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58BBF68-9160-379E-EF41-B56342FD7863}"/>
                </a:ext>
              </a:extLst>
            </p:cNvPr>
            <p:cNvGrpSpPr/>
            <p:nvPr/>
          </p:nvGrpSpPr>
          <p:grpSpPr>
            <a:xfrm flipV="1">
              <a:off x="1827956" y="6040152"/>
              <a:ext cx="2647645" cy="592736"/>
              <a:chOff x="417145" y="3043963"/>
              <a:chExt cx="4373275" cy="979056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12D189B-B228-3CEC-A710-F38C2556BD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145" y="3537944"/>
                <a:ext cx="437327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EA828CD-9806-4A28-EF5A-044DB0B56658}"/>
                  </a:ext>
                </a:extLst>
              </p:cNvPr>
              <p:cNvSpPr/>
              <p:nvPr/>
            </p:nvSpPr>
            <p:spPr>
              <a:xfrm>
                <a:off x="1447483" y="3043963"/>
                <a:ext cx="999447" cy="97905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03E795B-A2A6-237F-F40A-2534B6E31AAF}"/>
                </a:ext>
              </a:extLst>
            </p:cNvPr>
            <p:cNvSpPr txBox="1"/>
            <p:nvPr/>
          </p:nvSpPr>
          <p:spPr>
            <a:xfrm rot="10800000" flipV="1">
              <a:off x="2523506" y="6769611"/>
              <a:ext cx="507013" cy="21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N.O.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A5D0995-F4CB-CAFB-5E54-70B86ABEDE28}"/>
                </a:ext>
              </a:extLst>
            </p:cNvPr>
            <p:cNvSpPr txBox="1"/>
            <p:nvPr/>
          </p:nvSpPr>
          <p:spPr>
            <a:xfrm rot="10800000" flipV="1">
              <a:off x="2361308" y="6632888"/>
              <a:ext cx="794496" cy="366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Bypass Switch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F891FD2-0258-590E-61C0-85ABE12143FD}"/>
                </a:ext>
              </a:extLst>
            </p:cNvPr>
            <p:cNvCxnSpPr>
              <a:cxnSpLocks/>
            </p:cNvCxnSpPr>
            <p:nvPr/>
          </p:nvCxnSpPr>
          <p:spPr>
            <a:xfrm>
              <a:off x="4478218" y="5639048"/>
              <a:ext cx="0" cy="71160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DAFCE32-DF84-AA0F-690D-58B858D5360F}"/>
                </a:ext>
              </a:extLst>
            </p:cNvPr>
            <p:cNvSpPr txBox="1"/>
            <p:nvPr/>
          </p:nvSpPr>
          <p:spPr>
            <a:xfrm>
              <a:off x="3116193" y="5208855"/>
              <a:ext cx="624368" cy="21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Inverter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645EEDA-4510-A615-5977-4303D08C68DC}"/>
                </a:ext>
              </a:extLst>
            </p:cNvPr>
            <p:cNvSpPr txBox="1"/>
            <p:nvPr/>
          </p:nvSpPr>
          <p:spPr>
            <a:xfrm>
              <a:off x="2925408" y="4309577"/>
              <a:ext cx="961633" cy="52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Calibri" panose="020F0502020204030204"/>
                </a:rPr>
                <a:t>Battery Converter (“chopper”)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4A8E9F0A-480B-3D29-F3A8-58D06348D8AE}"/>
                </a:ext>
              </a:extLst>
            </p:cNvPr>
            <p:cNvGrpSpPr/>
            <p:nvPr/>
          </p:nvGrpSpPr>
          <p:grpSpPr>
            <a:xfrm rot="5400000">
              <a:off x="1171265" y="5807736"/>
              <a:ext cx="264501" cy="1048879"/>
              <a:chOff x="3099015" y="2290873"/>
              <a:chExt cx="359435" cy="142534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EF5A35C-6CA6-ED3B-7351-EB67DA520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290873"/>
                <a:ext cx="0" cy="27422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8DA53AFE-F282-5A51-1A4B-F80EB061C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66273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9FE8300-F8A0-3323-304D-24C2561BAD1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748017" y="3184658"/>
                <a:ext cx="1063111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98AB5073-032E-AC7E-6D5A-683DC8C7A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67104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4A68F0B7-2F59-D798-BF40-F4995FF484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314" y="2502639"/>
                <a:ext cx="350011" cy="24765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253BEAE-9467-C0B2-1C24-BA1EC02DA104}"/>
                </a:ext>
              </a:extLst>
            </p:cNvPr>
            <p:cNvGrpSpPr/>
            <p:nvPr/>
          </p:nvGrpSpPr>
          <p:grpSpPr>
            <a:xfrm rot="5400000">
              <a:off x="1171266" y="5122243"/>
              <a:ext cx="264501" cy="1048881"/>
              <a:chOff x="3099015" y="2290873"/>
              <a:chExt cx="359435" cy="1425343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E571B38-D372-F961-215E-338D641CC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290873"/>
                <a:ext cx="0" cy="27422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131F81DD-712C-814D-4899-5AD4AE276C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66273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4516E3D5-3019-660D-3054-7581F28447D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748016" y="3184659"/>
                <a:ext cx="106311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D19696E-9442-4669-1F04-987B3B0F83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67104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5026143-5E31-7F0E-B322-E5F2255DF8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314" y="2502639"/>
                <a:ext cx="350011" cy="24765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0D4F3782-98B3-C5F2-87E3-533AC99DA3D8}"/>
                </a:ext>
              </a:extLst>
            </p:cNvPr>
            <p:cNvGrpSpPr/>
            <p:nvPr/>
          </p:nvGrpSpPr>
          <p:grpSpPr>
            <a:xfrm rot="5400000">
              <a:off x="4045734" y="4221283"/>
              <a:ext cx="264501" cy="1026577"/>
              <a:chOff x="3099015" y="1698095"/>
              <a:chExt cx="359435" cy="1395033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33314EC-5327-A29E-C70A-ABFD43A2D2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846071" y="2131597"/>
                <a:ext cx="86700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04B45437-C833-CBF0-4F33-06412007FD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66273"/>
                <a:ext cx="35943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CB71470C-2BFC-38E6-C4EF-000D8895451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068533" y="2882088"/>
                <a:ext cx="42208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DA04A4-F213-028D-1319-652597553C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671048"/>
                <a:ext cx="35943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DA7D82C9-BB05-4031-2BBD-1CA6BD018D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314" y="2502639"/>
                <a:ext cx="350011" cy="2476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8AB43F0D-D0C0-4ABE-7D8F-EB790EF1C59D}"/>
                </a:ext>
              </a:extLst>
            </p:cNvPr>
            <p:cNvGrpSpPr/>
            <p:nvPr/>
          </p:nvGrpSpPr>
          <p:grpSpPr>
            <a:xfrm rot="5400000">
              <a:off x="4044543" y="4565078"/>
              <a:ext cx="264501" cy="1024196"/>
              <a:chOff x="3099015" y="1701331"/>
              <a:chExt cx="359435" cy="1391797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206C97F-70A6-E23A-AACB-70FCDF658C3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847689" y="2133215"/>
                <a:ext cx="863768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620C93C0-B975-DAC0-D4AA-336B13CA7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66273"/>
                <a:ext cx="35943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0749428-8C16-5D5C-A340-6C7C5EFDB70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068533" y="2882088"/>
                <a:ext cx="42208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989BC26E-0692-369E-F532-52183DC841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671048"/>
                <a:ext cx="35943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1258017-1159-18DD-BE9C-2125F82348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314" y="2502639"/>
                <a:ext cx="350011" cy="2476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9DF73F9-48E0-021A-08AE-C4034EF147CB}"/>
                </a:ext>
              </a:extLst>
            </p:cNvPr>
            <p:cNvGrpSpPr/>
            <p:nvPr/>
          </p:nvGrpSpPr>
          <p:grpSpPr>
            <a:xfrm rot="5400000">
              <a:off x="4047393" y="5143665"/>
              <a:ext cx="264501" cy="1006038"/>
              <a:chOff x="3099015" y="1726006"/>
              <a:chExt cx="359435" cy="1367123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393092E9-0E8F-A88C-BE92-D9CF045C0D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860028" y="2145552"/>
                <a:ext cx="839091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2300E55-68A1-D314-E438-9525FD9F31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66273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B1DCC97-1597-0064-5C0B-55661F326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653102"/>
                <a:ext cx="0" cy="440027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758AC17E-496D-213E-3E25-ADB856D8C7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67104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5830D07-B81D-8F13-5A45-C2909ACEBD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314" y="2502639"/>
                <a:ext cx="350011" cy="24765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0FEF0E2-3B92-6380-BDA9-941775E8E571}"/>
                </a:ext>
              </a:extLst>
            </p:cNvPr>
            <p:cNvGrpSpPr/>
            <p:nvPr/>
          </p:nvGrpSpPr>
          <p:grpSpPr>
            <a:xfrm rot="5400000">
              <a:off x="2551122" y="6098166"/>
              <a:ext cx="381450" cy="511765"/>
              <a:chOff x="2677344" y="4605675"/>
              <a:chExt cx="966148" cy="1296213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C31EC03-E7EE-CC9A-BCFC-A0BC36B78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4605675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3" name="Isosceles Triangle 212">
                <a:extLst>
                  <a:ext uri="{FF2B5EF4-FFF2-40B4-BE49-F238E27FC236}">
                    <a16:creationId xmlns:a16="http://schemas.microsoft.com/office/drawing/2014/main" id="{73D5C2D4-3818-68E2-A27F-B833DC2CF517}"/>
                  </a:ext>
                </a:extLst>
              </p:cNvPr>
              <p:cNvSpPr/>
              <p:nvPr/>
            </p:nvSpPr>
            <p:spPr>
              <a:xfrm rot="10800000">
                <a:off x="2753443" y="5087479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Isosceles Triangle 213">
                <a:extLst>
                  <a:ext uri="{FF2B5EF4-FFF2-40B4-BE49-F238E27FC236}">
                    <a16:creationId xmlns:a16="http://schemas.microsoft.com/office/drawing/2014/main" id="{83609F14-31FF-1996-7C41-1761B532696B}"/>
                  </a:ext>
                </a:extLst>
              </p:cNvPr>
              <p:cNvSpPr/>
              <p:nvPr/>
            </p:nvSpPr>
            <p:spPr>
              <a:xfrm>
                <a:off x="3045543" y="5122296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B82B2849-CAA5-B616-473C-4B9DA40DCA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087479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46894229-5375-2724-91B9-95A15CCFF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5420084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3490DBE-EA5B-1EE2-1AE7-69E295350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1664" y="4902252"/>
                <a:ext cx="151581" cy="18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E2848F1-B87B-1A71-7B7A-36A49D8331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5668" y="4914442"/>
                <a:ext cx="3078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89E483B-4A6A-3C08-A4CD-53D78505CD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471693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6CE0FA5-20CE-903E-376D-81775ACBBC4E}"/>
                </a:ext>
              </a:extLst>
            </p:cNvPr>
            <p:cNvSpPr txBox="1"/>
            <p:nvPr/>
          </p:nvSpPr>
          <p:spPr>
            <a:xfrm>
              <a:off x="640006" y="5262695"/>
              <a:ext cx="849874" cy="366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Primary power source 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4BB67ADB-7462-45F3-B769-C2E68F38E3D1}"/>
                </a:ext>
              </a:extLst>
            </p:cNvPr>
            <p:cNvSpPr txBox="1"/>
            <p:nvPr/>
          </p:nvSpPr>
          <p:spPr>
            <a:xfrm>
              <a:off x="640006" y="5971602"/>
              <a:ext cx="849874" cy="366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Bypass power source 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FB7B6D5-D93F-99C6-DFC7-593903C1E31A}"/>
                </a:ext>
              </a:extLst>
            </p:cNvPr>
            <p:cNvSpPr txBox="1"/>
            <p:nvPr/>
          </p:nvSpPr>
          <p:spPr>
            <a:xfrm>
              <a:off x="4454492" y="5540579"/>
              <a:ext cx="849874" cy="21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8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A4C65-60E9-EC07-50A5-CC3E5E38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655EB9-9904-988E-F523-86DD4B16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</a:t>
            </a:r>
          </a:p>
        </p:txBody>
      </p:sp>
      <p:grpSp>
        <p:nvGrpSpPr>
          <p:cNvPr id="4" name="Graphic 39">
            <a:extLst>
              <a:ext uri="{FF2B5EF4-FFF2-40B4-BE49-F238E27FC236}">
                <a16:creationId xmlns:a16="http://schemas.microsoft.com/office/drawing/2014/main" id="{540CD034-B209-DA37-917C-FE1279F1EC3D}"/>
              </a:ext>
            </a:extLst>
          </p:cNvPr>
          <p:cNvGrpSpPr/>
          <p:nvPr/>
        </p:nvGrpSpPr>
        <p:grpSpPr>
          <a:xfrm>
            <a:off x="3554902" y="5254263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99" name="Graphic 39">
              <a:extLst>
                <a:ext uri="{FF2B5EF4-FFF2-40B4-BE49-F238E27FC236}">
                  <a16:creationId xmlns:a16="http://schemas.microsoft.com/office/drawing/2014/main" id="{F9005AA4-C3D8-AD7C-9BB7-4CA2CB616A72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E7D4508-8FB8-9F30-2CFB-E9144F48BF4C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752E550-276D-BFE1-F3E3-BAC8EAE48E8A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45ED3E-32DC-260B-3FED-543705A809E1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70C5292-3163-2752-A0FB-45801C4D0BA8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A2AE8E-36CD-8EF0-1A2A-7991AD7E23C8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F9EEA12-7919-3487-B7F2-B6F10D71215B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FAE7779-13B2-B006-BCDB-F03E6010FCBB}"/>
                </a:ext>
              </a:extLst>
            </p:cNvPr>
            <p:cNvSpPr/>
            <p:nvPr/>
          </p:nvSpPr>
          <p:spPr>
            <a:xfrm rot="10800000">
              <a:off x="8473858" y="2110578"/>
              <a:ext cx="216203" cy="93627"/>
            </a:xfrm>
            <a:custGeom>
              <a:avLst/>
              <a:gdLst>
                <a:gd name="connsiteX0" fmla="*/ 22 w 216203"/>
                <a:gd name="connsiteY0" fmla="*/ 46850 h 93627"/>
                <a:gd name="connsiteX1" fmla="*/ 216225 w 216203"/>
                <a:gd name="connsiteY1" fmla="*/ 46850 h 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203" h="93627">
                  <a:moveTo>
                    <a:pt x="22" y="46850"/>
                  </a:moveTo>
                  <a:cubicBezTo>
                    <a:pt x="108124" y="-115317"/>
                    <a:pt x="108124" y="209018"/>
                    <a:pt x="216225" y="46850"/>
                  </a:cubicBez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A44679-D218-9FAD-22FE-89764BF07E74}"/>
              </a:ext>
            </a:extLst>
          </p:cNvPr>
          <p:cNvGrpSpPr/>
          <p:nvPr/>
        </p:nvGrpSpPr>
        <p:grpSpPr>
          <a:xfrm>
            <a:off x="4816428" y="4406659"/>
            <a:ext cx="651666" cy="660354"/>
            <a:chOff x="3099015" y="2385364"/>
            <a:chExt cx="359435" cy="56632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1671BBF-3FA5-A7C8-4ED2-3061A23F7E5E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3" y="2385364"/>
              <a:ext cx="0" cy="16733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9F0531-34F0-C5C7-0643-941D93405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015" y="2552700"/>
              <a:ext cx="35943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627A3DA-80C0-2673-3A94-4FFE614DC20D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3" y="2814133"/>
              <a:ext cx="0" cy="13755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9F97A9-C4F0-5321-04FE-B02B4E461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015" y="2726988"/>
              <a:ext cx="35943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7312486-CDE7-9B6E-392B-E43850DDF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269" y="2814133"/>
              <a:ext cx="17092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AC1D4E0-9B04-5F50-CDD9-D11BC24A7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269" y="2639844"/>
              <a:ext cx="17092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Graphic 39">
            <a:extLst>
              <a:ext uri="{FF2B5EF4-FFF2-40B4-BE49-F238E27FC236}">
                <a16:creationId xmlns:a16="http://schemas.microsoft.com/office/drawing/2014/main" id="{AA2E5B4B-C6BD-02E0-76C3-13DD60BBFF4F}"/>
              </a:ext>
            </a:extLst>
          </p:cNvPr>
          <p:cNvGrpSpPr/>
          <p:nvPr/>
        </p:nvGrpSpPr>
        <p:grpSpPr>
          <a:xfrm flipH="1">
            <a:off x="2183775" y="5257260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85" name="Graphic 39">
              <a:extLst>
                <a:ext uri="{FF2B5EF4-FFF2-40B4-BE49-F238E27FC236}">
                  <a16:creationId xmlns:a16="http://schemas.microsoft.com/office/drawing/2014/main" id="{080F9AD1-7B00-7428-AE73-171694230D5A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6A9A952-F3A3-95AD-4E63-BC7CD0C09A8D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9D836C5-C036-777A-A1F1-1A25425355DE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00F3727-0A4F-DB45-30DC-8FD1A7817EED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447B47F-224B-5BBB-3CEE-B645B2C32B9E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C8BFCE-EB77-462B-FCFF-DF3BEA057731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34774D8-456D-FEB1-59CE-1B889920EDE9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04BF6FE-9D73-B385-92EC-B645AC0C6AF6}"/>
                </a:ext>
              </a:extLst>
            </p:cNvPr>
            <p:cNvSpPr/>
            <p:nvPr/>
          </p:nvSpPr>
          <p:spPr>
            <a:xfrm rot="10800000">
              <a:off x="8473858" y="2110578"/>
              <a:ext cx="216203" cy="93627"/>
            </a:xfrm>
            <a:custGeom>
              <a:avLst/>
              <a:gdLst>
                <a:gd name="connsiteX0" fmla="*/ 22 w 216203"/>
                <a:gd name="connsiteY0" fmla="*/ 46850 h 93627"/>
                <a:gd name="connsiteX1" fmla="*/ 216225 w 216203"/>
                <a:gd name="connsiteY1" fmla="*/ 46850 h 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203" h="93627">
                  <a:moveTo>
                    <a:pt x="22" y="46850"/>
                  </a:moveTo>
                  <a:cubicBezTo>
                    <a:pt x="108124" y="-115317"/>
                    <a:pt x="108124" y="209018"/>
                    <a:pt x="216225" y="46850"/>
                  </a:cubicBez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aphic 39">
            <a:extLst>
              <a:ext uri="{FF2B5EF4-FFF2-40B4-BE49-F238E27FC236}">
                <a16:creationId xmlns:a16="http://schemas.microsoft.com/office/drawing/2014/main" id="{9FA478CD-9F2B-CF8F-2AA4-9D99DAD921C4}"/>
              </a:ext>
            </a:extLst>
          </p:cNvPr>
          <p:cNvGrpSpPr/>
          <p:nvPr/>
        </p:nvGrpSpPr>
        <p:grpSpPr>
          <a:xfrm>
            <a:off x="3542344" y="3937741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74" name="Graphic 39">
              <a:extLst>
                <a:ext uri="{FF2B5EF4-FFF2-40B4-BE49-F238E27FC236}">
                  <a16:creationId xmlns:a16="http://schemas.microsoft.com/office/drawing/2014/main" id="{AF208983-904E-8836-EEE6-22ABA5C1190D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ED38CCF-CADE-54EB-5CA8-520BA73D0E20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7637361-C4AD-692F-504A-99246B9931E1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9BD210-204E-9DDA-91E4-38F094370382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B7B9A2E-FD80-4414-65C1-F7307B675C60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E0921E-9439-11B3-E99E-E154E977FC2A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0021D1-75A5-4764-E11C-CDC95A816A84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E91ADBA-1898-1B9A-1454-CF225A4A81CA}"/>
                </a:ext>
              </a:extLst>
            </p:cNvPr>
            <p:cNvSpPr/>
            <p:nvPr/>
          </p:nvSpPr>
          <p:spPr>
            <a:xfrm>
              <a:off x="8493795" y="2166646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D6A8BB6-96D5-7D2D-7C7B-FBC73A82556B}"/>
                </a:ext>
              </a:extLst>
            </p:cNvPr>
            <p:cNvSpPr/>
            <p:nvPr/>
          </p:nvSpPr>
          <p:spPr>
            <a:xfrm>
              <a:off x="8576122" y="2226518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71FC41-89D3-4694-0CE2-04AA5A64CBA6}"/>
                </a:ext>
              </a:extLst>
            </p:cNvPr>
            <p:cNvSpPr/>
            <p:nvPr/>
          </p:nvSpPr>
          <p:spPr>
            <a:xfrm>
              <a:off x="8493795" y="2226518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FDBBE23-519D-C632-8EFA-5201ABD0D7D6}"/>
                </a:ext>
              </a:extLst>
            </p:cNvPr>
            <p:cNvSpPr/>
            <p:nvPr/>
          </p:nvSpPr>
          <p:spPr>
            <a:xfrm>
              <a:off x="8658447" y="2226518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52A95D-151C-919B-8746-2B3CB1985BAC}"/>
              </a:ext>
            </a:extLst>
          </p:cNvPr>
          <p:cNvGrpSpPr/>
          <p:nvPr/>
        </p:nvGrpSpPr>
        <p:grpSpPr>
          <a:xfrm flipV="1">
            <a:off x="1526771" y="6462827"/>
            <a:ext cx="3257337" cy="947548"/>
            <a:chOff x="-250959" y="3165157"/>
            <a:chExt cx="2949038" cy="857863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1858A5-979A-B636-8685-F4FE3CA49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0959" y="3537944"/>
              <a:ext cx="2949038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CB0216-45F7-20C2-76D8-3B5C855D27A4}"/>
                </a:ext>
              </a:extLst>
            </p:cNvPr>
            <p:cNvSpPr/>
            <p:nvPr/>
          </p:nvSpPr>
          <p:spPr>
            <a:xfrm>
              <a:off x="1589066" y="3165157"/>
              <a:ext cx="857865" cy="85786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A1F7AD-19B6-7699-554F-BE932546859D}"/>
              </a:ext>
            </a:extLst>
          </p:cNvPr>
          <p:cNvSpPr txBox="1"/>
          <p:nvPr/>
        </p:nvSpPr>
        <p:spPr>
          <a:xfrm rot="10800000" flipV="1">
            <a:off x="3579756" y="7471931"/>
            <a:ext cx="92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OFF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802D2E-42B5-3396-EC73-3C947ABB2949}"/>
              </a:ext>
            </a:extLst>
          </p:cNvPr>
          <p:cNvCxnSpPr>
            <a:cxnSpLocks/>
          </p:cNvCxnSpPr>
          <p:nvPr/>
        </p:nvCxnSpPr>
        <p:spPr>
          <a:xfrm>
            <a:off x="4745710" y="5731038"/>
            <a:ext cx="0" cy="1284679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F4DF20-608F-8F29-BC8F-4DBF21632074}"/>
              </a:ext>
            </a:extLst>
          </p:cNvPr>
          <p:cNvGrpSpPr/>
          <p:nvPr/>
        </p:nvGrpSpPr>
        <p:grpSpPr>
          <a:xfrm rot="5400000">
            <a:off x="3752935" y="6593303"/>
            <a:ext cx="551722" cy="740207"/>
            <a:chOff x="2677344" y="4605675"/>
            <a:chExt cx="966148" cy="12962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C989C99-CC74-EDFB-CF94-3975515020C5}"/>
                </a:ext>
              </a:extLst>
            </p:cNvPr>
            <p:cNvCxnSpPr>
              <a:cxnSpLocks/>
            </p:cNvCxnSpPr>
            <p:nvPr/>
          </p:nvCxnSpPr>
          <p:spPr>
            <a:xfrm>
              <a:off x="3077495" y="4605675"/>
              <a:ext cx="0" cy="48180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B8694C5C-F318-FD53-9F3A-C6085EB5DFA2}"/>
                </a:ext>
              </a:extLst>
            </p:cNvPr>
            <p:cNvSpPr/>
            <p:nvPr/>
          </p:nvSpPr>
          <p:spPr>
            <a:xfrm rot="10800000">
              <a:off x="2753443" y="5087479"/>
              <a:ext cx="324052" cy="332605"/>
            </a:xfrm>
            <a:prstGeom prst="triangl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shade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B1B14C2A-1449-AE0A-9090-AB9C4EE64B51}"/>
                </a:ext>
              </a:extLst>
            </p:cNvPr>
            <p:cNvSpPr/>
            <p:nvPr/>
          </p:nvSpPr>
          <p:spPr>
            <a:xfrm>
              <a:off x="3045543" y="5122296"/>
              <a:ext cx="324052" cy="332605"/>
            </a:xfrm>
            <a:prstGeom prst="triangl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shade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0FAD47-D501-DECB-A284-AA2CFFF42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344" y="5087479"/>
              <a:ext cx="76594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6D302-F547-8F42-EB14-C81EBC5512C2}"/>
                </a:ext>
              </a:extLst>
            </p:cNvPr>
            <p:cNvCxnSpPr>
              <a:cxnSpLocks/>
            </p:cNvCxnSpPr>
            <p:nvPr/>
          </p:nvCxnSpPr>
          <p:spPr>
            <a:xfrm>
              <a:off x="3077495" y="5420084"/>
              <a:ext cx="0" cy="48180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E3682F-5E0A-481A-F92B-EB25F22B81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664" y="4902252"/>
              <a:ext cx="151581" cy="18284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C2CD9A-CB9A-D125-99B2-121E624B7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5668" y="4914442"/>
              <a:ext cx="3078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BF4384-827A-F285-9BB2-ED64CD296F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344" y="5471693"/>
              <a:ext cx="76594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DD3D53E-7F58-FC16-B5CE-CE258ABA2E6D}"/>
              </a:ext>
            </a:extLst>
          </p:cNvPr>
          <p:cNvSpPr txBox="1"/>
          <p:nvPr/>
        </p:nvSpPr>
        <p:spPr>
          <a:xfrm>
            <a:off x="1045227" y="5289804"/>
            <a:ext cx="155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Primary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BE03BD-4D70-9912-1350-93420BF1E512}"/>
              </a:ext>
            </a:extLst>
          </p:cNvPr>
          <p:cNvSpPr txBox="1"/>
          <p:nvPr/>
        </p:nvSpPr>
        <p:spPr>
          <a:xfrm>
            <a:off x="1036807" y="6656624"/>
            <a:ext cx="155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Bypass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B0ADFA-3797-7649-41CB-4EACE96A9862}"/>
              </a:ext>
            </a:extLst>
          </p:cNvPr>
          <p:cNvSpPr txBox="1"/>
          <p:nvPr/>
        </p:nvSpPr>
        <p:spPr>
          <a:xfrm>
            <a:off x="4440273" y="5400919"/>
            <a:ext cx="1550544" cy="38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Load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C913F90-867A-337F-7FC9-EC273BA5DE7F}"/>
              </a:ext>
            </a:extLst>
          </p:cNvPr>
          <p:cNvCxnSpPr>
            <a:cxnSpLocks/>
          </p:cNvCxnSpPr>
          <p:nvPr/>
        </p:nvCxnSpPr>
        <p:spPr>
          <a:xfrm>
            <a:off x="3124853" y="5746099"/>
            <a:ext cx="42739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2DA7A27-3180-5856-8E69-A5EEABBAEF9B}"/>
              </a:ext>
            </a:extLst>
          </p:cNvPr>
          <p:cNvCxnSpPr>
            <a:cxnSpLocks/>
          </p:cNvCxnSpPr>
          <p:nvPr/>
        </p:nvCxnSpPr>
        <p:spPr>
          <a:xfrm flipV="1">
            <a:off x="3346366" y="4396342"/>
            <a:ext cx="0" cy="13443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3241983-8763-F7B8-C61D-941A9ECE91B0}"/>
              </a:ext>
            </a:extLst>
          </p:cNvPr>
          <p:cNvCxnSpPr>
            <a:cxnSpLocks/>
          </p:cNvCxnSpPr>
          <p:nvPr/>
        </p:nvCxnSpPr>
        <p:spPr>
          <a:xfrm>
            <a:off x="3329641" y="4416896"/>
            <a:ext cx="219499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3D68993-7C22-4C08-4EE6-E662C675E718}"/>
              </a:ext>
            </a:extLst>
          </p:cNvPr>
          <p:cNvCxnSpPr>
            <a:cxnSpLocks/>
          </p:cNvCxnSpPr>
          <p:nvPr/>
        </p:nvCxnSpPr>
        <p:spPr>
          <a:xfrm>
            <a:off x="4489892" y="4416896"/>
            <a:ext cx="663845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5F73F84-49C6-9E69-F0BF-85C06CC22078}"/>
              </a:ext>
            </a:extLst>
          </p:cNvPr>
          <p:cNvCxnSpPr>
            <a:cxnSpLocks/>
          </p:cNvCxnSpPr>
          <p:nvPr/>
        </p:nvCxnSpPr>
        <p:spPr>
          <a:xfrm>
            <a:off x="4502450" y="5746099"/>
            <a:ext cx="89385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B3462E4-7729-E569-4E74-2064CA9EFEF1}"/>
              </a:ext>
            </a:extLst>
          </p:cNvPr>
          <p:cNvCxnSpPr>
            <a:cxnSpLocks/>
          </p:cNvCxnSpPr>
          <p:nvPr/>
        </p:nvCxnSpPr>
        <p:spPr>
          <a:xfrm>
            <a:off x="1526771" y="5746099"/>
            <a:ext cx="66113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15BC2D16-74C5-E30C-C7E4-68027ADD76CC}"/>
              </a:ext>
            </a:extLst>
          </p:cNvPr>
          <p:cNvSpPr/>
          <p:nvPr/>
        </p:nvSpPr>
        <p:spPr>
          <a:xfrm rot="5400000">
            <a:off x="1744980" y="5629381"/>
            <a:ext cx="274789" cy="2368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F6084C0A-2E4E-E95D-39F3-528F263F716D}"/>
              </a:ext>
            </a:extLst>
          </p:cNvPr>
          <p:cNvSpPr/>
          <p:nvPr/>
        </p:nvSpPr>
        <p:spPr>
          <a:xfrm rot="5400000">
            <a:off x="3232934" y="5629381"/>
            <a:ext cx="274789" cy="2368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96787CAA-EDA6-9C9E-CEC1-5F2006285440}"/>
              </a:ext>
            </a:extLst>
          </p:cNvPr>
          <p:cNvSpPr/>
          <p:nvPr/>
        </p:nvSpPr>
        <p:spPr>
          <a:xfrm rot="5400000">
            <a:off x="4910794" y="5629381"/>
            <a:ext cx="274789" cy="2368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aphic 39">
            <a:extLst>
              <a:ext uri="{FF2B5EF4-FFF2-40B4-BE49-F238E27FC236}">
                <a16:creationId xmlns:a16="http://schemas.microsoft.com/office/drawing/2014/main" id="{4B5CE297-42A1-32B4-0C28-403D2AB9984B}"/>
              </a:ext>
            </a:extLst>
          </p:cNvPr>
          <p:cNvGrpSpPr/>
          <p:nvPr/>
        </p:nvGrpSpPr>
        <p:grpSpPr>
          <a:xfrm>
            <a:off x="7974367" y="5254263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139" name="Graphic 39">
              <a:extLst>
                <a:ext uri="{FF2B5EF4-FFF2-40B4-BE49-F238E27FC236}">
                  <a16:creationId xmlns:a16="http://schemas.microsoft.com/office/drawing/2014/main" id="{F5475EB9-9AA9-8373-0584-4A275DA20750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49F68A7-2026-5417-91A8-11B71899F430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7CA217A-7AA2-DAF3-F640-E42255A65203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EF18885-C419-9521-120B-2B270EE72D20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60CED23-E24F-60B8-D260-17B24C21B412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3B0FAC-4A1C-E185-2598-44682B61F46F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4393835-A25E-41F3-8C86-E158AC022BD4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122A0E3-80B6-4849-9807-86CB9D46C26D}"/>
                </a:ext>
              </a:extLst>
            </p:cNvPr>
            <p:cNvSpPr/>
            <p:nvPr/>
          </p:nvSpPr>
          <p:spPr>
            <a:xfrm rot="10800000">
              <a:off x="8473858" y="2110578"/>
              <a:ext cx="216203" cy="93627"/>
            </a:xfrm>
            <a:custGeom>
              <a:avLst/>
              <a:gdLst>
                <a:gd name="connsiteX0" fmla="*/ 22 w 216203"/>
                <a:gd name="connsiteY0" fmla="*/ 46850 h 93627"/>
                <a:gd name="connsiteX1" fmla="*/ 216225 w 216203"/>
                <a:gd name="connsiteY1" fmla="*/ 46850 h 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203" h="93627">
                  <a:moveTo>
                    <a:pt x="22" y="46850"/>
                  </a:moveTo>
                  <a:cubicBezTo>
                    <a:pt x="108124" y="-115317"/>
                    <a:pt x="108124" y="209018"/>
                    <a:pt x="216225" y="46850"/>
                  </a:cubicBez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CC6C56A-A7F6-94AD-08BF-8D9EB2E7E4FF}"/>
              </a:ext>
            </a:extLst>
          </p:cNvPr>
          <p:cNvGrpSpPr/>
          <p:nvPr/>
        </p:nvGrpSpPr>
        <p:grpSpPr>
          <a:xfrm>
            <a:off x="9235893" y="4406659"/>
            <a:ext cx="651666" cy="660354"/>
            <a:chOff x="3099015" y="2385364"/>
            <a:chExt cx="359435" cy="56632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3626C3C-E3E8-C12A-68B1-8C3618B1B61B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3" y="2385364"/>
              <a:ext cx="0" cy="16733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30C5BCB-C9B4-495B-5E06-27A01F5D6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015" y="2552700"/>
              <a:ext cx="35943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1F484FE-A45D-D7BE-C886-FF97F668903D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3" y="2814133"/>
              <a:ext cx="0" cy="13755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5145600-EED6-5068-5C9C-1633AD035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015" y="2726988"/>
              <a:ext cx="35943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549776E-2073-3979-5961-704BD3F36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269" y="2814133"/>
              <a:ext cx="17092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F59842A-5E45-77E2-83F7-2667C7150D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269" y="2639844"/>
              <a:ext cx="17092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4" name="Graphic 39">
            <a:extLst>
              <a:ext uri="{FF2B5EF4-FFF2-40B4-BE49-F238E27FC236}">
                <a16:creationId xmlns:a16="http://schemas.microsoft.com/office/drawing/2014/main" id="{DA76369F-55DB-A631-B921-D85DB6179D74}"/>
              </a:ext>
            </a:extLst>
          </p:cNvPr>
          <p:cNvGrpSpPr/>
          <p:nvPr/>
        </p:nvGrpSpPr>
        <p:grpSpPr>
          <a:xfrm flipH="1">
            <a:off x="6603240" y="5257260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155" name="Graphic 39">
              <a:extLst>
                <a:ext uri="{FF2B5EF4-FFF2-40B4-BE49-F238E27FC236}">
                  <a16:creationId xmlns:a16="http://schemas.microsoft.com/office/drawing/2014/main" id="{D10661DE-168B-6EAC-8651-0216E6D9431A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40752C8-31CF-EAA9-78E3-56D147069823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A77F32D-CF35-E717-3A7C-7D050F905130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26375E6-B455-29FD-FFF9-575D538940AA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0511631-5FD6-DB4B-FDEB-FC0B25FCDA7C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428EFB8-77A8-F431-6587-33A24530B85A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89FF3CB-AB7E-779B-05BF-07D5BC899BCA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D3355A0-F984-E129-376C-954BDE519E76}"/>
                </a:ext>
              </a:extLst>
            </p:cNvPr>
            <p:cNvSpPr/>
            <p:nvPr/>
          </p:nvSpPr>
          <p:spPr>
            <a:xfrm rot="10800000">
              <a:off x="8473858" y="2110578"/>
              <a:ext cx="216203" cy="93627"/>
            </a:xfrm>
            <a:custGeom>
              <a:avLst/>
              <a:gdLst>
                <a:gd name="connsiteX0" fmla="*/ 22 w 216203"/>
                <a:gd name="connsiteY0" fmla="*/ 46850 h 93627"/>
                <a:gd name="connsiteX1" fmla="*/ 216225 w 216203"/>
                <a:gd name="connsiteY1" fmla="*/ 46850 h 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203" h="93627">
                  <a:moveTo>
                    <a:pt x="22" y="46850"/>
                  </a:moveTo>
                  <a:cubicBezTo>
                    <a:pt x="108124" y="-115317"/>
                    <a:pt x="108124" y="209018"/>
                    <a:pt x="216225" y="46850"/>
                  </a:cubicBez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3" name="Graphic 39">
            <a:extLst>
              <a:ext uri="{FF2B5EF4-FFF2-40B4-BE49-F238E27FC236}">
                <a16:creationId xmlns:a16="http://schemas.microsoft.com/office/drawing/2014/main" id="{5DA916C1-8DCC-A078-F095-4F8922728DE2}"/>
              </a:ext>
            </a:extLst>
          </p:cNvPr>
          <p:cNvGrpSpPr/>
          <p:nvPr/>
        </p:nvGrpSpPr>
        <p:grpSpPr>
          <a:xfrm>
            <a:off x="7961809" y="3937741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164" name="Graphic 39">
              <a:extLst>
                <a:ext uri="{FF2B5EF4-FFF2-40B4-BE49-F238E27FC236}">
                  <a16:creationId xmlns:a16="http://schemas.microsoft.com/office/drawing/2014/main" id="{551D6A34-A58F-FF8C-D4A3-82914CF4693D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3BBBED5-5C3F-754A-9323-AB4266D36D78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0629A84-DD64-38CD-0B50-856E9C53A008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958560F-1F90-77B1-6BFD-B5F09BCA01EC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233666E-A70C-67E1-9F6F-EDF87AAAD87E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4E63BF3-1EA8-0A34-E2C4-9B8A4FD2D7CF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395DC05-B7A6-EF54-C447-88BE01ABC93A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5550CBF-C28E-5F3D-67F9-85F4F49E3DBA}"/>
                </a:ext>
              </a:extLst>
            </p:cNvPr>
            <p:cNvSpPr/>
            <p:nvPr/>
          </p:nvSpPr>
          <p:spPr>
            <a:xfrm>
              <a:off x="8493795" y="2166646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D5FE6EA-904E-AC92-25F2-8E762A8E99F0}"/>
                </a:ext>
              </a:extLst>
            </p:cNvPr>
            <p:cNvSpPr/>
            <p:nvPr/>
          </p:nvSpPr>
          <p:spPr>
            <a:xfrm>
              <a:off x="8576122" y="2226518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F746BE4-F751-ED6A-B20E-F2779088624E}"/>
                </a:ext>
              </a:extLst>
            </p:cNvPr>
            <p:cNvSpPr/>
            <p:nvPr/>
          </p:nvSpPr>
          <p:spPr>
            <a:xfrm>
              <a:off x="8493795" y="2226518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3CC0A36-6020-E78F-390F-1C26C887009E}"/>
                </a:ext>
              </a:extLst>
            </p:cNvPr>
            <p:cNvSpPr/>
            <p:nvPr/>
          </p:nvSpPr>
          <p:spPr>
            <a:xfrm>
              <a:off x="8658447" y="2226518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DD558DA-EA1C-AD63-F4A7-D0311EE2252A}"/>
              </a:ext>
            </a:extLst>
          </p:cNvPr>
          <p:cNvGrpSpPr/>
          <p:nvPr/>
        </p:nvGrpSpPr>
        <p:grpSpPr>
          <a:xfrm flipV="1">
            <a:off x="5946236" y="6462827"/>
            <a:ext cx="3257337" cy="947548"/>
            <a:chOff x="-250959" y="3165157"/>
            <a:chExt cx="2949038" cy="857863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F8DAE-5A4A-5569-572B-E6C5EB061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0959" y="3537944"/>
              <a:ext cx="2949038" cy="0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8747E5B-143A-C761-AE0F-BDBA2224FE50}"/>
                </a:ext>
              </a:extLst>
            </p:cNvPr>
            <p:cNvSpPr/>
            <p:nvPr/>
          </p:nvSpPr>
          <p:spPr>
            <a:xfrm>
              <a:off x="1589066" y="3165157"/>
              <a:ext cx="857865" cy="85786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EA31A02-784C-B468-76F3-03A81AFC5E6A}"/>
              </a:ext>
            </a:extLst>
          </p:cNvPr>
          <p:cNvCxnSpPr>
            <a:cxnSpLocks/>
          </p:cNvCxnSpPr>
          <p:nvPr/>
        </p:nvCxnSpPr>
        <p:spPr>
          <a:xfrm>
            <a:off x="9165175" y="5731038"/>
            <a:ext cx="0" cy="1284679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1F8109F-008D-E2AB-3754-E81EC8AC6E63}"/>
              </a:ext>
            </a:extLst>
          </p:cNvPr>
          <p:cNvGrpSpPr/>
          <p:nvPr/>
        </p:nvGrpSpPr>
        <p:grpSpPr>
          <a:xfrm rot="5400000">
            <a:off x="8172400" y="6593303"/>
            <a:ext cx="551722" cy="740207"/>
            <a:chOff x="2677344" y="4605675"/>
            <a:chExt cx="966148" cy="1296213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B9EF9EA-4DA4-63E7-C6F2-6E44726830A2}"/>
                </a:ext>
              </a:extLst>
            </p:cNvPr>
            <p:cNvCxnSpPr>
              <a:cxnSpLocks/>
            </p:cNvCxnSpPr>
            <p:nvPr/>
          </p:nvCxnSpPr>
          <p:spPr>
            <a:xfrm>
              <a:off x="3077495" y="4605675"/>
              <a:ext cx="0" cy="48180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601F60E8-65FD-E0E0-24B7-8E21E29B28F6}"/>
                </a:ext>
              </a:extLst>
            </p:cNvPr>
            <p:cNvSpPr/>
            <p:nvPr/>
          </p:nvSpPr>
          <p:spPr>
            <a:xfrm rot="10800000">
              <a:off x="2753443" y="5087479"/>
              <a:ext cx="324052" cy="332605"/>
            </a:xfrm>
            <a:prstGeom prst="triangl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shade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08933483-25B2-4202-07B0-65C988F9071B}"/>
                </a:ext>
              </a:extLst>
            </p:cNvPr>
            <p:cNvSpPr/>
            <p:nvPr/>
          </p:nvSpPr>
          <p:spPr>
            <a:xfrm>
              <a:off x="3045543" y="5122296"/>
              <a:ext cx="324052" cy="332605"/>
            </a:xfrm>
            <a:prstGeom prst="triangl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shade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FF805BC-F5A0-2DDD-2930-29D00D519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344" y="5087479"/>
              <a:ext cx="76594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AFCC0D1-444A-ACE0-7FAE-74D8723D3267}"/>
                </a:ext>
              </a:extLst>
            </p:cNvPr>
            <p:cNvCxnSpPr>
              <a:cxnSpLocks/>
            </p:cNvCxnSpPr>
            <p:nvPr/>
          </p:nvCxnSpPr>
          <p:spPr>
            <a:xfrm>
              <a:off x="3077495" y="5420084"/>
              <a:ext cx="0" cy="48180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FFF6A5A-9B2D-A1B5-7EC8-2569D10DC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664" y="4902252"/>
              <a:ext cx="151581" cy="18284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1ABE62E-4A25-F039-D368-3A616943E8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5668" y="4914442"/>
              <a:ext cx="3078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72A293E-8C48-4F6B-B649-49C139EF72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344" y="5471693"/>
              <a:ext cx="76594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F6EE2FDD-8079-0641-9967-1DF67C5E525C}"/>
              </a:ext>
            </a:extLst>
          </p:cNvPr>
          <p:cNvSpPr txBox="1"/>
          <p:nvPr/>
        </p:nvSpPr>
        <p:spPr>
          <a:xfrm>
            <a:off x="5464692" y="5289804"/>
            <a:ext cx="155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Primary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353E892-EE17-0E54-36A9-FD2769D4F106}"/>
              </a:ext>
            </a:extLst>
          </p:cNvPr>
          <p:cNvSpPr txBox="1"/>
          <p:nvPr/>
        </p:nvSpPr>
        <p:spPr>
          <a:xfrm>
            <a:off x="5456272" y="6656624"/>
            <a:ext cx="155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Bypass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7EA8FF7-3EB3-5033-0BF9-C17D62CEEA96}"/>
              </a:ext>
            </a:extLst>
          </p:cNvPr>
          <p:cNvSpPr txBox="1"/>
          <p:nvPr/>
        </p:nvSpPr>
        <p:spPr>
          <a:xfrm>
            <a:off x="8859738" y="5400919"/>
            <a:ext cx="1550544" cy="38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Load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88DDFC6-C81D-0A6C-23DC-06A01B5573A5}"/>
              </a:ext>
            </a:extLst>
          </p:cNvPr>
          <p:cNvCxnSpPr>
            <a:cxnSpLocks/>
          </p:cNvCxnSpPr>
          <p:nvPr/>
        </p:nvCxnSpPr>
        <p:spPr>
          <a:xfrm>
            <a:off x="7544318" y="5746099"/>
            <a:ext cx="427392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C5F2D08-59D2-03BE-AAA2-F3B43AE6DE4B}"/>
              </a:ext>
            </a:extLst>
          </p:cNvPr>
          <p:cNvCxnSpPr>
            <a:cxnSpLocks/>
          </p:cNvCxnSpPr>
          <p:nvPr/>
        </p:nvCxnSpPr>
        <p:spPr>
          <a:xfrm flipV="1">
            <a:off x="7765831" y="4396342"/>
            <a:ext cx="0" cy="13443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949D7F0-3BE8-2452-CDD3-68E0B07B385E}"/>
              </a:ext>
            </a:extLst>
          </p:cNvPr>
          <p:cNvCxnSpPr>
            <a:cxnSpLocks/>
          </p:cNvCxnSpPr>
          <p:nvPr/>
        </p:nvCxnSpPr>
        <p:spPr>
          <a:xfrm>
            <a:off x="7749106" y="4416896"/>
            <a:ext cx="219499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96D262B1-3748-427F-8C27-FD252A9E6D1C}"/>
              </a:ext>
            </a:extLst>
          </p:cNvPr>
          <p:cNvCxnSpPr>
            <a:cxnSpLocks/>
          </p:cNvCxnSpPr>
          <p:nvPr/>
        </p:nvCxnSpPr>
        <p:spPr>
          <a:xfrm>
            <a:off x="8909357" y="4416896"/>
            <a:ext cx="663845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309FD77-EF7A-326F-0CD7-3BF23CE281C9}"/>
              </a:ext>
            </a:extLst>
          </p:cNvPr>
          <p:cNvCxnSpPr>
            <a:cxnSpLocks/>
          </p:cNvCxnSpPr>
          <p:nvPr/>
        </p:nvCxnSpPr>
        <p:spPr>
          <a:xfrm>
            <a:off x="8921915" y="5746099"/>
            <a:ext cx="893857" cy="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0B4EEE8-7EA7-5E43-D7BD-CD5B066BA28D}"/>
              </a:ext>
            </a:extLst>
          </p:cNvPr>
          <p:cNvCxnSpPr>
            <a:cxnSpLocks/>
          </p:cNvCxnSpPr>
          <p:nvPr/>
        </p:nvCxnSpPr>
        <p:spPr>
          <a:xfrm>
            <a:off x="5946236" y="5746099"/>
            <a:ext cx="661134" cy="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56DFEFCC-F134-6285-3530-98F7AF7F0BF6}"/>
              </a:ext>
            </a:extLst>
          </p:cNvPr>
          <p:cNvSpPr/>
          <p:nvPr/>
        </p:nvSpPr>
        <p:spPr>
          <a:xfrm rot="5400000">
            <a:off x="9330259" y="5629381"/>
            <a:ext cx="274789" cy="23688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Graphic 39">
            <a:extLst>
              <a:ext uri="{FF2B5EF4-FFF2-40B4-BE49-F238E27FC236}">
                <a16:creationId xmlns:a16="http://schemas.microsoft.com/office/drawing/2014/main" id="{C1573B88-8476-7092-89B7-611E9F9D6FB4}"/>
              </a:ext>
            </a:extLst>
          </p:cNvPr>
          <p:cNvGrpSpPr/>
          <p:nvPr/>
        </p:nvGrpSpPr>
        <p:grpSpPr>
          <a:xfrm>
            <a:off x="12345610" y="5254263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202" name="Graphic 39">
              <a:extLst>
                <a:ext uri="{FF2B5EF4-FFF2-40B4-BE49-F238E27FC236}">
                  <a16:creationId xmlns:a16="http://schemas.microsoft.com/office/drawing/2014/main" id="{5094D506-C108-6C03-62E6-9D3FFB4298AA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0E6D94F-FC13-A9C7-617B-94A05B88B0B6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B7E83A06-B9BF-77CC-A813-8647A417567F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2C804CC-7C42-EF99-70CB-6AD77FE1CFF2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749DC6A-4C5A-0129-6567-A08143D5150E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6DAF251-DD0C-6034-6EBA-BDDC4C972AB9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9A49E93-90D4-0C7A-1DFF-29F612613612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A2E71DF-1D11-0D5B-390C-8D0448F2AAE1}"/>
                </a:ext>
              </a:extLst>
            </p:cNvPr>
            <p:cNvSpPr/>
            <p:nvPr/>
          </p:nvSpPr>
          <p:spPr>
            <a:xfrm rot="10800000">
              <a:off x="8473858" y="2110578"/>
              <a:ext cx="216203" cy="93627"/>
            </a:xfrm>
            <a:custGeom>
              <a:avLst/>
              <a:gdLst>
                <a:gd name="connsiteX0" fmla="*/ 22 w 216203"/>
                <a:gd name="connsiteY0" fmla="*/ 46850 h 93627"/>
                <a:gd name="connsiteX1" fmla="*/ 216225 w 216203"/>
                <a:gd name="connsiteY1" fmla="*/ 46850 h 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203" h="93627">
                  <a:moveTo>
                    <a:pt x="22" y="46850"/>
                  </a:moveTo>
                  <a:cubicBezTo>
                    <a:pt x="108124" y="-115317"/>
                    <a:pt x="108124" y="209018"/>
                    <a:pt x="216225" y="46850"/>
                  </a:cubicBez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DE198FC-44D7-AB6E-E970-1FEE4FAACA5F}"/>
              </a:ext>
            </a:extLst>
          </p:cNvPr>
          <p:cNvGrpSpPr/>
          <p:nvPr/>
        </p:nvGrpSpPr>
        <p:grpSpPr>
          <a:xfrm>
            <a:off x="13607136" y="4406659"/>
            <a:ext cx="651666" cy="660354"/>
            <a:chOff x="3099015" y="2385364"/>
            <a:chExt cx="359435" cy="566320"/>
          </a:xfrm>
        </p:grpSpPr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31BC99B-06AC-A4BA-03FB-4D067C92E5B0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3" y="2385364"/>
              <a:ext cx="0" cy="16733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1EA8AD8-D50E-697D-7196-5CAE36302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015" y="2552700"/>
              <a:ext cx="35943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81B5628-D0C5-E5D9-026C-4DE06EF40818}"/>
                </a:ext>
              </a:extLst>
            </p:cNvPr>
            <p:cNvCxnSpPr>
              <a:cxnSpLocks/>
            </p:cNvCxnSpPr>
            <p:nvPr/>
          </p:nvCxnSpPr>
          <p:spPr>
            <a:xfrm>
              <a:off x="3279573" y="2814133"/>
              <a:ext cx="0" cy="13755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370C1D2-2668-B846-9BF0-FF07421FD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015" y="2726988"/>
              <a:ext cx="35943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56F106D-553B-9230-F7A9-CF91217B5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269" y="2814133"/>
              <a:ext cx="17092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76B3D1A-186F-D056-6C6F-65EC5CB486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269" y="2639844"/>
              <a:ext cx="17092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17" name="Graphic 39">
            <a:extLst>
              <a:ext uri="{FF2B5EF4-FFF2-40B4-BE49-F238E27FC236}">
                <a16:creationId xmlns:a16="http://schemas.microsoft.com/office/drawing/2014/main" id="{94EC58DE-03A1-6F46-1536-AC1498636AFC}"/>
              </a:ext>
            </a:extLst>
          </p:cNvPr>
          <p:cNvGrpSpPr/>
          <p:nvPr/>
        </p:nvGrpSpPr>
        <p:grpSpPr>
          <a:xfrm flipH="1">
            <a:off x="10974483" y="5257260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218" name="Graphic 39">
              <a:extLst>
                <a:ext uri="{FF2B5EF4-FFF2-40B4-BE49-F238E27FC236}">
                  <a16:creationId xmlns:a16="http://schemas.microsoft.com/office/drawing/2014/main" id="{262E4905-EB10-6D83-EC22-EDC6DA26484E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C2DF7B3-F5C3-CCAB-B772-CA3FE8C8CF4D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9A707B8-273D-1F64-DFB6-7EF8025BDBEA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E38B2B2-EBEC-89CD-3A2D-71642CBC6FB6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05A019A-CCD4-D653-5393-08B3B0E26585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54B7BF8-AA4C-C4BA-A453-8CCC1C0B08F0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27F8AB1-AEF6-39CA-B5EB-6C9264F424A4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DBA327DE-9670-F253-4145-A2EAD535B69C}"/>
                </a:ext>
              </a:extLst>
            </p:cNvPr>
            <p:cNvSpPr/>
            <p:nvPr/>
          </p:nvSpPr>
          <p:spPr>
            <a:xfrm rot="10800000">
              <a:off x="8473858" y="2110578"/>
              <a:ext cx="216203" cy="93627"/>
            </a:xfrm>
            <a:custGeom>
              <a:avLst/>
              <a:gdLst>
                <a:gd name="connsiteX0" fmla="*/ 22 w 216203"/>
                <a:gd name="connsiteY0" fmla="*/ 46850 h 93627"/>
                <a:gd name="connsiteX1" fmla="*/ 216225 w 216203"/>
                <a:gd name="connsiteY1" fmla="*/ 46850 h 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203" h="93627">
                  <a:moveTo>
                    <a:pt x="22" y="46850"/>
                  </a:moveTo>
                  <a:cubicBezTo>
                    <a:pt x="108124" y="-115317"/>
                    <a:pt x="108124" y="209018"/>
                    <a:pt x="216225" y="46850"/>
                  </a:cubicBez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6" name="Graphic 39">
            <a:extLst>
              <a:ext uri="{FF2B5EF4-FFF2-40B4-BE49-F238E27FC236}">
                <a16:creationId xmlns:a16="http://schemas.microsoft.com/office/drawing/2014/main" id="{E080E3E5-A20E-999C-EC2C-D97080E1AD59}"/>
              </a:ext>
            </a:extLst>
          </p:cNvPr>
          <p:cNvGrpSpPr/>
          <p:nvPr/>
        </p:nvGrpSpPr>
        <p:grpSpPr>
          <a:xfrm>
            <a:off x="12333052" y="3937741"/>
            <a:ext cx="947548" cy="947550"/>
            <a:chOff x="8061390" y="1571727"/>
            <a:chExt cx="718481" cy="718481"/>
          </a:xfrm>
          <a:solidFill>
            <a:srgbClr val="FFFFFF"/>
          </a:solidFill>
        </p:grpSpPr>
        <p:grpSp>
          <p:nvGrpSpPr>
            <p:cNvPr id="227" name="Graphic 39">
              <a:extLst>
                <a:ext uri="{FF2B5EF4-FFF2-40B4-BE49-F238E27FC236}">
                  <a16:creationId xmlns:a16="http://schemas.microsoft.com/office/drawing/2014/main" id="{1BF47E9F-AD57-1BC8-F8A4-223286C93E48}"/>
                </a:ext>
              </a:extLst>
            </p:cNvPr>
            <p:cNvGrpSpPr/>
            <p:nvPr/>
          </p:nvGrpSpPr>
          <p:grpSpPr>
            <a:xfrm>
              <a:off x="8061390" y="1571727"/>
              <a:ext cx="718481" cy="718481"/>
              <a:chOff x="8061390" y="1571727"/>
              <a:chExt cx="718481" cy="718481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E3B8E3E-9722-D7C1-73EB-4655E1119435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9 w 718481"/>
                  <a:gd name="connsiteY0" fmla="*/ 19 h 718481"/>
                  <a:gd name="connsiteX1" fmla="*/ 718490 w 718481"/>
                  <a:gd name="connsiteY1" fmla="*/ 19 h 718481"/>
                  <a:gd name="connsiteX2" fmla="*/ 718490 w 718481"/>
                  <a:gd name="connsiteY2" fmla="*/ 718500 h 718481"/>
                  <a:gd name="connsiteX3" fmla="*/ 9 w 718481"/>
                  <a:gd name="connsiteY3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81" h="718481">
                    <a:moveTo>
                      <a:pt x="9" y="19"/>
                    </a:moveTo>
                    <a:lnTo>
                      <a:pt x="718490" y="19"/>
                    </a:lnTo>
                    <a:lnTo>
                      <a:pt x="718490" y="718500"/>
                    </a:lnTo>
                    <a:lnTo>
                      <a:pt x="9" y="718500"/>
                    </a:lnTo>
                    <a:close/>
                  </a:path>
                </a:pathLst>
              </a:custGeom>
              <a:solidFill>
                <a:srgbClr val="FFFFFF"/>
              </a:solidFill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6DDC011-E1EA-7B6F-73CA-2CBD295B00D3}"/>
                  </a:ext>
                </a:extLst>
              </p:cNvPr>
              <p:cNvSpPr/>
              <p:nvPr/>
            </p:nvSpPr>
            <p:spPr>
              <a:xfrm rot="10800000">
                <a:off x="8061390" y="1571727"/>
                <a:ext cx="718481" cy="718481"/>
              </a:xfrm>
              <a:custGeom>
                <a:avLst/>
                <a:gdLst>
                  <a:gd name="connsiteX0" fmla="*/ 718490 w 718481"/>
                  <a:gd name="connsiteY0" fmla="*/ 19 h 718481"/>
                  <a:gd name="connsiteX1" fmla="*/ 9 w 718481"/>
                  <a:gd name="connsiteY1" fmla="*/ 718500 h 7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8481" h="718481">
                    <a:moveTo>
                      <a:pt x="718490" y="19"/>
                    </a:moveTo>
                    <a:lnTo>
                      <a:pt x="9" y="718500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AB3C5AA-D777-37F6-7B15-B6212DA4DF76}"/>
                </a:ext>
              </a:extLst>
            </p:cNvPr>
            <p:cNvSpPr/>
            <p:nvPr/>
          </p:nvSpPr>
          <p:spPr>
            <a:xfrm>
              <a:off x="8151200" y="1661537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CDE1843D-D446-B808-580A-8B636FCF9F57}"/>
                </a:ext>
              </a:extLst>
            </p:cNvPr>
            <p:cNvSpPr/>
            <p:nvPr/>
          </p:nvSpPr>
          <p:spPr>
            <a:xfrm>
              <a:off x="8233526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1467860-8C93-8D53-D8EF-62C2773DD0B3}"/>
                </a:ext>
              </a:extLst>
            </p:cNvPr>
            <p:cNvSpPr/>
            <p:nvPr/>
          </p:nvSpPr>
          <p:spPr>
            <a:xfrm>
              <a:off x="8151200" y="1721411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85496A2-1EC0-4487-6789-18171CF09E4D}"/>
                </a:ext>
              </a:extLst>
            </p:cNvPr>
            <p:cNvSpPr/>
            <p:nvPr/>
          </p:nvSpPr>
          <p:spPr>
            <a:xfrm>
              <a:off x="8315852" y="1721411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DE7599D-DA94-3F30-C773-F00CA414F572}"/>
                </a:ext>
              </a:extLst>
            </p:cNvPr>
            <p:cNvSpPr/>
            <p:nvPr/>
          </p:nvSpPr>
          <p:spPr>
            <a:xfrm>
              <a:off x="8493795" y="2166646"/>
              <a:ext cx="209557" cy="29936"/>
            </a:xfrm>
            <a:custGeom>
              <a:avLst/>
              <a:gdLst>
                <a:gd name="connsiteX0" fmla="*/ 1 w 209557"/>
                <a:gd name="connsiteY0" fmla="*/ 1 h 29936"/>
                <a:gd name="connsiteX1" fmla="*/ 209558 w 209557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7" h="29936">
                  <a:moveTo>
                    <a:pt x="1" y="1"/>
                  </a:moveTo>
                  <a:lnTo>
                    <a:pt x="209558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4745E5D-A79E-51E6-5607-5DB2D2E98C6F}"/>
                </a:ext>
              </a:extLst>
            </p:cNvPr>
            <p:cNvSpPr/>
            <p:nvPr/>
          </p:nvSpPr>
          <p:spPr>
            <a:xfrm>
              <a:off x="8576122" y="2226518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5C5AECC1-E33B-0FF6-F9E5-C2DCB10CFF4D}"/>
                </a:ext>
              </a:extLst>
            </p:cNvPr>
            <p:cNvSpPr/>
            <p:nvPr/>
          </p:nvSpPr>
          <p:spPr>
            <a:xfrm>
              <a:off x="8493795" y="2226518"/>
              <a:ext cx="44905" cy="29936"/>
            </a:xfrm>
            <a:custGeom>
              <a:avLst/>
              <a:gdLst>
                <a:gd name="connsiteX0" fmla="*/ 1 w 44905"/>
                <a:gd name="connsiteY0" fmla="*/ 1 h 29936"/>
                <a:gd name="connsiteX1" fmla="*/ 44906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1" y="1"/>
                  </a:moveTo>
                  <a:lnTo>
                    <a:pt x="44906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D904459-7DA9-32B6-4ABF-DF88D96D7C5B}"/>
                </a:ext>
              </a:extLst>
            </p:cNvPr>
            <p:cNvSpPr/>
            <p:nvPr/>
          </p:nvSpPr>
          <p:spPr>
            <a:xfrm>
              <a:off x="8658447" y="2226518"/>
              <a:ext cx="44905" cy="29936"/>
            </a:xfrm>
            <a:custGeom>
              <a:avLst/>
              <a:gdLst>
                <a:gd name="connsiteX0" fmla="*/ 44906 w 44905"/>
                <a:gd name="connsiteY0" fmla="*/ 1 h 29936"/>
                <a:gd name="connsiteX1" fmla="*/ 1 w 44905"/>
                <a:gd name="connsiteY1" fmla="*/ 1 h 2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05" h="29936">
                  <a:moveTo>
                    <a:pt x="44906" y="1"/>
                  </a:moveTo>
                  <a:lnTo>
                    <a:pt x="1" y="1"/>
                  </a:lnTo>
                </a:path>
              </a:pathLst>
            </a:custGeom>
            <a:noFill/>
            <a:ln w="1491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00"/>
              <a:endParaRPr lang="en-US" sz="4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CE36FEF-8545-A7AC-862E-E78D29E22630}"/>
              </a:ext>
            </a:extLst>
          </p:cNvPr>
          <p:cNvGrpSpPr/>
          <p:nvPr/>
        </p:nvGrpSpPr>
        <p:grpSpPr>
          <a:xfrm flipV="1">
            <a:off x="10317479" y="6462827"/>
            <a:ext cx="3257337" cy="947548"/>
            <a:chOff x="-250959" y="3165157"/>
            <a:chExt cx="2949038" cy="857863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19AC544-2D84-7423-039E-26FAB8A1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0959" y="3537944"/>
              <a:ext cx="2949038" cy="0"/>
            </a:xfrm>
            <a:prstGeom prst="line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779B69A-7F3D-CD01-E385-09A3089CED18}"/>
                </a:ext>
              </a:extLst>
            </p:cNvPr>
            <p:cNvSpPr/>
            <p:nvPr/>
          </p:nvSpPr>
          <p:spPr>
            <a:xfrm>
              <a:off x="1589066" y="3165157"/>
              <a:ext cx="857865" cy="85786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90BFE380-36E0-2A22-B2D8-7481589EB024}"/>
              </a:ext>
            </a:extLst>
          </p:cNvPr>
          <p:cNvSpPr txBox="1"/>
          <p:nvPr/>
        </p:nvSpPr>
        <p:spPr>
          <a:xfrm rot="10800000" flipV="1">
            <a:off x="12370464" y="7496342"/>
            <a:ext cx="92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OFF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B1F48D4-9DD8-427F-FDF8-E3207F99D266}"/>
              </a:ext>
            </a:extLst>
          </p:cNvPr>
          <p:cNvCxnSpPr>
            <a:cxnSpLocks/>
          </p:cNvCxnSpPr>
          <p:nvPr/>
        </p:nvCxnSpPr>
        <p:spPr>
          <a:xfrm>
            <a:off x="13536418" y="5731038"/>
            <a:ext cx="0" cy="1284679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8E6F969-A835-6AAC-8EAD-7E885D1AFCDD}"/>
              </a:ext>
            </a:extLst>
          </p:cNvPr>
          <p:cNvGrpSpPr/>
          <p:nvPr/>
        </p:nvGrpSpPr>
        <p:grpSpPr>
          <a:xfrm rot="5400000">
            <a:off x="12543643" y="6593303"/>
            <a:ext cx="551722" cy="740207"/>
            <a:chOff x="2677344" y="4605675"/>
            <a:chExt cx="966148" cy="1296213"/>
          </a:xfrm>
        </p:grpSpPr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D360CDA-5A4D-6B79-C863-AD9770AF6FC6}"/>
                </a:ext>
              </a:extLst>
            </p:cNvPr>
            <p:cNvCxnSpPr>
              <a:cxnSpLocks/>
            </p:cNvCxnSpPr>
            <p:nvPr/>
          </p:nvCxnSpPr>
          <p:spPr>
            <a:xfrm>
              <a:off x="3077495" y="4605675"/>
              <a:ext cx="0" cy="48180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5" name="Isosceles Triangle 244">
              <a:extLst>
                <a:ext uri="{FF2B5EF4-FFF2-40B4-BE49-F238E27FC236}">
                  <a16:creationId xmlns:a16="http://schemas.microsoft.com/office/drawing/2014/main" id="{3BA2D7BA-B3C6-84AD-3EDC-6C8E0F303046}"/>
                </a:ext>
              </a:extLst>
            </p:cNvPr>
            <p:cNvSpPr/>
            <p:nvPr/>
          </p:nvSpPr>
          <p:spPr>
            <a:xfrm rot="10800000">
              <a:off x="2753443" y="5087479"/>
              <a:ext cx="324052" cy="332605"/>
            </a:xfrm>
            <a:prstGeom prst="triangl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shade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Isosceles Triangle 245">
              <a:extLst>
                <a:ext uri="{FF2B5EF4-FFF2-40B4-BE49-F238E27FC236}">
                  <a16:creationId xmlns:a16="http://schemas.microsoft.com/office/drawing/2014/main" id="{9A14D2A5-F1E5-CF9A-E264-157F0645275F}"/>
                </a:ext>
              </a:extLst>
            </p:cNvPr>
            <p:cNvSpPr/>
            <p:nvPr/>
          </p:nvSpPr>
          <p:spPr>
            <a:xfrm>
              <a:off x="3045543" y="5122296"/>
              <a:ext cx="324052" cy="332605"/>
            </a:xfrm>
            <a:prstGeom prst="triangl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Text" lastClr="000000">
                  <a:shade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F0EECD3-B6DB-4D75-0B81-2426DABED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344" y="5087479"/>
              <a:ext cx="76594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2ECCF44-3C74-FDC6-0D36-CF95E6C3CB80}"/>
                </a:ext>
              </a:extLst>
            </p:cNvPr>
            <p:cNvCxnSpPr>
              <a:cxnSpLocks/>
            </p:cNvCxnSpPr>
            <p:nvPr/>
          </p:nvCxnSpPr>
          <p:spPr>
            <a:xfrm>
              <a:off x="3077495" y="5420084"/>
              <a:ext cx="0" cy="48180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64ACD52-FF4B-4388-7C21-2DD604809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664" y="4902252"/>
              <a:ext cx="151581" cy="18284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F8F97A2-2EB5-9A30-D3E1-54A43C8A6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5668" y="4914442"/>
              <a:ext cx="3078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A59EAEE-E9F5-032C-196F-C5A70B23E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7344" y="5471693"/>
              <a:ext cx="76594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CB7E0B03-10B0-4AD9-959E-22E4ABF2DDDD}"/>
              </a:ext>
            </a:extLst>
          </p:cNvPr>
          <p:cNvSpPr txBox="1"/>
          <p:nvPr/>
        </p:nvSpPr>
        <p:spPr>
          <a:xfrm>
            <a:off x="9835935" y="5289804"/>
            <a:ext cx="155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Primary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2C815AFE-EBF9-8DED-581F-DCAFDD114885}"/>
              </a:ext>
            </a:extLst>
          </p:cNvPr>
          <p:cNvSpPr txBox="1"/>
          <p:nvPr/>
        </p:nvSpPr>
        <p:spPr>
          <a:xfrm>
            <a:off x="9827515" y="6656624"/>
            <a:ext cx="155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Bypass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B365164E-87AB-9B99-B371-8CD56285B2AF}"/>
              </a:ext>
            </a:extLst>
          </p:cNvPr>
          <p:cNvSpPr txBox="1"/>
          <p:nvPr/>
        </p:nvSpPr>
        <p:spPr>
          <a:xfrm>
            <a:off x="13230981" y="5400919"/>
            <a:ext cx="1550544" cy="38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Load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08D9393-0BAA-F5B4-A8B5-148B123EDD6C}"/>
              </a:ext>
            </a:extLst>
          </p:cNvPr>
          <p:cNvCxnSpPr>
            <a:cxnSpLocks/>
          </p:cNvCxnSpPr>
          <p:nvPr/>
        </p:nvCxnSpPr>
        <p:spPr>
          <a:xfrm>
            <a:off x="11915561" y="5746099"/>
            <a:ext cx="427392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53ED70E3-501F-90B6-8D7D-A86C2DD02320}"/>
              </a:ext>
            </a:extLst>
          </p:cNvPr>
          <p:cNvCxnSpPr>
            <a:cxnSpLocks/>
          </p:cNvCxnSpPr>
          <p:nvPr/>
        </p:nvCxnSpPr>
        <p:spPr>
          <a:xfrm flipV="1">
            <a:off x="12137074" y="4396342"/>
            <a:ext cx="0" cy="134437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7F180183-0130-13DA-1674-3040C3F304C2}"/>
              </a:ext>
            </a:extLst>
          </p:cNvPr>
          <p:cNvCxnSpPr>
            <a:cxnSpLocks/>
          </p:cNvCxnSpPr>
          <p:nvPr/>
        </p:nvCxnSpPr>
        <p:spPr>
          <a:xfrm>
            <a:off x="12120349" y="4416896"/>
            <a:ext cx="219499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22FD5297-4369-A7F9-5623-D437EDD934A5}"/>
              </a:ext>
            </a:extLst>
          </p:cNvPr>
          <p:cNvCxnSpPr>
            <a:cxnSpLocks/>
          </p:cNvCxnSpPr>
          <p:nvPr/>
        </p:nvCxnSpPr>
        <p:spPr>
          <a:xfrm>
            <a:off x="13280600" y="4416896"/>
            <a:ext cx="663845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6BA66598-3FFE-4796-09A4-1764321F688D}"/>
              </a:ext>
            </a:extLst>
          </p:cNvPr>
          <p:cNvCxnSpPr>
            <a:cxnSpLocks/>
          </p:cNvCxnSpPr>
          <p:nvPr/>
        </p:nvCxnSpPr>
        <p:spPr>
          <a:xfrm>
            <a:off x="13293158" y="5746099"/>
            <a:ext cx="893857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A1BDCCA6-280B-F79C-81C9-33888192B4A3}"/>
              </a:ext>
            </a:extLst>
          </p:cNvPr>
          <p:cNvCxnSpPr>
            <a:cxnSpLocks/>
          </p:cNvCxnSpPr>
          <p:nvPr/>
        </p:nvCxnSpPr>
        <p:spPr>
          <a:xfrm>
            <a:off x="10317479" y="5746099"/>
            <a:ext cx="661134" cy="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62" name="Isosceles Triangle 261">
            <a:extLst>
              <a:ext uri="{FF2B5EF4-FFF2-40B4-BE49-F238E27FC236}">
                <a16:creationId xmlns:a16="http://schemas.microsoft.com/office/drawing/2014/main" id="{48E3A611-EC5C-CA5F-276A-774CDF7A796A}"/>
              </a:ext>
            </a:extLst>
          </p:cNvPr>
          <p:cNvSpPr/>
          <p:nvPr/>
        </p:nvSpPr>
        <p:spPr>
          <a:xfrm rot="5400000">
            <a:off x="12023642" y="5629381"/>
            <a:ext cx="274789" cy="23688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7EF4446C-5C76-829F-A8DE-B381C395D730}"/>
              </a:ext>
            </a:extLst>
          </p:cNvPr>
          <p:cNvSpPr/>
          <p:nvPr/>
        </p:nvSpPr>
        <p:spPr>
          <a:xfrm rot="5400000">
            <a:off x="13701502" y="5629381"/>
            <a:ext cx="274789" cy="23688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B68A1092-FD83-8A2D-D625-3E75C6F5F1C2}"/>
              </a:ext>
            </a:extLst>
          </p:cNvPr>
          <p:cNvSpPr txBox="1"/>
          <p:nvPr/>
        </p:nvSpPr>
        <p:spPr>
          <a:xfrm rot="10800000" flipV="1">
            <a:off x="8001154" y="7410375"/>
            <a:ext cx="92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ON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145907D9-A910-5F8F-649B-7B6617D634B9}"/>
              </a:ext>
            </a:extLst>
          </p:cNvPr>
          <p:cNvCxnSpPr>
            <a:cxnSpLocks/>
          </p:cNvCxnSpPr>
          <p:nvPr/>
        </p:nvCxnSpPr>
        <p:spPr>
          <a:xfrm>
            <a:off x="9118600" y="5745009"/>
            <a:ext cx="697172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sp>
        <p:nvSpPr>
          <p:cNvPr id="267" name="Isosceles Triangle 266">
            <a:extLst>
              <a:ext uri="{FF2B5EF4-FFF2-40B4-BE49-F238E27FC236}">
                <a16:creationId xmlns:a16="http://schemas.microsoft.com/office/drawing/2014/main" id="{4163C724-BD75-6018-1DE0-E8521B27D326}"/>
              </a:ext>
            </a:extLst>
          </p:cNvPr>
          <p:cNvSpPr/>
          <p:nvPr/>
        </p:nvSpPr>
        <p:spPr>
          <a:xfrm rot="16200000">
            <a:off x="13341566" y="4307562"/>
            <a:ext cx="274789" cy="23688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20ABAA0C-A362-6ADA-FD3D-A7A8AAF00F7A}"/>
              </a:ext>
            </a:extLst>
          </p:cNvPr>
          <p:cNvCxnSpPr/>
          <p:nvPr/>
        </p:nvCxnSpPr>
        <p:spPr>
          <a:xfrm>
            <a:off x="5686815" y="2041743"/>
            <a:ext cx="0" cy="593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A7F0FA5B-D60F-8BD4-9846-BE9EC2BDA022}"/>
              </a:ext>
            </a:extLst>
          </p:cNvPr>
          <p:cNvCxnSpPr>
            <a:cxnSpLocks/>
          </p:cNvCxnSpPr>
          <p:nvPr/>
        </p:nvCxnSpPr>
        <p:spPr>
          <a:xfrm>
            <a:off x="10121029" y="2041743"/>
            <a:ext cx="0" cy="593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0C417730-2D87-2158-6CEB-64BB5F1BE4ED}"/>
              </a:ext>
            </a:extLst>
          </p:cNvPr>
          <p:cNvSpPr txBox="1"/>
          <p:nvPr/>
        </p:nvSpPr>
        <p:spPr>
          <a:xfrm>
            <a:off x="926927" y="2367419"/>
            <a:ext cx="475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Normal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911AD1B-CD95-25BD-E244-A74029F8236A}"/>
              </a:ext>
            </a:extLst>
          </p:cNvPr>
          <p:cNvSpPr txBox="1"/>
          <p:nvPr/>
        </p:nvSpPr>
        <p:spPr>
          <a:xfrm>
            <a:off x="5712866" y="2367419"/>
            <a:ext cx="440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Eco/Bypass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2D18315-840C-C5A0-A73C-CDA3C08D2B99}"/>
              </a:ext>
            </a:extLst>
          </p:cNvPr>
          <p:cNvSpPr txBox="1"/>
          <p:nvPr/>
        </p:nvSpPr>
        <p:spPr>
          <a:xfrm>
            <a:off x="10214474" y="2367419"/>
            <a:ext cx="440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32041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703C5-3A76-8F6F-C326-AF771A8F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283C1-C992-D9ED-CCEF-3AD57C45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 Protection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E5294-B009-24EC-2065-0E987B0E88D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b="1" dirty="0"/>
              <a:t>Objectives:</a:t>
            </a:r>
          </a:p>
          <a:p>
            <a:pPr lvl="1"/>
            <a:r>
              <a:rPr lang="en-US" dirty="0"/>
              <a:t>Protect rectifier (normal mode), load (eco mode)</a:t>
            </a:r>
          </a:p>
          <a:p>
            <a:pPr lvl="1"/>
            <a:r>
              <a:rPr lang="en-US" dirty="0"/>
              <a:t>Prevent abnormal input voltage from affecting load voltage output </a:t>
            </a:r>
          </a:p>
          <a:p>
            <a:r>
              <a:rPr lang="en-US" b="1" dirty="0"/>
              <a:t>Common functions: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D22E77-80FC-B794-E1EB-B7DF49E49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98926"/>
              </p:ext>
            </p:extLst>
          </p:nvPr>
        </p:nvGraphicFramePr>
        <p:xfrm>
          <a:off x="2025041" y="4037701"/>
          <a:ext cx="11233759" cy="318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60">
                  <a:extLst>
                    <a:ext uri="{9D8B030D-6E8A-4147-A177-3AD203B41FA5}">
                      <a16:colId xmlns:a16="http://schemas.microsoft.com/office/drawing/2014/main" val="1977335936"/>
                    </a:ext>
                  </a:extLst>
                </a:gridCol>
                <a:gridCol w="1821532">
                  <a:extLst>
                    <a:ext uri="{9D8B030D-6E8A-4147-A177-3AD203B41FA5}">
                      <a16:colId xmlns:a16="http://schemas.microsoft.com/office/drawing/2014/main" val="3714665534"/>
                    </a:ext>
                  </a:extLst>
                </a:gridCol>
                <a:gridCol w="2428989">
                  <a:extLst>
                    <a:ext uri="{9D8B030D-6E8A-4147-A177-3AD203B41FA5}">
                      <a16:colId xmlns:a16="http://schemas.microsoft.com/office/drawing/2014/main" val="2573771374"/>
                    </a:ext>
                  </a:extLst>
                </a:gridCol>
                <a:gridCol w="2428989">
                  <a:extLst>
                    <a:ext uri="{9D8B030D-6E8A-4147-A177-3AD203B41FA5}">
                      <a16:colId xmlns:a16="http://schemas.microsoft.com/office/drawing/2014/main" val="3809838916"/>
                    </a:ext>
                  </a:extLst>
                </a:gridCol>
                <a:gridCol w="2428989">
                  <a:extLst>
                    <a:ext uri="{9D8B030D-6E8A-4147-A177-3AD203B41FA5}">
                      <a16:colId xmlns:a16="http://schemas.microsoft.com/office/drawing/2014/main" val="417776247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Normal Mode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Eco Mode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43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Pickup, pu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Time Delay, 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Pickup, pu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Time Delay, 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2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9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6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 Unbalance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62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Sequential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ms per sag; 3-minute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7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74236A9-73A0-43FE-7643-D089F518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86" r="39323"/>
          <a:stretch/>
        </p:blipFill>
        <p:spPr>
          <a:xfrm>
            <a:off x="1207253" y="2094206"/>
            <a:ext cx="5545644" cy="571406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80CEF-E5AD-7CE3-831A-D205CAC4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83ECEB-34A9-AD17-E4CA-D7F20F79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Switching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B8394-CD03-55DD-6C5E-AB5942ECD52D}"/>
              </a:ext>
            </a:extLst>
          </p:cNvPr>
          <p:cNvSpPr txBox="1"/>
          <p:nvPr/>
        </p:nvSpPr>
        <p:spPr>
          <a:xfrm>
            <a:off x="1192705" y="2068510"/>
            <a:ext cx="1983235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 voltage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E18CA-6A1C-267D-1190-0ABC9B8E0501}"/>
              </a:ext>
            </a:extLst>
          </p:cNvPr>
          <p:cNvSpPr txBox="1"/>
          <p:nvPr/>
        </p:nvSpPr>
        <p:spPr>
          <a:xfrm>
            <a:off x="1208707" y="3589910"/>
            <a:ext cx="2016899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 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1443B-4E19-16F8-829D-7110C410CE61}"/>
              </a:ext>
            </a:extLst>
          </p:cNvPr>
          <p:cNvSpPr txBox="1"/>
          <p:nvPr/>
        </p:nvSpPr>
        <p:spPr>
          <a:xfrm>
            <a:off x="1221233" y="5036630"/>
            <a:ext cx="2201244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Rectifier 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086F9F-A14F-D0BF-060A-DA04047B02A4}"/>
              </a:ext>
            </a:extLst>
          </p:cNvPr>
          <p:cNvSpPr txBox="1"/>
          <p:nvPr/>
        </p:nvSpPr>
        <p:spPr>
          <a:xfrm>
            <a:off x="1221233" y="1642785"/>
            <a:ext cx="6656272" cy="42473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Normal Mode: 0 to 100% load step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9BF2DB-F91B-5FF2-1CAE-492D3FAB5C3B}"/>
              </a:ext>
            </a:extLst>
          </p:cNvPr>
          <p:cNvSpPr txBox="1"/>
          <p:nvPr/>
        </p:nvSpPr>
        <p:spPr>
          <a:xfrm>
            <a:off x="8217076" y="1616040"/>
            <a:ext cx="6215895" cy="42473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Bypass Mode to Normal Mode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627F8A-08F1-2799-FE86-A7C1010A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39" t="29790" r="45955" b="13932"/>
          <a:stretch/>
        </p:blipFill>
        <p:spPr>
          <a:xfrm>
            <a:off x="8217076" y="2067517"/>
            <a:ext cx="5112810" cy="570488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B327C5-981A-7928-1186-C5ADA07B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147" t="29790" r="2373" b="13932"/>
          <a:stretch/>
        </p:blipFill>
        <p:spPr>
          <a:xfrm>
            <a:off x="12997938" y="2041742"/>
            <a:ext cx="1435033" cy="57306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02B395-D950-3F25-19A5-1E3C4FE96FBA}"/>
              </a:ext>
            </a:extLst>
          </p:cNvPr>
          <p:cNvSpPr txBox="1"/>
          <p:nvPr/>
        </p:nvSpPr>
        <p:spPr>
          <a:xfrm>
            <a:off x="1221233" y="6483364"/>
            <a:ext cx="2092239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Bypass Current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5BBA6D-22C8-B4FB-80D5-4D50F5DE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147" t="29790" r="2373" b="13932"/>
          <a:stretch/>
        </p:blipFill>
        <p:spPr>
          <a:xfrm>
            <a:off x="6450904" y="2108054"/>
            <a:ext cx="1426601" cy="569698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B45EEA-0295-2E43-656C-4D2E8B450EB8}"/>
              </a:ext>
            </a:extLst>
          </p:cNvPr>
          <p:cNvSpPr txBox="1"/>
          <p:nvPr/>
        </p:nvSpPr>
        <p:spPr>
          <a:xfrm>
            <a:off x="8188548" y="2068510"/>
            <a:ext cx="1983235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 voltage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6D5F26-5ECB-A19A-ABBD-47900E67D778}"/>
              </a:ext>
            </a:extLst>
          </p:cNvPr>
          <p:cNvSpPr txBox="1"/>
          <p:nvPr/>
        </p:nvSpPr>
        <p:spPr>
          <a:xfrm>
            <a:off x="8204550" y="3589910"/>
            <a:ext cx="2016899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 Current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6C68A7-7962-5AF3-6721-73224CB8E15C}"/>
              </a:ext>
            </a:extLst>
          </p:cNvPr>
          <p:cNvSpPr txBox="1"/>
          <p:nvPr/>
        </p:nvSpPr>
        <p:spPr>
          <a:xfrm>
            <a:off x="8217076" y="5036630"/>
            <a:ext cx="2201244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Rectifier Current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95E8E3-3FD3-D74C-6A2C-F72D7A6253F8}"/>
              </a:ext>
            </a:extLst>
          </p:cNvPr>
          <p:cNvSpPr txBox="1"/>
          <p:nvPr/>
        </p:nvSpPr>
        <p:spPr>
          <a:xfrm>
            <a:off x="8217076" y="6483364"/>
            <a:ext cx="2092239" cy="4247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Bypass Current</a:t>
            </a:r>
          </a:p>
        </p:txBody>
      </p:sp>
    </p:spTree>
    <p:extLst>
      <p:ext uri="{BB962C8B-B14F-4D97-AF65-F5344CB8AC3E}">
        <p14:creationId xmlns:p14="http://schemas.microsoft.com/office/powerpoint/2010/main" val="16718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C2D67-B16A-9333-C796-ECF99CA8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365638-CB0E-C4D2-1516-DFEEF7F0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Response (Normal Mode)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B8FBB0-8246-2D90-5D87-0FAF884DF3E6}"/>
              </a:ext>
            </a:extLst>
          </p:cNvPr>
          <p:cNvGrpSpPr/>
          <p:nvPr/>
        </p:nvGrpSpPr>
        <p:grpSpPr>
          <a:xfrm>
            <a:off x="12126902" y="163722"/>
            <a:ext cx="2259496" cy="1809010"/>
            <a:chOff x="5946236" y="3937741"/>
            <a:chExt cx="4264263" cy="3472634"/>
          </a:xfrm>
        </p:grpSpPr>
        <p:grpSp>
          <p:nvGrpSpPr>
            <p:cNvPr id="8" name="Graphic 39">
              <a:extLst>
                <a:ext uri="{FF2B5EF4-FFF2-40B4-BE49-F238E27FC236}">
                  <a16:creationId xmlns:a16="http://schemas.microsoft.com/office/drawing/2014/main" id="{5B53782A-E79E-C618-35EF-F48B62335924}"/>
                </a:ext>
              </a:extLst>
            </p:cNvPr>
            <p:cNvGrpSpPr/>
            <p:nvPr/>
          </p:nvGrpSpPr>
          <p:grpSpPr>
            <a:xfrm>
              <a:off x="7974367" y="5254263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57" name="Graphic 39">
                <a:extLst>
                  <a:ext uri="{FF2B5EF4-FFF2-40B4-BE49-F238E27FC236}">
                    <a16:creationId xmlns:a16="http://schemas.microsoft.com/office/drawing/2014/main" id="{DEC9CC6A-BB0C-31E9-D7AF-A6AB69D3159A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52325B1F-2EFD-682D-0A81-CEEEF0DB981E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208C026-8895-73F4-1785-99E5F1EAB3F2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FC85207-D7FB-2ABD-8A4F-C141652D4B8A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446942-A38D-284D-F7A2-1384B0463E1D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3E8BF0F-6BD3-24E8-5335-BC143293F916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3EDCA46-D54E-27DD-CCB6-EABDBE81A5A7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832EA45-5490-F326-B98C-043FE9FE2454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6F7E7D-F428-3DC2-8DD0-C3FA07BAFA38}"/>
                </a:ext>
              </a:extLst>
            </p:cNvPr>
            <p:cNvGrpSpPr/>
            <p:nvPr/>
          </p:nvGrpSpPr>
          <p:grpSpPr>
            <a:xfrm>
              <a:off x="9235893" y="4406659"/>
              <a:ext cx="651666" cy="660354"/>
              <a:chOff x="3099015" y="2385364"/>
              <a:chExt cx="359435" cy="56632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A49BBED-820B-5B4B-4BAF-FE1A28575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385364"/>
                <a:ext cx="0" cy="1673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B73ABFD-7591-4584-435E-6D1FC7AB50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52700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2559A98-7FEA-4249-585A-7401E8922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814133"/>
                <a:ext cx="0" cy="137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14BE825-1ADB-8B33-B6C9-DCC49A3F99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72698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34DD6D9-9728-229D-9B67-66EA7022AE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814133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CE3D414-E893-E0C3-5334-EF64D35532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639844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" name="Graphic 39">
              <a:extLst>
                <a:ext uri="{FF2B5EF4-FFF2-40B4-BE49-F238E27FC236}">
                  <a16:creationId xmlns:a16="http://schemas.microsoft.com/office/drawing/2014/main" id="{342DE3E7-CDC7-2CD8-CB7E-D1A42674D2FF}"/>
                </a:ext>
              </a:extLst>
            </p:cNvPr>
            <p:cNvGrpSpPr/>
            <p:nvPr/>
          </p:nvGrpSpPr>
          <p:grpSpPr>
            <a:xfrm flipH="1">
              <a:off x="6603240" y="5257260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43" name="Graphic 39">
                <a:extLst>
                  <a:ext uri="{FF2B5EF4-FFF2-40B4-BE49-F238E27FC236}">
                    <a16:creationId xmlns:a16="http://schemas.microsoft.com/office/drawing/2014/main" id="{9690FFA4-67F2-48D5-1DF6-74710238D4BB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511F4AE-39E9-64BD-9672-7D8B35276DD5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AD46116-5060-4264-505E-7544BBB00A35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499411-107E-270F-547B-8D0ADA055985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E34F489-ABF3-5FC6-3D90-D05B73CEEDD9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250B64D-8579-F2AC-4704-192C1850E769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5DC85F-938A-3777-5C53-F9597CA1C22A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EB36595-2B50-353A-8881-BFDEBF87B99A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aphic 39">
              <a:extLst>
                <a:ext uri="{FF2B5EF4-FFF2-40B4-BE49-F238E27FC236}">
                  <a16:creationId xmlns:a16="http://schemas.microsoft.com/office/drawing/2014/main" id="{4D1FC69E-EEBA-B3A2-1CBF-0D8CF2D1CFE2}"/>
                </a:ext>
              </a:extLst>
            </p:cNvPr>
            <p:cNvGrpSpPr/>
            <p:nvPr/>
          </p:nvGrpSpPr>
          <p:grpSpPr>
            <a:xfrm>
              <a:off x="7961809" y="3937741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32" name="Graphic 39">
                <a:extLst>
                  <a:ext uri="{FF2B5EF4-FFF2-40B4-BE49-F238E27FC236}">
                    <a16:creationId xmlns:a16="http://schemas.microsoft.com/office/drawing/2014/main" id="{FE9057F0-609C-94BA-8EAE-302E5462E7AE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B246BA7-EF0D-944B-8A62-681D0A14E028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C92565E-0BED-72B2-FD19-EA20E4E050D6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8D1E108-83E4-1955-95F0-48742257D0E3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092873C-06AB-3B0F-0A6C-69FB91EEB70D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E07AC64-1116-3E1F-9710-2F3F0DF2933A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CCB95B7-AD39-7946-78D6-D53683E48436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11C0017-BAB3-5ED8-979A-C11FE1429A7B}"/>
                  </a:ext>
                </a:extLst>
              </p:cNvPr>
              <p:cNvSpPr/>
              <p:nvPr/>
            </p:nvSpPr>
            <p:spPr>
              <a:xfrm>
                <a:off x="8493795" y="2166646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3574392-FADA-61DE-5A27-D22CC5FD8585}"/>
                  </a:ext>
                </a:extLst>
              </p:cNvPr>
              <p:cNvSpPr/>
              <p:nvPr/>
            </p:nvSpPr>
            <p:spPr>
              <a:xfrm>
                <a:off x="8576122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A81E32C-C07B-15AA-77E7-CCEB4816A85E}"/>
                  </a:ext>
                </a:extLst>
              </p:cNvPr>
              <p:cNvSpPr/>
              <p:nvPr/>
            </p:nvSpPr>
            <p:spPr>
              <a:xfrm>
                <a:off x="8493795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3352AD2-BCAD-F574-1F29-5C9F0992915B}"/>
                  </a:ext>
                </a:extLst>
              </p:cNvPr>
              <p:cNvSpPr/>
              <p:nvPr/>
            </p:nvSpPr>
            <p:spPr>
              <a:xfrm>
                <a:off x="8658447" y="2226518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A476ED-17C1-DDCA-0F50-B658DACECF18}"/>
                </a:ext>
              </a:extLst>
            </p:cNvPr>
            <p:cNvGrpSpPr/>
            <p:nvPr/>
          </p:nvGrpSpPr>
          <p:grpSpPr>
            <a:xfrm flipV="1">
              <a:off x="5946236" y="6462827"/>
              <a:ext cx="3257337" cy="947548"/>
              <a:chOff x="-250959" y="3165157"/>
              <a:chExt cx="2949038" cy="85786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E2A0667-2343-A01B-C9A2-3110C38B93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0959" y="3537944"/>
                <a:ext cx="2949038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9D1209-754D-1B7E-EFF2-20C477FA5542}"/>
                  </a:ext>
                </a:extLst>
              </p:cNvPr>
              <p:cNvSpPr/>
              <p:nvPr/>
            </p:nvSpPr>
            <p:spPr>
              <a:xfrm>
                <a:off x="1589066" y="3165157"/>
                <a:ext cx="857865" cy="8578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A60786-8A01-E320-E54D-97FCC1AE6688}"/>
                </a:ext>
              </a:extLst>
            </p:cNvPr>
            <p:cNvCxnSpPr>
              <a:cxnSpLocks/>
            </p:cNvCxnSpPr>
            <p:nvPr/>
          </p:nvCxnSpPr>
          <p:spPr>
            <a:xfrm>
              <a:off x="9165175" y="5731038"/>
              <a:ext cx="0" cy="1284679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B7E2C6-BBED-52AD-31AA-D6189DCAE3E0}"/>
                </a:ext>
              </a:extLst>
            </p:cNvPr>
            <p:cNvGrpSpPr/>
            <p:nvPr/>
          </p:nvGrpSpPr>
          <p:grpSpPr>
            <a:xfrm rot="5400000">
              <a:off x="8172400" y="6593303"/>
              <a:ext cx="551722" cy="740207"/>
              <a:chOff x="2677344" y="4605675"/>
              <a:chExt cx="966148" cy="1296213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0362362-1511-079C-D892-A3BD3880A7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4605675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C62D7A9E-71D9-D208-5D1A-57DCDD14B404}"/>
                  </a:ext>
                </a:extLst>
              </p:cNvPr>
              <p:cNvSpPr/>
              <p:nvPr/>
            </p:nvSpPr>
            <p:spPr>
              <a:xfrm rot="10800000">
                <a:off x="2753443" y="5087479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2F5D4BC8-155A-4CFB-53C8-1060B36E0215}"/>
                  </a:ext>
                </a:extLst>
              </p:cNvPr>
              <p:cNvSpPr/>
              <p:nvPr/>
            </p:nvSpPr>
            <p:spPr>
              <a:xfrm>
                <a:off x="3045543" y="5122296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B10AC0E-5F30-81E8-3739-CAEFEC3057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087479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F5B763C-6402-F93D-8656-AB5DE3649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5420084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EE569FB-CBA8-8367-4334-E966511E54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1664" y="4902252"/>
                <a:ext cx="151581" cy="18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CFD5802-521B-A85C-951D-EF1CCFAD70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5668" y="4914442"/>
                <a:ext cx="3078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2333FD9-75F4-C7E5-4A2C-01AB670C8A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471693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669529-8EB2-CD40-AFD3-651C6F16D94B}"/>
                </a:ext>
              </a:extLst>
            </p:cNvPr>
            <p:cNvCxnSpPr>
              <a:cxnSpLocks/>
            </p:cNvCxnSpPr>
            <p:nvPr/>
          </p:nvCxnSpPr>
          <p:spPr>
            <a:xfrm>
              <a:off x="7544318" y="5746099"/>
              <a:ext cx="427392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1ADBDF-6850-2401-B1FA-96BE5FB13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5831" y="4396342"/>
              <a:ext cx="0" cy="134437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252312-85BA-DEC4-7320-E1174C4D5A4C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06" y="4416896"/>
              <a:ext cx="21949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079881-2839-DE34-FB5E-E9906BC0B1BE}"/>
                </a:ext>
              </a:extLst>
            </p:cNvPr>
            <p:cNvCxnSpPr>
              <a:cxnSpLocks/>
            </p:cNvCxnSpPr>
            <p:nvPr/>
          </p:nvCxnSpPr>
          <p:spPr>
            <a:xfrm>
              <a:off x="8909357" y="4416896"/>
              <a:ext cx="6638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8F5445-7F75-A4BE-730D-1E572A2DEB3C}"/>
                </a:ext>
              </a:extLst>
            </p:cNvPr>
            <p:cNvCxnSpPr>
              <a:cxnSpLocks/>
            </p:cNvCxnSpPr>
            <p:nvPr/>
          </p:nvCxnSpPr>
          <p:spPr>
            <a:xfrm>
              <a:off x="8921915" y="5746099"/>
              <a:ext cx="893857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8CDC17-8BBE-3299-B2B4-DCD27D951995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36" y="5746099"/>
              <a:ext cx="661134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FE6D673-6AC1-D803-58E1-756A9F8C564A}"/>
                </a:ext>
              </a:extLst>
            </p:cNvPr>
            <p:cNvSpPr/>
            <p:nvPr/>
          </p:nvSpPr>
          <p:spPr>
            <a:xfrm rot="5400000">
              <a:off x="9769452" y="5541910"/>
              <a:ext cx="473717" cy="40837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Content Placeholder 70">
            <a:extLst>
              <a:ext uri="{FF2B5EF4-FFF2-40B4-BE49-F238E27FC236}">
                <a16:creationId xmlns:a16="http://schemas.microsoft.com/office/drawing/2014/main" id="{0DF5DAB3-0D89-20B2-0949-743F7AEC3D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1" y="2057399"/>
            <a:ext cx="6083300" cy="5486401"/>
          </a:xfrm>
        </p:spPr>
        <p:txBody>
          <a:bodyPr/>
          <a:lstStyle/>
          <a:p>
            <a:r>
              <a:rPr lang="en-US" dirty="0"/>
              <a:t>Nearby 3 PH Fault</a:t>
            </a:r>
          </a:p>
          <a:p>
            <a:r>
              <a:rPr lang="en-US" dirty="0"/>
              <a:t>Rectifier hits current limit, rapidly trips due to undervoltage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23FD08-82AE-E61E-3455-6C1716DB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6607" y="2115809"/>
            <a:ext cx="6781589" cy="57829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3A4F419-245C-CBBE-84F3-6D4CEEC42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456" y="4800599"/>
            <a:ext cx="6781589" cy="30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6F469-7F2A-6239-9819-CC49FD38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phic 62">
            <a:extLst>
              <a:ext uri="{FF2B5EF4-FFF2-40B4-BE49-F238E27FC236}">
                <a16:creationId xmlns:a16="http://schemas.microsoft.com/office/drawing/2014/main" id="{6B43DC63-E193-7663-3C57-80D90EE2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0423" y="2311031"/>
            <a:ext cx="6717097" cy="57279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382B-D751-AD0B-BEDF-06F5BC47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C5C520-23AE-03FC-632C-482FAC2C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Response (Eco Mode)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996B0-0F16-7E97-9710-947A4BE167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311900" cy="5486401"/>
          </a:xfrm>
        </p:spPr>
        <p:txBody>
          <a:bodyPr/>
          <a:lstStyle/>
          <a:p>
            <a:r>
              <a:rPr lang="en-US" dirty="0"/>
              <a:t>Bypass must trip very rapidly since output affected</a:t>
            </a:r>
          </a:p>
          <a:p>
            <a:r>
              <a:rPr lang="en-US" dirty="0"/>
              <a:t>Rectifier will trip simultaneously or shortly after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270995-D396-747E-F83E-201E0670C1A9}"/>
              </a:ext>
            </a:extLst>
          </p:cNvPr>
          <p:cNvGrpSpPr/>
          <p:nvPr/>
        </p:nvGrpSpPr>
        <p:grpSpPr>
          <a:xfrm>
            <a:off x="12188023" y="179818"/>
            <a:ext cx="2259496" cy="1809010"/>
            <a:chOff x="5946236" y="3937741"/>
            <a:chExt cx="4264263" cy="3472634"/>
          </a:xfrm>
        </p:grpSpPr>
        <p:grpSp>
          <p:nvGrpSpPr>
            <p:cNvPr id="5" name="Graphic 39">
              <a:extLst>
                <a:ext uri="{FF2B5EF4-FFF2-40B4-BE49-F238E27FC236}">
                  <a16:creationId xmlns:a16="http://schemas.microsoft.com/office/drawing/2014/main" id="{04DCBB95-47CC-30A6-E980-E26411A41294}"/>
                </a:ext>
              </a:extLst>
            </p:cNvPr>
            <p:cNvGrpSpPr/>
            <p:nvPr/>
          </p:nvGrpSpPr>
          <p:grpSpPr>
            <a:xfrm>
              <a:off x="7974367" y="5254263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6" name="Graphic 39">
                <a:extLst>
                  <a:ext uri="{FF2B5EF4-FFF2-40B4-BE49-F238E27FC236}">
                    <a16:creationId xmlns:a16="http://schemas.microsoft.com/office/drawing/2014/main" id="{E42D0A83-36F3-875F-7AFE-679E4F50D25B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09EEFE1-591F-7AD9-9B09-E31250835639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95A78D0-DD32-74A0-CFE9-A11FD74E4AC8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1D5D2A8-7CBD-02B4-C4A5-4E87BA03EF8F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9F85060-1364-20F9-F510-18E2696930DF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14A45A-DF2C-9336-6F81-788AC2F8374E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092A78F-BAA1-F50A-AC3A-D7F4072628B4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EBF654E-280B-DE1E-8C7F-CA8FFCE4F4F1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D476C7-635C-1DC3-A0E7-9DC3C07B8738}"/>
                </a:ext>
              </a:extLst>
            </p:cNvPr>
            <p:cNvGrpSpPr/>
            <p:nvPr/>
          </p:nvGrpSpPr>
          <p:grpSpPr>
            <a:xfrm>
              <a:off x="9235893" y="4406659"/>
              <a:ext cx="651666" cy="660354"/>
              <a:chOff x="3099015" y="2385364"/>
              <a:chExt cx="359435" cy="56632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A527FC-B045-0DFB-8824-142A5F2AA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385364"/>
                <a:ext cx="0" cy="1673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788BC33-6C9B-4A2F-0A62-CBBFD63F0E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52700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C343D88-E247-272A-9579-665C82FBE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814133"/>
                <a:ext cx="0" cy="137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2D83E80-0753-A5AE-B1AC-F313EF684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72698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F353896-1817-0982-EE6F-E99CE8DBA3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814133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BEB8EBB-7694-2526-80C2-4954C07F94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639844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" name="Graphic 39">
              <a:extLst>
                <a:ext uri="{FF2B5EF4-FFF2-40B4-BE49-F238E27FC236}">
                  <a16:creationId xmlns:a16="http://schemas.microsoft.com/office/drawing/2014/main" id="{710B2374-1460-C0E0-2693-D999E89FC4DF}"/>
                </a:ext>
              </a:extLst>
            </p:cNvPr>
            <p:cNvGrpSpPr/>
            <p:nvPr/>
          </p:nvGrpSpPr>
          <p:grpSpPr>
            <a:xfrm flipH="1">
              <a:off x="6603240" y="5257260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22" name="Graphic 39">
                <a:extLst>
                  <a:ext uri="{FF2B5EF4-FFF2-40B4-BE49-F238E27FC236}">
                    <a16:creationId xmlns:a16="http://schemas.microsoft.com/office/drawing/2014/main" id="{7CE9D6CC-0436-AE07-C2E5-6E3F77785D7B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74F03E0-6C01-786E-D8D2-0B0789DE3F57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7782C19-2D02-23C2-7D2B-236849F10DBE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4CC3398-1A66-9A61-0DA0-54388368C7F6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88FB7A9-F751-96FA-5584-DB02F2D001FB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4CCFA70-F1DB-C752-2966-1CCCC9057B1F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95B0C47-9722-6B10-B397-F0008722D0DE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3040738-A2DD-F469-A886-764D7BD154C6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aphic 39">
              <a:extLst>
                <a:ext uri="{FF2B5EF4-FFF2-40B4-BE49-F238E27FC236}">
                  <a16:creationId xmlns:a16="http://schemas.microsoft.com/office/drawing/2014/main" id="{562F4C1E-5B1B-2047-B7D9-C922C715680D}"/>
                </a:ext>
              </a:extLst>
            </p:cNvPr>
            <p:cNvGrpSpPr/>
            <p:nvPr/>
          </p:nvGrpSpPr>
          <p:grpSpPr>
            <a:xfrm>
              <a:off x="7961809" y="3937741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31" name="Graphic 39">
                <a:extLst>
                  <a:ext uri="{FF2B5EF4-FFF2-40B4-BE49-F238E27FC236}">
                    <a16:creationId xmlns:a16="http://schemas.microsoft.com/office/drawing/2014/main" id="{C4A374F2-5B45-4365-90BA-1B1E00EF6922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F12DFDD3-922E-F78D-3640-529DD06B9A00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D004D4E-62AF-6FDC-B460-39047FB62B44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7D9CA4D-EFB4-0C9D-3502-05C037E6C298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03C9C3-895F-57E6-7360-3DD07CD1EE6F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DBADAC4-E271-2B90-6E38-6AFB34396E44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B187A24-7132-41F3-814B-EEAC76022E0F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9F0228D-CDAD-A9FE-DE1A-07B372EE671E}"/>
                  </a:ext>
                </a:extLst>
              </p:cNvPr>
              <p:cNvSpPr/>
              <p:nvPr/>
            </p:nvSpPr>
            <p:spPr>
              <a:xfrm>
                <a:off x="8493795" y="2166646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79ECED2-7777-D66A-6B64-345B49C9F9DD}"/>
                  </a:ext>
                </a:extLst>
              </p:cNvPr>
              <p:cNvSpPr/>
              <p:nvPr/>
            </p:nvSpPr>
            <p:spPr>
              <a:xfrm>
                <a:off x="8576122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3F784-17B0-2B21-D7F3-195CD6C17B50}"/>
                  </a:ext>
                </a:extLst>
              </p:cNvPr>
              <p:cNvSpPr/>
              <p:nvPr/>
            </p:nvSpPr>
            <p:spPr>
              <a:xfrm>
                <a:off x="8493795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54F90E-FAD1-673C-4153-BFD87D71D771}"/>
                  </a:ext>
                </a:extLst>
              </p:cNvPr>
              <p:cNvSpPr/>
              <p:nvPr/>
            </p:nvSpPr>
            <p:spPr>
              <a:xfrm>
                <a:off x="8658447" y="2226518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87AFAA7-6763-7C58-E040-A6170BDB1F8D}"/>
                </a:ext>
              </a:extLst>
            </p:cNvPr>
            <p:cNvGrpSpPr/>
            <p:nvPr/>
          </p:nvGrpSpPr>
          <p:grpSpPr>
            <a:xfrm flipV="1">
              <a:off x="5946236" y="6462827"/>
              <a:ext cx="3257337" cy="947548"/>
              <a:chOff x="-250959" y="3165157"/>
              <a:chExt cx="2949038" cy="857863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6923A67-F483-CB17-FC01-BD5382664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0959" y="3537944"/>
                <a:ext cx="2949038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745783F-D73B-AA2B-71F2-2F8F9EA98F56}"/>
                  </a:ext>
                </a:extLst>
              </p:cNvPr>
              <p:cNvSpPr/>
              <p:nvPr/>
            </p:nvSpPr>
            <p:spPr>
              <a:xfrm>
                <a:off x="1589066" y="3165157"/>
                <a:ext cx="857865" cy="8578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48C0A6-0BF8-6EA2-2D92-CC2D9C74DEB2}"/>
                </a:ext>
              </a:extLst>
            </p:cNvPr>
            <p:cNvCxnSpPr>
              <a:cxnSpLocks/>
            </p:cNvCxnSpPr>
            <p:nvPr/>
          </p:nvCxnSpPr>
          <p:spPr>
            <a:xfrm>
              <a:off x="9165175" y="5731038"/>
              <a:ext cx="0" cy="1284679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CC80215-9004-A806-B2EC-C9EE37544B05}"/>
                </a:ext>
              </a:extLst>
            </p:cNvPr>
            <p:cNvGrpSpPr/>
            <p:nvPr/>
          </p:nvGrpSpPr>
          <p:grpSpPr>
            <a:xfrm rot="5400000">
              <a:off x="8172400" y="6593303"/>
              <a:ext cx="551722" cy="740207"/>
              <a:chOff x="2677344" y="4605675"/>
              <a:chExt cx="966148" cy="129621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4AC7943-D157-BF27-6A42-FF2F2E308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4605675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0651AFC5-116D-E1BE-CC1C-46EDDD498441}"/>
                  </a:ext>
                </a:extLst>
              </p:cNvPr>
              <p:cNvSpPr/>
              <p:nvPr/>
            </p:nvSpPr>
            <p:spPr>
              <a:xfrm rot="10800000">
                <a:off x="2753443" y="5087479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1C5B1C6F-1A37-55CA-206F-3FCC718C7D04}"/>
                  </a:ext>
                </a:extLst>
              </p:cNvPr>
              <p:cNvSpPr/>
              <p:nvPr/>
            </p:nvSpPr>
            <p:spPr>
              <a:xfrm>
                <a:off x="3045543" y="5122296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FD34B74-DA54-AC3B-DE0C-12D6BF14B0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087479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55A4804-A41D-C1B6-6500-0A5AB307D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5420084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545CAFF-AD47-950A-EEC3-FF5DFD630F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1664" y="4902252"/>
                <a:ext cx="151581" cy="18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F0CC053-740A-BB14-4EB8-4611CE9F1B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5668" y="4914442"/>
                <a:ext cx="3078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4B9E616-17E0-B833-792D-776BEEB59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471693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A2822A-6DAF-8B12-2AF3-CB7E260D86A2}"/>
                </a:ext>
              </a:extLst>
            </p:cNvPr>
            <p:cNvCxnSpPr>
              <a:cxnSpLocks/>
            </p:cNvCxnSpPr>
            <p:nvPr/>
          </p:nvCxnSpPr>
          <p:spPr>
            <a:xfrm>
              <a:off x="7544318" y="5746099"/>
              <a:ext cx="427392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126041-BFAB-2213-0D48-D1AD5F5AF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5831" y="4396342"/>
              <a:ext cx="0" cy="134437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FE14F0-667B-74CF-AB65-D26EF4F9AE28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06" y="4416896"/>
              <a:ext cx="21949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4D34D8-1EF0-17FF-F002-7FF5CB5DD325}"/>
                </a:ext>
              </a:extLst>
            </p:cNvPr>
            <p:cNvCxnSpPr>
              <a:cxnSpLocks/>
            </p:cNvCxnSpPr>
            <p:nvPr/>
          </p:nvCxnSpPr>
          <p:spPr>
            <a:xfrm>
              <a:off x="8909357" y="4416896"/>
              <a:ext cx="6638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70469C5-4ECF-0F56-07F6-048D324C98EF}"/>
                </a:ext>
              </a:extLst>
            </p:cNvPr>
            <p:cNvCxnSpPr>
              <a:cxnSpLocks/>
            </p:cNvCxnSpPr>
            <p:nvPr/>
          </p:nvCxnSpPr>
          <p:spPr>
            <a:xfrm>
              <a:off x="8921915" y="5746099"/>
              <a:ext cx="893857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22B7DC4-E0F2-D0C7-25A3-E8F2E2C432BF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36" y="5746099"/>
              <a:ext cx="661134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7EBED42-0B9F-1B48-55FF-3C837CF1BF23}"/>
                </a:ext>
              </a:extLst>
            </p:cNvPr>
            <p:cNvSpPr/>
            <p:nvPr/>
          </p:nvSpPr>
          <p:spPr>
            <a:xfrm rot="5400000">
              <a:off x="9769452" y="5541910"/>
              <a:ext cx="473717" cy="40837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4B85FC2A-0D46-0872-6C8D-A81EC04AE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258" y="4944429"/>
            <a:ext cx="6751164" cy="30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2408-C5D6-A58C-9357-F09A2C12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C2C09C0-C78E-BDE5-5747-D29FDCF3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7101" y="2442575"/>
            <a:ext cx="7716033" cy="578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73BAD-C6C6-20CB-1C5A-9765BD29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CA062-841B-DA2C-8ABB-323C518E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Ride-Through, Normal Mode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EA075AE-6D77-B2FC-7935-2DFA7C4AD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778" y="4993188"/>
            <a:ext cx="6970734" cy="3236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3318F7A0-B4F1-CB32-3F63-F32E68885D03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1371600" y="2057399"/>
                <a:ext cx="6093912" cy="5486401"/>
              </a:xfrm>
            </p:spPr>
            <p:txBody>
              <a:bodyPr/>
              <a:lstStyle/>
              <a:p>
                <a:r>
                  <a:rPr lang="en-US" dirty="0"/>
                  <a:t>Undervoltage protection disabled</a:t>
                </a:r>
              </a:p>
              <a:p>
                <a:r>
                  <a:rPr lang="en-US" dirty="0"/>
                  <a:t>Heavy battery support required to regulate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US" dirty="0"/>
                  <a:t> for close-in faults</a:t>
                </a: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3318F7A0-B4F1-CB32-3F63-F32E68885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1371600" y="2057399"/>
                <a:ext cx="6093912" cy="5486401"/>
              </a:xfrm>
              <a:blipFill>
                <a:blip r:embed="rId6"/>
                <a:stretch>
                  <a:fillRect l="-180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B65937-4900-A2C2-4351-691C083CC695}"/>
              </a:ext>
            </a:extLst>
          </p:cNvPr>
          <p:cNvSpPr txBox="1"/>
          <p:nvPr/>
        </p:nvSpPr>
        <p:spPr>
          <a:xfrm>
            <a:off x="9204485" y="2029054"/>
            <a:ext cx="40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 System Measurements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767E67-4F3F-0B46-052D-CFC72EEDEAB8}"/>
              </a:ext>
            </a:extLst>
          </p:cNvPr>
          <p:cNvSpPr txBox="1"/>
          <p:nvPr/>
        </p:nvSpPr>
        <p:spPr>
          <a:xfrm>
            <a:off x="494777" y="4569766"/>
            <a:ext cx="63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DC Link Measurements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201A7D-AA09-BA66-6388-86C726B2E110}"/>
              </a:ext>
            </a:extLst>
          </p:cNvPr>
          <p:cNvGrpSpPr/>
          <p:nvPr/>
        </p:nvGrpSpPr>
        <p:grpSpPr>
          <a:xfrm>
            <a:off x="12237746" y="121604"/>
            <a:ext cx="2259496" cy="1809010"/>
            <a:chOff x="5946236" y="3937741"/>
            <a:chExt cx="4264263" cy="3472634"/>
          </a:xfrm>
        </p:grpSpPr>
        <p:grpSp>
          <p:nvGrpSpPr>
            <p:cNvPr id="28" name="Graphic 39">
              <a:extLst>
                <a:ext uri="{FF2B5EF4-FFF2-40B4-BE49-F238E27FC236}">
                  <a16:creationId xmlns:a16="http://schemas.microsoft.com/office/drawing/2014/main" id="{41F6C8D8-A29D-D89F-14AC-496A17162C88}"/>
                </a:ext>
              </a:extLst>
            </p:cNvPr>
            <p:cNvGrpSpPr/>
            <p:nvPr/>
          </p:nvGrpSpPr>
          <p:grpSpPr>
            <a:xfrm>
              <a:off x="7974367" y="5254263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77" name="Graphic 39">
                <a:extLst>
                  <a:ext uri="{FF2B5EF4-FFF2-40B4-BE49-F238E27FC236}">
                    <a16:creationId xmlns:a16="http://schemas.microsoft.com/office/drawing/2014/main" id="{CDCC4FE1-98A1-AC3E-9FD4-64AD9B83C5DF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1B16BA0D-7FAE-AFA2-ED76-C3B36A1E35AD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0A32CFD5-B612-0A43-A7BB-07D1DD9EF600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053ECC3-0547-1E44-A071-D0F02C7BBC85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0BA257C-9657-E72F-EE21-8CA203609811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7458B52-2626-2F0E-A1DA-13A025728BFC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F45F41C-D545-06C7-B13E-405CF76E2A3B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FB0915F-FDB4-6A7D-4516-6B29BFCB6F15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F5F030-E4F0-8A34-AFDC-882BB96D19BB}"/>
                </a:ext>
              </a:extLst>
            </p:cNvPr>
            <p:cNvGrpSpPr/>
            <p:nvPr/>
          </p:nvGrpSpPr>
          <p:grpSpPr>
            <a:xfrm>
              <a:off x="9235893" y="4406659"/>
              <a:ext cx="651666" cy="660354"/>
              <a:chOff x="3099015" y="2385364"/>
              <a:chExt cx="359435" cy="56632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EF76DE1-DE06-F759-24FE-960ED7DD8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385364"/>
                <a:ext cx="0" cy="1673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9BCD7A2-DC37-3091-24CD-1F1E636BB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52700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BD85A13-1106-116D-8FD7-BC78D2676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814133"/>
                <a:ext cx="0" cy="137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EBB493B-AB1D-EE84-CA27-8DAAD49017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72698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E27076-D812-F2FA-93F5-1420871513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814133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13E8BF0-B961-D3FF-A1C8-728A31E0E1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639844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" name="Graphic 39">
              <a:extLst>
                <a:ext uri="{FF2B5EF4-FFF2-40B4-BE49-F238E27FC236}">
                  <a16:creationId xmlns:a16="http://schemas.microsoft.com/office/drawing/2014/main" id="{F2DD43BE-DE2B-7CB2-E689-BC341F5B4BA3}"/>
                </a:ext>
              </a:extLst>
            </p:cNvPr>
            <p:cNvGrpSpPr/>
            <p:nvPr/>
          </p:nvGrpSpPr>
          <p:grpSpPr>
            <a:xfrm flipH="1">
              <a:off x="6603240" y="5257260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63" name="Graphic 39">
                <a:extLst>
                  <a:ext uri="{FF2B5EF4-FFF2-40B4-BE49-F238E27FC236}">
                    <a16:creationId xmlns:a16="http://schemas.microsoft.com/office/drawing/2014/main" id="{4AB2C11C-7AEA-B822-49D7-F56F27443570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1EDF4066-1F77-3B0E-442C-D080CA6B9510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F66DEF3E-9AC8-EA7E-E163-388B83B4C74F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C9C49EB-AA14-F9D7-8D5F-E8DDC2BA3AF9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21F42CA-12EB-3DB1-DBB1-7DB073DF3894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204F86C-FDDF-35F4-A8E9-47943F4010CD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521E9F6-0406-5BEA-2A4E-3A8A581946B4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E2FDF9A-2412-A428-F554-0F04625D91B4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aphic 39">
              <a:extLst>
                <a:ext uri="{FF2B5EF4-FFF2-40B4-BE49-F238E27FC236}">
                  <a16:creationId xmlns:a16="http://schemas.microsoft.com/office/drawing/2014/main" id="{FF3B41E1-F191-D106-03C9-480A23A39701}"/>
                </a:ext>
              </a:extLst>
            </p:cNvPr>
            <p:cNvGrpSpPr/>
            <p:nvPr/>
          </p:nvGrpSpPr>
          <p:grpSpPr>
            <a:xfrm>
              <a:off x="7961809" y="3937741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52" name="Graphic 39">
                <a:extLst>
                  <a:ext uri="{FF2B5EF4-FFF2-40B4-BE49-F238E27FC236}">
                    <a16:creationId xmlns:a16="http://schemas.microsoft.com/office/drawing/2014/main" id="{6289F072-B954-3480-2204-6546EAA271E4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962151B-0BFC-16ED-90D2-2CE68DAC802E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F31BF9-E74C-43A0-34AF-9891223A0FF9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1066130-5ACA-95F9-57F9-FFFD0F880D91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D5A7AD7-21B3-8AD7-9AA2-4CA793208A93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672C664-610D-A7F0-2206-45BF9BE84BCD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D92A7B8-1D83-CFA4-F022-EB3DCB522E44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5C0FB1A-6737-38CD-5DFF-96A56F90203C}"/>
                  </a:ext>
                </a:extLst>
              </p:cNvPr>
              <p:cNvSpPr/>
              <p:nvPr/>
            </p:nvSpPr>
            <p:spPr>
              <a:xfrm>
                <a:off x="8493795" y="2166646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3253E2-D047-7D3E-54C8-73327D4D8BB4}"/>
                  </a:ext>
                </a:extLst>
              </p:cNvPr>
              <p:cNvSpPr/>
              <p:nvPr/>
            </p:nvSpPr>
            <p:spPr>
              <a:xfrm>
                <a:off x="8576122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DAF576F-2FB1-63C5-1B14-7675355484FF}"/>
                  </a:ext>
                </a:extLst>
              </p:cNvPr>
              <p:cNvSpPr/>
              <p:nvPr/>
            </p:nvSpPr>
            <p:spPr>
              <a:xfrm>
                <a:off x="8493795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D8DD47A-890C-F55E-FF87-FE0073BAB904}"/>
                  </a:ext>
                </a:extLst>
              </p:cNvPr>
              <p:cNvSpPr/>
              <p:nvPr/>
            </p:nvSpPr>
            <p:spPr>
              <a:xfrm>
                <a:off x="8658447" y="2226518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60058E-8618-D989-F0D6-FF77D5983F52}"/>
                </a:ext>
              </a:extLst>
            </p:cNvPr>
            <p:cNvGrpSpPr/>
            <p:nvPr/>
          </p:nvGrpSpPr>
          <p:grpSpPr>
            <a:xfrm flipV="1">
              <a:off x="5946236" y="6462827"/>
              <a:ext cx="3257337" cy="947548"/>
              <a:chOff x="-250959" y="3165157"/>
              <a:chExt cx="2949038" cy="8578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1106A41-1D4A-A2E6-7061-DA79347DA1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0959" y="3537944"/>
                <a:ext cx="2949038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67F6617-3986-3E61-683B-20513B269B04}"/>
                  </a:ext>
                </a:extLst>
              </p:cNvPr>
              <p:cNvSpPr/>
              <p:nvPr/>
            </p:nvSpPr>
            <p:spPr>
              <a:xfrm>
                <a:off x="1589066" y="3165157"/>
                <a:ext cx="857865" cy="8578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1E2CEDE-0EA3-D55C-F2FC-F1D373814E10}"/>
                </a:ext>
              </a:extLst>
            </p:cNvPr>
            <p:cNvCxnSpPr>
              <a:cxnSpLocks/>
            </p:cNvCxnSpPr>
            <p:nvPr/>
          </p:nvCxnSpPr>
          <p:spPr>
            <a:xfrm>
              <a:off x="9165175" y="5731038"/>
              <a:ext cx="0" cy="1284679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360AF61-F08E-31DC-055B-A0D6079A5265}"/>
                </a:ext>
              </a:extLst>
            </p:cNvPr>
            <p:cNvGrpSpPr/>
            <p:nvPr/>
          </p:nvGrpSpPr>
          <p:grpSpPr>
            <a:xfrm rot="5400000">
              <a:off x="8172400" y="6593303"/>
              <a:ext cx="551722" cy="740207"/>
              <a:chOff x="2677344" y="4605675"/>
              <a:chExt cx="966148" cy="129621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28B5860-FC55-25A7-BCAE-8B25B91E20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4605675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D033B49E-B584-1F52-5B1D-A2791B2AB8E0}"/>
                  </a:ext>
                </a:extLst>
              </p:cNvPr>
              <p:cNvSpPr/>
              <p:nvPr/>
            </p:nvSpPr>
            <p:spPr>
              <a:xfrm rot="10800000">
                <a:off x="2753443" y="5087479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4423D3AA-11DC-65FD-73CA-4AE0E5096EA0}"/>
                  </a:ext>
                </a:extLst>
              </p:cNvPr>
              <p:cNvSpPr/>
              <p:nvPr/>
            </p:nvSpPr>
            <p:spPr>
              <a:xfrm>
                <a:off x="3045543" y="5122296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8B2E65C-3CE1-BC96-3DC1-2CCF1EF53B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087479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9109987-C0DB-8AC4-1734-83FA1CCB0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5420084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5E55481-D0BE-C0C2-DCAC-FD0C178D0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1664" y="4902252"/>
                <a:ext cx="151581" cy="18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469B1CB-000A-6D43-5DDD-5010DD5017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5668" y="4914442"/>
                <a:ext cx="3078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D842AAB-78D5-F381-58A9-54759CA76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471693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013DF9-21B5-05AA-2663-B89873DFBF68}"/>
                </a:ext>
              </a:extLst>
            </p:cNvPr>
            <p:cNvCxnSpPr>
              <a:cxnSpLocks/>
            </p:cNvCxnSpPr>
            <p:nvPr/>
          </p:nvCxnSpPr>
          <p:spPr>
            <a:xfrm>
              <a:off x="7544318" y="5746099"/>
              <a:ext cx="427392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1CF998-DD25-03D1-49BB-7882ABFD9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5831" y="4396342"/>
              <a:ext cx="0" cy="134437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BB3794-A2F6-6D9C-241C-6798233B5C88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06" y="4416896"/>
              <a:ext cx="21949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DBB637-9882-B2EE-7B9C-5EF60F2DCC33}"/>
                </a:ext>
              </a:extLst>
            </p:cNvPr>
            <p:cNvCxnSpPr>
              <a:cxnSpLocks/>
            </p:cNvCxnSpPr>
            <p:nvPr/>
          </p:nvCxnSpPr>
          <p:spPr>
            <a:xfrm>
              <a:off x="8909357" y="4416896"/>
              <a:ext cx="6638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5A69CB-9FF6-5BF2-9222-BE5219552185}"/>
                </a:ext>
              </a:extLst>
            </p:cNvPr>
            <p:cNvCxnSpPr>
              <a:cxnSpLocks/>
            </p:cNvCxnSpPr>
            <p:nvPr/>
          </p:nvCxnSpPr>
          <p:spPr>
            <a:xfrm>
              <a:off x="8921915" y="5746099"/>
              <a:ext cx="893857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57B5DD-22E2-792D-B966-24541946B3FE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36" y="5746099"/>
              <a:ext cx="661134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51C889E-15C5-791A-4261-3BD246C04045}"/>
                </a:ext>
              </a:extLst>
            </p:cNvPr>
            <p:cNvSpPr/>
            <p:nvPr/>
          </p:nvSpPr>
          <p:spPr>
            <a:xfrm rot="5400000">
              <a:off x="9769452" y="5541910"/>
              <a:ext cx="473717" cy="40837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CF96-4FF8-507E-2906-9EE810F22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4887ECA-E245-1F93-1343-9206F92A1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9501" y="5237317"/>
            <a:ext cx="7574701" cy="27458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B21393-06EE-0117-2B41-87808E382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3681" y="3068877"/>
            <a:ext cx="8292976" cy="50730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5CDC9-72E5-8256-6973-E7B62022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E0DD1-4D5B-000E-2617-CAF98362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Ride-Through, Eco-Mode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C1A5B-B133-8843-9FD4-86953571C97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1" y="2057399"/>
            <a:ext cx="5943600" cy="5486401"/>
          </a:xfrm>
        </p:spPr>
        <p:txBody>
          <a:bodyPr/>
          <a:lstStyle/>
          <a:p>
            <a:r>
              <a:rPr lang="en-US" dirty="0"/>
              <a:t>Rapid bypass trip still required, but otherwise similar to normal mode</a:t>
            </a:r>
          </a:p>
          <a:p>
            <a:r>
              <a:rPr lang="en-US" dirty="0"/>
              <a:t>Load subject to fault voltages for ~1 cycle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8A354-4ECB-A55C-0977-98113D76BD31}"/>
              </a:ext>
            </a:extLst>
          </p:cNvPr>
          <p:cNvSpPr txBox="1"/>
          <p:nvPr/>
        </p:nvSpPr>
        <p:spPr>
          <a:xfrm>
            <a:off x="9204485" y="2418749"/>
            <a:ext cx="40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 System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DDF37-61DE-66D7-E326-C24C0849A1A7}"/>
              </a:ext>
            </a:extLst>
          </p:cNvPr>
          <p:cNvSpPr txBox="1"/>
          <p:nvPr/>
        </p:nvSpPr>
        <p:spPr>
          <a:xfrm>
            <a:off x="403590" y="4775652"/>
            <a:ext cx="63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DC Link Measurements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E79775-C9D4-FBD3-CF0C-CC014E034AFB}"/>
              </a:ext>
            </a:extLst>
          </p:cNvPr>
          <p:cNvGrpSpPr/>
          <p:nvPr/>
        </p:nvGrpSpPr>
        <p:grpSpPr>
          <a:xfrm>
            <a:off x="11965962" y="210740"/>
            <a:ext cx="2259496" cy="1809010"/>
            <a:chOff x="5946236" y="3937741"/>
            <a:chExt cx="4264263" cy="3472634"/>
          </a:xfrm>
        </p:grpSpPr>
        <p:grpSp>
          <p:nvGrpSpPr>
            <p:cNvPr id="12" name="Graphic 39">
              <a:extLst>
                <a:ext uri="{FF2B5EF4-FFF2-40B4-BE49-F238E27FC236}">
                  <a16:creationId xmlns:a16="http://schemas.microsoft.com/office/drawing/2014/main" id="{E38DE785-5978-2280-3DF0-2ED75DF0A4A3}"/>
                </a:ext>
              </a:extLst>
            </p:cNvPr>
            <p:cNvGrpSpPr/>
            <p:nvPr/>
          </p:nvGrpSpPr>
          <p:grpSpPr>
            <a:xfrm>
              <a:off x="7974367" y="5254263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61" name="Graphic 39">
                <a:extLst>
                  <a:ext uri="{FF2B5EF4-FFF2-40B4-BE49-F238E27FC236}">
                    <a16:creationId xmlns:a16="http://schemas.microsoft.com/office/drawing/2014/main" id="{B96F2397-7DD5-11A4-FE3B-FBCE7A74EFDF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FC867DB4-4715-4874-2347-F1C56246DD50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EA349AC6-86BA-AA55-E05F-27BAA85895EF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A7914C4-4C80-BC6B-33C8-3D9153FEF150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68851B2-1E13-0A89-7067-E58553994A80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C236BFD-A632-E67F-4DDF-7177C05851F4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C6E8705-AB2D-8FEE-989F-8CA447A7084C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EAF5034-CC56-6487-DAE5-C475D4ABA82C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3BD2B0-DFC4-0E98-B4CF-59E964CB05BF}"/>
                </a:ext>
              </a:extLst>
            </p:cNvPr>
            <p:cNvGrpSpPr/>
            <p:nvPr/>
          </p:nvGrpSpPr>
          <p:grpSpPr>
            <a:xfrm>
              <a:off x="9235893" y="4406659"/>
              <a:ext cx="651666" cy="660354"/>
              <a:chOff x="3099015" y="2385364"/>
              <a:chExt cx="359435" cy="56632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B3C292D-2539-7EBB-8F12-97E7956E03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385364"/>
                <a:ext cx="0" cy="16733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DB00581-CF5F-CC88-83CB-23F1A409D8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552700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2BFF6CC-181F-33F3-3B55-BA0EA2452B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573" y="2814133"/>
                <a:ext cx="0" cy="137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A620767-BCD3-101C-83F8-055318987F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9015" y="2726988"/>
                <a:ext cx="35943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9984CF7-F1F8-DEDC-A643-B2499F7AA5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814133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A72E7F7-4681-DC77-59F1-CC0F197D0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3269" y="2639844"/>
                <a:ext cx="17092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" name="Graphic 39">
              <a:extLst>
                <a:ext uri="{FF2B5EF4-FFF2-40B4-BE49-F238E27FC236}">
                  <a16:creationId xmlns:a16="http://schemas.microsoft.com/office/drawing/2014/main" id="{525BB402-E99D-633A-2368-944DBAE1287A}"/>
                </a:ext>
              </a:extLst>
            </p:cNvPr>
            <p:cNvGrpSpPr/>
            <p:nvPr/>
          </p:nvGrpSpPr>
          <p:grpSpPr>
            <a:xfrm flipH="1">
              <a:off x="6603240" y="5257260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47" name="Graphic 39">
                <a:extLst>
                  <a:ext uri="{FF2B5EF4-FFF2-40B4-BE49-F238E27FC236}">
                    <a16:creationId xmlns:a16="http://schemas.microsoft.com/office/drawing/2014/main" id="{9C2B7822-7F39-DC5E-DC4C-EC0BB895B7D5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9B239EB-F442-C99E-C315-20F78E41B347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D849E9F-854C-1BEE-07F9-943BA8D359B0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C5626E9-7BE7-8B08-D8BF-8583D794CDF8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0CAE011-691E-69C3-2610-510B97488A06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A03CCEB-225A-8759-887C-7998687B6E53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F15A623-42F4-EB27-D68C-CA51533B64D3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C42AA20-6489-F5E4-8292-4F7F5E9A04C0}"/>
                  </a:ext>
                </a:extLst>
              </p:cNvPr>
              <p:cNvSpPr/>
              <p:nvPr/>
            </p:nvSpPr>
            <p:spPr>
              <a:xfrm rot="10800000">
                <a:off x="8473858" y="2110578"/>
                <a:ext cx="216203" cy="93627"/>
              </a:xfrm>
              <a:custGeom>
                <a:avLst/>
                <a:gdLst>
                  <a:gd name="connsiteX0" fmla="*/ 22 w 216203"/>
                  <a:gd name="connsiteY0" fmla="*/ 46850 h 93627"/>
                  <a:gd name="connsiteX1" fmla="*/ 216225 w 216203"/>
                  <a:gd name="connsiteY1" fmla="*/ 46850 h 9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203" h="93627">
                    <a:moveTo>
                      <a:pt x="22" y="46850"/>
                    </a:moveTo>
                    <a:cubicBezTo>
                      <a:pt x="108124" y="-115317"/>
                      <a:pt x="108124" y="209018"/>
                      <a:pt x="216225" y="46850"/>
                    </a:cubicBez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aphic 39">
              <a:extLst>
                <a:ext uri="{FF2B5EF4-FFF2-40B4-BE49-F238E27FC236}">
                  <a16:creationId xmlns:a16="http://schemas.microsoft.com/office/drawing/2014/main" id="{276650F4-84C8-D529-D7A3-FF719FFD9B8D}"/>
                </a:ext>
              </a:extLst>
            </p:cNvPr>
            <p:cNvGrpSpPr/>
            <p:nvPr/>
          </p:nvGrpSpPr>
          <p:grpSpPr>
            <a:xfrm>
              <a:off x="7961809" y="3937741"/>
              <a:ext cx="947548" cy="947550"/>
              <a:chOff x="8061390" y="1571727"/>
              <a:chExt cx="718481" cy="718481"/>
            </a:xfrm>
            <a:solidFill>
              <a:srgbClr val="FFFFFF"/>
            </a:solidFill>
          </p:grpSpPr>
          <p:grpSp>
            <p:nvGrpSpPr>
              <p:cNvPr id="36" name="Graphic 39">
                <a:extLst>
                  <a:ext uri="{FF2B5EF4-FFF2-40B4-BE49-F238E27FC236}">
                    <a16:creationId xmlns:a16="http://schemas.microsoft.com/office/drawing/2014/main" id="{C4117E6E-E463-7400-93B8-D6FBF51F1CA9}"/>
                  </a:ext>
                </a:extLst>
              </p:cNvPr>
              <p:cNvGrpSpPr/>
              <p:nvPr/>
            </p:nvGrpSpPr>
            <p:grpSpPr>
              <a:xfrm>
                <a:off x="8061390" y="1571727"/>
                <a:ext cx="718481" cy="718481"/>
                <a:chOff x="8061390" y="1571727"/>
                <a:chExt cx="718481" cy="718481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08EF854-EF26-3394-F575-9113AE4F21FB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9 w 718481"/>
                    <a:gd name="connsiteY0" fmla="*/ 19 h 718481"/>
                    <a:gd name="connsiteX1" fmla="*/ 718490 w 718481"/>
                    <a:gd name="connsiteY1" fmla="*/ 19 h 718481"/>
                    <a:gd name="connsiteX2" fmla="*/ 718490 w 718481"/>
                    <a:gd name="connsiteY2" fmla="*/ 718500 h 718481"/>
                    <a:gd name="connsiteX3" fmla="*/ 9 w 718481"/>
                    <a:gd name="connsiteY3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481" h="718481">
                      <a:moveTo>
                        <a:pt x="9" y="19"/>
                      </a:moveTo>
                      <a:lnTo>
                        <a:pt x="718490" y="19"/>
                      </a:lnTo>
                      <a:lnTo>
                        <a:pt x="718490" y="718500"/>
                      </a:lnTo>
                      <a:lnTo>
                        <a:pt x="9" y="718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540250B6-AC9A-F707-15A2-9C8EF3E382A8}"/>
                    </a:ext>
                  </a:extLst>
                </p:cNvPr>
                <p:cNvSpPr/>
                <p:nvPr/>
              </p:nvSpPr>
              <p:spPr>
                <a:xfrm rot="10800000">
                  <a:off x="8061390" y="1571727"/>
                  <a:ext cx="718481" cy="718481"/>
                </a:xfrm>
                <a:custGeom>
                  <a:avLst/>
                  <a:gdLst>
                    <a:gd name="connsiteX0" fmla="*/ 718490 w 718481"/>
                    <a:gd name="connsiteY0" fmla="*/ 19 h 718481"/>
                    <a:gd name="connsiteX1" fmla="*/ 9 w 718481"/>
                    <a:gd name="connsiteY1" fmla="*/ 718500 h 7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8481" h="718481">
                      <a:moveTo>
                        <a:pt x="718490" y="19"/>
                      </a:moveTo>
                      <a:lnTo>
                        <a:pt x="9" y="718500"/>
                      </a:lnTo>
                    </a:path>
                  </a:pathLst>
                </a:custGeom>
                <a:noFill/>
                <a:ln w="1491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914400"/>
                  <a:endParaRPr lang="en-US" sz="4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A5BF62-54F0-A46A-06F7-106815D561E0}"/>
                  </a:ext>
                </a:extLst>
              </p:cNvPr>
              <p:cNvSpPr/>
              <p:nvPr/>
            </p:nvSpPr>
            <p:spPr>
              <a:xfrm>
                <a:off x="8151200" y="1661537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C4CF5D9-B4EB-3FFC-FA19-37F30542C130}"/>
                  </a:ext>
                </a:extLst>
              </p:cNvPr>
              <p:cNvSpPr/>
              <p:nvPr/>
            </p:nvSpPr>
            <p:spPr>
              <a:xfrm>
                <a:off x="8233526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28AEBE3-4EE7-F753-5F05-C803E5D90375}"/>
                  </a:ext>
                </a:extLst>
              </p:cNvPr>
              <p:cNvSpPr/>
              <p:nvPr/>
            </p:nvSpPr>
            <p:spPr>
              <a:xfrm>
                <a:off x="8151200" y="1721411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13E2DCC-599B-F968-4CE3-B16066F6501E}"/>
                  </a:ext>
                </a:extLst>
              </p:cNvPr>
              <p:cNvSpPr/>
              <p:nvPr/>
            </p:nvSpPr>
            <p:spPr>
              <a:xfrm>
                <a:off x="8315852" y="1721411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B9D59C-3322-2DD4-E032-140E1A557539}"/>
                  </a:ext>
                </a:extLst>
              </p:cNvPr>
              <p:cNvSpPr/>
              <p:nvPr/>
            </p:nvSpPr>
            <p:spPr>
              <a:xfrm>
                <a:off x="8493795" y="2166646"/>
                <a:ext cx="209557" cy="29936"/>
              </a:xfrm>
              <a:custGeom>
                <a:avLst/>
                <a:gdLst>
                  <a:gd name="connsiteX0" fmla="*/ 1 w 209557"/>
                  <a:gd name="connsiteY0" fmla="*/ 1 h 29936"/>
                  <a:gd name="connsiteX1" fmla="*/ 209558 w 209557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7" h="29936">
                    <a:moveTo>
                      <a:pt x="1" y="1"/>
                    </a:moveTo>
                    <a:lnTo>
                      <a:pt x="209558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4B7DC1-2AF5-5ABC-DA40-D6281B1FA5D0}"/>
                  </a:ext>
                </a:extLst>
              </p:cNvPr>
              <p:cNvSpPr/>
              <p:nvPr/>
            </p:nvSpPr>
            <p:spPr>
              <a:xfrm>
                <a:off x="8576122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28A3FE3-0BDA-F484-C962-7E3781E6F450}"/>
                  </a:ext>
                </a:extLst>
              </p:cNvPr>
              <p:cNvSpPr/>
              <p:nvPr/>
            </p:nvSpPr>
            <p:spPr>
              <a:xfrm>
                <a:off x="8493795" y="2226518"/>
                <a:ext cx="44905" cy="29936"/>
              </a:xfrm>
              <a:custGeom>
                <a:avLst/>
                <a:gdLst>
                  <a:gd name="connsiteX0" fmla="*/ 1 w 44905"/>
                  <a:gd name="connsiteY0" fmla="*/ 1 h 29936"/>
                  <a:gd name="connsiteX1" fmla="*/ 44906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1" y="1"/>
                    </a:moveTo>
                    <a:lnTo>
                      <a:pt x="44906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0963202-00F8-B333-CD58-A756D23D4DE8}"/>
                  </a:ext>
                </a:extLst>
              </p:cNvPr>
              <p:cNvSpPr/>
              <p:nvPr/>
            </p:nvSpPr>
            <p:spPr>
              <a:xfrm>
                <a:off x="8658447" y="2226518"/>
                <a:ext cx="44905" cy="29936"/>
              </a:xfrm>
              <a:custGeom>
                <a:avLst/>
                <a:gdLst>
                  <a:gd name="connsiteX0" fmla="*/ 44906 w 44905"/>
                  <a:gd name="connsiteY0" fmla="*/ 1 h 29936"/>
                  <a:gd name="connsiteX1" fmla="*/ 1 w 44905"/>
                  <a:gd name="connsiteY1" fmla="*/ 1 h 2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05" h="29936">
                    <a:moveTo>
                      <a:pt x="44906" y="1"/>
                    </a:moveTo>
                    <a:lnTo>
                      <a:pt x="1" y="1"/>
                    </a:lnTo>
                  </a:path>
                </a:pathLst>
              </a:custGeom>
              <a:noFill/>
              <a:ln w="14912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14400"/>
                <a:endParaRPr lang="en-US" sz="4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D6B3C0-7EB8-788D-D206-0C57E5D97D41}"/>
                </a:ext>
              </a:extLst>
            </p:cNvPr>
            <p:cNvGrpSpPr/>
            <p:nvPr/>
          </p:nvGrpSpPr>
          <p:grpSpPr>
            <a:xfrm flipV="1">
              <a:off x="5946236" y="6462827"/>
              <a:ext cx="3257337" cy="947548"/>
              <a:chOff x="-250959" y="3165157"/>
              <a:chExt cx="2949038" cy="85786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2CA6AE7-333C-869C-904D-24550EF1BE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0959" y="3537944"/>
                <a:ext cx="2949038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316C28-A6EF-ADAA-3BA7-55AFD60DFD08}"/>
                  </a:ext>
                </a:extLst>
              </p:cNvPr>
              <p:cNvSpPr/>
              <p:nvPr/>
            </p:nvSpPr>
            <p:spPr>
              <a:xfrm>
                <a:off x="1589066" y="3165157"/>
                <a:ext cx="857865" cy="8578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64EABC-5438-FC39-78D4-433264900124}"/>
                </a:ext>
              </a:extLst>
            </p:cNvPr>
            <p:cNvCxnSpPr>
              <a:cxnSpLocks/>
            </p:cNvCxnSpPr>
            <p:nvPr/>
          </p:nvCxnSpPr>
          <p:spPr>
            <a:xfrm>
              <a:off x="9165175" y="5731038"/>
              <a:ext cx="0" cy="1284679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1971F5-47E2-746D-04CD-66B76D74A5BF}"/>
                </a:ext>
              </a:extLst>
            </p:cNvPr>
            <p:cNvGrpSpPr/>
            <p:nvPr/>
          </p:nvGrpSpPr>
          <p:grpSpPr>
            <a:xfrm rot="5400000">
              <a:off x="8172400" y="6593303"/>
              <a:ext cx="551722" cy="740207"/>
              <a:chOff x="2677344" y="4605675"/>
              <a:chExt cx="966148" cy="129621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87043FA-60D6-0B0D-E0D1-0CAE5EA4A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4605675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2374A81A-D18A-CCEE-B0DE-580E8333B725}"/>
                  </a:ext>
                </a:extLst>
              </p:cNvPr>
              <p:cNvSpPr/>
              <p:nvPr/>
            </p:nvSpPr>
            <p:spPr>
              <a:xfrm rot="10800000">
                <a:off x="2753443" y="5087479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F7F384B4-93EC-54B0-4DE8-67623F3EEF7B}"/>
                  </a:ext>
                </a:extLst>
              </p:cNvPr>
              <p:cNvSpPr/>
              <p:nvPr/>
            </p:nvSpPr>
            <p:spPr>
              <a:xfrm>
                <a:off x="3045543" y="5122296"/>
                <a:ext cx="324052" cy="332605"/>
              </a:xfrm>
              <a:prstGeom prst="triangl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Text" lastClr="000000">
                    <a:shade val="1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D94E138-C632-30E2-0684-AD3A6C48EE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087479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E5A289A-E73C-5D52-FE24-2A10049D6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7495" y="5420084"/>
                <a:ext cx="0" cy="481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5AEF6AF-19DF-837B-6E71-956AE3EF24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1664" y="4902252"/>
                <a:ext cx="151581" cy="18284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E8549ED-FD39-2A46-00DD-31496914A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5668" y="4914442"/>
                <a:ext cx="30782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560E1D0-DAD5-D888-A5DC-B1F0F98E22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7344" y="5471693"/>
                <a:ext cx="76594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C40BCC-F329-A8FD-54EA-DB057C4DD878}"/>
                </a:ext>
              </a:extLst>
            </p:cNvPr>
            <p:cNvCxnSpPr>
              <a:cxnSpLocks/>
            </p:cNvCxnSpPr>
            <p:nvPr/>
          </p:nvCxnSpPr>
          <p:spPr>
            <a:xfrm>
              <a:off x="7544318" y="5746099"/>
              <a:ext cx="427392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F6E875-6D80-6E13-ACB7-6030F381F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5831" y="4396342"/>
              <a:ext cx="0" cy="134437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4EAEFA-2838-4B25-8864-F8FBC71ACF52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06" y="4416896"/>
              <a:ext cx="21949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51AE72-60AD-D018-7AEC-B8847AD7568C}"/>
                </a:ext>
              </a:extLst>
            </p:cNvPr>
            <p:cNvCxnSpPr>
              <a:cxnSpLocks/>
            </p:cNvCxnSpPr>
            <p:nvPr/>
          </p:nvCxnSpPr>
          <p:spPr>
            <a:xfrm>
              <a:off x="8909357" y="4416896"/>
              <a:ext cx="6638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D1C339-F897-A948-DC5E-3DB75BCF80C1}"/>
                </a:ext>
              </a:extLst>
            </p:cNvPr>
            <p:cNvCxnSpPr>
              <a:cxnSpLocks/>
            </p:cNvCxnSpPr>
            <p:nvPr/>
          </p:nvCxnSpPr>
          <p:spPr>
            <a:xfrm>
              <a:off x="8921915" y="5746099"/>
              <a:ext cx="893857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5C5A81-D635-75A9-5CE9-F9A8C9884286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36" y="5746099"/>
              <a:ext cx="661134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33DF06C-A342-5174-CAE4-CF04380040C5}"/>
                </a:ext>
              </a:extLst>
            </p:cNvPr>
            <p:cNvSpPr/>
            <p:nvPr/>
          </p:nvSpPr>
          <p:spPr>
            <a:xfrm rot="5400000">
              <a:off x="9769452" y="5541910"/>
              <a:ext cx="473717" cy="40837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8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9" id="{DA5EEA46-39EA-4BFB-B622-A7F1292FDA83}" vid="{AC45F1C4-53DF-4E66-A72A-12EDABC717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pnnl_09</Template>
  <TotalTime>1896</TotalTime>
  <Words>459</Words>
  <Application>Microsoft Office PowerPoint</Application>
  <PresentationFormat>Custom</PresentationFormat>
  <Paragraphs>119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PNNL_Option_4</vt:lpstr>
      <vt:lpstr>UPS Fault Dynamics</vt:lpstr>
      <vt:lpstr>Double Conversion UPS Topology</vt:lpstr>
      <vt:lpstr>Basic Operation</vt:lpstr>
      <vt:lpstr>UPS Protection Functions</vt:lpstr>
      <vt:lpstr>Load Switching</vt:lpstr>
      <vt:lpstr>Fault Response (Normal Mode)</vt:lpstr>
      <vt:lpstr>Fault Response (Eco Mode)</vt:lpstr>
      <vt:lpstr>Ride-Through, Normal Mode</vt:lpstr>
      <vt:lpstr>Ride-Through, Eco-Mode</vt:lpstr>
      <vt:lpstr>Momentary Cessation, Normal Mode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Ross, Brett A</dc:creator>
  <cp:lastModifiedBy>Gravois, Patrick</cp:lastModifiedBy>
  <cp:revision>2</cp:revision>
  <dcterms:created xsi:type="dcterms:W3CDTF">2025-06-27T16:47:16Z</dcterms:created>
  <dcterms:modified xsi:type="dcterms:W3CDTF">2025-07-10T18:39:04Z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SetDate">
    <vt:lpwstr>2025-07-10T18:38:32Z</vt:lpwstr>
  </property>
  <property fmtid="{D5CDD505-2E9C-101B-9397-08002B2CF9AE}" pid="4" name="MSIP_Label_7084cbda-52b8-46fb-a7b7-cb5bd465ed85_Method">
    <vt:lpwstr>Standard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ActionId">
    <vt:lpwstr>44b6f07f-4b28-4b8c-95f7-6eb16243e741</vt:lpwstr>
  </property>
  <property fmtid="{D5CDD505-2E9C-101B-9397-08002B2CF9AE}" pid="8" name="MSIP_Label_7084cbda-52b8-46fb-a7b7-cb5bd465ed85_ContentBits">
    <vt:lpwstr>0</vt:lpwstr>
  </property>
  <property fmtid="{D5CDD505-2E9C-101B-9397-08002B2CF9AE}" pid="9" name="MSIP_Label_7084cbda-52b8-46fb-a7b7-cb5bd465ed85_Tag">
    <vt:lpwstr>10, 3, 0, 1</vt:lpwstr>
  </property>
</Properties>
</file>