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8" r:id="rId1"/>
    <p:sldMasterId id="2147483779" r:id="rId2"/>
    <p:sldMasterId id="2147483699" r:id="rId3"/>
    <p:sldMasterId id="2147483721" r:id="rId4"/>
    <p:sldMasterId id="2147483791" r:id="rId5"/>
  </p:sldMasterIdLst>
  <p:notesMasterIdLst>
    <p:notesMasterId r:id="rId22"/>
  </p:notesMasterIdLst>
  <p:handoutMasterIdLst>
    <p:handoutMasterId r:id="rId23"/>
  </p:handoutMasterIdLst>
  <p:sldIdLst>
    <p:sldId id="2107" r:id="rId6"/>
    <p:sldId id="2147378055" r:id="rId7"/>
    <p:sldId id="2147375334" r:id="rId8"/>
    <p:sldId id="2147378058" r:id="rId9"/>
    <p:sldId id="9375" r:id="rId10"/>
    <p:sldId id="2147375347" r:id="rId11"/>
    <p:sldId id="2108" r:id="rId12"/>
    <p:sldId id="2147378059" r:id="rId13"/>
    <p:sldId id="2147375370" r:id="rId14"/>
    <p:sldId id="2147378076" r:id="rId15"/>
    <p:sldId id="9444" r:id="rId16"/>
    <p:sldId id="9447" r:id="rId17"/>
    <p:sldId id="2147378079" r:id="rId18"/>
    <p:sldId id="2147378078" r:id="rId19"/>
    <p:sldId id="2147378048" r:id="rId20"/>
    <p:sldId id="2106" r:id="rId21"/>
  </p:sldIdLst>
  <p:sldSz cx="12192000" cy="6858000"/>
  <p:notesSz cx="7010400" cy="9296400"/>
  <p:defaultTextStyle>
    <a:defPPr>
      <a:defRPr lang="en-US"/>
    </a:defPPr>
    <a:lvl1pPr algn="ctr" rtl="0" eaLnBrk="0" fontAlgn="base" hangingPunct="0">
      <a:spcBef>
        <a:spcPct val="50000"/>
      </a:spcBef>
      <a:spcAft>
        <a:spcPct val="0"/>
      </a:spcAft>
      <a:defRPr sz="1600" kern="1200">
        <a:solidFill>
          <a:srgbClr val="000000"/>
        </a:solidFill>
        <a:latin typeface="Arial" charset="0"/>
        <a:ea typeface="+mn-ea"/>
        <a:cs typeface="+mn-cs"/>
      </a:defRPr>
    </a:lvl1pPr>
    <a:lvl2pPr marL="457200" algn="ctr" rtl="0" eaLnBrk="0" fontAlgn="base" hangingPunct="0">
      <a:spcBef>
        <a:spcPct val="50000"/>
      </a:spcBef>
      <a:spcAft>
        <a:spcPct val="0"/>
      </a:spcAft>
      <a:defRPr sz="1600" kern="1200">
        <a:solidFill>
          <a:srgbClr val="000000"/>
        </a:solidFill>
        <a:latin typeface="Arial" charset="0"/>
        <a:ea typeface="+mn-ea"/>
        <a:cs typeface="+mn-cs"/>
      </a:defRPr>
    </a:lvl2pPr>
    <a:lvl3pPr marL="914400" algn="ctr" rtl="0" eaLnBrk="0" fontAlgn="base" hangingPunct="0">
      <a:spcBef>
        <a:spcPct val="50000"/>
      </a:spcBef>
      <a:spcAft>
        <a:spcPct val="0"/>
      </a:spcAft>
      <a:defRPr sz="1600" kern="1200">
        <a:solidFill>
          <a:srgbClr val="000000"/>
        </a:solidFill>
        <a:latin typeface="Arial" charset="0"/>
        <a:ea typeface="+mn-ea"/>
        <a:cs typeface="+mn-cs"/>
      </a:defRPr>
    </a:lvl3pPr>
    <a:lvl4pPr marL="1371600" algn="ctr" rtl="0" eaLnBrk="0" fontAlgn="base" hangingPunct="0">
      <a:spcBef>
        <a:spcPct val="50000"/>
      </a:spcBef>
      <a:spcAft>
        <a:spcPct val="0"/>
      </a:spcAft>
      <a:defRPr sz="1600" kern="1200">
        <a:solidFill>
          <a:srgbClr val="000000"/>
        </a:solidFill>
        <a:latin typeface="Arial" charset="0"/>
        <a:ea typeface="+mn-ea"/>
        <a:cs typeface="+mn-cs"/>
      </a:defRPr>
    </a:lvl4pPr>
    <a:lvl5pPr marL="1828800" algn="ctr" rtl="0" eaLnBrk="0" fontAlgn="base" hangingPunct="0">
      <a:spcBef>
        <a:spcPct val="50000"/>
      </a:spcBef>
      <a:spcAft>
        <a:spcPct val="0"/>
      </a:spcAft>
      <a:defRPr sz="1600" kern="1200">
        <a:solidFill>
          <a:srgbClr val="000000"/>
        </a:solidFill>
        <a:latin typeface="Arial" charset="0"/>
        <a:ea typeface="+mn-ea"/>
        <a:cs typeface="+mn-cs"/>
      </a:defRPr>
    </a:lvl5pPr>
    <a:lvl6pPr marL="2286000" algn="l" defTabSz="914400" rtl="0" eaLnBrk="1" latinLnBrk="0" hangingPunct="1">
      <a:defRPr sz="1600" kern="1200">
        <a:solidFill>
          <a:srgbClr val="000000"/>
        </a:solidFill>
        <a:latin typeface="Arial" charset="0"/>
        <a:ea typeface="+mn-ea"/>
        <a:cs typeface="+mn-cs"/>
      </a:defRPr>
    </a:lvl6pPr>
    <a:lvl7pPr marL="2743200" algn="l" defTabSz="914400" rtl="0" eaLnBrk="1" latinLnBrk="0" hangingPunct="1">
      <a:defRPr sz="1600" kern="1200">
        <a:solidFill>
          <a:srgbClr val="000000"/>
        </a:solidFill>
        <a:latin typeface="Arial" charset="0"/>
        <a:ea typeface="+mn-ea"/>
        <a:cs typeface="+mn-cs"/>
      </a:defRPr>
    </a:lvl7pPr>
    <a:lvl8pPr marL="3200400" algn="l" defTabSz="914400" rtl="0" eaLnBrk="1" latinLnBrk="0" hangingPunct="1">
      <a:defRPr sz="1600" kern="1200">
        <a:solidFill>
          <a:srgbClr val="000000"/>
        </a:solidFill>
        <a:latin typeface="Arial" charset="0"/>
        <a:ea typeface="+mn-ea"/>
        <a:cs typeface="+mn-cs"/>
      </a:defRPr>
    </a:lvl8pPr>
    <a:lvl9pPr marL="3657600" algn="l" defTabSz="914400" rtl="0" eaLnBrk="1" latinLnBrk="0" hangingPunct="1">
      <a:defRPr sz="1600" kern="1200">
        <a:solidFill>
          <a:srgbClr val="000000"/>
        </a:solidFill>
        <a:latin typeface="Arial"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396"/>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27"/>
  </p:normalViewPr>
  <p:slideViewPr>
    <p:cSldViewPr snapToGrid="0" snapToObjects="1">
      <p:cViewPr varScale="1">
        <p:scale>
          <a:sx n="123" d="100"/>
          <a:sy n="123" d="100"/>
        </p:scale>
        <p:origin x="114" y="186"/>
      </p:cViewPr>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118" d="100"/>
          <a:sy n="118" d="100"/>
        </p:scale>
        <p:origin x="4112" y="96"/>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8D2E76-687A-F233-6D1A-97502DF43D7E}"/>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9CDD94D-636D-0C70-1766-8AE0DFBFC2F6}"/>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81E34884-65F7-4748-911E-FF69FDBB304B}" type="datetimeFigureOut">
              <a:rPr lang="en-US" smtClean="0"/>
              <a:t>7/10/2025</a:t>
            </a:fld>
            <a:endParaRPr lang="en-US"/>
          </a:p>
        </p:txBody>
      </p:sp>
      <p:sp>
        <p:nvSpPr>
          <p:cNvPr id="4" name="Footer Placeholder 3">
            <a:extLst>
              <a:ext uri="{FF2B5EF4-FFF2-40B4-BE49-F238E27FC236}">
                <a16:creationId xmlns:a16="http://schemas.microsoft.com/office/drawing/2014/main" id="{68398304-54C9-D5BC-C005-2F8AD6D2CD27}"/>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A0B43CC-ECBD-7693-87B2-8A5779760589}"/>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C744D07-0DA9-450E-AA17-D43D6252DDEB}" type="slidenum">
              <a:rPr lang="en-US" smtClean="0"/>
              <a:t>‹#›</a:t>
            </a:fld>
            <a:endParaRPr lang="en-US"/>
          </a:p>
        </p:txBody>
      </p:sp>
    </p:spTree>
    <p:extLst>
      <p:ext uri="{BB962C8B-B14F-4D97-AF65-F5344CB8AC3E}">
        <p14:creationId xmlns:p14="http://schemas.microsoft.com/office/powerpoint/2010/main" val="3269145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B48A6FDB-F333-4596-875A-144E85C6311A}" type="datetimeFigureOut">
              <a:rPr lang="en-US" smtClean="0"/>
              <a:t>7/10/2025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E0A88B4-2E44-44A8-B6AF-931F232AE850}" type="slidenum">
              <a:rPr lang="en-US" smtClean="0"/>
              <a:t>‹#›</a:t>
            </a:fld>
            <a:endParaRPr lang="en-US"/>
          </a:p>
        </p:txBody>
      </p:sp>
    </p:spTree>
    <p:extLst>
      <p:ext uri="{BB962C8B-B14F-4D97-AF65-F5344CB8AC3E}">
        <p14:creationId xmlns:p14="http://schemas.microsoft.com/office/powerpoint/2010/main" val="433297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hyperlink" Target="https://twitter.com/EPRINews" TargetMode="External"/><Relationship Id="rId12"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Master" Target="../slideMasters/slideMaster3.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hyperlink" Target="https://www.facebook.com/EPRI/" TargetMode="External"/><Relationship Id="rId10" Type="http://schemas.openxmlformats.org/officeDocument/2006/relationships/hyperlink" Target="https://www.linkedin.com/company/epri" TargetMode="External"/><Relationship Id="rId4" Type="http://schemas.openxmlformats.org/officeDocument/2006/relationships/hyperlink" Target="http://www.epri.com/" TargetMode="External"/><Relationship Id="rId9" Type="http://schemas.openxmlformats.org/officeDocument/2006/relationships/image" Target="../media/image7.sv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hyperlink" Target="https://twitter.com/EPRINews" TargetMode="External"/><Relationship Id="rId12"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3.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hyperlink" Target="https://www.facebook.com/EPRI/" TargetMode="External"/><Relationship Id="rId10" Type="http://schemas.openxmlformats.org/officeDocument/2006/relationships/hyperlink" Target="https://www.linkedin.com/company/epri" TargetMode="External"/><Relationship Id="rId4" Type="http://schemas.openxmlformats.org/officeDocument/2006/relationships/hyperlink" Target="http://www.epri.com/" TargetMode="External"/><Relationship Id="rId9" Type="http://schemas.openxmlformats.org/officeDocument/2006/relationships/image" Target="../media/image7.sv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hyperlink" Target="https://twitter.com/EPRINews" TargetMode="External"/><Relationship Id="rId12"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3.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hyperlink" Target="https://www.facebook.com/EPRI/" TargetMode="External"/><Relationship Id="rId10" Type="http://schemas.openxmlformats.org/officeDocument/2006/relationships/hyperlink" Target="https://www.linkedin.com/company/epri" TargetMode="External"/><Relationship Id="rId4" Type="http://schemas.openxmlformats.org/officeDocument/2006/relationships/hyperlink" Target="http://www.epri.com/" TargetMode="External"/><Relationship Id="rId9" Type="http://schemas.openxmlformats.org/officeDocument/2006/relationships/image" Target="../media/image7.sv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hyperlink" Target="https://twitter.com/EPRINews" TargetMode="External"/><Relationship Id="rId12"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3.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hyperlink" Target="https://www.facebook.com/EPRI/" TargetMode="External"/><Relationship Id="rId10" Type="http://schemas.openxmlformats.org/officeDocument/2006/relationships/hyperlink" Target="https://www.linkedin.com/company/epri" TargetMode="External"/><Relationship Id="rId4" Type="http://schemas.openxmlformats.org/officeDocument/2006/relationships/hyperlink" Target="http://www.epri.com/" TargetMode="External"/><Relationship Id="rId9" Type="http://schemas.openxmlformats.org/officeDocument/2006/relationships/image" Target="../media/image7.sv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hyperlink" Target="https://twitter.com/EPRINews" TargetMode="External"/><Relationship Id="rId12"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Master" Target="../slideMasters/slideMaster3.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hyperlink" Target="https://www.facebook.com/EPRI/" TargetMode="External"/><Relationship Id="rId10" Type="http://schemas.openxmlformats.org/officeDocument/2006/relationships/hyperlink" Target="https://www.linkedin.com/company/epri" TargetMode="External"/><Relationship Id="rId4" Type="http://schemas.openxmlformats.org/officeDocument/2006/relationships/hyperlink" Target="http://www.epri.com/" TargetMode="External"/><Relationship Id="rId9" Type="http://schemas.openxmlformats.org/officeDocument/2006/relationships/image" Target="../media/image7.sv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hyperlink" Target="http://www.epri.com/" TargetMode="External"/><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hyperlink" Target="https://twitter.com/EPRINews" TargetMode="External"/><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hyperlink" Target="https://www.facebook.com/EPRI/" TargetMode="External"/><Relationship Id="rId9" Type="http://schemas.openxmlformats.org/officeDocument/2006/relationships/hyperlink" Target="https://www.linkedin.com/company/epri"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0.png"/><Relationship Id="rId7" Type="http://schemas.openxmlformats.org/officeDocument/2006/relationships/hyperlink" Target="https://twitter.com/EPRINews" TargetMode="External"/><Relationship Id="rId2" Type="http://schemas.openxmlformats.org/officeDocument/2006/relationships/image" Target="../media/image19.jpg"/><Relationship Id="rId1" Type="http://schemas.openxmlformats.org/officeDocument/2006/relationships/slideMaster" Target="../slideMasters/slideMaster3.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hyperlink" Target="https://www.facebook.com/EPRI/" TargetMode="External"/><Relationship Id="rId10" Type="http://schemas.openxmlformats.org/officeDocument/2006/relationships/hyperlink" Target="https://www.linkedin.com/company/epri" TargetMode="External"/><Relationship Id="rId4" Type="http://schemas.openxmlformats.org/officeDocument/2006/relationships/hyperlink" Target="http://www.epri.com/" TargetMode="External"/><Relationship Id="rId9" Type="http://schemas.openxmlformats.org/officeDocument/2006/relationships/image" Target="../media/image22.sv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5.png"/><Relationship Id="rId7" Type="http://schemas.openxmlformats.org/officeDocument/2006/relationships/hyperlink" Target="https://twitter.com/EPRINews" TargetMode="External"/><Relationship Id="rId12"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Master" Target="../slideMasters/slideMaster4.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hyperlink" Target="https://www.facebook.com/EPRI/" TargetMode="External"/><Relationship Id="rId10" Type="http://schemas.openxmlformats.org/officeDocument/2006/relationships/hyperlink" Target="https://www.linkedin.com/company/epri" TargetMode="External"/><Relationship Id="rId4" Type="http://schemas.openxmlformats.org/officeDocument/2006/relationships/hyperlink" Target="http://www.epri.com/" TargetMode="External"/><Relationship Id="rId9" Type="http://schemas.openxmlformats.org/officeDocument/2006/relationships/image" Target="../media/image22.sv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5.png"/><Relationship Id="rId7" Type="http://schemas.openxmlformats.org/officeDocument/2006/relationships/hyperlink" Target="https://twitter.com/EPRINews" TargetMode="External"/><Relationship Id="rId12"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4.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hyperlink" Target="https://www.facebook.com/EPRI/" TargetMode="External"/><Relationship Id="rId10" Type="http://schemas.openxmlformats.org/officeDocument/2006/relationships/hyperlink" Target="https://www.linkedin.com/company/epri" TargetMode="External"/><Relationship Id="rId4" Type="http://schemas.openxmlformats.org/officeDocument/2006/relationships/hyperlink" Target="http://www.epri.com/" TargetMode="External"/><Relationship Id="rId9" Type="http://schemas.openxmlformats.org/officeDocument/2006/relationships/image" Target="../media/image22.svg"/></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5.png"/><Relationship Id="rId7" Type="http://schemas.openxmlformats.org/officeDocument/2006/relationships/hyperlink" Target="https://twitter.com/EPRINews" TargetMode="External"/><Relationship Id="rId12"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4.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hyperlink" Target="https://www.facebook.com/EPRI/" TargetMode="External"/><Relationship Id="rId10" Type="http://schemas.openxmlformats.org/officeDocument/2006/relationships/hyperlink" Target="https://www.linkedin.com/company/epri" TargetMode="External"/><Relationship Id="rId4" Type="http://schemas.openxmlformats.org/officeDocument/2006/relationships/hyperlink" Target="http://www.epri.com/" TargetMode="External"/><Relationship Id="rId9" Type="http://schemas.openxmlformats.org/officeDocument/2006/relationships/image" Target="../media/image22.svg"/></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5.png"/><Relationship Id="rId7" Type="http://schemas.openxmlformats.org/officeDocument/2006/relationships/hyperlink" Target="https://twitter.com/EPRINews" TargetMode="External"/><Relationship Id="rId12"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4.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hyperlink" Target="https://www.facebook.com/EPRI/" TargetMode="External"/><Relationship Id="rId10" Type="http://schemas.openxmlformats.org/officeDocument/2006/relationships/hyperlink" Target="https://www.linkedin.com/company/epri" TargetMode="External"/><Relationship Id="rId4" Type="http://schemas.openxmlformats.org/officeDocument/2006/relationships/hyperlink" Target="http://www.epri.com/" TargetMode="External"/><Relationship Id="rId9" Type="http://schemas.openxmlformats.org/officeDocument/2006/relationships/image" Target="../media/image22.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5.png"/><Relationship Id="rId7" Type="http://schemas.openxmlformats.org/officeDocument/2006/relationships/hyperlink" Target="https://twitter.com/EPRINews" TargetMode="External"/><Relationship Id="rId12"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Master" Target="../slideMasters/slideMaster4.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hyperlink" Target="https://www.facebook.com/EPRI/" TargetMode="External"/><Relationship Id="rId10" Type="http://schemas.openxmlformats.org/officeDocument/2006/relationships/hyperlink" Target="https://www.linkedin.com/company/epri" TargetMode="External"/><Relationship Id="rId4" Type="http://schemas.openxmlformats.org/officeDocument/2006/relationships/hyperlink" Target="http://www.epri.com/" TargetMode="External"/><Relationship Id="rId9" Type="http://schemas.openxmlformats.org/officeDocument/2006/relationships/image" Target="../media/image22.svg"/></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hyperlink" Target="http://www.epri.com/" TargetMode="External"/><Relationship Id="rId7"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Master" Target="../slideMasters/slideMaster4.xml"/><Relationship Id="rId6" Type="http://schemas.openxmlformats.org/officeDocument/2006/relationships/hyperlink" Target="https://twitter.com/EPRINews" TargetMode="External"/><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hyperlink" Target="https://www.facebook.com/EPRI/" TargetMode="External"/><Relationship Id="rId9" Type="http://schemas.openxmlformats.org/officeDocument/2006/relationships/hyperlink" Target="https://www.linkedin.com/company/epri" TargetMode="Externa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6.png"/><Relationship Id="rId7" Type="http://schemas.openxmlformats.org/officeDocument/2006/relationships/hyperlink" Target="https://twitter.com/EPRINews" TargetMode="External"/><Relationship Id="rId2" Type="http://schemas.openxmlformats.org/officeDocument/2006/relationships/image" Target="../media/image19.jpg"/><Relationship Id="rId1" Type="http://schemas.openxmlformats.org/officeDocument/2006/relationships/slideMaster" Target="../slideMasters/slideMaster4.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hyperlink" Target="https://www.facebook.com/EPRI/" TargetMode="External"/><Relationship Id="rId10" Type="http://schemas.openxmlformats.org/officeDocument/2006/relationships/hyperlink" Target="https://www.linkedin.com/company/epri" TargetMode="External"/><Relationship Id="rId4" Type="http://schemas.openxmlformats.org/officeDocument/2006/relationships/hyperlink" Target="http://www.epri.com/" TargetMode="External"/><Relationship Id="rId9" Type="http://schemas.openxmlformats.org/officeDocument/2006/relationships/image" Target="../media/image22.sv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7.tiff"/><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6_Two Columns with 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12BCAB-8169-768C-F60D-AEC170EC1F61}"/>
              </a:ext>
            </a:extLst>
          </p:cNvPr>
          <p:cNvSpPr/>
          <p:nvPr userDrawn="1"/>
        </p:nvSpPr>
        <p:spPr bwMode="auto">
          <a:xfrm>
            <a:off x="6096000" y="102457"/>
            <a:ext cx="6096000" cy="6572979"/>
          </a:xfrm>
          <a:prstGeom prst="rect">
            <a:avLst/>
          </a:prstGeom>
          <a:solidFill>
            <a:schemeClr val="bg1"/>
          </a:solidFill>
          <a:ln w="9525" cap="flat" cmpd="sng" algn="ctr">
            <a:noFill/>
            <a:prstDash val="solid"/>
            <a:round/>
            <a:headEnd type="none" w="med" len="med"/>
            <a:tailEnd type="none" w="med" len="med"/>
          </a:ln>
          <a:effectLst>
            <a:innerShdw blurRad="431800" dist="50800" dir="10800000">
              <a:schemeClr val="bg1">
                <a:lumMod val="65000"/>
                <a:alpha val="50000"/>
              </a:scheme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Title 1">
            <a:extLst>
              <a:ext uri="{FF2B5EF4-FFF2-40B4-BE49-F238E27FC236}">
                <a16:creationId xmlns:a16="http://schemas.microsoft.com/office/drawing/2014/main" id="{3EC10187-5F99-4C76-A9CB-1D435648E155}"/>
              </a:ext>
            </a:extLst>
          </p:cNvPr>
          <p:cNvSpPr>
            <a:spLocks noGrp="1"/>
          </p:cNvSpPr>
          <p:nvPr>
            <p:ph type="title"/>
          </p:nvPr>
        </p:nvSpPr>
        <p:spPr>
          <a:xfrm>
            <a:off x="6368995" y="182563"/>
            <a:ext cx="5339301" cy="1159220"/>
          </a:xfr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50322DE9-A995-49C6-AB11-26EBFBE58EF8}"/>
              </a:ext>
            </a:extLst>
          </p:cNvPr>
          <p:cNvSpPr>
            <a:spLocks noGrp="1"/>
          </p:cNvSpPr>
          <p:nvPr>
            <p:ph sz="half" idx="10"/>
          </p:nvPr>
        </p:nvSpPr>
        <p:spPr>
          <a:xfrm>
            <a:off x="6368995" y="1542757"/>
            <a:ext cx="5501235" cy="4858043"/>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9284C2FD-77F4-4CA6-B013-4AF023D22F66}"/>
              </a:ext>
            </a:extLst>
          </p:cNvPr>
          <p:cNvSpPr>
            <a:spLocks noGrp="1"/>
          </p:cNvSpPr>
          <p:nvPr>
            <p:ph idx="11"/>
          </p:nvPr>
        </p:nvSpPr>
        <p:spPr>
          <a:xfrm>
            <a:off x="367748" y="1477108"/>
            <a:ext cx="5375081" cy="492369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1">
            <a:extLst>
              <a:ext uri="{FF2B5EF4-FFF2-40B4-BE49-F238E27FC236}">
                <a16:creationId xmlns:a16="http://schemas.microsoft.com/office/drawing/2014/main" id="{F4E36AA3-728F-3C03-63F5-A143880898E4}"/>
              </a:ext>
            </a:extLst>
          </p:cNvPr>
          <p:cNvSpPr txBox="1">
            <a:spLocks/>
          </p:cNvSpPr>
          <p:nvPr userDrawn="1"/>
        </p:nvSpPr>
        <p:spPr bwMode="auto">
          <a:xfrm>
            <a:off x="272995" y="182563"/>
            <a:ext cx="5339301" cy="1159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algn="l" rtl="0" eaLnBrk="1" fontAlgn="base" hangingPunct="1">
              <a:lnSpc>
                <a:spcPct val="100000"/>
              </a:lnSpc>
              <a:spcBef>
                <a:spcPct val="0"/>
              </a:spcBef>
              <a:spcAft>
                <a:spcPct val="0"/>
              </a:spcAft>
              <a:defRPr sz="3200" b="1">
                <a:solidFill>
                  <a:schemeClr val="tx1">
                    <a:lumMod val="85000"/>
                    <a:lumOff val="15000"/>
                  </a:schemeClr>
                </a:solidFill>
                <a:latin typeface="+mj-lt"/>
                <a:ea typeface="+mj-ea"/>
                <a:cs typeface="+mj-cs"/>
              </a:defRPr>
            </a:lvl1pPr>
            <a:lvl2pPr algn="l" rtl="0" eaLnBrk="1" fontAlgn="base" hangingPunct="1">
              <a:lnSpc>
                <a:spcPct val="95000"/>
              </a:lnSpc>
              <a:spcBef>
                <a:spcPct val="0"/>
              </a:spcBef>
              <a:spcAft>
                <a:spcPct val="0"/>
              </a:spcAft>
              <a:defRPr sz="2800" b="1">
                <a:solidFill>
                  <a:schemeClr val="tx2"/>
                </a:solidFill>
                <a:latin typeface="Arial" charset="0"/>
              </a:defRPr>
            </a:lvl2pPr>
            <a:lvl3pPr algn="l" rtl="0" eaLnBrk="1" fontAlgn="base" hangingPunct="1">
              <a:lnSpc>
                <a:spcPct val="95000"/>
              </a:lnSpc>
              <a:spcBef>
                <a:spcPct val="0"/>
              </a:spcBef>
              <a:spcAft>
                <a:spcPct val="0"/>
              </a:spcAft>
              <a:defRPr sz="2800" b="1">
                <a:solidFill>
                  <a:schemeClr val="tx2"/>
                </a:solidFill>
                <a:latin typeface="Arial" charset="0"/>
              </a:defRPr>
            </a:lvl3pPr>
            <a:lvl4pPr algn="l" rtl="0" eaLnBrk="1" fontAlgn="base" hangingPunct="1">
              <a:lnSpc>
                <a:spcPct val="95000"/>
              </a:lnSpc>
              <a:spcBef>
                <a:spcPct val="0"/>
              </a:spcBef>
              <a:spcAft>
                <a:spcPct val="0"/>
              </a:spcAft>
              <a:defRPr sz="2800" b="1">
                <a:solidFill>
                  <a:schemeClr val="tx2"/>
                </a:solidFill>
                <a:latin typeface="Arial" charset="0"/>
              </a:defRPr>
            </a:lvl4pPr>
            <a:lvl5pPr algn="l" rtl="0" eaLnBrk="1" fontAlgn="base" hangingPunct="1">
              <a:lnSpc>
                <a:spcPct val="95000"/>
              </a:lnSpc>
              <a:spcBef>
                <a:spcPct val="0"/>
              </a:spcBef>
              <a:spcAft>
                <a:spcPct val="0"/>
              </a:spcAft>
              <a:defRPr sz="2800" b="1">
                <a:solidFill>
                  <a:schemeClr val="tx2"/>
                </a:solidFill>
                <a:latin typeface="Arial" charset="0"/>
              </a:defRPr>
            </a:lvl5pPr>
            <a:lvl6pPr marL="457200" algn="l" rtl="0" eaLnBrk="1" fontAlgn="base" hangingPunct="1">
              <a:lnSpc>
                <a:spcPct val="95000"/>
              </a:lnSpc>
              <a:spcBef>
                <a:spcPct val="0"/>
              </a:spcBef>
              <a:spcAft>
                <a:spcPct val="0"/>
              </a:spcAft>
              <a:defRPr sz="2800" b="1">
                <a:solidFill>
                  <a:schemeClr val="tx2"/>
                </a:solidFill>
                <a:latin typeface="Arial" charset="0"/>
              </a:defRPr>
            </a:lvl6pPr>
            <a:lvl7pPr marL="914400" algn="l" rtl="0" eaLnBrk="1" fontAlgn="base" hangingPunct="1">
              <a:lnSpc>
                <a:spcPct val="95000"/>
              </a:lnSpc>
              <a:spcBef>
                <a:spcPct val="0"/>
              </a:spcBef>
              <a:spcAft>
                <a:spcPct val="0"/>
              </a:spcAft>
              <a:defRPr sz="2800" b="1">
                <a:solidFill>
                  <a:schemeClr val="tx2"/>
                </a:solidFill>
                <a:latin typeface="Arial" charset="0"/>
              </a:defRPr>
            </a:lvl7pPr>
            <a:lvl8pPr marL="1371600" algn="l" rtl="0" eaLnBrk="1" fontAlgn="base" hangingPunct="1">
              <a:lnSpc>
                <a:spcPct val="95000"/>
              </a:lnSpc>
              <a:spcBef>
                <a:spcPct val="0"/>
              </a:spcBef>
              <a:spcAft>
                <a:spcPct val="0"/>
              </a:spcAft>
              <a:defRPr sz="2800" b="1">
                <a:solidFill>
                  <a:schemeClr val="tx2"/>
                </a:solidFill>
                <a:latin typeface="Arial" charset="0"/>
              </a:defRPr>
            </a:lvl8pPr>
            <a:lvl9pPr marL="1828800" algn="l" rtl="0" eaLnBrk="1" fontAlgn="base" hangingPunct="1">
              <a:lnSpc>
                <a:spcPct val="95000"/>
              </a:lnSpc>
              <a:spcBef>
                <a:spcPct val="0"/>
              </a:spcBef>
              <a:spcAft>
                <a:spcPct val="0"/>
              </a:spcAft>
              <a:defRPr sz="2800" b="1">
                <a:solidFill>
                  <a:schemeClr val="tx2"/>
                </a:solidFill>
                <a:latin typeface="Arial" charset="0"/>
              </a:defRPr>
            </a:lvl9pPr>
          </a:lstStyle>
          <a:p>
            <a:endParaRPr lang="en-US" kern="0" dirty="0"/>
          </a:p>
        </p:txBody>
      </p:sp>
      <p:sp>
        <p:nvSpPr>
          <p:cNvPr id="5" name="Rectangle 4">
            <a:extLst>
              <a:ext uri="{FF2B5EF4-FFF2-40B4-BE49-F238E27FC236}">
                <a16:creationId xmlns:a16="http://schemas.microsoft.com/office/drawing/2014/main" id="{DCF65AB2-32AD-ED55-639D-F21C17627713}"/>
              </a:ext>
            </a:extLst>
          </p:cNvPr>
          <p:cNvSpPr/>
          <p:nvPr userDrawn="1"/>
        </p:nvSpPr>
        <p:spPr bwMode="auto">
          <a:xfrm>
            <a:off x="-60960" y="6675437"/>
            <a:ext cx="12332677" cy="274636"/>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4094159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72C08-20BB-4624-9E14-5C24C415D6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C64AC2-B501-EDCB-E631-E2CF5CFFA3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546A21-0A73-5B2A-9005-87E3906CEA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D6F7EF-45F9-A6B2-5A8E-2E0E5ADDCF07}"/>
              </a:ext>
            </a:extLst>
          </p:cNvPr>
          <p:cNvSpPr>
            <a:spLocks noGrp="1"/>
          </p:cNvSpPr>
          <p:nvPr>
            <p:ph type="dt" sz="half" idx="10"/>
          </p:nvPr>
        </p:nvSpPr>
        <p:spPr/>
        <p:txBody>
          <a:bodyPr/>
          <a:lstStyle/>
          <a:p>
            <a:fld id="{3F38D456-0856-40BC-A1FC-AD22B129DD3A}" type="datetimeFigureOut">
              <a:rPr lang="en-US" smtClean="0"/>
              <a:t>7/10/2025</a:t>
            </a:fld>
            <a:endParaRPr lang="en-US"/>
          </a:p>
        </p:txBody>
      </p:sp>
      <p:sp>
        <p:nvSpPr>
          <p:cNvPr id="6" name="Footer Placeholder 5">
            <a:extLst>
              <a:ext uri="{FF2B5EF4-FFF2-40B4-BE49-F238E27FC236}">
                <a16:creationId xmlns:a16="http://schemas.microsoft.com/office/drawing/2014/main" id="{E6ADDF4D-3FAD-64C7-1C7B-89A4787259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621F16-6078-A320-A8A5-68FB538FBD7F}"/>
              </a:ext>
            </a:extLst>
          </p:cNvPr>
          <p:cNvSpPr>
            <a:spLocks noGrp="1"/>
          </p:cNvSpPr>
          <p:nvPr>
            <p:ph type="sldNum" sz="quarter" idx="12"/>
          </p:nvPr>
        </p:nvSpPr>
        <p:spPr/>
        <p:txBody>
          <a:bodyPr/>
          <a:lstStyle/>
          <a:p>
            <a:fld id="{640D1265-126F-4F46-AD3E-C499698131D2}" type="slidenum">
              <a:rPr lang="en-US" smtClean="0"/>
              <a:t>‹#›</a:t>
            </a:fld>
            <a:endParaRPr lang="en-US"/>
          </a:p>
        </p:txBody>
      </p:sp>
    </p:spTree>
    <p:extLst>
      <p:ext uri="{BB962C8B-B14F-4D97-AF65-F5344CB8AC3E}">
        <p14:creationId xmlns:p14="http://schemas.microsoft.com/office/powerpoint/2010/main" val="623207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BEF3E-427E-D544-87EB-AB9DFDB8BE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8BEC1D-9991-083F-16D8-815E08E736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587479-983B-7E65-5E95-07DF6F99D678}"/>
              </a:ext>
            </a:extLst>
          </p:cNvPr>
          <p:cNvSpPr>
            <a:spLocks noGrp="1"/>
          </p:cNvSpPr>
          <p:nvPr>
            <p:ph type="dt" sz="half" idx="10"/>
          </p:nvPr>
        </p:nvSpPr>
        <p:spPr/>
        <p:txBody>
          <a:bodyPr/>
          <a:lstStyle/>
          <a:p>
            <a:fld id="{3F38D456-0856-40BC-A1FC-AD22B129DD3A}" type="datetimeFigureOut">
              <a:rPr lang="en-US" smtClean="0"/>
              <a:t>7/10/2025</a:t>
            </a:fld>
            <a:endParaRPr lang="en-US"/>
          </a:p>
        </p:txBody>
      </p:sp>
      <p:sp>
        <p:nvSpPr>
          <p:cNvPr id="5" name="Footer Placeholder 4">
            <a:extLst>
              <a:ext uri="{FF2B5EF4-FFF2-40B4-BE49-F238E27FC236}">
                <a16:creationId xmlns:a16="http://schemas.microsoft.com/office/drawing/2014/main" id="{3D14D8B4-0472-5B14-F869-55536B231D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F9FB8E-0266-38B2-5DB2-455608E6695C}"/>
              </a:ext>
            </a:extLst>
          </p:cNvPr>
          <p:cNvSpPr>
            <a:spLocks noGrp="1"/>
          </p:cNvSpPr>
          <p:nvPr>
            <p:ph type="sldNum" sz="quarter" idx="12"/>
          </p:nvPr>
        </p:nvSpPr>
        <p:spPr/>
        <p:txBody>
          <a:bodyPr/>
          <a:lstStyle/>
          <a:p>
            <a:fld id="{640D1265-126F-4F46-AD3E-C499698131D2}" type="slidenum">
              <a:rPr lang="en-US" smtClean="0"/>
              <a:t>‹#›</a:t>
            </a:fld>
            <a:endParaRPr lang="en-US"/>
          </a:p>
        </p:txBody>
      </p:sp>
    </p:spTree>
    <p:extLst>
      <p:ext uri="{BB962C8B-B14F-4D97-AF65-F5344CB8AC3E}">
        <p14:creationId xmlns:p14="http://schemas.microsoft.com/office/powerpoint/2010/main" val="1613147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E6DB24-CD27-CED6-4D25-1FD97CBC34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5F9405-8579-ED12-E882-875FE8AEE1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7C87CB-C8A6-63C7-3829-5455004E1ABC}"/>
              </a:ext>
            </a:extLst>
          </p:cNvPr>
          <p:cNvSpPr>
            <a:spLocks noGrp="1"/>
          </p:cNvSpPr>
          <p:nvPr>
            <p:ph type="dt" sz="half" idx="10"/>
          </p:nvPr>
        </p:nvSpPr>
        <p:spPr/>
        <p:txBody>
          <a:bodyPr/>
          <a:lstStyle/>
          <a:p>
            <a:fld id="{3F38D456-0856-40BC-A1FC-AD22B129DD3A}" type="datetimeFigureOut">
              <a:rPr lang="en-US" smtClean="0"/>
              <a:t>7/10/2025</a:t>
            </a:fld>
            <a:endParaRPr lang="en-US"/>
          </a:p>
        </p:txBody>
      </p:sp>
      <p:sp>
        <p:nvSpPr>
          <p:cNvPr id="5" name="Footer Placeholder 4">
            <a:extLst>
              <a:ext uri="{FF2B5EF4-FFF2-40B4-BE49-F238E27FC236}">
                <a16:creationId xmlns:a16="http://schemas.microsoft.com/office/drawing/2014/main" id="{ADC4A45C-1DBE-F808-72D9-ABE18DFE98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5CD9EB-8BF9-1584-2851-0782FCF859F7}"/>
              </a:ext>
            </a:extLst>
          </p:cNvPr>
          <p:cNvSpPr>
            <a:spLocks noGrp="1"/>
          </p:cNvSpPr>
          <p:nvPr>
            <p:ph type="sldNum" sz="quarter" idx="12"/>
          </p:nvPr>
        </p:nvSpPr>
        <p:spPr/>
        <p:txBody>
          <a:bodyPr/>
          <a:lstStyle/>
          <a:p>
            <a:fld id="{640D1265-126F-4F46-AD3E-C499698131D2}" type="slidenum">
              <a:rPr lang="en-US" smtClean="0"/>
              <a:t>‹#›</a:t>
            </a:fld>
            <a:endParaRPr lang="en-US"/>
          </a:p>
        </p:txBody>
      </p:sp>
    </p:spTree>
    <p:extLst>
      <p:ext uri="{BB962C8B-B14F-4D97-AF65-F5344CB8AC3E}">
        <p14:creationId xmlns:p14="http://schemas.microsoft.com/office/powerpoint/2010/main" val="1892658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PRI Title Slide">
    <p:spTree>
      <p:nvGrpSpPr>
        <p:cNvPr id="1" name=""/>
        <p:cNvGrpSpPr/>
        <p:nvPr/>
      </p:nvGrpSpPr>
      <p:grpSpPr>
        <a:xfrm>
          <a:off x="0" y="0"/>
          <a:ext cx="0" cy="0"/>
          <a:chOff x="0" y="0"/>
          <a:chExt cx="0" cy="0"/>
        </a:xfrm>
      </p:grpSpPr>
      <p:pic>
        <p:nvPicPr>
          <p:cNvPr id="3" name="background image" descr="A person and person wearing hardhats and reflective jackets&#10;&#10;Description automatically generated">
            <a:extLst>
              <a:ext uri="{FF2B5EF4-FFF2-40B4-BE49-F238E27FC236}">
                <a16:creationId xmlns:a16="http://schemas.microsoft.com/office/drawing/2014/main" id="{938F2F93-6415-8751-9148-E0192AB06A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17" name="blue overlay">
            <a:extLst>
              <a:ext uri="{FF2B5EF4-FFF2-40B4-BE49-F238E27FC236}">
                <a16:creationId xmlns:a16="http://schemas.microsoft.com/office/drawing/2014/main" id="{277DD01C-684B-2E10-C96E-F0F2D0468EC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4" name="icons &amp; copyright">
            <a:extLst>
              <a:ext uri="{FF2B5EF4-FFF2-40B4-BE49-F238E27FC236}">
                <a16:creationId xmlns:a16="http://schemas.microsoft.com/office/drawing/2014/main" id="{665B53A2-5D5B-3554-44DE-DE228C2D7516}"/>
              </a:ext>
            </a:extLst>
          </p:cNvPr>
          <p:cNvGrpSpPr/>
          <p:nvPr userDrawn="1"/>
        </p:nvGrpSpPr>
        <p:grpSpPr>
          <a:xfrm>
            <a:off x="338624" y="6181725"/>
            <a:ext cx="4435668" cy="542465"/>
            <a:chOff x="338624" y="6181725"/>
            <a:chExt cx="4435668" cy="542465"/>
          </a:xfrm>
        </p:grpSpPr>
        <p:sp>
          <p:nvSpPr>
            <p:cNvPr id="5" name="copyright">
              <a:extLst>
                <a:ext uri="{FF2B5EF4-FFF2-40B4-BE49-F238E27FC236}">
                  <a16:creationId xmlns:a16="http://schemas.microsoft.com/office/drawing/2014/main" id="{06D69970-CB2E-A4D3-9146-4D77DC12C161}"/>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2025 Electric Power Research Institute, Inc. All rights reserved.</a:t>
              </a:r>
            </a:p>
          </p:txBody>
        </p:sp>
        <p:sp>
          <p:nvSpPr>
            <p:cNvPr id="6" name="epri.com">
              <a:hlinkClick r:id="rId4"/>
              <a:extLst>
                <a:ext uri="{FF2B5EF4-FFF2-40B4-BE49-F238E27FC236}">
                  <a16:creationId xmlns:a16="http://schemas.microsoft.com/office/drawing/2014/main" id="{1EAE9E6E-7841-12E5-B766-CF31590FAB85}"/>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7" name="Straight Connector 6">
              <a:extLst>
                <a:ext uri="{FF2B5EF4-FFF2-40B4-BE49-F238E27FC236}">
                  <a16:creationId xmlns:a16="http://schemas.microsoft.com/office/drawing/2014/main" id="{4032DEA1-8BED-4154-F494-203D3B3D722E}"/>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9" name="Facebook icon">
              <a:hlinkClick r:id="rId5"/>
              <a:extLst>
                <a:ext uri="{FF2B5EF4-FFF2-40B4-BE49-F238E27FC236}">
                  <a16:creationId xmlns:a16="http://schemas.microsoft.com/office/drawing/2014/main" id="{CB7D4E98-F8FB-1966-7A8D-9C42EBC3CEB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10" name="X icon">
              <a:hlinkClick r:id="rId7"/>
              <a:extLst>
                <a:ext uri="{FF2B5EF4-FFF2-40B4-BE49-F238E27FC236}">
                  <a16:creationId xmlns:a16="http://schemas.microsoft.com/office/drawing/2014/main" id="{B1F99100-371F-0020-1E61-B732D84E8B8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028885" y="6303455"/>
              <a:ext cx="128164" cy="131013"/>
            </a:xfrm>
            <a:prstGeom prst="rect">
              <a:avLst/>
            </a:prstGeom>
          </p:spPr>
        </p:pic>
        <p:pic>
          <p:nvPicPr>
            <p:cNvPr id="8" name="LinkedIn icon">
              <a:hlinkClick r:id="rId10"/>
              <a:extLst>
                <a:ext uri="{FF2B5EF4-FFF2-40B4-BE49-F238E27FC236}">
                  <a16:creationId xmlns:a16="http://schemas.microsoft.com/office/drawing/2014/main" id="{EA833105-9EE7-D3DB-F43C-6F8D3692973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pic>
        <p:nvPicPr>
          <p:cNvPr id="35" name="EPRI circle">
            <a:extLst>
              <a:ext uri="{FF2B5EF4-FFF2-40B4-BE49-F238E27FC236}">
                <a16:creationId xmlns:a16="http://schemas.microsoft.com/office/drawing/2014/main" id="{5C3C3AAE-15C1-0B61-484F-8E1DDA7747F3}"/>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8371905" y="389847"/>
            <a:ext cx="3615657" cy="3445107"/>
          </a:xfrm>
          <a:prstGeom prst="rect">
            <a:avLst/>
          </a:prstGeom>
        </p:spPr>
      </p:pic>
      <p:sp>
        <p:nvSpPr>
          <p:cNvPr id="18" name="speaker text">
            <a:extLst>
              <a:ext uri="{FF2B5EF4-FFF2-40B4-BE49-F238E27FC236}">
                <a16:creationId xmlns:a16="http://schemas.microsoft.com/office/drawing/2014/main" id="{01DFD416-66D5-47F4-B045-0C53E6F91488}"/>
              </a:ext>
            </a:extLst>
          </p:cNvPr>
          <p:cNvSpPr>
            <a:spLocks noGrp="1" noChangeArrowheads="1"/>
          </p:cNvSpPr>
          <p:nvPr>
            <p:ph type="subTitle" sz="quarter" idx="1" hasCustomPrompt="1"/>
          </p:nvPr>
        </p:nvSpPr>
        <p:spPr>
          <a:xfrm>
            <a:off x="645452" y="4400588"/>
            <a:ext cx="6217920" cy="1533186"/>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lumMod val="75000"/>
                    <a:lumOff val="25000"/>
                  </a:schemeClr>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36" name="subtitle">
            <a:extLst>
              <a:ext uri="{FF2B5EF4-FFF2-40B4-BE49-F238E27FC236}">
                <a16:creationId xmlns:a16="http://schemas.microsoft.com/office/drawing/2014/main" id="{C9B9DF57-48D2-92F0-1A74-79C183A6DF3E}"/>
              </a:ext>
            </a:extLst>
          </p:cNvPr>
          <p:cNvSpPr>
            <a:spLocks noGrp="1"/>
          </p:cNvSpPr>
          <p:nvPr>
            <p:ph type="body" sz="quarter" idx="10" hasCustomPrompt="1"/>
          </p:nvPr>
        </p:nvSpPr>
        <p:spPr>
          <a:xfrm>
            <a:off x="645452" y="3030102"/>
            <a:ext cx="6957847" cy="402377"/>
          </a:xfrm>
        </p:spPr>
        <p:txBody>
          <a:bodyPr>
            <a:normAutofit/>
          </a:bodyPr>
          <a:lstStyle>
            <a:lvl1pPr marL="0" indent="0">
              <a:buNone/>
              <a:defRPr sz="2400" b="1" i="0" baseline="0">
                <a:solidFill>
                  <a:schemeClr val="bg1"/>
                </a:solidFill>
                <a:latin typeface="+mj-lt"/>
              </a:defRPr>
            </a:lvl1pPr>
          </a:lstStyle>
          <a:p>
            <a:pPr lvl="0"/>
            <a:r>
              <a:rPr lang="en-US" dirty="0"/>
              <a:t>Click To Edit Subtitle</a:t>
            </a:r>
          </a:p>
        </p:txBody>
      </p:sp>
      <p:sp>
        <p:nvSpPr>
          <p:cNvPr id="19" name="title text">
            <a:extLst>
              <a:ext uri="{FF2B5EF4-FFF2-40B4-BE49-F238E27FC236}">
                <a16:creationId xmlns:a16="http://schemas.microsoft.com/office/drawing/2014/main" id="{7D1329EF-297E-646E-A5E8-5228C5D39C03}"/>
              </a:ext>
            </a:extLst>
          </p:cNvPr>
          <p:cNvSpPr>
            <a:spLocks noGrp="1" noChangeArrowheads="1"/>
          </p:cNvSpPr>
          <p:nvPr>
            <p:ph type="ctrTitle" sz="quarter" hasCustomPrompt="1"/>
          </p:nvPr>
        </p:nvSpPr>
        <p:spPr>
          <a:xfrm>
            <a:off x="645452" y="1084881"/>
            <a:ext cx="6957847" cy="1891159"/>
          </a:xfrm>
        </p:spPr>
        <p:txBody>
          <a:bodyPr anchor="b">
            <a:normAutofit/>
          </a:bodyPr>
          <a:lstStyle>
            <a:lvl1pPr algn="l">
              <a:spcAft>
                <a:spcPts val="600"/>
              </a:spcAft>
              <a:defRPr sz="3600">
                <a:solidFill>
                  <a:schemeClr val="bg1"/>
                </a:solidFill>
                <a:effectLst>
                  <a:outerShdw blurRad="38100" dist="38100" dir="2700000" algn="tl">
                    <a:srgbClr val="000000">
                      <a:alpha val="43137"/>
                    </a:srgbClr>
                  </a:outerShdw>
                </a:effectLst>
              </a:defRPr>
            </a:lvl1pPr>
          </a:lstStyle>
          <a:p>
            <a:r>
              <a:rPr lang="en-US" dirty="0"/>
              <a:t>CLICK TO EDIT MASTER TITLE</a:t>
            </a:r>
          </a:p>
        </p:txBody>
      </p:sp>
    </p:spTree>
    <p:extLst>
      <p:ext uri="{BB962C8B-B14F-4D97-AF65-F5344CB8AC3E}">
        <p14:creationId xmlns:p14="http://schemas.microsoft.com/office/powerpoint/2010/main" val="13675223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NUC Title Slide">
    <p:spTree>
      <p:nvGrpSpPr>
        <p:cNvPr id="1" name=""/>
        <p:cNvGrpSpPr/>
        <p:nvPr/>
      </p:nvGrpSpPr>
      <p:grpSpPr>
        <a:xfrm>
          <a:off x="0" y="0"/>
          <a:ext cx="0" cy="0"/>
          <a:chOff x="0" y="0"/>
          <a:chExt cx="0" cy="0"/>
        </a:xfrm>
      </p:grpSpPr>
      <p:pic>
        <p:nvPicPr>
          <p:cNvPr id="3" name="background image">
            <a:extLst>
              <a:ext uri="{FF2B5EF4-FFF2-40B4-BE49-F238E27FC236}">
                <a16:creationId xmlns:a16="http://schemas.microsoft.com/office/drawing/2014/main" id="{C45692E6-EDAD-DF6C-8A58-619B4C84352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2000" cy="6858000"/>
          </a:xfrm>
          <a:prstGeom prst="rect">
            <a:avLst/>
          </a:prstGeom>
        </p:spPr>
      </p:pic>
      <p:pic>
        <p:nvPicPr>
          <p:cNvPr id="6" name="blue overlay">
            <a:extLst>
              <a:ext uri="{FF2B5EF4-FFF2-40B4-BE49-F238E27FC236}">
                <a16:creationId xmlns:a16="http://schemas.microsoft.com/office/drawing/2014/main" id="{3767F768-ED46-028C-D989-F07FD1EED6E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16" name="icons &amp; copyright">
            <a:extLst>
              <a:ext uri="{FF2B5EF4-FFF2-40B4-BE49-F238E27FC236}">
                <a16:creationId xmlns:a16="http://schemas.microsoft.com/office/drawing/2014/main" id="{17423B5B-85F0-21B6-E298-00C4FAC48CA5}"/>
              </a:ext>
            </a:extLst>
          </p:cNvPr>
          <p:cNvGrpSpPr/>
          <p:nvPr userDrawn="1"/>
        </p:nvGrpSpPr>
        <p:grpSpPr>
          <a:xfrm>
            <a:off x="338624" y="6181725"/>
            <a:ext cx="4435668" cy="542465"/>
            <a:chOff x="338624" y="6181725"/>
            <a:chExt cx="4435668" cy="542465"/>
          </a:xfrm>
        </p:grpSpPr>
        <p:sp>
          <p:nvSpPr>
            <p:cNvPr id="17" name="copyright">
              <a:extLst>
                <a:ext uri="{FF2B5EF4-FFF2-40B4-BE49-F238E27FC236}">
                  <a16:creationId xmlns:a16="http://schemas.microsoft.com/office/drawing/2014/main" id="{3DD38CE9-593A-E67E-E078-3C0EA5902A0F}"/>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2025 Electric Power Research Institute, Inc. All rights reserved.</a:t>
              </a:r>
            </a:p>
          </p:txBody>
        </p:sp>
        <p:sp>
          <p:nvSpPr>
            <p:cNvPr id="18" name="epri.com">
              <a:hlinkClick r:id="rId4"/>
              <a:extLst>
                <a:ext uri="{FF2B5EF4-FFF2-40B4-BE49-F238E27FC236}">
                  <a16:creationId xmlns:a16="http://schemas.microsoft.com/office/drawing/2014/main" id="{1D5D9006-F992-A3E8-62F5-33BCD37369C3}"/>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19" name="Straight Connector 18">
              <a:extLst>
                <a:ext uri="{FF2B5EF4-FFF2-40B4-BE49-F238E27FC236}">
                  <a16:creationId xmlns:a16="http://schemas.microsoft.com/office/drawing/2014/main" id="{B1365DF2-0AA8-EDD5-FF5A-80EB176BD203}"/>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0" name="Facebook icon">
              <a:hlinkClick r:id="rId5"/>
              <a:extLst>
                <a:ext uri="{FF2B5EF4-FFF2-40B4-BE49-F238E27FC236}">
                  <a16:creationId xmlns:a16="http://schemas.microsoft.com/office/drawing/2014/main" id="{50C19077-6864-9995-6353-CBFF64A44A2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21" name="X icon">
              <a:hlinkClick r:id="rId7"/>
              <a:extLst>
                <a:ext uri="{FF2B5EF4-FFF2-40B4-BE49-F238E27FC236}">
                  <a16:creationId xmlns:a16="http://schemas.microsoft.com/office/drawing/2014/main" id="{518F86B4-4A21-3E4E-5235-5FC87D24CFD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028885" y="6303455"/>
              <a:ext cx="128164" cy="131013"/>
            </a:xfrm>
            <a:prstGeom prst="rect">
              <a:avLst/>
            </a:prstGeom>
          </p:spPr>
        </p:pic>
        <p:pic>
          <p:nvPicPr>
            <p:cNvPr id="22" name="LinkedIn icon">
              <a:hlinkClick r:id="rId10"/>
              <a:extLst>
                <a:ext uri="{FF2B5EF4-FFF2-40B4-BE49-F238E27FC236}">
                  <a16:creationId xmlns:a16="http://schemas.microsoft.com/office/drawing/2014/main" id="{FD06B89F-E67F-93C3-9735-75E2A4079A7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24" name="speaker text">
            <a:extLst>
              <a:ext uri="{FF2B5EF4-FFF2-40B4-BE49-F238E27FC236}">
                <a16:creationId xmlns:a16="http://schemas.microsoft.com/office/drawing/2014/main" id="{35E0A3DC-CC19-F07D-2596-4D3B20E52634}"/>
              </a:ext>
            </a:extLst>
          </p:cNvPr>
          <p:cNvSpPr>
            <a:spLocks noGrp="1" noChangeArrowheads="1"/>
          </p:cNvSpPr>
          <p:nvPr>
            <p:ph type="subTitle" sz="quarter" idx="1" hasCustomPrompt="1"/>
          </p:nvPr>
        </p:nvSpPr>
        <p:spPr>
          <a:xfrm>
            <a:off x="645452" y="4400588"/>
            <a:ext cx="6217920" cy="1533186"/>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lumMod val="75000"/>
                    <a:lumOff val="25000"/>
                  </a:schemeClr>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5" name="subtitle">
            <a:extLst>
              <a:ext uri="{FF2B5EF4-FFF2-40B4-BE49-F238E27FC236}">
                <a16:creationId xmlns:a16="http://schemas.microsoft.com/office/drawing/2014/main" id="{F102AB87-F538-AF67-56D7-6193CBA71263}"/>
              </a:ext>
            </a:extLst>
          </p:cNvPr>
          <p:cNvSpPr>
            <a:spLocks noGrp="1"/>
          </p:cNvSpPr>
          <p:nvPr>
            <p:ph type="body" sz="quarter" idx="10" hasCustomPrompt="1"/>
          </p:nvPr>
        </p:nvSpPr>
        <p:spPr>
          <a:xfrm>
            <a:off x="645452" y="3030102"/>
            <a:ext cx="6957847" cy="402377"/>
          </a:xfrm>
        </p:spPr>
        <p:txBody>
          <a:bodyPr>
            <a:normAutofit/>
          </a:bodyPr>
          <a:lstStyle>
            <a:lvl1pPr marL="0" indent="0">
              <a:buNone/>
              <a:defRPr sz="2400" b="1" i="0" baseline="0">
                <a:solidFill>
                  <a:schemeClr val="bg1"/>
                </a:solidFill>
                <a:latin typeface="+mj-lt"/>
              </a:defRPr>
            </a:lvl1pPr>
          </a:lstStyle>
          <a:p>
            <a:pPr lvl="0"/>
            <a:r>
              <a:rPr lang="en-US" dirty="0"/>
              <a:t>Click To Edit Subtitle</a:t>
            </a:r>
          </a:p>
        </p:txBody>
      </p:sp>
      <p:sp>
        <p:nvSpPr>
          <p:cNvPr id="26" name="title text">
            <a:extLst>
              <a:ext uri="{FF2B5EF4-FFF2-40B4-BE49-F238E27FC236}">
                <a16:creationId xmlns:a16="http://schemas.microsoft.com/office/drawing/2014/main" id="{B03ECE38-024F-0FDB-EF5C-7C77BD789A34}"/>
              </a:ext>
            </a:extLst>
          </p:cNvPr>
          <p:cNvSpPr>
            <a:spLocks noGrp="1" noChangeArrowheads="1"/>
          </p:cNvSpPr>
          <p:nvPr>
            <p:ph type="ctrTitle" sz="quarter" hasCustomPrompt="1"/>
          </p:nvPr>
        </p:nvSpPr>
        <p:spPr>
          <a:xfrm>
            <a:off x="645452" y="1084881"/>
            <a:ext cx="6957847" cy="1891159"/>
          </a:xfrm>
        </p:spPr>
        <p:txBody>
          <a:bodyPr anchor="b">
            <a:normAutofit/>
          </a:bodyPr>
          <a:lstStyle>
            <a:lvl1pPr algn="l">
              <a:spcAft>
                <a:spcPts val="600"/>
              </a:spcAft>
              <a:defRPr sz="3600">
                <a:solidFill>
                  <a:schemeClr val="bg1"/>
                </a:solidFill>
                <a:effectLst>
                  <a:outerShdw blurRad="38100" dist="38100" dir="2700000" algn="tl">
                    <a:srgbClr val="000000">
                      <a:alpha val="43137"/>
                    </a:srgbClr>
                  </a:outerShdw>
                </a:effectLst>
              </a:defRPr>
            </a:lvl1pPr>
          </a:lstStyle>
          <a:p>
            <a:r>
              <a:rPr lang="en-US" dirty="0"/>
              <a:t>CLICK TO EDIT MASTER TITLE</a:t>
            </a:r>
          </a:p>
        </p:txBody>
      </p:sp>
      <p:pic>
        <p:nvPicPr>
          <p:cNvPr id="2" name="EPRI circle">
            <a:extLst>
              <a:ext uri="{FF2B5EF4-FFF2-40B4-BE49-F238E27FC236}">
                <a16:creationId xmlns:a16="http://schemas.microsoft.com/office/drawing/2014/main" id="{E9935480-2219-B667-1F4A-771008FFECDD}"/>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8371905" y="389847"/>
            <a:ext cx="3615656" cy="3445107"/>
          </a:xfrm>
          <a:prstGeom prst="rect">
            <a:avLst/>
          </a:prstGeom>
        </p:spPr>
      </p:pic>
    </p:spTree>
    <p:extLst>
      <p:ext uri="{BB962C8B-B14F-4D97-AF65-F5344CB8AC3E}">
        <p14:creationId xmlns:p14="http://schemas.microsoft.com/office/powerpoint/2010/main" val="2080677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D&amp;CS">
    <p:spTree>
      <p:nvGrpSpPr>
        <p:cNvPr id="1" name=""/>
        <p:cNvGrpSpPr/>
        <p:nvPr/>
      </p:nvGrpSpPr>
      <p:grpSpPr>
        <a:xfrm>
          <a:off x="0" y="0"/>
          <a:ext cx="0" cy="0"/>
          <a:chOff x="0" y="0"/>
          <a:chExt cx="0" cy="0"/>
        </a:xfrm>
      </p:grpSpPr>
      <p:pic>
        <p:nvPicPr>
          <p:cNvPr id="3" name="background image">
            <a:extLst>
              <a:ext uri="{FF2B5EF4-FFF2-40B4-BE49-F238E27FC236}">
                <a16:creationId xmlns:a16="http://schemas.microsoft.com/office/drawing/2014/main" id="{B92655FF-6A8B-C949-E8BD-096134D3C55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2000" cy="6858000"/>
          </a:xfrm>
          <a:prstGeom prst="rect">
            <a:avLst/>
          </a:prstGeom>
        </p:spPr>
      </p:pic>
      <p:pic>
        <p:nvPicPr>
          <p:cNvPr id="6" name="blue overlay">
            <a:extLst>
              <a:ext uri="{FF2B5EF4-FFF2-40B4-BE49-F238E27FC236}">
                <a16:creationId xmlns:a16="http://schemas.microsoft.com/office/drawing/2014/main" id="{0E945622-E11A-F0C7-9C27-2639FB5F989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16" name="icons &amp; copyright">
            <a:extLst>
              <a:ext uri="{FF2B5EF4-FFF2-40B4-BE49-F238E27FC236}">
                <a16:creationId xmlns:a16="http://schemas.microsoft.com/office/drawing/2014/main" id="{9FB51C15-C5E9-6004-8441-FF0CCB5EF80E}"/>
              </a:ext>
            </a:extLst>
          </p:cNvPr>
          <p:cNvGrpSpPr/>
          <p:nvPr userDrawn="1"/>
        </p:nvGrpSpPr>
        <p:grpSpPr>
          <a:xfrm>
            <a:off x="338624" y="6181725"/>
            <a:ext cx="4435668" cy="542465"/>
            <a:chOff x="338624" y="6181725"/>
            <a:chExt cx="4435668" cy="542465"/>
          </a:xfrm>
        </p:grpSpPr>
        <p:sp>
          <p:nvSpPr>
            <p:cNvPr id="17" name="copyright">
              <a:extLst>
                <a:ext uri="{FF2B5EF4-FFF2-40B4-BE49-F238E27FC236}">
                  <a16:creationId xmlns:a16="http://schemas.microsoft.com/office/drawing/2014/main" id="{11E89AEC-ECC5-D98C-0F9D-696C38ACBB8E}"/>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2025 Electric Power Research Institute, Inc. All rights reserved.</a:t>
              </a:r>
            </a:p>
          </p:txBody>
        </p:sp>
        <p:sp>
          <p:nvSpPr>
            <p:cNvPr id="18" name="epri.com">
              <a:hlinkClick r:id="rId4"/>
              <a:extLst>
                <a:ext uri="{FF2B5EF4-FFF2-40B4-BE49-F238E27FC236}">
                  <a16:creationId xmlns:a16="http://schemas.microsoft.com/office/drawing/2014/main" id="{99AD82CA-54EE-805A-5896-92EC95281F31}"/>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19" name="Straight Connector 18">
              <a:extLst>
                <a:ext uri="{FF2B5EF4-FFF2-40B4-BE49-F238E27FC236}">
                  <a16:creationId xmlns:a16="http://schemas.microsoft.com/office/drawing/2014/main" id="{7E8FA601-A1E5-F0D8-3176-370E06624509}"/>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0" name="Facebook icon">
              <a:hlinkClick r:id="rId5"/>
              <a:extLst>
                <a:ext uri="{FF2B5EF4-FFF2-40B4-BE49-F238E27FC236}">
                  <a16:creationId xmlns:a16="http://schemas.microsoft.com/office/drawing/2014/main" id="{887FA5DF-A3BA-CEE3-D30A-E51081C6593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21" name="X icon">
              <a:hlinkClick r:id="rId7"/>
              <a:extLst>
                <a:ext uri="{FF2B5EF4-FFF2-40B4-BE49-F238E27FC236}">
                  <a16:creationId xmlns:a16="http://schemas.microsoft.com/office/drawing/2014/main" id="{6A79BD85-5892-7747-BCE4-121DC979670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028885" y="6303455"/>
              <a:ext cx="128164" cy="131013"/>
            </a:xfrm>
            <a:prstGeom prst="rect">
              <a:avLst/>
            </a:prstGeom>
          </p:spPr>
        </p:pic>
        <p:pic>
          <p:nvPicPr>
            <p:cNvPr id="22" name="LinkedIn icon">
              <a:hlinkClick r:id="rId10"/>
              <a:extLst>
                <a:ext uri="{FF2B5EF4-FFF2-40B4-BE49-F238E27FC236}">
                  <a16:creationId xmlns:a16="http://schemas.microsoft.com/office/drawing/2014/main" id="{E86B58BC-A073-2A7C-EF86-EF73B4FDB7C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24" name="speaker text">
            <a:extLst>
              <a:ext uri="{FF2B5EF4-FFF2-40B4-BE49-F238E27FC236}">
                <a16:creationId xmlns:a16="http://schemas.microsoft.com/office/drawing/2014/main" id="{3A209E74-D79D-BE74-D453-C76F9D43104B}"/>
              </a:ext>
            </a:extLst>
          </p:cNvPr>
          <p:cNvSpPr>
            <a:spLocks noGrp="1" noChangeArrowheads="1"/>
          </p:cNvSpPr>
          <p:nvPr>
            <p:ph type="subTitle" sz="quarter" idx="1" hasCustomPrompt="1"/>
          </p:nvPr>
        </p:nvSpPr>
        <p:spPr>
          <a:xfrm>
            <a:off x="645452" y="4400588"/>
            <a:ext cx="6217920" cy="1533186"/>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lumMod val="75000"/>
                    <a:lumOff val="25000"/>
                  </a:schemeClr>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5" name="subtitle">
            <a:extLst>
              <a:ext uri="{FF2B5EF4-FFF2-40B4-BE49-F238E27FC236}">
                <a16:creationId xmlns:a16="http://schemas.microsoft.com/office/drawing/2014/main" id="{CB37810F-BB70-4E0F-A055-1694DC1A4E82}"/>
              </a:ext>
            </a:extLst>
          </p:cNvPr>
          <p:cNvSpPr>
            <a:spLocks noGrp="1"/>
          </p:cNvSpPr>
          <p:nvPr>
            <p:ph type="body" sz="quarter" idx="10" hasCustomPrompt="1"/>
          </p:nvPr>
        </p:nvSpPr>
        <p:spPr>
          <a:xfrm>
            <a:off x="645452" y="3030102"/>
            <a:ext cx="6957847" cy="402377"/>
          </a:xfrm>
        </p:spPr>
        <p:txBody>
          <a:bodyPr>
            <a:normAutofit/>
          </a:bodyPr>
          <a:lstStyle>
            <a:lvl1pPr marL="0" indent="0">
              <a:buNone/>
              <a:defRPr sz="2400" b="1" i="0" baseline="0">
                <a:solidFill>
                  <a:schemeClr val="bg1"/>
                </a:solidFill>
                <a:latin typeface="+mj-lt"/>
              </a:defRPr>
            </a:lvl1pPr>
          </a:lstStyle>
          <a:p>
            <a:pPr lvl="0"/>
            <a:r>
              <a:rPr lang="en-US" dirty="0"/>
              <a:t>Click To Edit Subtitle</a:t>
            </a:r>
          </a:p>
        </p:txBody>
      </p:sp>
      <p:sp>
        <p:nvSpPr>
          <p:cNvPr id="26" name="title text">
            <a:extLst>
              <a:ext uri="{FF2B5EF4-FFF2-40B4-BE49-F238E27FC236}">
                <a16:creationId xmlns:a16="http://schemas.microsoft.com/office/drawing/2014/main" id="{33FA43E6-CEF5-689E-EA7B-8FF2A6BD01BC}"/>
              </a:ext>
            </a:extLst>
          </p:cNvPr>
          <p:cNvSpPr>
            <a:spLocks noGrp="1" noChangeArrowheads="1"/>
          </p:cNvSpPr>
          <p:nvPr>
            <p:ph type="ctrTitle" sz="quarter" hasCustomPrompt="1"/>
          </p:nvPr>
        </p:nvSpPr>
        <p:spPr>
          <a:xfrm>
            <a:off x="645452" y="1084881"/>
            <a:ext cx="6957847" cy="1891159"/>
          </a:xfrm>
        </p:spPr>
        <p:txBody>
          <a:bodyPr anchor="b">
            <a:normAutofit/>
          </a:bodyPr>
          <a:lstStyle>
            <a:lvl1pPr algn="l">
              <a:spcAft>
                <a:spcPts val="600"/>
              </a:spcAft>
              <a:defRPr sz="3600">
                <a:solidFill>
                  <a:schemeClr val="bg1"/>
                </a:solidFill>
                <a:effectLst>
                  <a:outerShdw blurRad="38100" dist="38100" dir="2700000" algn="tl">
                    <a:srgbClr val="000000">
                      <a:alpha val="43137"/>
                    </a:srgbClr>
                  </a:outerShdw>
                </a:effectLst>
              </a:defRPr>
            </a:lvl1pPr>
          </a:lstStyle>
          <a:p>
            <a:r>
              <a:rPr lang="en-US" dirty="0"/>
              <a:t>CLICK TO EDIT MASTER TITLE</a:t>
            </a:r>
          </a:p>
        </p:txBody>
      </p:sp>
      <p:pic>
        <p:nvPicPr>
          <p:cNvPr id="2" name="EPRI circle">
            <a:extLst>
              <a:ext uri="{FF2B5EF4-FFF2-40B4-BE49-F238E27FC236}">
                <a16:creationId xmlns:a16="http://schemas.microsoft.com/office/drawing/2014/main" id="{5B3636D6-B888-DA07-7304-1BB1F0C3E3C9}"/>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8371905" y="389847"/>
            <a:ext cx="3615656" cy="3445106"/>
          </a:xfrm>
          <a:prstGeom prst="rect">
            <a:avLst/>
          </a:prstGeom>
        </p:spPr>
      </p:pic>
    </p:spTree>
    <p:extLst>
      <p:ext uri="{BB962C8B-B14F-4D97-AF65-F5344CB8AC3E}">
        <p14:creationId xmlns:p14="http://schemas.microsoft.com/office/powerpoint/2010/main" val="2006912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 Title Slide">
    <p:spTree>
      <p:nvGrpSpPr>
        <p:cNvPr id="1" name=""/>
        <p:cNvGrpSpPr/>
        <p:nvPr/>
      </p:nvGrpSpPr>
      <p:grpSpPr>
        <a:xfrm>
          <a:off x="0" y="0"/>
          <a:ext cx="0" cy="0"/>
          <a:chOff x="0" y="0"/>
          <a:chExt cx="0" cy="0"/>
        </a:xfrm>
      </p:grpSpPr>
      <p:pic>
        <p:nvPicPr>
          <p:cNvPr id="3" name="background image">
            <a:extLst>
              <a:ext uri="{FF2B5EF4-FFF2-40B4-BE49-F238E27FC236}">
                <a16:creationId xmlns:a16="http://schemas.microsoft.com/office/drawing/2014/main" id="{CFC91837-166B-150E-620A-BA45B8ED07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2000" cy="6858000"/>
          </a:xfrm>
          <a:prstGeom prst="rect">
            <a:avLst/>
          </a:prstGeom>
        </p:spPr>
      </p:pic>
      <p:pic>
        <p:nvPicPr>
          <p:cNvPr id="15" name="blue overlay">
            <a:extLst>
              <a:ext uri="{FF2B5EF4-FFF2-40B4-BE49-F238E27FC236}">
                <a16:creationId xmlns:a16="http://schemas.microsoft.com/office/drawing/2014/main" id="{5B364F2F-6C23-6563-106C-04281A6C93C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16" name="icons &amp; copyright">
            <a:extLst>
              <a:ext uri="{FF2B5EF4-FFF2-40B4-BE49-F238E27FC236}">
                <a16:creationId xmlns:a16="http://schemas.microsoft.com/office/drawing/2014/main" id="{66F2B49F-CE72-398F-EEB8-ED3A4CC21079}"/>
              </a:ext>
            </a:extLst>
          </p:cNvPr>
          <p:cNvGrpSpPr/>
          <p:nvPr userDrawn="1"/>
        </p:nvGrpSpPr>
        <p:grpSpPr>
          <a:xfrm>
            <a:off x="338624" y="6181725"/>
            <a:ext cx="4435668" cy="542465"/>
            <a:chOff x="338624" y="6181725"/>
            <a:chExt cx="4435668" cy="542465"/>
          </a:xfrm>
        </p:grpSpPr>
        <p:sp>
          <p:nvSpPr>
            <p:cNvPr id="17" name="copyright">
              <a:extLst>
                <a:ext uri="{FF2B5EF4-FFF2-40B4-BE49-F238E27FC236}">
                  <a16:creationId xmlns:a16="http://schemas.microsoft.com/office/drawing/2014/main" id="{5762FB12-E80E-156F-7AC8-BCD03A9A1EBE}"/>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2025 Electric Power Research Institute, Inc. All rights reserved.</a:t>
              </a:r>
            </a:p>
          </p:txBody>
        </p:sp>
        <p:sp>
          <p:nvSpPr>
            <p:cNvPr id="18" name="epri.com">
              <a:hlinkClick r:id="rId4"/>
              <a:extLst>
                <a:ext uri="{FF2B5EF4-FFF2-40B4-BE49-F238E27FC236}">
                  <a16:creationId xmlns:a16="http://schemas.microsoft.com/office/drawing/2014/main" id="{F01C36E6-89FC-536A-3951-F6A2915F995B}"/>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19" name="Straight Connector 18">
              <a:extLst>
                <a:ext uri="{FF2B5EF4-FFF2-40B4-BE49-F238E27FC236}">
                  <a16:creationId xmlns:a16="http://schemas.microsoft.com/office/drawing/2014/main" id="{D69AA640-1743-B12E-A08A-75B601DED5B1}"/>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0" name="Facebook icon">
              <a:hlinkClick r:id="rId5"/>
              <a:extLst>
                <a:ext uri="{FF2B5EF4-FFF2-40B4-BE49-F238E27FC236}">
                  <a16:creationId xmlns:a16="http://schemas.microsoft.com/office/drawing/2014/main" id="{C7D59FCA-EDE0-054A-9339-39062A7983A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21" name="X icon">
              <a:hlinkClick r:id="rId7"/>
              <a:extLst>
                <a:ext uri="{FF2B5EF4-FFF2-40B4-BE49-F238E27FC236}">
                  <a16:creationId xmlns:a16="http://schemas.microsoft.com/office/drawing/2014/main" id="{7C2AF711-5EF7-7698-659A-ADA6248010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028885" y="6303455"/>
              <a:ext cx="128164" cy="131013"/>
            </a:xfrm>
            <a:prstGeom prst="rect">
              <a:avLst/>
            </a:prstGeom>
          </p:spPr>
        </p:pic>
        <p:pic>
          <p:nvPicPr>
            <p:cNvPr id="22" name="LinkedIn icon">
              <a:hlinkClick r:id="rId10"/>
              <a:extLst>
                <a:ext uri="{FF2B5EF4-FFF2-40B4-BE49-F238E27FC236}">
                  <a16:creationId xmlns:a16="http://schemas.microsoft.com/office/drawing/2014/main" id="{4A43C534-DEA8-63FC-C178-659A27815C2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24" name="speaker text">
            <a:extLst>
              <a:ext uri="{FF2B5EF4-FFF2-40B4-BE49-F238E27FC236}">
                <a16:creationId xmlns:a16="http://schemas.microsoft.com/office/drawing/2014/main" id="{EA5D5FD2-5920-C3CB-8CFF-DC28910152E8}"/>
              </a:ext>
            </a:extLst>
          </p:cNvPr>
          <p:cNvSpPr>
            <a:spLocks noGrp="1" noChangeArrowheads="1"/>
          </p:cNvSpPr>
          <p:nvPr>
            <p:ph type="subTitle" sz="quarter" idx="1" hasCustomPrompt="1"/>
          </p:nvPr>
        </p:nvSpPr>
        <p:spPr>
          <a:xfrm>
            <a:off x="645452" y="4400588"/>
            <a:ext cx="6217920" cy="1533186"/>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lumMod val="75000"/>
                    <a:lumOff val="25000"/>
                  </a:schemeClr>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5" name="subtitle">
            <a:extLst>
              <a:ext uri="{FF2B5EF4-FFF2-40B4-BE49-F238E27FC236}">
                <a16:creationId xmlns:a16="http://schemas.microsoft.com/office/drawing/2014/main" id="{DAE2E599-E511-97D7-0971-353127BCC4BD}"/>
              </a:ext>
            </a:extLst>
          </p:cNvPr>
          <p:cNvSpPr>
            <a:spLocks noGrp="1"/>
          </p:cNvSpPr>
          <p:nvPr>
            <p:ph type="body" sz="quarter" idx="10" hasCustomPrompt="1"/>
          </p:nvPr>
        </p:nvSpPr>
        <p:spPr>
          <a:xfrm>
            <a:off x="645452" y="3030102"/>
            <a:ext cx="6957847" cy="402377"/>
          </a:xfrm>
        </p:spPr>
        <p:txBody>
          <a:bodyPr>
            <a:normAutofit/>
          </a:bodyPr>
          <a:lstStyle>
            <a:lvl1pPr marL="0" indent="0">
              <a:buNone/>
              <a:defRPr sz="2400" b="1" i="0" baseline="0">
                <a:solidFill>
                  <a:schemeClr val="bg1"/>
                </a:solidFill>
                <a:latin typeface="+mj-lt"/>
              </a:defRPr>
            </a:lvl1pPr>
          </a:lstStyle>
          <a:p>
            <a:pPr lvl="0"/>
            <a:r>
              <a:rPr lang="en-US" dirty="0"/>
              <a:t>Click To Edit Subtitle</a:t>
            </a:r>
          </a:p>
        </p:txBody>
      </p:sp>
      <p:sp>
        <p:nvSpPr>
          <p:cNvPr id="26" name="title text">
            <a:extLst>
              <a:ext uri="{FF2B5EF4-FFF2-40B4-BE49-F238E27FC236}">
                <a16:creationId xmlns:a16="http://schemas.microsoft.com/office/drawing/2014/main" id="{E982FB38-9694-4115-599A-EB69527759A2}"/>
              </a:ext>
            </a:extLst>
          </p:cNvPr>
          <p:cNvSpPr>
            <a:spLocks noGrp="1" noChangeArrowheads="1"/>
          </p:cNvSpPr>
          <p:nvPr>
            <p:ph type="ctrTitle" sz="quarter" hasCustomPrompt="1"/>
          </p:nvPr>
        </p:nvSpPr>
        <p:spPr>
          <a:xfrm>
            <a:off x="645452" y="1084881"/>
            <a:ext cx="6957847" cy="1891159"/>
          </a:xfrm>
        </p:spPr>
        <p:txBody>
          <a:bodyPr anchor="b">
            <a:normAutofit/>
          </a:bodyPr>
          <a:lstStyle>
            <a:lvl1pPr algn="l">
              <a:spcAft>
                <a:spcPts val="600"/>
              </a:spcAft>
              <a:defRPr sz="3600">
                <a:solidFill>
                  <a:schemeClr val="bg1"/>
                </a:solidFill>
                <a:effectLst>
                  <a:outerShdw blurRad="38100" dist="38100" dir="2700000" algn="tl">
                    <a:srgbClr val="000000">
                      <a:alpha val="43137"/>
                    </a:srgbClr>
                  </a:outerShdw>
                </a:effectLst>
              </a:defRPr>
            </a:lvl1pPr>
          </a:lstStyle>
          <a:p>
            <a:r>
              <a:rPr lang="en-US" dirty="0"/>
              <a:t>CLICK TO EDIT MASTER TITLE</a:t>
            </a:r>
          </a:p>
        </p:txBody>
      </p:sp>
      <p:pic>
        <p:nvPicPr>
          <p:cNvPr id="2" name="EPRI circle">
            <a:extLst>
              <a:ext uri="{FF2B5EF4-FFF2-40B4-BE49-F238E27FC236}">
                <a16:creationId xmlns:a16="http://schemas.microsoft.com/office/drawing/2014/main" id="{9B083F23-AC0B-EA2A-8577-747D0C55C0CD}"/>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8371905" y="389847"/>
            <a:ext cx="3615656" cy="3445106"/>
          </a:xfrm>
          <a:prstGeom prst="rect">
            <a:avLst/>
          </a:prstGeom>
        </p:spPr>
      </p:pic>
    </p:spTree>
    <p:extLst>
      <p:ext uri="{BB962C8B-B14F-4D97-AF65-F5344CB8AC3E}">
        <p14:creationId xmlns:p14="http://schemas.microsoft.com/office/powerpoint/2010/main" val="2350022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Generation Title Slide">
    <p:spTree>
      <p:nvGrpSpPr>
        <p:cNvPr id="1" name=""/>
        <p:cNvGrpSpPr/>
        <p:nvPr/>
      </p:nvGrpSpPr>
      <p:grpSpPr>
        <a:xfrm>
          <a:off x="0" y="0"/>
          <a:ext cx="0" cy="0"/>
          <a:chOff x="0" y="0"/>
          <a:chExt cx="0" cy="0"/>
        </a:xfrm>
      </p:grpSpPr>
      <p:pic>
        <p:nvPicPr>
          <p:cNvPr id="3" name="background image">
            <a:extLst>
              <a:ext uri="{FF2B5EF4-FFF2-40B4-BE49-F238E27FC236}">
                <a16:creationId xmlns:a16="http://schemas.microsoft.com/office/drawing/2014/main" id="{020FB78A-2161-5ECA-E92E-31F16384226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2000" cy="6858000"/>
          </a:xfrm>
          <a:prstGeom prst="rect">
            <a:avLst/>
          </a:prstGeom>
        </p:spPr>
      </p:pic>
      <p:pic>
        <p:nvPicPr>
          <p:cNvPr id="15" name="blue overlay">
            <a:extLst>
              <a:ext uri="{FF2B5EF4-FFF2-40B4-BE49-F238E27FC236}">
                <a16:creationId xmlns:a16="http://schemas.microsoft.com/office/drawing/2014/main" id="{FAD3CE2B-EA29-C8AA-DFA2-EC421D0C9E5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16" name="icons &amp; copyright">
            <a:extLst>
              <a:ext uri="{FF2B5EF4-FFF2-40B4-BE49-F238E27FC236}">
                <a16:creationId xmlns:a16="http://schemas.microsoft.com/office/drawing/2014/main" id="{1B40987F-DED8-8FAE-484C-F0C6A2C696B9}"/>
              </a:ext>
            </a:extLst>
          </p:cNvPr>
          <p:cNvGrpSpPr/>
          <p:nvPr userDrawn="1"/>
        </p:nvGrpSpPr>
        <p:grpSpPr>
          <a:xfrm>
            <a:off x="338624" y="6181725"/>
            <a:ext cx="4435668" cy="542465"/>
            <a:chOff x="338624" y="6181725"/>
            <a:chExt cx="4435668" cy="542465"/>
          </a:xfrm>
        </p:grpSpPr>
        <p:sp>
          <p:nvSpPr>
            <p:cNvPr id="17" name="copyright">
              <a:extLst>
                <a:ext uri="{FF2B5EF4-FFF2-40B4-BE49-F238E27FC236}">
                  <a16:creationId xmlns:a16="http://schemas.microsoft.com/office/drawing/2014/main" id="{9D35857E-D1F2-C206-9261-98B56E652291}"/>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2025 Electric Power Research Institute, Inc. All rights reserved.</a:t>
              </a:r>
            </a:p>
          </p:txBody>
        </p:sp>
        <p:sp>
          <p:nvSpPr>
            <p:cNvPr id="18" name="epri.com">
              <a:hlinkClick r:id="rId4"/>
              <a:extLst>
                <a:ext uri="{FF2B5EF4-FFF2-40B4-BE49-F238E27FC236}">
                  <a16:creationId xmlns:a16="http://schemas.microsoft.com/office/drawing/2014/main" id="{E25D64C2-BF79-EAA3-3193-9879E499A7EC}"/>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19" name="Straight Connector 18">
              <a:extLst>
                <a:ext uri="{FF2B5EF4-FFF2-40B4-BE49-F238E27FC236}">
                  <a16:creationId xmlns:a16="http://schemas.microsoft.com/office/drawing/2014/main" id="{521EE2C2-DD35-3460-A577-CB86E297D99C}"/>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0" name="Facebook icon">
              <a:hlinkClick r:id="rId5"/>
              <a:extLst>
                <a:ext uri="{FF2B5EF4-FFF2-40B4-BE49-F238E27FC236}">
                  <a16:creationId xmlns:a16="http://schemas.microsoft.com/office/drawing/2014/main" id="{2B859428-A33F-5E64-E10F-697315B6AF5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21" name="X icon">
              <a:hlinkClick r:id="rId7"/>
              <a:extLst>
                <a:ext uri="{FF2B5EF4-FFF2-40B4-BE49-F238E27FC236}">
                  <a16:creationId xmlns:a16="http://schemas.microsoft.com/office/drawing/2014/main" id="{4E5CE492-9E22-767D-48C6-03B71595E17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028885" y="6303455"/>
              <a:ext cx="128164" cy="131013"/>
            </a:xfrm>
            <a:prstGeom prst="rect">
              <a:avLst/>
            </a:prstGeom>
          </p:spPr>
        </p:pic>
        <p:pic>
          <p:nvPicPr>
            <p:cNvPr id="22" name="LinkedIn icon">
              <a:hlinkClick r:id="rId10"/>
              <a:extLst>
                <a:ext uri="{FF2B5EF4-FFF2-40B4-BE49-F238E27FC236}">
                  <a16:creationId xmlns:a16="http://schemas.microsoft.com/office/drawing/2014/main" id="{C0E85798-1AFD-9F01-2921-0AFA897108B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24" name="speaker text">
            <a:extLst>
              <a:ext uri="{FF2B5EF4-FFF2-40B4-BE49-F238E27FC236}">
                <a16:creationId xmlns:a16="http://schemas.microsoft.com/office/drawing/2014/main" id="{D3921533-CAA0-812A-1AB1-D67ADB4FAD50}"/>
              </a:ext>
            </a:extLst>
          </p:cNvPr>
          <p:cNvSpPr>
            <a:spLocks noGrp="1" noChangeArrowheads="1"/>
          </p:cNvSpPr>
          <p:nvPr>
            <p:ph type="subTitle" sz="quarter" idx="1" hasCustomPrompt="1"/>
          </p:nvPr>
        </p:nvSpPr>
        <p:spPr>
          <a:xfrm>
            <a:off x="645452" y="4400588"/>
            <a:ext cx="6217920" cy="1533186"/>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lumMod val="75000"/>
                    <a:lumOff val="25000"/>
                  </a:schemeClr>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5" name="subtitle">
            <a:extLst>
              <a:ext uri="{FF2B5EF4-FFF2-40B4-BE49-F238E27FC236}">
                <a16:creationId xmlns:a16="http://schemas.microsoft.com/office/drawing/2014/main" id="{0CA200C2-5A7A-4C42-8FC0-1985E72DF483}"/>
              </a:ext>
            </a:extLst>
          </p:cNvPr>
          <p:cNvSpPr>
            <a:spLocks noGrp="1"/>
          </p:cNvSpPr>
          <p:nvPr>
            <p:ph type="body" sz="quarter" idx="10" hasCustomPrompt="1"/>
          </p:nvPr>
        </p:nvSpPr>
        <p:spPr>
          <a:xfrm>
            <a:off x="645452" y="3030102"/>
            <a:ext cx="6957847" cy="402377"/>
          </a:xfrm>
        </p:spPr>
        <p:txBody>
          <a:bodyPr>
            <a:normAutofit/>
          </a:bodyPr>
          <a:lstStyle>
            <a:lvl1pPr marL="0" indent="0">
              <a:buNone/>
              <a:defRPr sz="2400" b="1" i="0" baseline="0">
                <a:solidFill>
                  <a:schemeClr val="bg1"/>
                </a:solidFill>
                <a:latin typeface="+mj-lt"/>
              </a:defRPr>
            </a:lvl1pPr>
          </a:lstStyle>
          <a:p>
            <a:pPr lvl="0"/>
            <a:r>
              <a:rPr lang="en-US" dirty="0"/>
              <a:t>Click To Edit Subtitle</a:t>
            </a:r>
          </a:p>
        </p:txBody>
      </p:sp>
      <p:sp>
        <p:nvSpPr>
          <p:cNvPr id="26" name="title text">
            <a:extLst>
              <a:ext uri="{FF2B5EF4-FFF2-40B4-BE49-F238E27FC236}">
                <a16:creationId xmlns:a16="http://schemas.microsoft.com/office/drawing/2014/main" id="{ED30C69B-0C25-50A8-0789-2678925737C2}"/>
              </a:ext>
            </a:extLst>
          </p:cNvPr>
          <p:cNvSpPr>
            <a:spLocks noGrp="1" noChangeArrowheads="1"/>
          </p:cNvSpPr>
          <p:nvPr>
            <p:ph type="ctrTitle" sz="quarter" hasCustomPrompt="1"/>
          </p:nvPr>
        </p:nvSpPr>
        <p:spPr>
          <a:xfrm>
            <a:off x="645452" y="1084881"/>
            <a:ext cx="6957847" cy="1891159"/>
          </a:xfrm>
        </p:spPr>
        <p:txBody>
          <a:bodyPr anchor="b">
            <a:normAutofit/>
          </a:bodyPr>
          <a:lstStyle>
            <a:lvl1pPr algn="l">
              <a:spcAft>
                <a:spcPts val="600"/>
              </a:spcAft>
              <a:defRPr sz="3600">
                <a:solidFill>
                  <a:schemeClr val="bg1"/>
                </a:solidFill>
                <a:effectLst>
                  <a:outerShdw blurRad="38100" dist="38100" dir="2700000" algn="tl">
                    <a:srgbClr val="000000">
                      <a:alpha val="43137"/>
                    </a:srgbClr>
                  </a:outerShdw>
                </a:effectLst>
              </a:defRPr>
            </a:lvl1pPr>
          </a:lstStyle>
          <a:p>
            <a:r>
              <a:rPr lang="en-US" dirty="0"/>
              <a:t>CLICK TO EDIT MASTER TITLE</a:t>
            </a:r>
          </a:p>
        </p:txBody>
      </p:sp>
      <p:pic>
        <p:nvPicPr>
          <p:cNvPr id="2" name="EPRI circle">
            <a:extLst>
              <a:ext uri="{FF2B5EF4-FFF2-40B4-BE49-F238E27FC236}">
                <a16:creationId xmlns:a16="http://schemas.microsoft.com/office/drawing/2014/main" id="{5181B888-7332-A61C-8E6E-B93563071B58}"/>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8371905" y="389847"/>
            <a:ext cx="3615656" cy="3445106"/>
          </a:xfrm>
          <a:prstGeom prst="rect">
            <a:avLst/>
          </a:prstGeom>
        </p:spPr>
      </p:pic>
    </p:spTree>
    <p:extLst>
      <p:ext uri="{BB962C8B-B14F-4D97-AF65-F5344CB8AC3E}">
        <p14:creationId xmlns:p14="http://schemas.microsoft.com/office/powerpoint/2010/main" val="21625714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PRI Title Slide Blank">
    <p:spTree>
      <p:nvGrpSpPr>
        <p:cNvPr id="1" name=""/>
        <p:cNvGrpSpPr/>
        <p:nvPr/>
      </p:nvGrpSpPr>
      <p:grpSpPr>
        <a:xfrm>
          <a:off x="0" y="0"/>
          <a:ext cx="0" cy="0"/>
          <a:chOff x="0" y="0"/>
          <a:chExt cx="0" cy="0"/>
        </a:xfrm>
      </p:grpSpPr>
      <p:pic>
        <p:nvPicPr>
          <p:cNvPr id="4" name="blue overlay">
            <a:extLst>
              <a:ext uri="{FF2B5EF4-FFF2-40B4-BE49-F238E27FC236}">
                <a16:creationId xmlns:a16="http://schemas.microsoft.com/office/drawing/2014/main" id="{B353821B-5806-80FD-107F-C999CA94515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5" name="icons &amp; copyright">
            <a:extLst>
              <a:ext uri="{FF2B5EF4-FFF2-40B4-BE49-F238E27FC236}">
                <a16:creationId xmlns:a16="http://schemas.microsoft.com/office/drawing/2014/main" id="{CE488C3C-A9A4-1D3C-13E1-50690F7DADDD}"/>
              </a:ext>
            </a:extLst>
          </p:cNvPr>
          <p:cNvGrpSpPr/>
          <p:nvPr userDrawn="1"/>
        </p:nvGrpSpPr>
        <p:grpSpPr>
          <a:xfrm>
            <a:off x="338624" y="6181725"/>
            <a:ext cx="4435668" cy="542465"/>
            <a:chOff x="338624" y="6181725"/>
            <a:chExt cx="4435668" cy="542465"/>
          </a:xfrm>
        </p:grpSpPr>
        <p:sp>
          <p:nvSpPr>
            <p:cNvPr id="6" name="copyright">
              <a:extLst>
                <a:ext uri="{FF2B5EF4-FFF2-40B4-BE49-F238E27FC236}">
                  <a16:creationId xmlns:a16="http://schemas.microsoft.com/office/drawing/2014/main" id="{562FCE10-BA5B-4C9E-1D7D-B71A43E706F0}"/>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2025 Electric Power Research Institute, Inc. All rights reserved.</a:t>
              </a:r>
            </a:p>
          </p:txBody>
        </p:sp>
        <p:sp>
          <p:nvSpPr>
            <p:cNvPr id="7" name="epri.com">
              <a:hlinkClick r:id="rId3"/>
              <a:extLst>
                <a:ext uri="{FF2B5EF4-FFF2-40B4-BE49-F238E27FC236}">
                  <a16:creationId xmlns:a16="http://schemas.microsoft.com/office/drawing/2014/main" id="{B03686A8-94A0-05D2-388A-EAE6D10ADF1F}"/>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8" name="Straight Connector 7">
              <a:extLst>
                <a:ext uri="{FF2B5EF4-FFF2-40B4-BE49-F238E27FC236}">
                  <a16:creationId xmlns:a16="http://schemas.microsoft.com/office/drawing/2014/main" id="{DE0F9ADC-2052-3E8D-99D4-C94D0C624900}"/>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9" name="Facebook icon">
              <a:hlinkClick r:id="rId4"/>
              <a:extLst>
                <a:ext uri="{FF2B5EF4-FFF2-40B4-BE49-F238E27FC236}">
                  <a16:creationId xmlns:a16="http://schemas.microsoft.com/office/drawing/2014/main" id="{365C340B-BE95-041F-F1F3-45894DF223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10" name="X icon">
              <a:hlinkClick r:id="rId6"/>
              <a:extLst>
                <a:ext uri="{FF2B5EF4-FFF2-40B4-BE49-F238E27FC236}">
                  <a16:creationId xmlns:a16="http://schemas.microsoft.com/office/drawing/2014/main" id="{4672498D-AF42-75B6-A8A8-F4B36049A69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028885" y="6303455"/>
              <a:ext cx="128164" cy="131013"/>
            </a:xfrm>
            <a:prstGeom prst="rect">
              <a:avLst/>
            </a:prstGeom>
          </p:spPr>
        </p:pic>
        <p:pic>
          <p:nvPicPr>
            <p:cNvPr id="11" name="LinkedIn icon">
              <a:hlinkClick r:id="rId9"/>
              <a:extLst>
                <a:ext uri="{FF2B5EF4-FFF2-40B4-BE49-F238E27FC236}">
                  <a16:creationId xmlns:a16="http://schemas.microsoft.com/office/drawing/2014/main" id="{2EF6D652-6A4B-3F8A-1D75-3AFBBEB49D5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13" name="speaker text">
            <a:extLst>
              <a:ext uri="{FF2B5EF4-FFF2-40B4-BE49-F238E27FC236}">
                <a16:creationId xmlns:a16="http://schemas.microsoft.com/office/drawing/2014/main" id="{BF795B14-26A0-4BA4-590D-C2036A5E7F63}"/>
              </a:ext>
            </a:extLst>
          </p:cNvPr>
          <p:cNvSpPr>
            <a:spLocks noGrp="1" noChangeArrowheads="1"/>
          </p:cNvSpPr>
          <p:nvPr>
            <p:ph type="subTitle" sz="quarter" idx="1" hasCustomPrompt="1"/>
          </p:nvPr>
        </p:nvSpPr>
        <p:spPr>
          <a:xfrm>
            <a:off x="645452" y="4400588"/>
            <a:ext cx="6217920" cy="1533186"/>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lumMod val="75000"/>
                    <a:lumOff val="25000"/>
                  </a:schemeClr>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14" name="subtitle">
            <a:extLst>
              <a:ext uri="{FF2B5EF4-FFF2-40B4-BE49-F238E27FC236}">
                <a16:creationId xmlns:a16="http://schemas.microsoft.com/office/drawing/2014/main" id="{7BD98C25-08F2-3BB2-F03A-C28DAAEAA9B4}"/>
              </a:ext>
            </a:extLst>
          </p:cNvPr>
          <p:cNvSpPr>
            <a:spLocks noGrp="1"/>
          </p:cNvSpPr>
          <p:nvPr>
            <p:ph type="body" sz="quarter" idx="10" hasCustomPrompt="1"/>
          </p:nvPr>
        </p:nvSpPr>
        <p:spPr>
          <a:xfrm>
            <a:off x="645452" y="3030102"/>
            <a:ext cx="6957847" cy="402377"/>
          </a:xfrm>
        </p:spPr>
        <p:txBody>
          <a:bodyPr>
            <a:normAutofit/>
          </a:bodyPr>
          <a:lstStyle>
            <a:lvl1pPr marL="0" indent="0">
              <a:buNone/>
              <a:defRPr sz="2400" b="1" i="0" baseline="0">
                <a:solidFill>
                  <a:schemeClr val="bg1"/>
                </a:solidFill>
                <a:latin typeface="+mj-lt"/>
              </a:defRPr>
            </a:lvl1pPr>
          </a:lstStyle>
          <a:p>
            <a:pPr lvl="0"/>
            <a:r>
              <a:rPr lang="en-US" dirty="0"/>
              <a:t>Click To Edit Subtitle</a:t>
            </a:r>
          </a:p>
        </p:txBody>
      </p:sp>
      <p:sp>
        <p:nvSpPr>
          <p:cNvPr id="15" name="title text">
            <a:extLst>
              <a:ext uri="{FF2B5EF4-FFF2-40B4-BE49-F238E27FC236}">
                <a16:creationId xmlns:a16="http://schemas.microsoft.com/office/drawing/2014/main" id="{6041FC6F-34C0-0171-8EF5-5AA721FA5934}"/>
              </a:ext>
            </a:extLst>
          </p:cNvPr>
          <p:cNvSpPr>
            <a:spLocks noGrp="1" noChangeArrowheads="1"/>
          </p:cNvSpPr>
          <p:nvPr>
            <p:ph type="ctrTitle" sz="quarter" hasCustomPrompt="1"/>
          </p:nvPr>
        </p:nvSpPr>
        <p:spPr>
          <a:xfrm>
            <a:off x="645452" y="1084881"/>
            <a:ext cx="6957847" cy="1891159"/>
          </a:xfrm>
        </p:spPr>
        <p:txBody>
          <a:bodyPr anchor="b">
            <a:normAutofit/>
          </a:bodyPr>
          <a:lstStyle>
            <a:lvl1pPr algn="l">
              <a:spcAft>
                <a:spcPts val="600"/>
              </a:spcAft>
              <a:defRPr sz="3600">
                <a:solidFill>
                  <a:schemeClr val="bg1"/>
                </a:solidFill>
                <a:effectLst>
                  <a:outerShdw blurRad="38100" dist="38100" dir="2700000" algn="tl">
                    <a:srgbClr val="000000">
                      <a:alpha val="43137"/>
                    </a:srgbClr>
                  </a:outerShdw>
                </a:effectLst>
              </a:defRPr>
            </a:lvl1pPr>
          </a:lstStyle>
          <a:p>
            <a:r>
              <a:rPr lang="en-US" dirty="0"/>
              <a:t>CLICK TO EDIT MASTER TITLE</a:t>
            </a:r>
          </a:p>
        </p:txBody>
      </p:sp>
    </p:spTree>
    <p:extLst>
      <p:ext uri="{BB962C8B-B14F-4D97-AF65-F5344CB8AC3E}">
        <p14:creationId xmlns:p14="http://schemas.microsoft.com/office/powerpoint/2010/main" val="42143769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no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53949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34023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66EA7-7DE7-FB93-A36B-206CCECF86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BF3608-D83F-34C1-9AE0-859771E505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850D76-B4BA-9856-C178-E677AFCD1AC5}"/>
              </a:ext>
            </a:extLst>
          </p:cNvPr>
          <p:cNvSpPr>
            <a:spLocks noGrp="1"/>
          </p:cNvSpPr>
          <p:nvPr>
            <p:ph type="dt" sz="half" idx="10"/>
          </p:nvPr>
        </p:nvSpPr>
        <p:spPr/>
        <p:txBody>
          <a:bodyPr/>
          <a:lstStyle/>
          <a:p>
            <a:fld id="{3F38D456-0856-40BC-A1FC-AD22B129DD3A}" type="datetimeFigureOut">
              <a:rPr lang="en-US" smtClean="0"/>
              <a:t>7/10/2025</a:t>
            </a:fld>
            <a:endParaRPr lang="en-US"/>
          </a:p>
        </p:txBody>
      </p:sp>
      <p:sp>
        <p:nvSpPr>
          <p:cNvPr id="5" name="Footer Placeholder 4">
            <a:extLst>
              <a:ext uri="{FF2B5EF4-FFF2-40B4-BE49-F238E27FC236}">
                <a16:creationId xmlns:a16="http://schemas.microsoft.com/office/drawing/2014/main" id="{2A3CBC5F-16D0-05A7-CCCC-7D2BCC7E20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67AEA-F0BA-4DE4-F8FC-75274EAD7C3B}"/>
              </a:ext>
            </a:extLst>
          </p:cNvPr>
          <p:cNvSpPr>
            <a:spLocks noGrp="1"/>
          </p:cNvSpPr>
          <p:nvPr>
            <p:ph type="sldNum" sz="quarter" idx="12"/>
          </p:nvPr>
        </p:nvSpPr>
        <p:spPr/>
        <p:txBody>
          <a:bodyPr/>
          <a:lstStyle/>
          <a:p>
            <a:fld id="{640D1265-126F-4F46-AD3E-C499698131D2}" type="slidenum">
              <a:rPr lang="en-US" smtClean="0"/>
              <a:t>‹#›</a:t>
            </a:fld>
            <a:endParaRPr lang="en-US"/>
          </a:p>
        </p:txBody>
      </p:sp>
    </p:spTree>
    <p:extLst>
      <p:ext uri="{BB962C8B-B14F-4D97-AF65-F5344CB8AC3E}">
        <p14:creationId xmlns:p14="http://schemas.microsoft.com/office/powerpoint/2010/main" val="34442960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Highlight Box">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no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484632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04FAA409-EC2B-4245-BB55-6C0CC85D75F0}"/>
              </a:ext>
            </a:extLst>
          </p:cNvPr>
          <p:cNvSpPr>
            <a:spLocks noGrp="1"/>
          </p:cNvSpPr>
          <p:nvPr>
            <p:ph type="body" sz="quarter" idx="10"/>
          </p:nvPr>
        </p:nvSpPr>
        <p:spPr>
          <a:xfrm>
            <a:off x="365125" y="5943600"/>
            <a:ext cx="11430000" cy="548640"/>
          </a:xfrm>
          <a:solidFill>
            <a:srgbClr val="0040C0"/>
          </a:solidFill>
        </p:spPr>
        <p:txBody>
          <a:bodyPr anchor="ctr">
            <a:normAutofit/>
          </a:bodyPr>
          <a:lstStyle>
            <a:lvl1pPr marL="0" indent="0" algn="ctr">
              <a:spcAft>
                <a:spcPts val="0"/>
              </a:spcAft>
              <a:buNone/>
              <a:defRPr sz="2800" b="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39251778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Only with Highligh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3E03F-F02F-4FA3-91CB-67CB140953AE}"/>
              </a:ext>
            </a:extLst>
          </p:cNvPr>
          <p:cNvSpPr>
            <a:spLocks noGrp="1"/>
          </p:cNvSpPr>
          <p:nvPr>
            <p:ph type="title"/>
          </p:nvPr>
        </p:nvSpPr>
        <p:spPr>
          <a:xfrm>
            <a:off x="365760" y="182563"/>
            <a:ext cx="11430000" cy="731520"/>
          </a:xfrm>
        </p:spPr>
        <p:txBody>
          <a:bodyPr/>
          <a:lstStyle/>
          <a:p>
            <a:r>
              <a:rPr lang="en-US"/>
              <a:t>Click to edit Master title style</a:t>
            </a:r>
          </a:p>
        </p:txBody>
      </p:sp>
      <p:sp>
        <p:nvSpPr>
          <p:cNvPr id="5" name="Text Placeholder 4">
            <a:extLst>
              <a:ext uri="{FF2B5EF4-FFF2-40B4-BE49-F238E27FC236}">
                <a16:creationId xmlns:a16="http://schemas.microsoft.com/office/drawing/2014/main" id="{527D7085-5105-4024-BD3C-F69FB71287EC}"/>
              </a:ext>
            </a:extLst>
          </p:cNvPr>
          <p:cNvSpPr>
            <a:spLocks noGrp="1"/>
          </p:cNvSpPr>
          <p:nvPr>
            <p:ph type="body" sz="quarter" idx="10"/>
          </p:nvPr>
        </p:nvSpPr>
        <p:spPr>
          <a:xfrm>
            <a:off x="365760" y="5943600"/>
            <a:ext cx="11430000" cy="548640"/>
          </a:xfrm>
          <a:solidFill>
            <a:srgbClr val="0040C0"/>
          </a:solidFill>
        </p:spPr>
        <p:txBody>
          <a:bodyPr anchor="ctr">
            <a:normAutofit/>
          </a:bodyPr>
          <a:lstStyle>
            <a:lvl1pPr marL="0" indent="0" algn="ctr">
              <a:buNone/>
              <a:defRPr sz="2800" b="1">
                <a:solidFill>
                  <a:schemeClr val="bg1"/>
                </a:solidFill>
                <a:latin typeface="+mj-lt"/>
              </a:defRPr>
            </a:lvl1pPr>
            <a:lvl2pPr marL="287338" indent="0">
              <a:buNone/>
              <a:defRPr/>
            </a:lvl2pPr>
          </a:lstStyle>
          <a:p>
            <a:pPr lvl="0"/>
            <a:r>
              <a:rPr lang="en-US"/>
              <a:t>Click to edit Master text styles</a:t>
            </a:r>
          </a:p>
        </p:txBody>
      </p:sp>
    </p:spTree>
    <p:extLst>
      <p:ext uri="{BB962C8B-B14F-4D97-AF65-F5344CB8AC3E}">
        <p14:creationId xmlns:p14="http://schemas.microsoft.com/office/powerpoint/2010/main" val="18958056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a:t>Click to edit Master title style</a:t>
            </a:r>
            <a:endParaRPr lang="en-US" dirty="0"/>
          </a:p>
        </p:txBody>
      </p:sp>
    </p:spTree>
    <p:extLst>
      <p:ext uri="{BB962C8B-B14F-4D97-AF65-F5344CB8AC3E}">
        <p14:creationId xmlns:p14="http://schemas.microsoft.com/office/powerpoint/2010/main" val="18711149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65760" y="1005840"/>
            <a:ext cx="5577840" cy="539496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005840"/>
            <a:ext cx="5577840" cy="539496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996817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wo Columns with Highlight Box">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65760" y="1005840"/>
            <a:ext cx="5577840" cy="484632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005840"/>
            <a:ext cx="5577840" cy="484632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A406BC8-8ED2-4FB9-9CC1-C26081116C72}"/>
              </a:ext>
            </a:extLst>
          </p:cNvPr>
          <p:cNvSpPr>
            <a:spLocks noGrp="1"/>
          </p:cNvSpPr>
          <p:nvPr>
            <p:ph type="body" sz="quarter" idx="10"/>
          </p:nvPr>
        </p:nvSpPr>
        <p:spPr>
          <a:xfrm>
            <a:off x="365760" y="5943600"/>
            <a:ext cx="11430000" cy="548640"/>
          </a:xfrm>
          <a:solidFill>
            <a:srgbClr val="0040C0"/>
          </a:solidFill>
        </p:spPr>
        <p:txBody>
          <a:bodyPr anchor="ctr">
            <a:normAutofit/>
          </a:bodyPr>
          <a:lstStyle>
            <a:lvl1pPr marL="0" indent="0" algn="ctr">
              <a:buNone/>
              <a:defRPr sz="2800" b="1">
                <a:solidFill>
                  <a:schemeClr val="bg1"/>
                </a:solidFill>
                <a:latin typeface="+mj-lt"/>
              </a:defRPr>
            </a:lvl1pPr>
            <a:lvl2pPr marL="287338" indent="0">
              <a:buNone/>
              <a:defRPr/>
            </a:lvl2pPr>
          </a:lstStyle>
          <a:p>
            <a:pPr lvl="0"/>
            <a:r>
              <a:rPr lang="en-US"/>
              <a:t>Click to edit Master text styles</a:t>
            </a:r>
          </a:p>
        </p:txBody>
      </p:sp>
    </p:spTree>
    <p:extLst>
      <p:ext uri="{BB962C8B-B14F-4D97-AF65-F5344CB8AC3E}">
        <p14:creationId xmlns:p14="http://schemas.microsoft.com/office/powerpoint/2010/main" val="35207910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182880"/>
            <a:ext cx="11430000" cy="73152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65760" y="1005840"/>
            <a:ext cx="5577840" cy="639762"/>
          </a:xfrm>
        </p:spPr>
        <p:txBody>
          <a:bodyPr anchor="b">
            <a:normAutofit/>
          </a:bodyPr>
          <a:lstStyle>
            <a:lvl1pPr marL="0" indent="0">
              <a:buNone/>
              <a:defRPr sz="24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5760" y="1737360"/>
            <a:ext cx="5577840" cy="466344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005840"/>
            <a:ext cx="5577840" cy="639762"/>
          </a:xfrm>
        </p:spPr>
        <p:txBody>
          <a:bodyPr anchor="b">
            <a:normAutofit/>
          </a:bodyPr>
          <a:lstStyle>
            <a:lvl1pPr marL="0" indent="0">
              <a:buNone/>
              <a:defRPr sz="24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19" y="1737360"/>
            <a:ext cx="5577840" cy="466344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45922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04092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6096000" y="102457"/>
            <a:ext cx="6096000" cy="6572979"/>
          </a:xfrm>
          <a:prstGeom prst="rect">
            <a:avLst/>
          </a:prstGeom>
          <a:solidFill>
            <a:schemeClr val="tx2"/>
          </a:solidFill>
          <a:ln w="9525" cap="flat" cmpd="sng" algn="ctr">
            <a:noFill/>
            <a:prstDash val="solid"/>
            <a:round/>
            <a:headEnd type="none" w="med" len="med"/>
            <a:tailEnd type="none" w="med" len="med"/>
          </a:ln>
          <a:effectLst>
            <a:innerShdw blurRad="431800" dist="50800" dir="108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p:nvSpPr>
        <p:spPr bwMode="auto">
          <a:xfrm>
            <a:off x="6230867" y="242761"/>
            <a:ext cx="5793898" cy="6295604"/>
          </a:xfrm>
          <a:prstGeom prst="rect">
            <a:avLst/>
          </a:prstGeom>
          <a:noFill/>
          <a:ln w="12700" cap="flat" cmpd="sng" algn="ctr">
            <a:solidFill>
              <a:schemeClr val="tx2">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Title 1">
            <a:extLst>
              <a:ext uri="{FF2B5EF4-FFF2-40B4-BE49-F238E27FC236}">
                <a16:creationId xmlns:a16="http://schemas.microsoft.com/office/drawing/2014/main" id="{4B61A130-D3A2-4741-98F0-78A9FBA9C5FB}"/>
              </a:ext>
            </a:extLst>
          </p:cNvPr>
          <p:cNvSpPr>
            <a:spLocks noGrp="1"/>
          </p:cNvSpPr>
          <p:nvPr>
            <p:ph type="title"/>
          </p:nvPr>
        </p:nvSpPr>
        <p:spPr>
          <a:xfrm>
            <a:off x="365760" y="182563"/>
            <a:ext cx="5339301" cy="1159220"/>
          </a:xfrm>
        </p:spPr>
        <p:txBody>
          <a:bodyPr/>
          <a:lstStyle/>
          <a:p>
            <a:r>
              <a:rPr lang="en-US"/>
              <a:t>Click to edit Master title style</a:t>
            </a:r>
            <a:endParaRPr lang="en-US" dirty="0"/>
          </a:p>
        </p:txBody>
      </p:sp>
      <p:sp>
        <p:nvSpPr>
          <p:cNvPr id="5" name="Content Placeholder 2">
            <a:extLst>
              <a:ext uri="{FF2B5EF4-FFF2-40B4-BE49-F238E27FC236}">
                <a16:creationId xmlns:a16="http://schemas.microsoft.com/office/drawing/2014/main" id="{E42C4622-94B6-44D4-A6B7-3ABD2A3DA000}"/>
              </a:ext>
            </a:extLst>
          </p:cNvPr>
          <p:cNvSpPr>
            <a:spLocks noGrp="1"/>
          </p:cNvSpPr>
          <p:nvPr>
            <p:ph sz="half" idx="1"/>
          </p:nvPr>
        </p:nvSpPr>
        <p:spPr>
          <a:xfrm>
            <a:off x="365760"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BFA936AF-75D5-4131-8412-21BBADB7B7A5}"/>
              </a:ext>
            </a:extLst>
          </p:cNvPr>
          <p:cNvSpPr>
            <a:spLocks noGrp="1"/>
          </p:cNvSpPr>
          <p:nvPr>
            <p:ph idx="10"/>
          </p:nvPr>
        </p:nvSpPr>
        <p:spPr>
          <a:xfrm>
            <a:off x="642067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827816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0" y="102457"/>
            <a:ext cx="6096000" cy="6572979"/>
          </a:xfrm>
          <a:prstGeom prst="rect">
            <a:avLst/>
          </a:prstGeom>
          <a:solidFill>
            <a:schemeClr val="tx2"/>
          </a:solidFill>
          <a:ln w="9525" cap="flat" cmpd="sng" algn="ctr">
            <a:noFill/>
            <a:prstDash val="solid"/>
            <a:round/>
            <a:headEnd type="none" w="med" len="med"/>
            <a:tailEnd type="none" w="med" len="med"/>
          </a:ln>
          <a:effectLst>
            <a:innerShdw blurRad="431800" dist="50800" dir="108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9" name="Title 1">
            <a:extLst>
              <a:ext uri="{FF2B5EF4-FFF2-40B4-BE49-F238E27FC236}">
                <a16:creationId xmlns:a16="http://schemas.microsoft.com/office/drawing/2014/main" id="{194B0ED0-AA7A-498C-AD8A-0B253F5728D7}"/>
              </a:ext>
            </a:extLst>
          </p:cNvPr>
          <p:cNvSpPr>
            <a:spLocks noGrp="1"/>
          </p:cNvSpPr>
          <p:nvPr>
            <p:ph type="title"/>
          </p:nvPr>
        </p:nvSpPr>
        <p:spPr>
          <a:xfrm>
            <a:off x="6420678" y="182563"/>
            <a:ext cx="5339301" cy="1159220"/>
          </a:xfrm>
        </p:spPr>
        <p:txBody>
          <a:body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77646DC3-E2A5-4F68-86AC-14EB8BC340EE}"/>
              </a:ext>
            </a:extLst>
          </p:cNvPr>
          <p:cNvSpPr>
            <a:spLocks noGrp="1"/>
          </p:cNvSpPr>
          <p:nvPr>
            <p:ph sz="half" idx="1"/>
          </p:nvPr>
        </p:nvSpPr>
        <p:spPr>
          <a:xfrm>
            <a:off x="6420678" y="1749288"/>
            <a:ext cx="5339301"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B6F6667A-CB20-4940-A3BF-E7F481E3E504}"/>
              </a:ext>
            </a:extLst>
          </p:cNvPr>
          <p:cNvSpPr>
            <a:spLocks noGrp="1"/>
          </p:cNvSpPr>
          <p:nvPr>
            <p:ph idx="10"/>
          </p:nvPr>
        </p:nvSpPr>
        <p:spPr>
          <a:xfrm>
            <a:off x="360459"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642408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6096000" y="102457"/>
            <a:ext cx="6096000" cy="6572979"/>
          </a:xfrm>
          <a:prstGeom prst="rect">
            <a:avLst/>
          </a:prstGeom>
          <a:solidFill>
            <a:schemeClr val="tx2">
              <a:lumMod val="20000"/>
              <a:lumOff val="80000"/>
            </a:schemeClr>
          </a:solidFill>
          <a:ln w="9525" cap="flat" cmpd="sng" algn="ctr">
            <a:noFill/>
            <a:prstDash val="solid"/>
            <a:round/>
            <a:headEnd type="none" w="med" len="med"/>
            <a:tailEnd type="none" w="med" len="med"/>
          </a:ln>
          <a:effectLst>
            <a:innerShdw blurRad="431800" dist="50800" dir="10800000">
              <a:schemeClr val="tx2">
                <a:lumMod val="60000"/>
                <a:lumOff val="40000"/>
                <a:alpha val="50000"/>
              </a:scheme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p:nvSpPr>
        <p:spPr bwMode="auto">
          <a:xfrm>
            <a:off x="6230867" y="242761"/>
            <a:ext cx="5793898" cy="6295604"/>
          </a:xfrm>
          <a:prstGeom prst="rect">
            <a:avLst/>
          </a:prstGeom>
          <a:noFill/>
          <a:ln w="12700"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Title 1">
            <a:extLst>
              <a:ext uri="{FF2B5EF4-FFF2-40B4-BE49-F238E27FC236}">
                <a16:creationId xmlns:a16="http://schemas.microsoft.com/office/drawing/2014/main" id="{5200E9EE-67EE-4D59-B1FB-C22C06206255}"/>
              </a:ext>
            </a:extLst>
          </p:cNvPr>
          <p:cNvSpPr>
            <a:spLocks noGrp="1"/>
          </p:cNvSpPr>
          <p:nvPr>
            <p:ph type="title"/>
          </p:nvPr>
        </p:nvSpPr>
        <p:spPr>
          <a:xfrm>
            <a:off x="365760" y="182563"/>
            <a:ext cx="5339301" cy="1159220"/>
          </a:xfrm>
        </p:spPr>
        <p:txBody>
          <a:bodyPr/>
          <a:lstStyle/>
          <a:p>
            <a:r>
              <a:rPr lang="en-US"/>
              <a:t>Click to edit Master title style</a:t>
            </a:r>
            <a:endParaRPr lang="en-US" dirty="0"/>
          </a:p>
        </p:txBody>
      </p:sp>
      <p:sp>
        <p:nvSpPr>
          <p:cNvPr id="5" name="Content Placeholder 2">
            <a:extLst>
              <a:ext uri="{FF2B5EF4-FFF2-40B4-BE49-F238E27FC236}">
                <a16:creationId xmlns:a16="http://schemas.microsoft.com/office/drawing/2014/main" id="{B3C68E99-DB4B-4542-AF5C-FDB1D78A06CE}"/>
              </a:ext>
            </a:extLst>
          </p:cNvPr>
          <p:cNvSpPr>
            <a:spLocks noGrp="1"/>
          </p:cNvSpPr>
          <p:nvPr>
            <p:ph sz="half" idx="1"/>
          </p:nvPr>
        </p:nvSpPr>
        <p:spPr>
          <a:xfrm>
            <a:off x="365760"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5798B35B-0B31-4DBE-AE41-6C369DD35675}"/>
              </a:ext>
            </a:extLst>
          </p:cNvPr>
          <p:cNvSpPr>
            <a:spLocks noGrp="1"/>
          </p:cNvSpPr>
          <p:nvPr>
            <p:ph sz="half" idx="10"/>
          </p:nvPr>
        </p:nvSpPr>
        <p:spPr>
          <a:xfrm>
            <a:off x="6368995"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40212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F2255-B1A0-18D6-56E3-EBFD5460EB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E7E859-E245-19E8-A07C-9E93F35ABA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60CA0A-E96F-C195-70F1-C267389391FF}"/>
              </a:ext>
            </a:extLst>
          </p:cNvPr>
          <p:cNvSpPr>
            <a:spLocks noGrp="1"/>
          </p:cNvSpPr>
          <p:nvPr>
            <p:ph type="dt" sz="half" idx="10"/>
          </p:nvPr>
        </p:nvSpPr>
        <p:spPr/>
        <p:txBody>
          <a:bodyPr/>
          <a:lstStyle/>
          <a:p>
            <a:fld id="{3F38D456-0856-40BC-A1FC-AD22B129DD3A}" type="datetimeFigureOut">
              <a:rPr lang="en-US" smtClean="0"/>
              <a:t>7/10/2025</a:t>
            </a:fld>
            <a:endParaRPr lang="en-US"/>
          </a:p>
        </p:txBody>
      </p:sp>
      <p:sp>
        <p:nvSpPr>
          <p:cNvPr id="5" name="Footer Placeholder 4">
            <a:extLst>
              <a:ext uri="{FF2B5EF4-FFF2-40B4-BE49-F238E27FC236}">
                <a16:creationId xmlns:a16="http://schemas.microsoft.com/office/drawing/2014/main" id="{32F032F1-09A8-9430-0F09-A2D34B6628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AC6881-DE76-0490-F274-0A1F8D3A786B}"/>
              </a:ext>
            </a:extLst>
          </p:cNvPr>
          <p:cNvSpPr>
            <a:spLocks noGrp="1"/>
          </p:cNvSpPr>
          <p:nvPr>
            <p:ph type="sldNum" sz="quarter" idx="12"/>
          </p:nvPr>
        </p:nvSpPr>
        <p:spPr/>
        <p:txBody>
          <a:bodyPr/>
          <a:lstStyle/>
          <a:p>
            <a:fld id="{640D1265-126F-4F46-AD3E-C499698131D2}" type="slidenum">
              <a:rPr lang="en-US" smtClean="0"/>
              <a:t>‹#›</a:t>
            </a:fld>
            <a:endParaRPr lang="en-US"/>
          </a:p>
        </p:txBody>
      </p:sp>
    </p:spTree>
    <p:extLst>
      <p:ext uri="{BB962C8B-B14F-4D97-AF65-F5344CB8AC3E}">
        <p14:creationId xmlns:p14="http://schemas.microsoft.com/office/powerpoint/2010/main" val="9085066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4_Two Columns with 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82204D-AA59-4281-B094-CDB0E6D6948A}"/>
              </a:ext>
            </a:extLst>
          </p:cNvPr>
          <p:cNvSpPr/>
          <p:nvPr/>
        </p:nvSpPr>
        <p:spPr bwMode="auto">
          <a:xfrm>
            <a:off x="0" y="102457"/>
            <a:ext cx="6096000" cy="6572979"/>
          </a:xfrm>
          <a:prstGeom prst="rect">
            <a:avLst/>
          </a:prstGeom>
          <a:solidFill>
            <a:schemeClr val="tx2">
              <a:lumMod val="20000"/>
              <a:lumOff val="80000"/>
            </a:schemeClr>
          </a:solidFill>
          <a:ln w="9525" cap="flat" cmpd="sng" algn="ctr">
            <a:noFill/>
            <a:prstDash val="solid"/>
            <a:round/>
            <a:headEnd type="none" w="med" len="med"/>
            <a:tailEnd type="none" w="med" len="med"/>
          </a:ln>
          <a:effectLst>
            <a:innerShdw blurRad="431800" dist="50800" dir="10800000">
              <a:schemeClr val="tx2">
                <a:lumMod val="60000"/>
                <a:lumOff val="40000"/>
                <a:alpha val="50000"/>
              </a:scheme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5" name="Rectangle 4">
            <a:extLst>
              <a:ext uri="{FF2B5EF4-FFF2-40B4-BE49-F238E27FC236}">
                <a16:creationId xmlns:a16="http://schemas.microsoft.com/office/drawing/2014/main" id="{ACF1E9CB-7558-4122-A62E-9942A0DBBB65}"/>
              </a:ext>
            </a:extLst>
          </p:cNvPr>
          <p:cNvSpPr/>
          <p:nvPr/>
        </p:nvSpPr>
        <p:spPr bwMode="auto">
          <a:xfrm>
            <a:off x="134867" y="242761"/>
            <a:ext cx="5793898" cy="6295604"/>
          </a:xfrm>
          <a:prstGeom prst="rect">
            <a:avLst/>
          </a:prstGeom>
          <a:noFill/>
          <a:ln w="12700"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6" name="Title 1">
            <a:extLst>
              <a:ext uri="{FF2B5EF4-FFF2-40B4-BE49-F238E27FC236}">
                <a16:creationId xmlns:a16="http://schemas.microsoft.com/office/drawing/2014/main" id="{C75E6752-5F59-4508-8F3C-FF9D1B047611}"/>
              </a:ext>
            </a:extLst>
          </p:cNvPr>
          <p:cNvSpPr>
            <a:spLocks noGrp="1"/>
          </p:cNvSpPr>
          <p:nvPr>
            <p:ph type="title"/>
          </p:nvPr>
        </p:nvSpPr>
        <p:spPr>
          <a:xfrm>
            <a:off x="6368995" y="182563"/>
            <a:ext cx="5501235" cy="1159220"/>
          </a:xfrm>
        </p:spPr>
        <p:txBody>
          <a:body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0A977035-A32B-4655-A3B4-502342320F06}"/>
              </a:ext>
            </a:extLst>
          </p:cNvPr>
          <p:cNvSpPr>
            <a:spLocks noGrp="1"/>
          </p:cNvSpPr>
          <p:nvPr>
            <p:ph sz="half" idx="1"/>
          </p:nvPr>
        </p:nvSpPr>
        <p:spPr>
          <a:xfrm>
            <a:off x="365760"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4ACBB8F7-81EE-4B65-A5E7-C39C5D0E3C84}"/>
              </a:ext>
            </a:extLst>
          </p:cNvPr>
          <p:cNvSpPr>
            <a:spLocks noGrp="1"/>
          </p:cNvSpPr>
          <p:nvPr>
            <p:ph sz="half" idx="10"/>
          </p:nvPr>
        </p:nvSpPr>
        <p:spPr>
          <a:xfrm>
            <a:off x="6368995"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303987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5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6096000" y="102457"/>
            <a:ext cx="6096000" cy="6572979"/>
          </a:xfrm>
          <a:prstGeom prst="rect">
            <a:avLst/>
          </a:prstGeom>
          <a:solidFill>
            <a:schemeClr val="bg1"/>
          </a:solidFill>
          <a:ln w="9525" cap="flat" cmpd="sng" algn="ctr">
            <a:noFill/>
            <a:prstDash val="solid"/>
            <a:round/>
            <a:headEnd type="none" w="med" len="med"/>
            <a:tailEnd type="none" w="med" len="med"/>
          </a:ln>
          <a:effectLst>
            <a:innerShdw blurRad="431800" dist="50800" dir="10800000">
              <a:schemeClr val="bg1">
                <a:lumMod val="65000"/>
                <a:alpha val="50000"/>
              </a:scheme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p:nvSpPr>
        <p:spPr bwMode="auto">
          <a:xfrm>
            <a:off x="6230867" y="242761"/>
            <a:ext cx="5793898" cy="6295604"/>
          </a:xfrm>
          <a:prstGeom prst="rect">
            <a:avLst/>
          </a:prstGeom>
          <a:noFill/>
          <a:ln w="12700" cap="flat" cmpd="sng" algn="ctr">
            <a:solidFill>
              <a:schemeClr val="tx2">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Title 1">
            <a:extLst>
              <a:ext uri="{FF2B5EF4-FFF2-40B4-BE49-F238E27FC236}">
                <a16:creationId xmlns:a16="http://schemas.microsoft.com/office/drawing/2014/main" id="{3EC10187-5F99-4C76-A9CB-1D435648E155}"/>
              </a:ext>
            </a:extLst>
          </p:cNvPr>
          <p:cNvSpPr>
            <a:spLocks noGrp="1"/>
          </p:cNvSpPr>
          <p:nvPr>
            <p:ph type="title"/>
          </p:nvPr>
        </p:nvSpPr>
        <p:spPr>
          <a:xfrm>
            <a:off x="6368995" y="182563"/>
            <a:ext cx="5339301" cy="1159220"/>
          </a:xfr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50322DE9-A995-49C6-AB11-26EBFBE58EF8}"/>
              </a:ext>
            </a:extLst>
          </p:cNvPr>
          <p:cNvSpPr>
            <a:spLocks noGrp="1"/>
          </p:cNvSpPr>
          <p:nvPr>
            <p:ph sz="half" idx="10"/>
          </p:nvPr>
        </p:nvSpPr>
        <p:spPr>
          <a:xfrm>
            <a:off x="6368995"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9284C2FD-77F4-4CA6-B013-4AF023D22F66}"/>
              </a:ext>
            </a:extLst>
          </p:cNvPr>
          <p:cNvSpPr>
            <a:spLocks noGrp="1"/>
          </p:cNvSpPr>
          <p:nvPr>
            <p:ph idx="11"/>
          </p:nvPr>
        </p:nvSpPr>
        <p:spPr>
          <a:xfrm>
            <a:off x="36774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07249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0" y="906308"/>
            <a:ext cx="4071169" cy="5769128"/>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Rectangle 3">
            <a:extLst>
              <a:ext uri="{FF2B5EF4-FFF2-40B4-BE49-F238E27FC236}">
                <a16:creationId xmlns:a16="http://schemas.microsoft.com/office/drawing/2014/main" id="{E7DE2BCA-D966-4BA4-98A1-F55CD4BEB28B}"/>
              </a:ext>
            </a:extLst>
          </p:cNvPr>
          <p:cNvSpPr/>
          <p:nvPr/>
        </p:nvSpPr>
        <p:spPr bwMode="auto">
          <a:xfrm>
            <a:off x="4065024" y="906308"/>
            <a:ext cx="4071169" cy="5769128"/>
          </a:xfrm>
          <a:prstGeom prst="rect">
            <a:avLst/>
          </a:prstGeom>
          <a:solidFill>
            <a:schemeClr val="tx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5" name="Rectangle 4">
            <a:extLst>
              <a:ext uri="{FF2B5EF4-FFF2-40B4-BE49-F238E27FC236}">
                <a16:creationId xmlns:a16="http://schemas.microsoft.com/office/drawing/2014/main" id="{D0C36B46-B989-40E8-92AD-90AFDD95A969}"/>
              </a:ext>
            </a:extLst>
          </p:cNvPr>
          <p:cNvSpPr/>
          <p:nvPr/>
        </p:nvSpPr>
        <p:spPr bwMode="auto">
          <a:xfrm>
            <a:off x="8120831" y="906308"/>
            <a:ext cx="4071169" cy="5769128"/>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8" name="Title 1">
            <a:extLst>
              <a:ext uri="{FF2B5EF4-FFF2-40B4-BE49-F238E27FC236}">
                <a16:creationId xmlns:a16="http://schemas.microsoft.com/office/drawing/2014/main" id="{E3E401EC-CFA2-4017-97FF-9969674171FA}"/>
              </a:ext>
            </a:extLst>
          </p:cNvPr>
          <p:cNvSpPr>
            <a:spLocks noGrp="1"/>
          </p:cNvSpPr>
          <p:nvPr>
            <p:ph type="title"/>
          </p:nvPr>
        </p:nvSpPr>
        <p:spPr>
          <a:xfrm>
            <a:off x="365760" y="182880"/>
            <a:ext cx="11430000" cy="731520"/>
          </a:xfrm>
        </p:spPr>
        <p:txBody>
          <a:bodyPr/>
          <a:lstStyle>
            <a:lvl1pP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C17807F-D435-3748-B68A-6F2BCBE2BDE8}"/>
              </a:ext>
            </a:extLst>
          </p:cNvPr>
          <p:cNvSpPr>
            <a:spLocks noGrp="1"/>
          </p:cNvSpPr>
          <p:nvPr>
            <p:ph type="body" sz="quarter" idx="10"/>
          </p:nvPr>
        </p:nvSpPr>
        <p:spPr>
          <a:xfrm>
            <a:off x="274320" y="1188720"/>
            <a:ext cx="3474720" cy="5212080"/>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a:extLst>
              <a:ext uri="{FF2B5EF4-FFF2-40B4-BE49-F238E27FC236}">
                <a16:creationId xmlns:a16="http://schemas.microsoft.com/office/drawing/2014/main" id="{85B9D1C1-137F-2449-9605-5A885723D229}"/>
              </a:ext>
            </a:extLst>
          </p:cNvPr>
          <p:cNvSpPr>
            <a:spLocks noGrp="1"/>
          </p:cNvSpPr>
          <p:nvPr>
            <p:ph type="body" sz="quarter" idx="11"/>
          </p:nvPr>
        </p:nvSpPr>
        <p:spPr>
          <a:xfrm>
            <a:off x="4358640" y="1188720"/>
            <a:ext cx="3474720" cy="5212080"/>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D015B7FF-8AE1-7840-8A12-38421A00C9B1}"/>
              </a:ext>
            </a:extLst>
          </p:cNvPr>
          <p:cNvSpPr>
            <a:spLocks noGrp="1"/>
          </p:cNvSpPr>
          <p:nvPr>
            <p:ph type="body" sz="quarter" idx="12"/>
          </p:nvPr>
        </p:nvSpPr>
        <p:spPr>
          <a:xfrm>
            <a:off x="8412480" y="1188720"/>
            <a:ext cx="3474720" cy="5212080"/>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69103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2_Title and Content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12540B-7B8C-4538-9553-857173998AE4}"/>
              </a:ext>
            </a:extLst>
          </p:cNvPr>
          <p:cNvSpPr/>
          <p:nvPr/>
        </p:nvSpPr>
        <p:spPr bwMode="auto">
          <a:xfrm>
            <a:off x="0" y="102457"/>
            <a:ext cx="12192000" cy="657297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2" name="Title 1"/>
          <p:cNvSpPr>
            <a:spLocks noGrp="1"/>
          </p:cNvSpPr>
          <p:nvPr>
            <p:ph type="title"/>
          </p:nvPr>
        </p:nvSpPr>
        <p:spPr>
          <a:xfrm>
            <a:off x="365760" y="182563"/>
            <a:ext cx="11430000" cy="731520"/>
          </a:xfrm>
        </p:spPr>
        <p:txBody>
          <a:bodyPr>
            <a:noAutofit/>
          </a:bodyPr>
          <a:lstStyle>
            <a:lvl1pPr>
              <a:defRPr sz="32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539496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45112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5DAEE8-1A37-EBB5-4503-B6013CD4C1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5" name="Rectangle 35"/>
          <p:cNvSpPr>
            <a:spLocks noGrp="1" noChangeArrowheads="1"/>
          </p:cNvSpPr>
          <p:nvPr>
            <p:ph type="ctrTitle" sz="quarter" hasCustomPrompt="1"/>
          </p:nvPr>
        </p:nvSpPr>
        <p:spPr>
          <a:xfrm>
            <a:off x="0" y="2712785"/>
            <a:ext cx="12192000" cy="1626781"/>
          </a:xfrm>
          <a:ln>
            <a:noFill/>
          </a:ln>
        </p:spPr>
        <p:txBody>
          <a:bodyPr anchor="ctr">
            <a:normAutofit/>
          </a:bodyPr>
          <a:lstStyle>
            <a:lvl1pPr algn="ctr">
              <a:spcAft>
                <a:spcPts val="600"/>
              </a:spcAft>
              <a:defRPr sz="3600">
                <a:solidFill>
                  <a:schemeClr val="bg1"/>
                </a:solidFill>
                <a:effectLst>
                  <a:outerShdw blurRad="38100" dist="38100" dir="2700000" algn="tl">
                    <a:srgbClr val="000000">
                      <a:alpha val="43137"/>
                    </a:srgbClr>
                  </a:outerShdw>
                </a:effectLst>
              </a:defRPr>
            </a:lvl1pPr>
          </a:lstStyle>
          <a:p>
            <a:r>
              <a:rPr lang="en-US" dirty="0"/>
              <a:t>CLICK TO EDIT SECTION TITLE STYLE</a:t>
            </a:r>
          </a:p>
        </p:txBody>
      </p:sp>
    </p:spTree>
    <p:extLst>
      <p:ext uri="{BB962C8B-B14F-4D97-AF65-F5344CB8AC3E}">
        <p14:creationId xmlns:p14="http://schemas.microsoft.com/office/powerpoint/2010/main" val="38703829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losing Slide Diversity">
    <p:spTree>
      <p:nvGrpSpPr>
        <p:cNvPr id="1" name=""/>
        <p:cNvGrpSpPr/>
        <p:nvPr/>
      </p:nvGrpSpPr>
      <p:grpSpPr>
        <a:xfrm>
          <a:off x="0" y="0"/>
          <a:ext cx="0" cy="0"/>
          <a:chOff x="0" y="0"/>
          <a:chExt cx="0" cy="0"/>
        </a:xfrm>
      </p:grpSpPr>
      <p:pic>
        <p:nvPicPr>
          <p:cNvPr id="19" name="Picture 18" descr="A collage of people's faces&#10;&#10;Description automatically generated">
            <a:extLst>
              <a:ext uri="{FF2B5EF4-FFF2-40B4-BE49-F238E27FC236}">
                <a16:creationId xmlns:a16="http://schemas.microsoft.com/office/drawing/2014/main" id="{6BDEEAC0-66B1-2C60-7D57-F213363744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477678F2-5771-717F-BFB4-E78D42F0607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2" name="icons &amp; copyright">
            <a:extLst>
              <a:ext uri="{FF2B5EF4-FFF2-40B4-BE49-F238E27FC236}">
                <a16:creationId xmlns:a16="http://schemas.microsoft.com/office/drawing/2014/main" id="{24FB9A3B-E2B7-F2A3-28BA-065ADF6ADD06}"/>
              </a:ext>
            </a:extLst>
          </p:cNvPr>
          <p:cNvGrpSpPr/>
          <p:nvPr userDrawn="1"/>
        </p:nvGrpSpPr>
        <p:grpSpPr>
          <a:xfrm>
            <a:off x="338624" y="6181725"/>
            <a:ext cx="4435668" cy="542465"/>
            <a:chOff x="338624" y="6181725"/>
            <a:chExt cx="4435668" cy="542465"/>
          </a:xfrm>
        </p:grpSpPr>
        <p:sp>
          <p:nvSpPr>
            <p:cNvPr id="4" name="copyright">
              <a:extLst>
                <a:ext uri="{FF2B5EF4-FFF2-40B4-BE49-F238E27FC236}">
                  <a16:creationId xmlns:a16="http://schemas.microsoft.com/office/drawing/2014/main" id="{B67527DF-69D4-B579-D17F-3B8A09F8EA8B}"/>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solidFill>
                  <a:latin typeface="Calibri Light" panose="020F0302020204030204" pitchFamily="34" charset="0"/>
                  <a:cs typeface="Calibri Light" panose="020F0302020204030204" pitchFamily="34" charset="0"/>
                </a:rPr>
                <a:t>© 2025 Electric Power Research Institute, Inc. All rights reserved.</a:t>
              </a:r>
            </a:p>
          </p:txBody>
        </p:sp>
        <p:sp>
          <p:nvSpPr>
            <p:cNvPr id="5" name="epri.com">
              <a:hlinkClick r:id="rId4"/>
              <a:extLst>
                <a:ext uri="{FF2B5EF4-FFF2-40B4-BE49-F238E27FC236}">
                  <a16:creationId xmlns:a16="http://schemas.microsoft.com/office/drawing/2014/main" id="{13C65919-436C-492E-C110-4C815A4AC0B6}"/>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bg1"/>
                  </a:solidFill>
                  <a:latin typeface="Century Gothic" panose="020B0502020202020204" pitchFamily="34" charset="0"/>
                </a:rPr>
                <a:t>www.epri.com</a:t>
              </a:r>
            </a:p>
          </p:txBody>
        </p:sp>
        <p:cxnSp>
          <p:nvCxnSpPr>
            <p:cNvPr id="6" name="Straight Connector 5">
              <a:extLst>
                <a:ext uri="{FF2B5EF4-FFF2-40B4-BE49-F238E27FC236}">
                  <a16:creationId xmlns:a16="http://schemas.microsoft.com/office/drawing/2014/main" id="{CD516A25-BAB7-B6BA-8446-F279AE1EAEF2}"/>
                </a:ext>
              </a:extLst>
            </p:cNvPr>
            <p:cNvCxnSpPr/>
            <p:nvPr/>
          </p:nvCxnSpPr>
          <p:spPr bwMode="auto">
            <a:xfrm>
              <a:off x="1849289" y="6181725"/>
              <a:ext cx="0" cy="523415"/>
            </a:xfrm>
            <a:prstGeom prst="line">
              <a:avLst/>
            </a:prstGeom>
            <a:solidFill>
              <a:schemeClr val="accent1"/>
            </a:solidFill>
            <a:ln w="12700" cap="flat" cmpd="sng" algn="ctr">
              <a:solidFill>
                <a:schemeClr val="bg1"/>
              </a:solidFill>
              <a:prstDash val="solid"/>
              <a:round/>
              <a:headEnd type="none" w="med" len="med"/>
              <a:tailEnd type="none" w="med" len="med"/>
            </a:ln>
            <a:effectLst/>
          </p:spPr>
        </p:cxnSp>
        <p:pic>
          <p:nvPicPr>
            <p:cNvPr id="7" name="Facebook icon">
              <a:hlinkClick r:id="rId5"/>
              <a:extLst>
                <a:ext uri="{FF2B5EF4-FFF2-40B4-BE49-F238E27FC236}">
                  <a16:creationId xmlns:a16="http://schemas.microsoft.com/office/drawing/2014/main" id="{6AB19718-D8D2-07C5-7FC2-E1327EA612CC}"/>
                </a:ext>
              </a:extLst>
            </p:cNvPr>
            <p:cNvPicPr>
              <a:picLocks noChangeAspect="1"/>
            </p:cNvPicPr>
            <p:nvPr/>
          </p:nvPicPr>
          <p:blipFill>
            <a:blip r:embed="rId6" cstate="screen">
              <a:biLevel thresh="25000"/>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9" name="X icon">
              <a:hlinkClick r:id="rId7"/>
              <a:extLst>
                <a:ext uri="{FF2B5EF4-FFF2-40B4-BE49-F238E27FC236}">
                  <a16:creationId xmlns:a16="http://schemas.microsoft.com/office/drawing/2014/main" id="{5EEEC7E6-F54A-A41B-5571-A54645DB97C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028885" y="6303455"/>
              <a:ext cx="128164" cy="131013"/>
            </a:xfrm>
            <a:prstGeom prst="rect">
              <a:avLst/>
            </a:prstGeom>
          </p:spPr>
        </p:pic>
        <p:pic>
          <p:nvPicPr>
            <p:cNvPr id="17" name="LinkedIn icon">
              <a:hlinkClick r:id="rId10"/>
              <a:extLst>
                <a:ext uri="{FF2B5EF4-FFF2-40B4-BE49-F238E27FC236}">
                  <a16:creationId xmlns:a16="http://schemas.microsoft.com/office/drawing/2014/main" id="{F406FCCA-87B9-BDB0-DB6A-BD197625436F}"/>
                </a:ext>
              </a:extLst>
            </p:cNvPr>
            <p:cNvPicPr>
              <a:picLocks noChangeAspect="1"/>
            </p:cNvPicPr>
            <p:nvPr/>
          </p:nvPicPr>
          <p:blipFill>
            <a:blip r:embed="rId11" cstate="screen">
              <a:biLevel thresh="25000"/>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20" name="TextBox 19">
            <a:extLst>
              <a:ext uri="{FF2B5EF4-FFF2-40B4-BE49-F238E27FC236}">
                <a16:creationId xmlns:a16="http://schemas.microsoft.com/office/drawing/2014/main" id="{A9CBC3EA-20E5-85B5-BEAA-C6AABA8CF7CD}"/>
              </a:ext>
            </a:extLst>
          </p:cNvPr>
          <p:cNvSpPr txBox="1"/>
          <p:nvPr userDrawn="1"/>
        </p:nvSpPr>
        <p:spPr>
          <a:xfrm>
            <a:off x="0" y="3284919"/>
            <a:ext cx="12191999" cy="646331"/>
          </a:xfrm>
          <a:prstGeom prst="rect">
            <a:avLst/>
          </a:prstGeom>
          <a:noFill/>
        </p:spPr>
        <p:txBody>
          <a:bodyPr wrap="square" rtlCol="0">
            <a:spAutoFit/>
          </a:bodyPr>
          <a:lstStyle/>
          <a:p>
            <a:pPr algn="ctr">
              <a:spcBef>
                <a:spcPts val="0"/>
              </a:spcBef>
            </a:pPr>
            <a:r>
              <a:rPr lang="en-US" sz="3600" b="1" i="0" dirty="0">
                <a:solidFill>
                  <a:schemeClr val="bg1"/>
                </a:solidFill>
                <a:effectLst>
                  <a:outerShdw blurRad="38100" dist="38100" dir="2700000" algn="tl">
                    <a:srgbClr val="000000">
                      <a:alpha val="43137"/>
                    </a:srgbClr>
                  </a:outerShdw>
                </a:effectLst>
                <a:latin typeface="+mj-lt"/>
              </a:rPr>
              <a:t>TOGETHER…SHAPING THE FUTURE OF ENERGY</a:t>
            </a:r>
            <a:r>
              <a:rPr lang="en-US" sz="3600" b="1" i="0" baseline="30000" dirty="0">
                <a:solidFill>
                  <a:schemeClr val="bg1"/>
                </a:solidFill>
                <a:effectLst>
                  <a:outerShdw blurRad="38100" dist="38100" dir="2700000" algn="tl">
                    <a:srgbClr val="000000">
                      <a:alpha val="43137"/>
                    </a:srgbClr>
                  </a:outerShdw>
                </a:effectLst>
                <a:latin typeface="+mj-lt"/>
              </a:rPr>
              <a:t>®</a:t>
            </a:r>
            <a:endParaRPr lang="en-US" sz="3200" b="1" baseline="3000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0995853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EPRI Title Slide">
    <p:spTree>
      <p:nvGrpSpPr>
        <p:cNvPr id="1" name=""/>
        <p:cNvGrpSpPr/>
        <p:nvPr/>
      </p:nvGrpSpPr>
      <p:grpSpPr>
        <a:xfrm>
          <a:off x="0" y="0"/>
          <a:ext cx="0" cy="0"/>
          <a:chOff x="0" y="0"/>
          <a:chExt cx="0" cy="0"/>
        </a:xfrm>
      </p:grpSpPr>
      <p:pic>
        <p:nvPicPr>
          <p:cNvPr id="2" name="background image" descr="A person and person wearing hardhats and reflective jackets&#10;&#10;Description automatically generated">
            <a:extLst>
              <a:ext uri="{FF2B5EF4-FFF2-40B4-BE49-F238E27FC236}">
                <a16:creationId xmlns:a16="http://schemas.microsoft.com/office/drawing/2014/main" id="{209227F5-4A1B-965C-3F0A-A69C495B16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3" name="blue overlay">
            <a:extLst>
              <a:ext uri="{FF2B5EF4-FFF2-40B4-BE49-F238E27FC236}">
                <a16:creationId xmlns:a16="http://schemas.microsoft.com/office/drawing/2014/main" id="{0A0E3FA6-7366-DC1E-90E6-EBA989CA3DF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4" name="icons &amp; copyright">
            <a:extLst>
              <a:ext uri="{FF2B5EF4-FFF2-40B4-BE49-F238E27FC236}">
                <a16:creationId xmlns:a16="http://schemas.microsoft.com/office/drawing/2014/main" id="{55A66F40-1629-EB9C-199A-3F6AC73652DA}"/>
              </a:ext>
            </a:extLst>
          </p:cNvPr>
          <p:cNvGrpSpPr/>
          <p:nvPr userDrawn="1"/>
        </p:nvGrpSpPr>
        <p:grpSpPr>
          <a:xfrm>
            <a:off x="338624" y="6181725"/>
            <a:ext cx="4435668" cy="542465"/>
            <a:chOff x="338624" y="6181725"/>
            <a:chExt cx="4435668" cy="542465"/>
          </a:xfrm>
        </p:grpSpPr>
        <p:sp>
          <p:nvSpPr>
            <p:cNvPr id="5" name="copyright">
              <a:extLst>
                <a:ext uri="{FF2B5EF4-FFF2-40B4-BE49-F238E27FC236}">
                  <a16:creationId xmlns:a16="http://schemas.microsoft.com/office/drawing/2014/main" id="{18743082-BE25-F152-36B2-7508F0E861AB}"/>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solidFill>
                  <a:latin typeface="Calibri Light" panose="020F0302020204030204" pitchFamily="34" charset="0"/>
                  <a:cs typeface="Calibri Light" panose="020F0302020204030204" pitchFamily="34" charset="0"/>
                </a:rPr>
                <a:t>© 2025 Electric Power Research Institute, Inc. All rights reserved.</a:t>
              </a:r>
            </a:p>
          </p:txBody>
        </p:sp>
        <p:sp>
          <p:nvSpPr>
            <p:cNvPr id="6" name="epri.com">
              <a:hlinkClick r:id="rId4"/>
              <a:extLst>
                <a:ext uri="{FF2B5EF4-FFF2-40B4-BE49-F238E27FC236}">
                  <a16:creationId xmlns:a16="http://schemas.microsoft.com/office/drawing/2014/main" id="{2107DB2B-44DD-B772-B528-1AF20CD4C80F}"/>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bg1"/>
                  </a:solidFill>
                  <a:latin typeface="Century Gothic" panose="020B0502020202020204" pitchFamily="34" charset="0"/>
                </a:rPr>
                <a:t>www.epri.com</a:t>
              </a:r>
            </a:p>
          </p:txBody>
        </p:sp>
        <p:cxnSp>
          <p:nvCxnSpPr>
            <p:cNvPr id="7" name="Straight Connector 6">
              <a:extLst>
                <a:ext uri="{FF2B5EF4-FFF2-40B4-BE49-F238E27FC236}">
                  <a16:creationId xmlns:a16="http://schemas.microsoft.com/office/drawing/2014/main" id="{5C34348A-6019-5BFA-4BD5-AEBBBC5A37A3}"/>
                </a:ext>
              </a:extLst>
            </p:cNvPr>
            <p:cNvCxnSpPr/>
            <p:nvPr/>
          </p:nvCxnSpPr>
          <p:spPr bwMode="auto">
            <a:xfrm>
              <a:off x="1849289" y="6181725"/>
              <a:ext cx="0" cy="523415"/>
            </a:xfrm>
            <a:prstGeom prst="line">
              <a:avLst/>
            </a:prstGeom>
            <a:solidFill>
              <a:schemeClr val="accent1"/>
            </a:solidFill>
            <a:ln w="12700" cap="flat" cmpd="sng" algn="ctr">
              <a:solidFill>
                <a:schemeClr val="bg1"/>
              </a:solidFill>
              <a:prstDash val="solid"/>
              <a:round/>
              <a:headEnd type="none" w="med" len="med"/>
              <a:tailEnd type="none" w="med" len="med"/>
            </a:ln>
            <a:effectLst/>
          </p:spPr>
        </p:cxnSp>
        <p:pic>
          <p:nvPicPr>
            <p:cNvPr id="10" name="Facebook icon">
              <a:hlinkClick r:id="rId5"/>
              <a:extLst>
                <a:ext uri="{FF2B5EF4-FFF2-40B4-BE49-F238E27FC236}">
                  <a16:creationId xmlns:a16="http://schemas.microsoft.com/office/drawing/2014/main" id="{852747FA-33F9-D028-93E0-85F52F8F90B5}"/>
                </a:ext>
              </a:extLst>
            </p:cNvPr>
            <p:cNvPicPr>
              <a:picLocks noChangeAspect="1"/>
            </p:cNvPicPr>
            <p:nvPr/>
          </p:nvPicPr>
          <p:blipFill>
            <a:blip r:embed="rId6" cstate="screen">
              <a:biLevel thresh="25000"/>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11" name="X icon">
              <a:hlinkClick r:id="rId7"/>
              <a:extLst>
                <a:ext uri="{FF2B5EF4-FFF2-40B4-BE49-F238E27FC236}">
                  <a16:creationId xmlns:a16="http://schemas.microsoft.com/office/drawing/2014/main" id="{0784FC26-76DE-AA93-6D92-FF6F5F32AF0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028885" y="6303455"/>
              <a:ext cx="128164" cy="131013"/>
            </a:xfrm>
            <a:prstGeom prst="rect">
              <a:avLst/>
            </a:prstGeom>
          </p:spPr>
        </p:pic>
        <p:pic>
          <p:nvPicPr>
            <p:cNvPr id="12" name="LinkedIn icon">
              <a:hlinkClick r:id="rId10"/>
              <a:extLst>
                <a:ext uri="{FF2B5EF4-FFF2-40B4-BE49-F238E27FC236}">
                  <a16:creationId xmlns:a16="http://schemas.microsoft.com/office/drawing/2014/main" id="{67FE4F9E-E2DC-8147-A573-7E1448EBDFD9}"/>
                </a:ext>
              </a:extLst>
            </p:cNvPr>
            <p:cNvPicPr>
              <a:picLocks noChangeAspect="1"/>
            </p:cNvPicPr>
            <p:nvPr/>
          </p:nvPicPr>
          <p:blipFill>
            <a:blip r:embed="rId11" cstate="screen">
              <a:biLevel thresh="25000"/>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16" name="speaker text">
            <a:extLst>
              <a:ext uri="{FF2B5EF4-FFF2-40B4-BE49-F238E27FC236}">
                <a16:creationId xmlns:a16="http://schemas.microsoft.com/office/drawing/2014/main" id="{1BCE3155-C230-367A-82F6-EDAD19B5B71D}"/>
              </a:ext>
            </a:extLst>
          </p:cNvPr>
          <p:cNvSpPr>
            <a:spLocks noGrp="1" noChangeArrowheads="1"/>
          </p:cNvSpPr>
          <p:nvPr>
            <p:ph type="subTitle" sz="quarter" idx="1" hasCustomPrompt="1"/>
          </p:nvPr>
        </p:nvSpPr>
        <p:spPr>
          <a:xfrm>
            <a:off x="645452" y="4400588"/>
            <a:ext cx="6217920" cy="1533186"/>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bg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17" name="subtitle">
            <a:extLst>
              <a:ext uri="{FF2B5EF4-FFF2-40B4-BE49-F238E27FC236}">
                <a16:creationId xmlns:a16="http://schemas.microsoft.com/office/drawing/2014/main" id="{ECAB6D08-1626-B6D3-793F-AFDD5F43E90D}"/>
              </a:ext>
            </a:extLst>
          </p:cNvPr>
          <p:cNvSpPr>
            <a:spLocks noGrp="1"/>
          </p:cNvSpPr>
          <p:nvPr>
            <p:ph type="body" sz="quarter" idx="10" hasCustomPrompt="1"/>
          </p:nvPr>
        </p:nvSpPr>
        <p:spPr>
          <a:xfrm>
            <a:off x="645452" y="3030102"/>
            <a:ext cx="6957847" cy="402377"/>
          </a:xfrm>
        </p:spPr>
        <p:txBody>
          <a:bodyPr>
            <a:normAutofit/>
          </a:bodyPr>
          <a:lstStyle>
            <a:lvl1pPr marL="0" indent="0">
              <a:buNone/>
              <a:defRPr sz="2400" b="1" i="0" baseline="0">
                <a:solidFill>
                  <a:schemeClr val="bg1"/>
                </a:solidFill>
                <a:latin typeface="+mj-lt"/>
              </a:defRPr>
            </a:lvl1pPr>
          </a:lstStyle>
          <a:p>
            <a:pPr lvl="0"/>
            <a:r>
              <a:rPr lang="en-US" dirty="0"/>
              <a:t>Click To Edit Subtitle</a:t>
            </a:r>
          </a:p>
        </p:txBody>
      </p:sp>
      <p:sp>
        <p:nvSpPr>
          <p:cNvPr id="18" name="title text">
            <a:extLst>
              <a:ext uri="{FF2B5EF4-FFF2-40B4-BE49-F238E27FC236}">
                <a16:creationId xmlns:a16="http://schemas.microsoft.com/office/drawing/2014/main" id="{555B4AC3-DC34-05C7-B417-904B4B3CCBD1}"/>
              </a:ext>
            </a:extLst>
          </p:cNvPr>
          <p:cNvSpPr>
            <a:spLocks noGrp="1" noChangeArrowheads="1"/>
          </p:cNvSpPr>
          <p:nvPr>
            <p:ph type="ctrTitle" sz="quarter" hasCustomPrompt="1"/>
          </p:nvPr>
        </p:nvSpPr>
        <p:spPr>
          <a:xfrm>
            <a:off x="645452" y="1084881"/>
            <a:ext cx="6957847" cy="1891159"/>
          </a:xfrm>
        </p:spPr>
        <p:txBody>
          <a:bodyPr anchor="b">
            <a:normAutofit/>
          </a:bodyPr>
          <a:lstStyle>
            <a:lvl1pPr algn="l">
              <a:spcAft>
                <a:spcPts val="600"/>
              </a:spcAft>
              <a:defRPr sz="3600">
                <a:solidFill>
                  <a:schemeClr val="bg1"/>
                </a:solidFill>
                <a:effectLst>
                  <a:outerShdw blurRad="38100" dist="38100" dir="2700000" algn="tl">
                    <a:srgbClr val="000000">
                      <a:alpha val="43137"/>
                    </a:srgbClr>
                  </a:outerShdw>
                </a:effectLst>
              </a:defRPr>
            </a:lvl1pPr>
          </a:lstStyle>
          <a:p>
            <a:r>
              <a:rPr lang="en-US" dirty="0"/>
              <a:t>CLICK TO EDIT MASTER TITLE</a:t>
            </a:r>
          </a:p>
        </p:txBody>
      </p:sp>
      <p:pic>
        <p:nvPicPr>
          <p:cNvPr id="8" name="EPRI circle">
            <a:extLst>
              <a:ext uri="{FF2B5EF4-FFF2-40B4-BE49-F238E27FC236}">
                <a16:creationId xmlns:a16="http://schemas.microsoft.com/office/drawing/2014/main" id="{CE52AC9E-8F3C-4723-33AF-3A3DD635E78B}"/>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8371905" y="389847"/>
            <a:ext cx="3615657" cy="3445107"/>
          </a:xfrm>
          <a:prstGeom prst="rect">
            <a:avLst/>
          </a:prstGeom>
        </p:spPr>
      </p:pic>
    </p:spTree>
    <p:extLst>
      <p:ext uri="{BB962C8B-B14F-4D97-AF65-F5344CB8AC3E}">
        <p14:creationId xmlns:p14="http://schemas.microsoft.com/office/powerpoint/2010/main" val="24636932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NUC Title Slide">
    <p:spTree>
      <p:nvGrpSpPr>
        <p:cNvPr id="1" name=""/>
        <p:cNvGrpSpPr/>
        <p:nvPr/>
      </p:nvGrpSpPr>
      <p:grpSpPr>
        <a:xfrm>
          <a:off x="0" y="0"/>
          <a:ext cx="0" cy="0"/>
          <a:chOff x="0" y="0"/>
          <a:chExt cx="0" cy="0"/>
        </a:xfrm>
      </p:grpSpPr>
      <p:pic>
        <p:nvPicPr>
          <p:cNvPr id="29" name="background image">
            <a:extLst>
              <a:ext uri="{FF2B5EF4-FFF2-40B4-BE49-F238E27FC236}">
                <a16:creationId xmlns:a16="http://schemas.microsoft.com/office/drawing/2014/main" id="{9FCDD035-94E4-9590-7CD5-1F6691CB2EA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2000" cy="6858000"/>
          </a:xfrm>
          <a:prstGeom prst="rect">
            <a:avLst/>
          </a:prstGeom>
        </p:spPr>
      </p:pic>
      <p:pic>
        <p:nvPicPr>
          <p:cNvPr id="3" name="blue overlay">
            <a:extLst>
              <a:ext uri="{FF2B5EF4-FFF2-40B4-BE49-F238E27FC236}">
                <a16:creationId xmlns:a16="http://schemas.microsoft.com/office/drawing/2014/main" id="{9A03D634-B6FD-7D6B-AC4D-6BAD198360B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4" name="icons &amp; copyright">
            <a:extLst>
              <a:ext uri="{FF2B5EF4-FFF2-40B4-BE49-F238E27FC236}">
                <a16:creationId xmlns:a16="http://schemas.microsoft.com/office/drawing/2014/main" id="{FAEC5DAC-B36D-A285-97E9-DC0437FE28B2}"/>
              </a:ext>
            </a:extLst>
          </p:cNvPr>
          <p:cNvGrpSpPr/>
          <p:nvPr userDrawn="1"/>
        </p:nvGrpSpPr>
        <p:grpSpPr>
          <a:xfrm>
            <a:off x="338624" y="6181725"/>
            <a:ext cx="4435668" cy="542465"/>
            <a:chOff x="338624" y="6181725"/>
            <a:chExt cx="4435668" cy="542465"/>
          </a:xfrm>
        </p:grpSpPr>
        <p:sp>
          <p:nvSpPr>
            <p:cNvPr id="5" name="copyright">
              <a:extLst>
                <a:ext uri="{FF2B5EF4-FFF2-40B4-BE49-F238E27FC236}">
                  <a16:creationId xmlns:a16="http://schemas.microsoft.com/office/drawing/2014/main" id="{421F22B9-8B3D-7357-5B20-4E2A47C4C03B}"/>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solidFill>
                  <a:latin typeface="Calibri Light" panose="020F0302020204030204" pitchFamily="34" charset="0"/>
                  <a:cs typeface="Calibri Light" panose="020F0302020204030204" pitchFamily="34" charset="0"/>
                </a:rPr>
                <a:t>© 2025 Electric Power Research Institute, Inc. All rights reserved.</a:t>
              </a:r>
            </a:p>
          </p:txBody>
        </p:sp>
        <p:sp>
          <p:nvSpPr>
            <p:cNvPr id="6" name="epri.com">
              <a:hlinkClick r:id="rId4"/>
              <a:extLst>
                <a:ext uri="{FF2B5EF4-FFF2-40B4-BE49-F238E27FC236}">
                  <a16:creationId xmlns:a16="http://schemas.microsoft.com/office/drawing/2014/main" id="{6CBA713B-25B5-7850-6C4B-D6D47581896E}"/>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bg1"/>
                  </a:solidFill>
                  <a:latin typeface="Century Gothic" panose="020B0502020202020204" pitchFamily="34" charset="0"/>
                </a:rPr>
                <a:t>www.epri.com</a:t>
              </a:r>
            </a:p>
          </p:txBody>
        </p:sp>
        <p:cxnSp>
          <p:nvCxnSpPr>
            <p:cNvPr id="7" name="Straight Connector 6">
              <a:extLst>
                <a:ext uri="{FF2B5EF4-FFF2-40B4-BE49-F238E27FC236}">
                  <a16:creationId xmlns:a16="http://schemas.microsoft.com/office/drawing/2014/main" id="{4A0BBE58-E3FB-CB80-5863-75BD68D274B4}"/>
                </a:ext>
              </a:extLst>
            </p:cNvPr>
            <p:cNvCxnSpPr/>
            <p:nvPr/>
          </p:nvCxnSpPr>
          <p:spPr bwMode="auto">
            <a:xfrm>
              <a:off x="1849289" y="6181725"/>
              <a:ext cx="0" cy="523415"/>
            </a:xfrm>
            <a:prstGeom prst="line">
              <a:avLst/>
            </a:prstGeom>
            <a:solidFill>
              <a:schemeClr val="accent1"/>
            </a:solidFill>
            <a:ln w="12700" cap="flat" cmpd="sng" algn="ctr">
              <a:solidFill>
                <a:schemeClr val="bg1"/>
              </a:solidFill>
              <a:prstDash val="solid"/>
              <a:round/>
              <a:headEnd type="none" w="med" len="med"/>
              <a:tailEnd type="none" w="med" len="med"/>
            </a:ln>
            <a:effectLst/>
          </p:spPr>
        </p:cxnSp>
        <p:pic>
          <p:nvPicPr>
            <p:cNvPr id="8" name="Facebook icon">
              <a:hlinkClick r:id="rId5"/>
              <a:extLst>
                <a:ext uri="{FF2B5EF4-FFF2-40B4-BE49-F238E27FC236}">
                  <a16:creationId xmlns:a16="http://schemas.microsoft.com/office/drawing/2014/main" id="{23380AB7-43A7-B2E1-8C5C-F25A1D8D33BB}"/>
                </a:ext>
              </a:extLst>
            </p:cNvPr>
            <p:cNvPicPr>
              <a:picLocks noChangeAspect="1"/>
            </p:cNvPicPr>
            <p:nvPr/>
          </p:nvPicPr>
          <p:blipFill>
            <a:blip r:embed="rId6" cstate="screen">
              <a:biLevel thresh="25000"/>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9" name="X icon">
              <a:hlinkClick r:id="rId7"/>
              <a:extLst>
                <a:ext uri="{FF2B5EF4-FFF2-40B4-BE49-F238E27FC236}">
                  <a16:creationId xmlns:a16="http://schemas.microsoft.com/office/drawing/2014/main" id="{08D55FED-4BB4-4952-70E8-3391F764758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028885" y="6303455"/>
              <a:ext cx="128164" cy="131013"/>
            </a:xfrm>
            <a:prstGeom prst="rect">
              <a:avLst/>
            </a:prstGeom>
          </p:spPr>
        </p:pic>
        <p:pic>
          <p:nvPicPr>
            <p:cNvPr id="10" name="LinkedIn icon">
              <a:hlinkClick r:id="rId10"/>
              <a:extLst>
                <a:ext uri="{FF2B5EF4-FFF2-40B4-BE49-F238E27FC236}">
                  <a16:creationId xmlns:a16="http://schemas.microsoft.com/office/drawing/2014/main" id="{1160DAF1-C5BA-9FA1-6337-FC1679B84339}"/>
                </a:ext>
              </a:extLst>
            </p:cNvPr>
            <p:cNvPicPr>
              <a:picLocks noChangeAspect="1"/>
            </p:cNvPicPr>
            <p:nvPr/>
          </p:nvPicPr>
          <p:blipFill>
            <a:blip r:embed="rId11" cstate="screen">
              <a:biLevel thresh="25000"/>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12" name="speaker text">
            <a:extLst>
              <a:ext uri="{FF2B5EF4-FFF2-40B4-BE49-F238E27FC236}">
                <a16:creationId xmlns:a16="http://schemas.microsoft.com/office/drawing/2014/main" id="{C074BDF4-6456-7E7A-4E71-722C73E33937}"/>
              </a:ext>
            </a:extLst>
          </p:cNvPr>
          <p:cNvSpPr>
            <a:spLocks noGrp="1" noChangeArrowheads="1"/>
          </p:cNvSpPr>
          <p:nvPr>
            <p:ph type="subTitle" sz="quarter" idx="1" hasCustomPrompt="1"/>
          </p:nvPr>
        </p:nvSpPr>
        <p:spPr>
          <a:xfrm>
            <a:off x="645452" y="4400588"/>
            <a:ext cx="6217920" cy="1533186"/>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bg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13" name="subtitle">
            <a:extLst>
              <a:ext uri="{FF2B5EF4-FFF2-40B4-BE49-F238E27FC236}">
                <a16:creationId xmlns:a16="http://schemas.microsoft.com/office/drawing/2014/main" id="{619AF573-59AC-EBC6-20E6-9FB4AAE0E10A}"/>
              </a:ext>
            </a:extLst>
          </p:cNvPr>
          <p:cNvSpPr>
            <a:spLocks noGrp="1"/>
          </p:cNvSpPr>
          <p:nvPr>
            <p:ph type="body" sz="quarter" idx="10" hasCustomPrompt="1"/>
          </p:nvPr>
        </p:nvSpPr>
        <p:spPr>
          <a:xfrm>
            <a:off x="645452" y="3030102"/>
            <a:ext cx="6957847" cy="402377"/>
          </a:xfrm>
        </p:spPr>
        <p:txBody>
          <a:bodyPr>
            <a:normAutofit/>
          </a:bodyPr>
          <a:lstStyle>
            <a:lvl1pPr marL="0" indent="0">
              <a:buNone/>
              <a:defRPr sz="2400" b="1" i="0" baseline="0">
                <a:solidFill>
                  <a:schemeClr val="bg1"/>
                </a:solidFill>
                <a:latin typeface="+mj-lt"/>
              </a:defRPr>
            </a:lvl1pPr>
          </a:lstStyle>
          <a:p>
            <a:pPr lvl="0"/>
            <a:r>
              <a:rPr lang="en-US" dirty="0"/>
              <a:t>Click To Edit Subtitle</a:t>
            </a:r>
          </a:p>
        </p:txBody>
      </p:sp>
      <p:sp>
        <p:nvSpPr>
          <p:cNvPr id="14" name="title text">
            <a:extLst>
              <a:ext uri="{FF2B5EF4-FFF2-40B4-BE49-F238E27FC236}">
                <a16:creationId xmlns:a16="http://schemas.microsoft.com/office/drawing/2014/main" id="{CB63F239-9E02-41B0-3636-632640F47CDD}"/>
              </a:ext>
            </a:extLst>
          </p:cNvPr>
          <p:cNvSpPr>
            <a:spLocks noGrp="1" noChangeArrowheads="1"/>
          </p:cNvSpPr>
          <p:nvPr>
            <p:ph type="ctrTitle" sz="quarter" hasCustomPrompt="1"/>
          </p:nvPr>
        </p:nvSpPr>
        <p:spPr>
          <a:xfrm>
            <a:off x="645452" y="1084881"/>
            <a:ext cx="6957847" cy="1891159"/>
          </a:xfrm>
        </p:spPr>
        <p:txBody>
          <a:bodyPr anchor="b">
            <a:normAutofit/>
          </a:bodyPr>
          <a:lstStyle>
            <a:lvl1pPr algn="l">
              <a:spcAft>
                <a:spcPts val="600"/>
              </a:spcAft>
              <a:defRPr sz="3600">
                <a:solidFill>
                  <a:schemeClr val="bg1"/>
                </a:solidFill>
                <a:effectLst>
                  <a:outerShdw blurRad="38100" dist="38100" dir="2700000" algn="tl">
                    <a:srgbClr val="000000">
                      <a:alpha val="43137"/>
                    </a:srgbClr>
                  </a:outerShdw>
                </a:effectLst>
              </a:defRPr>
            </a:lvl1pPr>
          </a:lstStyle>
          <a:p>
            <a:r>
              <a:rPr lang="en-US" dirty="0"/>
              <a:t>CLICK TO EDIT MASTER TITLE</a:t>
            </a:r>
          </a:p>
        </p:txBody>
      </p:sp>
      <p:pic>
        <p:nvPicPr>
          <p:cNvPr id="2" name="EPRI circle">
            <a:extLst>
              <a:ext uri="{FF2B5EF4-FFF2-40B4-BE49-F238E27FC236}">
                <a16:creationId xmlns:a16="http://schemas.microsoft.com/office/drawing/2014/main" id="{F420B49C-6311-4EE2-F9D8-6A057DC65409}"/>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8371905" y="389847"/>
            <a:ext cx="3615656" cy="3445107"/>
          </a:xfrm>
          <a:prstGeom prst="rect">
            <a:avLst/>
          </a:prstGeom>
        </p:spPr>
      </p:pic>
    </p:spTree>
    <p:extLst>
      <p:ext uri="{BB962C8B-B14F-4D97-AF65-F5344CB8AC3E}">
        <p14:creationId xmlns:p14="http://schemas.microsoft.com/office/powerpoint/2010/main" val="33903569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E&amp;SES Title Slide">
    <p:spTree>
      <p:nvGrpSpPr>
        <p:cNvPr id="1" name=""/>
        <p:cNvGrpSpPr/>
        <p:nvPr/>
      </p:nvGrpSpPr>
      <p:grpSpPr>
        <a:xfrm>
          <a:off x="0" y="0"/>
          <a:ext cx="0" cy="0"/>
          <a:chOff x="0" y="0"/>
          <a:chExt cx="0" cy="0"/>
        </a:xfrm>
      </p:grpSpPr>
      <p:pic>
        <p:nvPicPr>
          <p:cNvPr id="29" name="background image">
            <a:extLst>
              <a:ext uri="{FF2B5EF4-FFF2-40B4-BE49-F238E27FC236}">
                <a16:creationId xmlns:a16="http://schemas.microsoft.com/office/drawing/2014/main" id="{BCC9C19D-D5D2-9749-C983-F1B81607A7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2000" cy="6858000"/>
          </a:xfrm>
          <a:prstGeom prst="rect">
            <a:avLst/>
          </a:prstGeom>
        </p:spPr>
      </p:pic>
      <p:pic>
        <p:nvPicPr>
          <p:cNvPr id="3" name="blue overlay">
            <a:extLst>
              <a:ext uri="{FF2B5EF4-FFF2-40B4-BE49-F238E27FC236}">
                <a16:creationId xmlns:a16="http://schemas.microsoft.com/office/drawing/2014/main" id="{8A627788-49C7-906C-0A1B-ED1F0921BCB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4" name="icons &amp; copyright">
            <a:extLst>
              <a:ext uri="{FF2B5EF4-FFF2-40B4-BE49-F238E27FC236}">
                <a16:creationId xmlns:a16="http://schemas.microsoft.com/office/drawing/2014/main" id="{94CA83FE-1F0A-B462-235E-8A008AFCDAB8}"/>
              </a:ext>
            </a:extLst>
          </p:cNvPr>
          <p:cNvGrpSpPr/>
          <p:nvPr userDrawn="1"/>
        </p:nvGrpSpPr>
        <p:grpSpPr>
          <a:xfrm>
            <a:off x="338624" y="6181725"/>
            <a:ext cx="4435668" cy="542465"/>
            <a:chOff x="338624" y="6181725"/>
            <a:chExt cx="4435668" cy="542465"/>
          </a:xfrm>
        </p:grpSpPr>
        <p:sp>
          <p:nvSpPr>
            <p:cNvPr id="5" name="copyright">
              <a:extLst>
                <a:ext uri="{FF2B5EF4-FFF2-40B4-BE49-F238E27FC236}">
                  <a16:creationId xmlns:a16="http://schemas.microsoft.com/office/drawing/2014/main" id="{FA932F1E-56CC-FF9E-0ED1-C578BC4C6349}"/>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solidFill>
                  <a:latin typeface="Calibri Light" panose="020F0302020204030204" pitchFamily="34" charset="0"/>
                  <a:cs typeface="Calibri Light" panose="020F0302020204030204" pitchFamily="34" charset="0"/>
                </a:rPr>
                <a:t>© 2025 Electric Power Research Institute, Inc. All rights reserved.</a:t>
              </a:r>
            </a:p>
          </p:txBody>
        </p:sp>
        <p:sp>
          <p:nvSpPr>
            <p:cNvPr id="6" name="epri.com">
              <a:hlinkClick r:id="rId4"/>
              <a:extLst>
                <a:ext uri="{FF2B5EF4-FFF2-40B4-BE49-F238E27FC236}">
                  <a16:creationId xmlns:a16="http://schemas.microsoft.com/office/drawing/2014/main" id="{052B5345-65BC-1CAC-F8B4-D3D12CE253AE}"/>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bg1"/>
                  </a:solidFill>
                  <a:latin typeface="Century Gothic" panose="020B0502020202020204" pitchFamily="34" charset="0"/>
                </a:rPr>
                <a:t>www.epri.com</a:t>
              </a:r>
            </a:p>
          </p:txBody>
        </p:sp>
        <p:cxnSp>
          <p:nvCxnSpPr>
            <p:cNvPr id="7" name="Straight Connector 6">
              <a:extLst>
                <a:ext uri="{FF2B5EF4-FFF2-40B4-BE49-F238E27FC236}">
                  <a16:creationId xmlns:a16="http://schemas.microsoft.com/office/drawing/2014/main" id="{A85C1C88-02F7-A03A-A7BC-F768D412E539}"/>
                </a:ext>
              </a:extLst>
            </p:cNvPr>
            <p:cNvCxnSpPr/>
            <p:nvPr/>
          </p:nvCxnSpPr>
          <p:spPr bwMode="auto">
            <a:xfrm>
              <a:off x="1849289" y="6181725"/>
              <a:ext cx="0" cy="523415"/>
            </a:xfrm>
            <a:prstGeom prst="line">
              <a:avLst/>
            </a:prstGeom>
            <a:solidFill>
              <a:schemeClr val="accent1"/>
            </a:solidFill>
            <a:ln w="12700" cap="flat" cmpd="sng" algn="ctr">
              <a:solidFill>
                <a:schemeClr val="bg1"/>
              </a:solidFill>
              <a:prstDash val="solid"/>
              <a:round/>
              <a:headEnd type="none" w="med" len="med"/>
              <a:tailEnd type="none" w="med" len="med"/>
            </a:ln>
            <a:effectLst/>
          </p:spPr>
        </p:cxnSp>
        <p:pic>
          <p:nvPicPr>
            <p:cNvPr id="8" name="Facebook icon">
              <a:hlinkClick r:id="rId5"/>
              <a:extLst>
                <a:ext uri="{FF2B5EF4-FFF2-40B4-BE49-F238E27FC236}">
                  <a16:creationId xmlns:a16="http://schemas.microsoft.com/office/drawing/2014/main" id="{869A3AF1-4EE1-4433-3188-8BFE111EEE28}"/>
                </a:ext>
              </a:extLst>
            </p:cNvPr>
            <p:cNvPicPr>
              <a:picLocks noChangeAspect="1"/>
            </p:cNvPicPr>
            <p:nvPr/>
          </p:nvPicPr>
          <p:blipFill>
            <a:blip r:embed="rId6" cstate="screen">
              <a:biLevel thresh="25000"/>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9" name="X icon">
              <a:hlinkClick r:id="rId7"/>
              <a:extLst>
                <a:ext uri="{FF2B5EF4-FFF2-40B4-BE49-F238E27FC236}">
                  <a16:creationId xmlns:a16="http://schemas.microsoft.com/office/drawing/2014/main" id="{6CF2B7FB-9B4C-8491-DC73-3ED72BE541A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028885" y="6303455"/>
              <a:ext cx="128164" cy="131013"/>
            </a:xfrm>
            <a:prstGeom prst="rect">
              <a:avLst/>
            </a:prstGeom>
          </p:spPr>
        </p:pic>
        <p:pic>
          <p:nvPicPr>
            <p:cNvPr id="10" name="LinkedIn icon">
              <a:hlinkClick r:id="rId10"/>
              <a:extLst>
                <a:ext uri="{FF2B5EF4-FFF2-40B4-BE49-F238E27FC236}">
                  <a16:creationId xmlns:a16="http://schemas.microsoft.com/office/drawing/2014/main" id="{214B55C6-C15A-ACDE-70DE-AF2F052003DF}"/>
                </a:ext>
              </a:extLst>
            </p:cNvPr>
            <p:cNvPicPr>
              <a:picLocks noChangeAspect="1"/>
            </p:cNvPicPr>
            <p:nvPr/>
          </p:nvPicPr>
          <p:blipFill>
            <a:blip r:embed="rId11" cstate="screen">
              <a:biLevel thresh="25000"/>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11" name="speaker text">
            <a:extLst>
              <a:ext uri="{FF2B5EF4-FFF2-40B4-BE49-F238E27FC236}">
                <a16:creationId xmlns:a16="http://schemas.microsoft.com/office/drawing/2014/main" id="{3653F2B8-613E-4B82-BE78-B7C7E6309454}"/>
              </a:ext>
            </a:extLst>
          </p:cNvPr>
          <p:cNvSpPr>
            <a:spLocks noGrp="1" noChangeArrowheads="1"/>
          </p:cNvSpPr>
          <p:nvPr>
            <p:ph type="subTitle" sz="quarter" idx="1" hasCustomPrompt="1"/>
          </p:nvPr>
        </p:nvSpPr>
        <p:spPr>
          <a:xfrm>
            <a:off x="645452" y="4400588"/>
            <a:ext cx="6217920" cy="1533186"/>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bg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12" name="subtitle">
            <a:extLst>
              <a:ext uri="{FF2B5EF4-FFF2-40B4-BE49-F238E27FC236}">
                <a16:creationId xmlns:a16="http://schemas.microsoft.com/office/drawing/2014/main" id="{C0AC67A4-001B-04F1-D28B-84FA841FB379}"/>
              </a:ext>
            </a:extLst>
          </p:cNvPr>
          <p:cNvSpPr>
            <a:spLocks noGrp="1"/>
          </p:cNvSpPr>
          <p:nvPr>
            <p:ph type="body" sz="quarter" idx="10" hasCustomPrompt="1"/>
          </p:nvPr>
        </p:nvSpPr>
        <p:spPr>
          <a:xfrm>
            <a:off x="645452" y="3030102"/>
            <a:ext cx="6957847" cy="402377"/>
          </a:xfrm>
        </p:spPr>
        <p:txBody>
          <a:bodyPr>
            <a:normAutofit/>
          </a:bodyPr>
          <a:lstStyle>
            <a:lvl1pPr marL="0" indent="0">
              <a:buNone/>
              <a:defRPr sz="2400" b="1" i="0" baseline="0">
                <a:solidFill>
                  <a:schemeClr val="bg1"/>
                </a:solidFill>
                <a:latin typeface="+mj-lt"/>
              </a:defRPr>
            </a:lvl1pPr>
          </a:lstStyle>
          <a:p>
            <a:pPr lvl="0"/>
            <a:r>
              <a:rPr lang="en-US" dirty="0"/>
              <a:t>Click To Edit Subtitle</a:t>
            </a:r>
          </a:p>
        </p:txBody>
      </p:sp>
      <p:sp>
        <p:nvSpPr>
          <p:cNvPr id="13" name="title text">
            <a:extLst>
              <a:ext uri="{FF2B5EF4-FFF2-40B4-BE49-F238E27FC236}">
                <a16:creationId xmlns:a16="http://schemas.microsoft.com/office/drawing/2014/main" id="{23578392-B3F2-7BC5-E2C6-4FA3D4D135ED}"/>
              </a:ext>
            </a:extLst>
          </p:cNvPr>
          <p:cNvSpPr>
            <a:spLocks noGrp="1" noChangeArrowheads="1"/>
          </p:cNvSpPr>
          <p:nvPr>
            <p:ph type="ctrTitle" sz="quarter" hasCustomPrompt="1"/>
          </p:nvPr>
        </p:nvSpPr>
        <p:spPr>
          <a:xfrm>
            <a:off x="645452" y="1084881"/>
            <a:ext cx="6957847" cy="1891159"/>
          </a:xfrm>
        </p:spPr>
        <p:txBody>
          <a:bodyPr anchor="b">
            <a:normAutofit/>
          </a:bodyPr>
          <a:lstStyle>
            <a:lvl1pPr algn="l">
              <a:spcAft>
                <a:spcPts val="600"/>
              </a:spcAft>
              <a:defRPr sz="3600">
                <a:solidFill>
                  <a:schemeClr val="bg1"/>
                </a:solidFill>
                <a:effectLst>
                  <a:outerShdw blurRad="38100" dist="38100" dir="2700000" algn="tl">
                    <a:srgbClr val="000000">
                      <a:alpha val="43137"/>
                    </a:srgbClr>
                  </a:outerShdw>
                </a:effectLst>
              </a:defRPr>
            </a:lvl1pPr>
          </a:lstStyle>
          <a:p>
            <a:r>
              <a:rPr lang="en-US" dirty="0"/>
              <a:t>CLICK TO EDIT MASTER TITLE</a:t>
            </a:r>
          </a:p>
        </p:txBody>
      </p:sp>
      <p:pic>
        <p:nvPicPr>
          <p:cNvPr id="2" name="EPRI circle">
            <a:extLst>
              <a:ext uri="{FF2B5EF4-FFF2-40B4-BE49-F238E27FC236}">
                <a16:creationId xmlns:a16="http://schemas.microsoft.com/office/drawing/2014/main" id="{29C17C1E-B26D-7615-7183-BA179EBBF366}"/>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8371905" y="389847"/>
            <a:ext cx="3615656" cy="3445106"/>
          </a:xfrm>
          <a:prstGeom prst="rect">
            <a:avLst/>
          </a:prstGeom>
        </p:spPr>
      </p:pic>
    </p:spTree>
    <p:extLst>
      <p:ext uri="{BB962C8B-B14F-4D97-AF65-F5344CB8AC3E}">
        <p14:creationId xmlns:p14="http://schemas.microsoft.com/office/powerpoint/2010/main" val="13975862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 Title Slide">
    <p:spTree>
      <p:nvGrpSpPr>
        <p:cNvPr id="1" name=""/>
        <p:cNvGrpSpPr/>
        <p:nvPr/>
      </p:nvGrpSpPr>
      <p:grpSpPr>
        <a:xfrm>
          <a:off x="0" y="0"/>
          <a:ext cx="0" cy="0"/>
          <a:chOff x="0" y="0"/>
          <a:chExt cx="0" cy="0"/>
        </a:xfrm>
      </p:grpSpPr>
      <p:pic>
        <p:nvPicPr>
          <p:cNvPr id="29" name="background image">
            <a:extLst>
              <a:ext uri="{FF2B5EF4-FFF2-40B4-BE49-F238E27FC236}">
                <a16:creationId xmlns:a16="http://schemas.microsoft.com/office/drawing/2014/main" id="{1373D42C-CBBA-391F-21F7-B4510450BF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2000" cy="6858000"/>
          </a:xfrm>
          <a:prstGeom prst="rect">
            <a:avLst/>
          </a:prstGeom>
        </p:spPr>
      </p:pic>
      <p:pic>
        <p:nvPicPr>
          <p:cNvPr id="3" name="blue overlay">
            <a:extLst>
              <a:ext uri="{FF2B5EF4-FFF2-40B4-BE49-F238E27FC236}">
                <a16:creationId xmlns:a16="http://schemas.microsoft.com/office/drawing/2014/main" id="{79BB2736-9B17-7163-2688-AE88BFB0934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4" name="icons &amp; copyright">
            <a:extLst>
              <a:ext uri="{FF2B5EF4-FFF2-40B4-BE49-F238E27FC236}">
                <a16:creationId xmlns:a16="http://schemas.microsoft.com/office/drawing/2014/main" id="{B0F8EE7C-24F4-864F-AD3E-3CF473DF4AC5}"/>
              </a:ext>
            </a:extLst>
          </p:cNvPr>
          <p:cNvGrpSpPr/>
          <p:nvPr userDrawn="1"/>
        </p:nvGrpSpPr>
        <p:grpSpPr>
          <a:xfrm>
            <a:off x="338624" y="6181725"/>
            <a:ext cx="4435668" cy="542465"/>
            <a:chOff x="338624" y="6181725"/>
            <a:chExt cx="4435668" cy="542465"/>
          </a:xfrm>
        </p:grpSpPr>
        <p:sp>
          <p:nvSpPr>
            <p:cNvPr id="5" name="copyright">
              <a:extLst>
                <a:ext uri="{FF2B5EF4-FFF2-40B4-BE49-F238E27FC236}">
                  <a16:creationId xmlns:a16="http://schemas.microsoft.com/office/drawing/2014/main" id="{9B485631-C324-B9B1-3D94-F7CC1D01ACE6}"/>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solidFill>
                  <a:latin typeface="Calibri Light" panose="020F0302020204030204" pitchFamily="34" charset="0"/>
                  <a:cs typeface="Calibri Light" panose="020F0302020204030204" pitchFamily="34" charset="0"/>
                </a:rPr>
                <a:t>© 2025 Electric Power Research Institute, Inc. All rights reserved.</a:t>
              </a:r>
            </a:p>
          </p:txBody>
        </p:sp>
        <p:sp>
          <p:nvSpPr>
            <p:cNvPr id="6" name="epri.com">
              <a:hlinkClick r:id="rId4"/>
              <a:extLst>
                <a:ext uri="{FF2B5EF4-FFF2-40B4-BE49-F238E27FC236}">
                  <a16:creationId xmlns:a16="http://schemas.microsoft.com/office/drawing/2014/main" id="{166F6A56-D1AF-0AE6-98A8-C60A44CEFB8B}"/>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bg1"/>
                  </a:solidFill>
                  <a:latin typeface="Century Gothic" panose="020B0502020202020204" pitchFamily="34" charset="0"/>
                </a:rPr>
                <a:t>www.epri.com</a:t>
              </a:r>
            </a:p>
          </p:txBody>
        </p:sp>
        <p:cxnSp>
          <p:nvCxnSpPr>
            <p:cNvPr id="7" name="Straight Connector 6">
              <a:extLst>
                <a:ext uri="{FF2B5EF4-FFF2-40B4-BE49-F238E27FC236}">
                  <a16:creationId xmlns:a16="http://schemas.microsoft.com/office/drawing/2014/main" id="{450EA5B3-67A8-8029-1374-0FCA71835298}"/>
                </a:ext>
              </a:extLst>
            </p:cNvPr>
            <p:cNvCxnSpPr/>
            <p:nvPr/>
          </p:nvCxnSpPr>
          <p:spPr bwMode="auto">
            <a:xfrm>
              <a:off x="1849289" y="6181725"/>
              <a:ext cx="0" cy="523415"/>
            </a:xfrm>
            <a:prstGeom prst="line">
              <a:avLst/>
            </a:prstGeom>
            <a:solidFill>
              <a:schemeClr val="accent1"/>
            </a:solidFill>
            <a:ln w="12700" cap="flat" cmpd="sng" algn="ctr">
              <a:solidFill>
                <a:schemeClr val="bg1"/>
              </a:solidFill>
              <a:prstDash val="solid"/>
              <a:round/>
              <a:headEnd type="none" w="med" len="med"/>
              <a:tailEnd type="none" w="med" len="med"/>
            </a:ln>
            <a:effectLst/>
          </p:spPr>
        </p:cxnSp>
        <p:pic>
          <p:nvPicPr>
            <p:cNvPr id="8" name="Facebook icon">
              <a:hlinkClick r:id="rId5"/>
              <a:extLst>
                <a:ext uri="{FF2B5EF4-FFF2-40B4-BE49-F238E27FC236}">
                  <a16:creationId xmlns:a16="http://schemas.microsoft.com/office/drawing/2014/main" id="{C6BDAF72-49C7-1A94-D09B-E1AEA9329827}"/>
                </a:ext>
              </a:extLst>
            </p:cNvPr>
            <p:cNvPicPr>
              <a:picLocks noChangeAspect="1"/>
            </p:cNvPicPr>
            <p:nvPr/>
          </p:nvPicPr>
          <p:blipFill>
            <a:blip r:embed="rId6" cstate="screen">
              <a:biLevel thresh="25000"/>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9" name="X icon">
              <a:hlinkClick r:id="rId7"/>
              <a:extLst>
                <a:ext uri="{FF2B5EF4-FFF2-40B4-BE49-F238E27FC236}">
                  <a16:creationId xmlns:a16="http://schemas.microsoft.com/office/drawing/2014/main" id="{C51B15C1-7999-6AA6-AEA2-F51B7AEC265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028885" y="6303455"/>
              <a:ext cx="128164" cy="131013"/>
            </a:xfrm>
            <a:prstGeom prst="rect">
              <a:avLst/>
            </a:prstGeom>
          </p:spPr>
        </p:pic>
        <p:pic>
          <p:nvPicPr>
            <p:cNvPr id="10" name="LinkedIn icon">
              <a:hlinkClick r:id="rId10"/>
              <a:extLst>
                <a:ext uri="{FF2B5EF4-FFF2-40B4-BE49-F238E27FC236}">
                  <a16:creationId xmlns:a16="http://schemas.microsoft.com/office/drawing/2014/main" id="{3A84B0D4-DFB0-B0D6-F2FC-CDA8A24C13AC}"/>
                </a:ext>
              </a:extLst>
            </p:cNvPr>
            <p:cNvPicPr>
              <a:picLocks noChangeAspect="1"/>
            </p:cNvPicPr>
            <p:nvPr/>
          </p:nvPicPr>
          <p:blipFill>
            <a:blip r:embed="rId11" cstate="screen">
              <a:biLevel thresh="25000"/>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11" name="speaker text">
            <a:extLst>
              <a:ext uri="{FF2B5EF4-FFF2-40B4-BE49-F238E27FC236}">
                <a16:creationId xmlns:a16="http://schemas.microsoft.com/office/drawing/2014/main" id="{0DAC79C3-299F-B678-84CD-C1DC696328AE}"/>
              </a:ext>
            </a:extLst>
          </p:cNvPr>
          <p:cNvSpPr>
            <a:spLocks noGrp="1" noChangeArrowheads="1"/>
          </p:cNvSpPr>
          <p:nvPr>
            <p:ph type="subTitle" sz="quarter" idx="1" hasCustomPrompt="1"/>
          </p:nvPr>
        </p:nvSpPr>
        <p:spPr>
          <a:xfrm>
            <a:off x="645452" y="4400588"/>
            <a:ext cx="6217920" cy="1533186"/>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bg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12" name="subtitle">
            <a:extLst>
              <a:ext uri="{FF2B5EF4-FFF2-40B4-BE49-F238E27FC236}">
                <a16:creationId xmlns:a16="http://schemas.microsoft.com/office/drawing/2014/main" id="{134010B5-5A80-552A-1AD6-8ABB755EEAEE}"/>
              </a:ext>
            </a:extLst>
          </p:cNvPr>
          <p:cNvSpPr>
            <a:spLocks noGrp="1"/>
          </p:cNvSpPr>
          <p:nvPr>
            <p:ph type="body" sz="quarter" idx="10" hasCustomPrompt="1"/>
          </p:nvPr>
        </p:nvSpPr>
        <p:spPr>
          <a:xfrm>
            <a:off x="645452" y="3030102"/>
            <a:ext cx="6957847" cy="402377"/>
          </a:xfrm>
        </p:spPr>
        <p:txBody>
          <a:bodyPr>
            <a:normAutofit/>
          </a:bodyPr>
          <a:lstStyle>
            <a:lvl1pPr marL="0" indent="0">
              <a:buNone/>
              <a:defRPr sz="2400" b="1" i="0" baseline="0">
                <a:solidFill>
                  <a:schemeClr val="bg1"/>
                </a:solidFill>
                <a:latin typeface="+mj-lt"/>
              </a:defRPr>
            </a:lvl1pPr>
          </a:lstStyle>
          <a:p>
            <a:pPr lvl="0"/>
            <a:r>
              <a:rPr lang="en-US" dirty="0"/>
              <a:t>Click To Edit Subtitle</a:t>
            </a:r>
          </a:p>
        </p:txBody>
      </p:sp>
      <p:sp>
        <p:nvSpPr>
          <p:cNvPr id="13" name="title text">
            <a:extLst>
              <a:ext uri="{FF2B5EF4-FFF2-40B4-BE49-F238E27FC236}">
                <a16:creationId xmlns:a16="http://schemas.microsoft.com/office/drawing/2014/main" id="{55BFF3A1-E624-5107-AB0A-B45884A39152}"/>
              </a:ext>
            </a:extLst>
          </p:cNvPr>
          <p:cNvSpPr>
            <a:spLocks noGrp="1" noChangeArrowheads="1"/>
          </p:cNvSpPr>
          <p:nvPr>
            <p:ph type="ctrTitle" sz="quarter" hasCustomPrompt="1"/>
          </p:nvPr>
        </p:nvSpPr>
        <p:spPr>
          <a:xfrm>
            <a:off x="645452" y="1084881"/>
            <a:ext cx="6957847" cy="1891159"/>
          </a:xfrm>
        </p:spPr>
        <p:txBody>
          <a:bodyPr anchor="b">
            <a:normAutofit/>
          </a:bodyPr>
          <a:lstStyle>
            <a:lvl1pPr algn="l">
              <a:spcAft>
                <a:spcPts val="600"/>
              </a:spcAft>
              <a:defRPr sz="3600">
                <a:solidFill>
                  <a:schemeClr val="bg1"/>
                </a:solidFill>
                <a:effectLst>
                  <a:outerShdw blurRad="38100" dist="38100" dir="2700000" algn="tl">
                    <a:srgbClr val="000000">
                      <a:alpha val="43137"/>
                    </a:srgbClr>
                  </a:outerShdw>
                </a:effectLst>
              </a:defRPr>
            </a:lvl1pPr>
          </a:lstStyle>
          <a:p>
            <a:r>
              <a:rPr lang="en-US" dirty="0"/>
              <a:t>CLICK TO EDIT MASTER TITLE</a:t>
            </a:r>
          </a:p>
        </p:txBody>
      </p:sp>
      <p:pic>
        <p:nvPicPr>
          <p:cNvPr id="2" name="EPRI circle">
            <a:extLst>
              <a:ext uri="{FF2B5EF4-FFF2-40B4-BE49-F238E27FC236}">
                <a16:creationId xmlns:a16="http://schemas.microsoft.com/office/drawing/2014/main" id="{1CD67E3A-D658-44DF-E991-19D98A0A8645}"/>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8371905" y="389847"/>
            <a:ext cx="3615656" cy="3445106"/>
          </a:xfrm>
          <a:prstGeom prst="rect">
            <a:avLst/>
          </a:prstGeom>
        </p:spPr>
      </p:pic>
    </p:spTree>
    <p:extLst>
      <p:ext uri="{BB962C8B-B14F-4D97-AF65-F5344CB8AC3E}">
        <p14:creationId xmlns:p14="http://schemas.microsoft.com/office/powerpoint/2010/main" val="2958518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BDB8-479F-E790-9904-EAEF9C3B50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C961F0-A946-1661-55B4-F7FD1C729C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CB4536-3B55-807F-9863-48B05FA1BE39}"/>
              </a:ext>
            </a:extLst>
          </p:cNvPr>
          <p:cNvSpPr>
            <a:spLocks noGrp="1"/>
          </p:cNvSpPr>
          <p:nvPr>
            <p:ph type="dt" sz="half" idx="10"/>
          </p:nvPr>
        </p:nvSpPr>
        <p:spPr/>
        <p:txBody>
          <a:bodyPr/>
          <a:lstStyle/>
          <a:p>
            <a:fld id="{3F38D456-0856-40BC-A1FC-AD22B129DD3A}" type="datetimeFigureOut">
              <a:rPr lang="en-US" smtClean="0"/>
              <a:t>7/10/2025</a:t>
            </a:fld>
            <a:endParaRPr lang="en-US"/>
          </a:p>
        </p:txBody>
      </p:sp>
      <p:sp>
        <p:nvSpPr>
          <p:cNvPr id="5" name="Footer Placeholder 4">
            <a:extLst>
              <a:ext uri="{FF2B5EF4-FFF2-40B4-BE49-F238E27FC236}">
                <a16:creationId xmlns:a16="http://schemas.microsoft.com/office/drawing/2014/main" id="{DBB8719B-09F3-6910-C3B0-C086A43D0E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D72CD7-21BF-A868-557A-BA4B4B375183}"/>
              </a:ext>
            </a:extLst>
          </p:cNvPr>
          <p:cNvSpPr>
            <a:spLocks noGrp="1"/>
          </p:cNvSpPr>
          <p:nvPr>
            <p:ph type="sldNum" sz="quarter" idx="12"/>
          </p:nvPr>
        </p:nvSpPr>
        <p:spPr/>
        <p:txBody>
          <a:bodyPr/>
          <a:lstStyle/>
          <a:p>
            <a:fld id="{640D1265-126F-4F46-AD3E-C499698131D2}" type="slidenum">
              <a:rPr lang="en-US" smtClean="0"/>
              <a:t>‹#›</a:t>
            </a:fld>
            <a:endParaRPr lang="en-US"/>
          </a:p>
        </p:txBody>
      </p:sp>
    </p:spTree>
    <p:extLst>
      <p:ext uri="{BB962C8B-B14F-4D97-AF65-F5344CB8AC3E}">
        <p14:creationId xmlns:p14="http://schemas.microsoft.com/office/powerpoint/2010/main" val="5481964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G&amp;LCR Title Slide">
    <p:spTree>
      <p:nvGrpSpPr>
        <p:cNvPr id="1" name=""/>
        <p:cNvGrpSpPr/>
        <p:nvPr/>
      </p:nvGrpSpPr>
      <p:grpSpPr>
        <a:xfrm>
          <a:off x="0" y="0"/>
          <a:ext cx="0" cy="0"/>
          <a:chOff x="0" y="0"/>
          <a:chExt cx="0" cy="0"/>
        </a:xfrm>
      </p:grpSpPr>
      <p:pic>
        <p:nvPicPr>
          <p:cNvPr id="29" name="background image">
            <a:extLst>
              <a:ext uri="{FF2B5EF4-FFF2-40B4-BE49-F238E27FC236}">
                <a16:creationId xmlns:a16="http://schemas.microsoft.com/office/drawing/2014/main" id="{DAB1C664-71AD-49CE-6D6D-0B0D610C8B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3" name="blue overlay">
            <a:extLst>
              <a:ext uri="{FF2B5EF4-FFF2-40B4-BE49-F238E27FC236}">
                <a16:creationId xmlns:a16="http://schemas.microsoft.com/office/drawing/2014/main" id="{A1D4C176-71BB-86EB-73F7-919A83D6373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4" name="icons &amp; copyright">
            <a:extLst>
              <a:ext uri="{FF2B5EF4-FFF2-40B4-BE49-F238E27FC236}">
                <a16:creationId xmlns:a16="http://schemas.microsoft.com/office/drawing/2014/main" id="{DB1BD9BD-9071-9C77-EE85-EC072D87BD74}"/>
              </a:ext>
            </a:extLst>
          </p:cNvPr>
          <p:cNvGrpSpPr/>
          <p:nvPr userDrawn="1"/>
        </p:nvGrpSpPr>
        <p:grpSpPr>
          <a:xfrm>
            <a:off x="338624" y="6181725"/>
            <a:ext cx="4435668" cy="542465"/>
            <a:chOff x="338624" y="6181725"/>
            <a:chExt cx="4435668" cy="542465"/>
          </a:xfrm>
        </p:grpSpPr>
        <p:sp>
          <p:nvSpPr>
            <p:cNvPr id="5" name="copyright">
              <a:extLst>
                <a:ext uri="{FF2B5EF4-FFF2-40B4-BE49-F238E27FC236}">
                  <a16:creationId xmlns:a16="http://schemas.microsoft.com/office/drawing/2014/main" id="{29A4EFE8-8417-6FD3-1043-41240225C854}"/>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solidFill>
                  <a:latin typeface="Calibri Light" panose="020F0302020204030204" pitchFamily="34" charset="0"/>
                  <a:cs typeface="Calibri Light" panose="020F0302020204030204" pitchFamily="34" charset="0"/>
                </a:rPr>
                <a:t>© 2025 Electric Power Research Institute, Inc. All rights reserved.</a:t>
              </a:r>
            </a:p>
          </p:txBody>
        </p:sp>
        <p:sp>
          <p:nvSpPr>
            <p:cNvPr id="6" name="epri.com">
              <a:hlinkClick r:id="rId4"/>
              <a:extLst>
                <a:ext uri="{FF2B5EF4-FFF2-40B4-BE49-F238E27FC236}">
                  <a16:creationId xmlns:a16="http://schemas.microsoft.com/office/drawing/2014/main" id="{85F5921C-A960-EFBF-501E-A74AD522D4B4}"/>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bg1"/>
                  </a:solidFill>
                  <a:latin typeface="Century Gothic" panose="020B0502020202020204" pitchFamily="34" charset="0"/>
                </a:rPr>
                <a:t>www.epri.com</a:t>
              </a:r>
            </a:p>
          </p:txBody>
        </p:sp>
        <p:cxnSp>
          <p:nvCxnSpPr>
            <p:cNvPr id="7" name="Straight Connector 6">
              <a:extLst>
                <a:ext uri="{FF2B5EF4-FFF2-40B4-BE49-F238E27FC236}">
                  <a16:creationId xmlns:a16="http://schemas.microsoft.com/office/drawing/2014/main" id="{73B1BEBF-B105-7769-E745-BAEE824399C2}"/>
                </a:ext>
              </a:extLst>
            </p:cNvPr>
            <p:cNvCxnSpPr/>
            <p:nvPr/>
          </p:nvCxnSpPr>
          <p:spPr bwMode="auto">
            <a:xfrm>
              <a:off x="1849289" y="6181725"/>
              <a:ext cx="0" cy="523415"/>
            </a:xfrm>
            <a:prstGeom prst="line">
              <a:avLst/>
            </a:prstGeom>
            <a:solidFill>
              <a:schemeClr val="accent1"/>
            </a:solidFill>
            <a:ln w="12700" cap="flat" cmpd="sng" algn="ctr">
              <a:solidFill>
                <a:schemeClr val="bg1"/>
              </a:solidFill>
              <a:prstDash val="solid"/>
              <a:round/>
              <a:headEnd type="none" w="med" len="med"/>
              <a:tailEnd type="none" w="med" len="med"/>
            </a:ln>
            <a:effectLst/>
          </p:spPr>
        </p:cxnSp>
        <p:pic>
          <p:nvPicPr>
            <p:cNvPr id="8" name="Facebook icon">
              <a:hlinkClick r:id="rId5"/>
              <a:extLst>
                <a:ext uri="{FF2B5EF4-FFF2-40B4-BE49-F238E27FC236}">
                  <a16:creationId xmlns:a16="http://schemas.microsoft.com/office/drawing/2014/main" id="{CC27F5FD-2F18-C717-91D7-83AD50249EC8}"/>
                </a:ext>
              </a:extLst>
            </p:cNvPr>
            <p:cNvPicPr>
              <a:picLocks noChangeAspect="1"/>
            </p:cNvPicPr>
            <p:nvPr/>
          </p:nvPicPr>
          <p:blipFill>
            <a:blip r:embed="rId6" cstate="screen">
              <a:biLevel thresh="25000"/>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9" name="X icon">
              <a:hlinkClick r:id="rId7"/>
              <a:extLst>
                <a:ext uri="{FF2B5EF4-FFF2-40B4-BE49-F238E27FC236}">
                  <a16:creationId xmlns:a16="http://schemas.microsoft.com/office/drawing/2014/main" id="{9B616F39-0CBF-93E7-FB4D-304711B90A3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028885" y="6303455"/>
              <a:ext cx="128164" cy="131013"/>
            </a:xfrm>
            <a:prstGeom prst="rect">
              <a:avLst/>
            </a:prstGeom>
          </p:spPr>
        </p:pic>
        <p:pic>
          <p:nvPicPr>
            <p:cNvPr id="10" name="LinkedIn icon">
              <a:hlinkClick r:id="rId10"/>
              <a:extLst>
                <a:ext uri="{FF2B5EF4-FFF2-40B4-BE49-F238E27FC236}">
                  <a16:creationId xmlns:a16="http://schemas.microsoft.com/office/drawing/2014/main" id="{9F74D7A3-DFF3-BBF7-160D-A7F2A346A5C2}"/>
                </a:ext>
              </a:extLst>
            </p:cNvPr>
            <p:cNvPicPr>
              <a:picLocks noChangeAspect="1"/>
            </p:cNvPicPr>
            <p:nvPr/>
          </p:nvPicPr>
          <p:blipFill>
            <a:blip r:embed="rId11" cstate="screen">
              <a:biLevel thresh="25000"/>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11" name="speaker text">
            <a:extLst>
              <a:ext uri="{FF2B5EF4-FFF2-40B4-BE49-F238E27FC236}">
                <a16:creationId xmlns:a16="http://schemas.microsoft.com/office/drawing/2014/main" id="{F31585A3-D526-0320-3DC6-2D729EDB6CC5}"/>
              </a:ext>
            </a:extLst>
          </p:cNvPr>
          <p:cNvSpPr>
            <a:spLocks noGrp="1" noChangeArrowheads="1"/>
          </p:cNvSpPr>
          <p:nvPr>
            <p:ph type="subTitle" sz="quarter" idx="1" hasCustomPrompt="1"/>
          </p:nvPr>
        </p:nvSpPr>
        <p:spPr>
          <a:xfrm>
            <a:off x="645452" y="4400588"/>
            <a:ext cx="6217920" cy="1533186"/>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bg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12" name="subtitle">
            <a:extLst>
              <a:ext uri="{FF2B5EF4-FFF2-40B4-BE49-F238E27FC236}">
                <a16:creationId xmlns:a16="http://schemas.microsoft.com/office/drawing/2014/main" id="{B16CD310-AB30-148D-9B43-A05799164AA0}"/>
              </a:ext>
            </a:extLst>
          </p:cNvPr>
          <p:cNvSpPr>
            <a:spLocks noGrp="1"/>
          </p:cNvSpPr>
          <p:nvPr>
            <p:ph type="body" sz="quarter" idx="10" hasCustomPrompt="1"/>
          </p:nvPr>
        </p:nvSpPr>
        <p:spPr>
          <a:xfrm>
            <a:off x="645452" y="3030102"/>
            <a:ext cx="6957847" cy="402377"/>
          </a:xfrm>
        </p:spPr>
        <p:txBody>
          <a:bodyPr>
            <a:normAutofit/>
          </a:bodyPr>
          <a:lstStyle>
            <a:lvl1pPr marL="0" indent="0">
              <a:buNone/>
              <a:defRPr sz="2400" b="1" i="0" baseline="0">
                <a:solidFill>
                  <a:schemeClr val="bg1"/>
                </a:solidFill>
                <a:latin typeface="+mj-lt"/>
              </a:defRPr>
            </a:lvl1pPr>
          </a:lstStyle>
          <a:p>
            <a:pPr lvl="0"/>
            <a:r>
              <a:rPr lang="en-US" dirty="0"/>
              <a:t>Click To Edit Subtitle</a:t>
            </a:r>
          </a:p>
        </p:txBody>
      </p:sp>
      <p:sp>
        <p:nvSpPr>
          <p:cNvPr id="13" name="title text">
            <a:extLst>
              <a:ext uri="{FF2B5EF4-FFF2-40B4-BE49-F238E27FC236}">
                <a16:creationId xmlns:a16="http://schemas.microsoft.com/office/drawing/2014/main" id="{0DBECFDB-0814-C7DE-D06D-E92D460A216B}"/>
              </a:ext>
            </a:extLst>
          </p:cNvPr>
          <p:cNvSpPr>
            <a:spLocks noGrp="1" noChangeArrowheads="1"/>
          </p:cNvSpPr>
          <p:nvPr>
            <p:ph type="ctrTitle" sz="quarter" hasCustomPrompt="1"/>
          </p:nvPr>
        </p:nvSpPr>
        <p:spPr>
          <a:xfrm>
            <a:off x="645452" y="1084881"/>
            <a:ext cx="6957847" cy="1891159"/>
          </a:xfrm>
        </p:spPr>
        <p:txBody>
          <a:bodyPr anchor="b">
            <a:normAutofit/>
          </a:bodyPr>
          <a:lstStyle>
            <a:lvl1pPr algn="l">
              <a:spcAft>
                <a:spcPts val="600"/>
              </a:spcAft>
              <a:defRPr sz="3600">
                <a:solidFill>
                  <a:schemeClr val="bg1"/>
                </a:solidFill>
                <a:effectLst>
                  <a:outerShdw blurRad="38100" dist="38100" dir="2700000" algn="tl">
                    <a:srgbClr val="000000">
                      <a:alpha val="43137"/>
                    </a:srgbClr>
                  </a:outerShdw>
                </a:effectLst>
              </a:defRPr>
            </a:lvl1pPr>
          </a:lstStyle>
          <a:p>
            <a:r>
              <a:rPr lang="en-US" dirty="0"/>
              <a:t>CLICK TO EDIT MASTER TITLE</a:t>
            </a:r>
          </a:p>
        </p:txBody>
      </p:sp>
      <p:pic>
        <p:nvPicPr>
          <p:cNvPr id="2" name="EPRI circle">
            <a:extLst>
              <a:ext uri="{FF2B5EF4-FFF2-40B4-BE49-F238E27FC236}">
                <a16:creationId xmlns:a16="http://schemas.microsoft.com/office/drawing/2014/main" id="{177A37DA-1513-C8ED-046F-4703F6B61F89}"/>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8371905" y="389847"/>
            <a:ext cx="3615656" cy="3445106"/>
          </a:xfrm>
          <a:prstGeom prst="rect">
            <a:avLst/>
          </a:prstGeom>
        </p:spPr>
      </p:pic>
    </p:spTree>
    <p:extLst>
      <p:ext uri="{BB962C8B-B14F-4D97-AF65-F5344CB8AC3E}">
        <p14:creationId xmlns:p14="http://schemas.microsoft.com/office/powerpoint/2010/main" val="38502437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IG&amp;ES Title Slide">
    <p:spTree>
      <p:nvGrpSpPr>
        <p:cNvPr id="1" name=""/>
        <p:cNvGrpSpPr/>
        <p:nvPr/>
      </p:nvGrpSpPr>
      <p:grpSpPr>
        <a:xfrm>
          <a:off x="0" y="0"/>
          <a:ext cx="0" cy="0"/>
          <a:chOff x="0" y="0"/>
          <a:chExt cx="0" cy="0"/>
        </a:xfrm>
      </p:grpSpPr>
      <p:pic>
        <p:nvPicPr>
          <p:cNvPr id="3" name="blue overlay">
            <a:extLst>
              <a:ext uri="{FF2B5EF4-FFF2-40B4-BE49-F238E27FC236}">
                <a16:creationId xmlns:a16="http://schemas.microsoft.com/office/drawing/2014/main" id="{5CDCF74C-2278-86AA-332B-E2CE3A62CAB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4" name="icons &amp; copyright">
            <a:extLst>
              <a:ext uri="{FF2B5EF4-FFF2-40B4-BE49-F238E27FC236}">
                <a16:creationId xmlns:a16="http://schemas.microsoft.com/office/drawing/2014/main" id="{00CDDEB3-CDDC-8FF7-4DF1-82C47289F246}"/>
              </a:ext>
            </a:extLst>
          </p:cNvPr>
          <p:cNvGrpSpPr/>
          <p:nvPr userDrawn="1"/>
        </p:nvGrpSpPr>
        <p:grpSpPr>
          <a:xfrm>
            <a:off x="338624" y="6181725"/>
            <a:ext cx="4435668" cy="542465"/>
            <a:chOff x="338624" y="6181725"/>
            <a:chExt cx="4435668" cy="542465"/>
          </a:xfrm>
        </p:grpSpPr>
        <p:sp>
          <p:nvSpPr>
            <p:cNvPr id="5" name="copyright">
              <a:extLst>
                <a:ext uri="{FF2B5EF4-FFF2-40B4-BE49-F238E27FC236}">
                  <a16:creationId xmlns:a16="http://schemas.microsoft.com/office/drawing/2014/main" id="{CC2A23EB-C40C-F68A-177E-098A6DA0048C}"/>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solidFill>
                  <a:latin typeface="Calibri Light" panose="020F0302020204030204" pitchFamily="34" charset="0"/>
                  <a:cs typeface="Calibri Light" panose="020F0302020204030204" pitchFamily="34" charset="0"/>
                </a:rPr>
                <a:t>© 2025 Electric Power Research Institute, Inc. All rights reserved.</a:t>
              </a:r>
            </a:p>
          </p:txBody>
        </p:sp>
        <p:sp>
          <p:nvSpPr>
            <p:cNvPr id="6" name="epri.com">
              <a:hlinkClick r:id="rId3"/>
              <a:extLst>
                <a:ext uri="{FF2B5EF4-FFF2-40B4-BE49-F238E27FC236}">
                  <a16:creationId xmlns:a16="http://schemas.microsoft.com/office/drawing/2014/main" id="{4064B745-EBBF-EA54-4188-64FE4B44EACD}"/>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bg1"/>
                  </a:solidFill>
                  <a:latin typeface="Century Gothic" panose="020B0502020202020204" pitchFamily="34" charset="0"/>
                </a:rPr>
                <a:t>www.epri.com</a:t>
              </a:r>
            </a:p>
          </p:txBody>
        </p:sp>
        <p:cxnSp>
          <p:nvCxnSpPr>
            <p:cNvPr id="7" name="Straight Connector 6">
              <a:extLst>
                <a:ext uri="{FF2B5EF4-FFF2-40B4-BE49-F238E27FC236}">
                  <a16:creationId xmlns:a16="http://schemas.microsoft.com/office/drawing/2014/main" id="{A118925B-53A6-EBC0-9989-553A0D7A12F1}"/>
                </a:ext>
              </a:extLst>
            </p:cNvPr>
            <p:cNvCxnSpPr/>
            <p:nvPr/>
          </p:nvCxnSpPr>
          <p:spPr bwMode="auto">
            <a:xfrm>
              <a:off x="1849289" y="6181725"/>
              <a:ext cx="0" cy="523415"/>
            </a:xfrm>
            <a:prstGeom prst="line">
              <a:avLst/>
            </a:prstGeom>
            <a:solidFill>
              <a:schemeClr val="accent1"/>
            </a:solidFill>
            <a:ln w="12700" cap="flat" cmpd="sng" algn="ctr">
              <a:solidFill>
                <a:schemeClr val="bg1"/>
              </a:solidFill>
              <a:prstDash val="solid"/>
              <a:round/>
              <a:headEnd type="none" w="med" len="med"/>
              <a:tailEnd type="none" w="med" len="med"/>
            </a:ln>
            <a:effectLst/>
          </p:spPr>
        </p:cxnSp>
        <p:pic>
          <p:nvPicPr>
            <p:cNvPr id="8" name="Facebook icon">
              <a:hlinkClick r:id="rId4"/>
              <a:extLst>
                <a:ext uri="{FF2B5EF4-FFF2-40B4-BE49-F238E27FC236}">
                  <a16:creationId xmlns:a16="http://schemas.microsoft.com/office/drawing/2014/main" id="{A5B1ED42-FF49-D3E2-628A-F4F153F5D9CC}"/>
                </a:ext>
              </a:extLst>
            </p:cNvPr>
            <p:cNvPicPr>
              <a:picLocks noChangeAspect="1"/>
            </p:cNvPicPr>
            <p:nvPr/>
          </p:nvPicPr>
          <p:blipFill>
            <a:blip r:embed="rId5" cstate="screen">
              <a:biLevel thresh="25000"/>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9" name="X icon">
              <a:hlinkClick r:id="rId6"/>
              <a:extLst>
                <a:ext uri="{FF2B5EF4-FFF2-40B4-BE49-F238E27FC236}">
                  <a16:creationId xmlns:a16="http://schemas.microsoft.com/office/drawing/2014/main" id="{92528C3C-7157-DF20-BBFD-E0346117B62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028885" y="6303455"/>
              <a:ext cx="128164" cy="131013"/>
            </a:xfrm>
            <a:prstGeom prst="rect">
              <a:avLst/>
            </a:prstGeom>
          </p:spPr>
        </p:pic>
        <p:pic>
          <p:nvPicPr>
            <p:cNvPr id="10" name="LinkedIn icon">
              <a:hlinkClick r:id="rId9"/>
              <a:extLst>
                <a:ext uri="{FF2B5EF4-FFF2-40B4-BE49-F238E27FC236}">
                  <a16:creationId xmlns:a16="http://schemas.microsoft.com/office/drawing/2014/main" id="{314DAC87-0C01-C910-0FF8-8B0B9D3D9F14}"/>
                </a:ext>
              </a:extLst>
            </p:cNvPr>
            <p:cNvPicPr>
              <a:picLocks noChangeAspect="1"/>
            </p:cNvPicPr>
            <p:nvPr/>
          </p:nvPicPr>
          <p:blipFill>
            <a:blip r:embed="rId10" cstate="screen">
              <a:biLevel thresh="25000"/>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11" name="speaker text">
            <a:extLst>
              <a:ext uri="{FF2B5EF4-FFF2-40B4-BE49-F238E27FC236}">
                <a16:creationId xmlns:a16="http://schemas.microsoft.com/office/drawing/2014/main" id="{DD528A35-58AF-69CB-378C-4F2B18DBCEFC}"/>
              </a:ext>
            </a:extLst>
          </p:cNvPr>
          <p:cNvSpPr>
            <a:spLocks noGrp="1" noChangeArrowheads="1"/>
          </p:cNvSpPr>
          <p:nvPr>
            <p:ph type="subTitle" sz="quarter" idx="1" hasCustomPrompt="1"/>
          </p:nvPr>
        </p:nvSpPr>
        <p:spPr>
          <a:xfrm>
            <a:off x="645452" y="4400588"/>
            <a:ext cx="6217920" cy="1533186"/>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bg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12" name="subtitle">
            <a:extLst>
              <a:ext uri="{FF2B5EF4-FFF2-40B4-BE49-F238E27FC236}">
                <a16:creationId xmlns:a16="http://schemas.microsoft.com/office/drawing/2014/main" id="{A4637C06-B34A-6FD5-0469-D6FE277527B8}"/>
              </a:ext>
            </a:extLst>
          </p:cNvPr>
          <p:cNvSpPr>
            <a:spLocks noGrp="1"/>
          </p:cNvSpPr>
          <p:nvPr>
            <p:ph type="body" sz="quarter" idx="10" hasCustomPrompt="1"/>
          </p:nvPr>
        </p:nvSpPr>
        <p:spPr>
          <a:xfrm>
            <a:off x="645452" y="3030102"/>
            <a:ext cx="6957847" cy="402377"/>
          </a:xfrm>
        </p:spPr>
        <p:txBody>
          <a:bodyPr>
            <a:normAutofit/>
          </a:bodyPr>
          <a:lstStyle>
            <a:lvl1pPr marL="0" indent="0">
              <a:buNone/>
              <a:defRPr sz="2400" b="1" i="0" baseline="0">
                <a:solidFill>
                  <a:schemeClr val="bg1"/>
                </a:solidFill>
                <a:latin typeface="+mj-lt"/>
              </a:defRPr>
            </a:lvl1pPr>
          </a:lstStyle>
          <a:p>
            <a:pPr lvl="0"/>
            <a:r>
              <a:rPr lang="en-US" dirty="0"/>
              <a:t>Click To Edit Subtitle</a:t>
            </a:r>
          </a:p>
        </p:txBody>
      </p:sp>
      <p:sp>
        <p:nvSpPr>
          <p:cNvPr id="13" name="title text">
            <a:extLst>
              <a:ext uri="{FF2B5EF4-FFF2-40B4-BE49-F238E27FC236}">
                <a16:creationId xmlns:a16="http://schemas.microsoft.com/office/drawing/2014/main" id="{A35CEE68-40B0-CEB6-9BCC-C90BE1B34461}"/>
              </a:ext>
            </a:extLst>
          </p:cNvPr>
          <p:cNvSpPr>
            <a:spLocks noGrp="1" noChangeArrowheads="1"/>
          </p:cNvSpPr>
          <p:nvPr>
            <p:ph type="ctrTitle" sz="quarter" hasCustomPrompt="1"/>
          </p:nvPr>
        </p:nvSpPr>
        <p:spPr>
          <a:xfrm>
            <a:off x="645452" y="1084881"/>
            <a:ext cx="6957847" cy="1891159"/>
          </a:xfrm>
        </p:spPr>
        <p:txBody>
          <a:bodyPr anchor="b">
            <a:normAutofit/>
          </a:bodyPr>
          <a:lstStyle>
            <a:lvl1pPr algn="l">
              <a:spcAft>
                <a:spcPts val="600"/>
              </a:spcAft>
              <a:defRPr sz="3600">
                <a:solidFill>
                  <a:schemeClr val="bg1"/>
                </a:solidFill>
                <a:effectLst>
                  <a:outerShdw blurRad="38100" dist="38100" dir="2700000" algn="tl">
                    <a:srgbClr val="000000">
                      <a:alpha val="43137"/>
                    </a:srgbClr>
                  </a:outerShdw>
                </a:effectLst>
              </a:defRPr>
            </a:lvl1pPr>
          </a:lstStyle>
          <a:p>
            <a:r>
              <a:rPr lang="en-US" dirty="0"/>
              <a:t>CLICK TO EDIT MASTER TITLE</a:t>
            </a:r>
          </a:p>
        </p:txBody>
      </p:sp>
    </p:spTree>
    <p:extLst>
      <p:ext uri="{BB962C8B-B14F-4D97-AF65-F5344CB8AC3E}">
        <p14:creationId xmlns:p14="http://schemas.microsoft.com/office/powerpoint/2010/main" val="33720613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no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539496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52614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ntent with Highlight Box">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no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484632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04FAA409-EC2B-4245-BB55-6C0CC85D75F0}"/>
              </a:ext>
            </a:extLst>
          </p:cNvPr>
          <p:cNvSpPr>
            <a:spLocks noGrp="1"/>
          </p:cNvSpPr>
          <p:nvPr>
            <p:ph type="body" sz="quarter" idx="10"/>
          </p:nvPr>
        </p:nvSpPr>
        <p:spPr>
          <a:xfrm>
            <a:off x="365125" y="5943600"/>
            <a:ext cx="11430000" cy="548640"/>
          </a:xfrm>
          <a:solidFill>
            <a:srgbClr val="0040C0"/>
          </a:solidFill>
        </p:spPr>
        <p:txBody>
          <a:bodyPr anchor="ctr">
            <a:normAutofit/>
          </a:bodyPr>
          <a:lstStyle>
            <a:lvl1pPr marL="0" indent="0" algn="ctr">
              <a:spcAft>
                <a:spcPts val="0"/>
              </a:spcAft>
              <a:buNone/>
              <a:defRPr sz="2800" b="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15075604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Only with Highligh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3E03F-F02F-4FA3-91CB-67CB140953AE}"/>
              </a:ext>
            </a:extLst>
          </p:cNvPr>
          <p:cNvSpPr>
            <a:spLocks noGrp="1"/>
          </p:cNvSpPr>
          <p:nvPr>
            <p:ph type="title"/>
          </p:nvPr>
        </p:nvSpPr>
        <p:spPr>
          <a:xfrm>
            <a:off x="365760" y="182563"/>
            <a:ext cx="11430000" cy="731520"/>
          </a:xfrm>
        </p:spPr>
        <p:txBody>
          <a:bodyPr/>
          <a:lstStyle/>
          <a:p>
            <a:r>
              <a:rPr lang="en-US"/>
              <a:t>Click to edit Master title style</a:t>
            </a:r>
          </a:p>
        </p:txBody>
      </p:sp>
      <p:sp>
        <p:nvSpPr>
          <p:cNvPr id="5" name="Text Placeholder 4">
            <a:extLst>
              <a:ext uri="{FF2B5EF4-FFF2-40B4-BE49-F238E27FC236}">
                <a16:creationId xmlns:a16="http://schemas.microsoft.com/office/drawing/2014/main" id="{527D7085-5105-4024-BD3C-F69FB71287EC}"/>
              </a:ext>
            </a:extLst>
          </p:cNvPr>
          <p:cNvSpPr>
            <a:spLocks noGrp="1"/>
          </p:cNvSpPr>
          <p:nvPr>
            <p:ph type="body" sz="quarter" idx="10"/>
          </p:nvPr>
        </p:nvSpPr>
        <p:spPr>
          <a:xfrm>
            <a:off x="365760" y="5943600"/>
            <a:ext cx="11430000" cy="548640"/>
          </a:xfrm>
          <a:solidFill>
            <a:srgbClr val="0040C0"/>
          </a:solidFill>
        </p:spPr>
        <p:txBody>
          <a:bodyPr anchor="ctr">
            <a:normAutofit/>
          </a:bodyPr>
          <a:lstStyle>
            <a:lvl1pPr marL="0" indent="0" algn="ctr">
              <a:buNone/>
              <a:defRPr sz="2800" b="1">
                <a:solidFill>
                  <a:schemeClr val="bg1"/>
                </a:solidFill>
                <a:latin typeface="+mj-lt"/>
              </a:defRPr>
            </a:lvl1pPr>
            <a:lvl2pPr marL="287338" indent="0">
              <a:buNone/>
              <a:defRPr/>
            </a:lvl2pPr>
          </a:lstStyle>
          <a:p>
            <a:pPr lvl="0"/>
            <a:r>
              <a:rPr lang="en-US"/>
              <a:t>Click to edit Master text styles</a:t>
            </a:r>
          </a:p>
        </p:txBody>
      </p:sp>
    </p:spTree>
    <p:extLst>
      <p:ext uri="{BB962C8B-B14F-4D97-AF65-F5344CB8AC3E}">
        <p14:creationId xmlns:p14="http://schemas.microsoft.com/office/powerpoint/2010/main" val="22807026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a:t>Click to edit Master title style</a:t>
            </a:r>
            <a:endParaRPr lang="en-US" dirty="0"/>
          </a:p>
        </p:txBody>
      </p:sp>
    </p:spTree>
    <p:extLst>
      <p:ext uri="{BB962C8B-B14F-4D97-AF65-F5344CB8AC3E}">
        <p14:creationId xmlns:p14="http://schemas.microsoft.com/office/powerpoint/2010/main" val="36900126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65760" y="1005840"/>
            <a:ext cx="5577840" cy="5394960"/>
          </a:xfrm>
        </p:spPr>
        <p:txBody>
          <a:bodyPr>
            <a:normAutofit/>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005840"/>
            <a:ext cx="5577840" cy="5394960"/>
          </a:xfrm>
        </p:spPr>
        <p:txBody>
          <a:bodyPr>
            <a:normAutofit/>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936628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wo Columns with Highlight Box">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65760" y="1005840"/>
            <a:ext cx="5577840" cy="4846320"/>
          </a:xfrm>
        </p:spPr>
        <p:txBody>
          <a:bodyPr>
            <a:normAutofit/>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005840"/>
            <a:ext cx="5577840" cy="4846320"/>
          </a:xfrm>
        </p:spPr>
        <p:txBody>
          <a:bodyPr>
            <a:normAutofit/>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A406BC8-8ED2-4FB9-9CC1-C26081116C72}"/>
              </a:ext>
            </a:extLst>
          </p:cNvPr>
          <p:cNvSpPr>
            <a:spLocks noGrp="1"/>
          </p:cNvSpPr>
          <p:nvPr>
            <p:ph type="body" sz="quarter" idx="10"/>
          </p:nvPr>
        </p:nvSpPr>
        <p:spPr>
          <a:xfrm>
            <a:off x="365760" y="5943600"/>
            <a:ext cx="11430000" cy="548640"/>
          </a:xfrm>
          <a:solidFill>
            <a:srgbClr val="0040C0"/>
          </a:solidFill>
        </p:spPr>
        <p:txBody>
          <a:bodyPr anchor="ctr">
            <a:normAutofit/>
          </a:bodyPr>
          <a:lstStyle>
            <a:lvl1pPr marL="0" indent="0" algn="ctr">
              <a:buNone/>
              <a:defRPr sz="2800" b="1">
                <a:solidFill>
                  <a:schemeClr val="bg1"/>
                </a:solidFill>
                <a:latin typeface="+mj-lt"/>
              </a:defRPr>
            </a:lvl1pPr>
            <a:lvl2pPr marL="287338" indent="0">
              <a:buNone/>
              <a:defRPr/>
            </a:lvl2pPr>
          </a:lstStyle>
          <a:p>
            <a:pPr lvl="0"/>
            <a:r>
              <a:rPr lang="en-US"/>
              <a:t>Click to edit Master text styles</a:t>
            </a:r>
          </a:p>
        </p:txBody>
      </p:sp>
    </p:spTree>
    <p:extLst>
      <p:ext uri="{BB962C8B-B14F-4D97-AF65-F5344CB8AC3E}">
        <p14:creationId xmlns:p14="http://schemas.microsoft.com/office/powerpoint/2010/main" val="41239799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182880"/>
            <a:ext cx="11430000" cy="73152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65760" y="1005840"/>
            <a:ext cx="5577840" cy="639762"/>
          </a:xfrm>
        </p:spPr>
        <p:txBody>
          <a:bodyPr anchor="b">
            <a:normAutofit/>
          </a:bodyPr>
          <a:lstStyle>
            <a:lvl1pPr marL="0" indent="0">
              <a:buNone/>
              <a:defRPr sz="24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5760" y="1737360"/>
            <a:ext cx="5577840" cy="4663440"/>
          </a:xfrm>
        </p:spPr>
        <p:txBody>
          <a:bodyPr>
            <a:normAutofit/>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005840"/>
            <a:ext cx="5577840" cy="639762"/>
          </a:xfrm>
        </p:spPr>
        <p:txBody>
          <a:bodyPr anchor="b">
            <a:normAutofit/>
          </a:bodyPr>
          <a:lstStyle>
            <a:lvl1pPr marL="0" indent="0">
              <a:buNone/>
              <a:defRPr sz="24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19" y="1737360"/>
            <a:ext cx="5577840" cy="4663440"/>
          </a:xfrm>
        </p:spPr>
        <p:txBody>
          <a:bodyPr>
            <a:normAutofit/>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867715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1610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8B94-F3D9-9E42-57D4-8E3ADDA9D6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CDA200-0FA1-F8FA-64A5-6B20983C31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82E238-72E4-298A-E2BC-6CDE28631F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946A86-1EE2-08F5-E2A7-44127F2A82AF}"/>
              </a:ext>
            </a:extLst>
          </p:cNvPr>
          <p:cNvSpPr>
            <a:spLocks noGrp="1"/>
          </p:cNvSpPr>
          <p:nvPr>
            <p:ph type="dt" sz="half" idx="10"/>
          </p:nvPr>
        </p:nvSpPr>
        <p:spPr/>
        <p:txBody>
          <a:bodyPr/>
          <a:lstStyle/>
          <a:p>
            <a:fld id="{3F38D456-0856-40BC-A1FC-AD22B129DD3A}" type="datetimeFigureOut">
              <a:rPr lang="en-US" smtClean="0"/>
              <a:t>7/10/2025</a:t>
            </a:fld>
            <a:endParaRPr lang="en-US"/>
          </a:p>
        </p:txBody>
      </p:sp>
      <p:sp>
        <p:nvSpPr>
          <p:cNvPr id="6" name="Footer Placeholder 5">
            <a:extLst>
              <a:ext uri="{FF2B5EF4-FFF2-40B4-BE49-F238E27FC236}">
                <a16:creationId xmlns:a16="http://schemas.microsoft.com/office/drawing/2014/main" id="{333A73E8-A4CD-E6CF-D813-20DDD3D7C2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4382F1-46BA-5334-6C9B-AFE394061454}"/>
              </a:ext>
            </a:extLst>
          </p:cNvPr>
          <p:cNvSpPr>
            <a:spLocks noGrp="1"/>
          </p:cNvSpPr>
          <p:nvPr>
            <p:ph type="sldNum" sz="quarter" idx="12"/>
          </p:nvPr>
        </p:nvSpPr>
        <p:spPr/>
        <p:txBody>
          <a:bodyPr/>
          <a:lstStyle/>
          <a:p>
            <a:fld id="{640D1265-126F-4F46-AD3E-C499698131D2}" type="slidenum">
              <a:rPr lang="en-US" smtClean="0"/>
              <a:t>‹#›</a:t>
            </a:fld>
            <a:endParaRPr lang="en-US"/>
          </a:p>
        </p:txBody>
      </p:sp>
    </p:spTree>
    <p:extLst>
      <p:ext uri="{BB962C8B-B14F-4D97-AF65-F5344CB8AC3E}">
        <p14:creationId xmlns:p14="http://schemas.microsoft.com/office/powerpoint/2010/main" val="42120610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wo Columns with 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8B126F-922E-4C6E-87A5-234451CAD762}"/>
              </a:ext>
            </a:extLst>
          </p:cNvPr>
          <p:cNvSpPr/>
          <p:nvPr/>
        </p:nvSpPr>
        <p:spPr bwMode="auto">
          <a:xfrm>
            <a:off x="6096000" y="102457"/>
            <a:ext cx="6096000" cy="6572979"/>
          </a:xfrm>
          <a:prstGeom prst="rect">
            <a:avLst/>
          </a:prstGeom>
          <a:solidFill>
            <a:schemeClr val="tx2">
              <a:lumMod val="50000"/>
            </a:schemeClr>
          </a:solidFill>
          <a:ln w="9525" cap="flat" cmpd="sng" algn="ctr">
            <a:noFill/>
            <a:prstDash val="solid"/>
            <a:round/>
            <a:headEnd type="none" w="med" len="med"/>
            <a:tailEnd type="none" w="med" len="med"/>
          </a:ln>
          <a:effectLst>
            <a:innerShdw blurRad="431800" dist="50800" dir="108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8" name="Rectangle 7">
            <a:extLst>
              <a:ext uri="{FF2B5EF4-FFF2-40B4-BE49-F238E27FC236}">
                <a16:creationId xmlns:a16="http://schemas.microsoft.com/office/drawing/2014/main" id="{01437305-8BFE-47C1-96DD-CEDBF8D6719E}"/>
              </a:ext>
            </a:extLst>
          </p:cNvPr>
          <p:cNvSpPr/>
          <p:nvPr/>
        </p:nvSpPr>
        <p:spPr bwMode="auto">
          <a:xfrm>
            <a:off x="6230867" y="242761"/>
            <a:ext cx="5793898" cy="6295604"/>
          </a:xfrm>
          <a:prstGeom prst="rect">
            <a:avLst/>
          </a:prstGeom>
          <a:noFill/>
          <a:ln w="12700" cap="flat" cmpd="sng" algn="ctr">
            <a:solidFill>
              <a:schemeClr val="tx2">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Title 1">
            <a:extLst>
              <a:ext uri="{FF2B5EF4-FFF2-40B4-BE49-F238E27FC236}">
                <a16:creationId xmlns:a16="http://schemas.microsoft.com/office/drawing/2014/main" id="{0E0D2D6E-8982-430B-958E-9129593AD32F}"/>
              </a:ext>
            </a:extLst>
          </p:cNvPr>
          <p:cNvSpPr>
            <a:spLocks noGrp="1"/>
          </p:cNvSpPr>
          <p:nvPr>
            <p:ph type="title"/>
          </p:nvPr>
        </p:nvSpPr>
        <p:spPr>
          <a:xfrm>
            <a:off x="365760" y="182563"/>
            <a:ext cx="5339301" cy="1159220"/>
          </a:xfrm>
        </p:spPr>
        <p:txBody>
          <a:bodyPr/>
          <a:lstStyle/>
          <a:p>
            <a:r>
              <a:rPr lang="en-US" dirty="0"/>
              <a:t>Click to edit Master title style</a:t>
            </a:r>
          </a:p>
        </p:txBody>
      </p:sp>
      <p:sp>
        <p:nvSpPr>
          <p:cNvPr id="6" name="Content Placeholder 2">
            <a:extLst>
              <a:ext uri="{FF2B5EF4-FFF2-40B4-BE49-F238E27FC236}">
                <a16:creationId xmlns:a16="http://schemas.microsoft.com/office/drawing/2014/main" id="{51DCA2EA-788A-4791-942C-72070DBE8250}"/>
              </a:ext>
            </a:extLst>
          </p:cNvPr>
          <p:cNvSpPr>
            <a:spLocks noGrp="1"/>
          </p:cNvSpPr>
          <p:nvPr>
            <p:ph idx="10"/>
          </p:nvPr>
        </p:nvSpPr>
        <p:spPr>
          <a:xfrm>
            <a:off x="642067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6B309C7D-4404-4906-9C22-B1C52782E5FC}"/>
              </a:ext>
            </a:extLst>
          </p:cNvPr>
          <p:cNvSpPr>
            <a:spLocks noGrp="1"/>
          </p:cNvSpPr>
          <p:nvPr>
            <p:ph idx="11"/>
          </p:nvPr>
        </p:nvSpPr>
        <p:spPr>
          <a:xfrm>
            <a:off x="36774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73301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2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0" y="102457"/>
            <a:ext cx="6096000" cy="6572979"/>
          </a:xfrm>
          <a:prstGeom prst="rect">
            <a:avLst/>
          </a:prstGeom>
          <a:solidFill>
            <a:schemeClr val="tx2">
              <a:lumMod val="50000"/>
            </a:schemeClr>
          </a:solidFill>
          <a:ln w="9525" cap="flat" cmpd="sng" algn="ctr">
            <a:noFill/>
            <a:prstDash val="solid"/>
            <a:round/>
            <a:headEnd type="none" w="med" len="med"/>
            <a:tailEnd type="none" w="med" len="med"/>
          </a:ln>
          <a:effectLst>
            <a:innerShdw blurRad="431800" dist="50800" dir="108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p:nvSpPr>
        <p:spPr bwMode="auto">
          <a:xfrm>
            <a:off x="134867" y="242761"/>
            <a:ext cx="5793898" cy="6295604"/>
          </a:xfrm>
          <a:prstGeom prst="rect">
            <a:avLst/>
          </a:prstGeom>
          <a:noFill/>
          <a:ln w="12700" cap="flat" cmpd="sng" algn="ctr">
            <a:solidFill>
              <a:schemeClr val="tx2">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Title 1">
            <a:extLst>
              <a:ext uri="{FF2B5EF4-FFF2-40B4-BE49-F238E27FC236}">
                <a16:creationId xmlns:a16="http://schemas.microsoft.com/office/drawing/2014/main" id="{A52D29BE-28DD-432F-8C22-AE8C1D0534D8}"/>
              </a:ext>
            </a:extLst>
          </p:cNvPr>
          <p:cNvSpPr>
            <a:spLocks noGrp="1"/>
          </p:cNvSpPr>
          <p:nvPr>
            <p:ph type="title"/>
          </p:nvPr>
        </p:nvSpPr>
        <p:spPr>
          <a:xfrm>
            <a:off x="6420678" y="182563"/>
            <a:ext cx="5339301" cy="1159220"/>
          </a:xfrm>
        </p:spPr>
        <p:txBody>
          <a:bodyPr/>
          <a:lstStyle/>
          <a:p>
            <a:r>
              <a:rPr lang="en-US" dirty="0"/>
              <a:t>Click to edit Master title style</a:t>
            </a:r>
          </a:p>
        </p:txBody>
      </p:sp>
      <p:sp>
        <p:nvSpPr>
          <p:cNvPr id="5" name="Content Placeholder 2">
            <a:extLst>
              <a:ext uri="{FF2B5EF4-FFF2-40B4-BE49-F238E27FC236}">
                <a16:creationId xmlns:a16="http://schemas.microsoft.com/office/drawing/2014/main" id="{7C14443C-E161-4BFE-8357-B61CEFEC84F0}"/>
              </a:ext>
            </a:extLst>
          </p:cNvPr>
          <p:cNvSpPr>
            <a:spLocks noGrp="1"/>
          </p:cNvSpPr>
          <p:nvPr>
            <p:ph idx="10"/>
          </p:nvPr>
        </p:nvSpPr>
        <p:spPr>
          <a:xfrm>
            <a:off x="642067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CC69AFDA-38D1-42E9-ADFD-FDEBA76A2A99}"/>
              </a:ext>
            </a:extLst>
          </p:cNvPr>
          <p:cNvSpPr>
            <a:spLocks noGrp="1"/>
          </p:cNvSpPr>
          <p:nvPr>
            <p:ph idx="11"/>
          </p:nvPr>
        </p:nvSpPr>
        <p:spPr>
          <a:xfrm>
            <a:off x="36774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333889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3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6096000" y="102457"/>
            <a:ext cx="6096000" cy="6572979"/>
          </a:xfrm>
          <a:prstGeom prst="rect">
            <a:avLst/>
          </a:prstGeom>
          <a:solidFill>
            <a:schemeClr val="bg1"/>
          </a:solidFill>
          <a:ln w="9525" cap="flat" cmpd="sng" algn="ctr">
            <a:noFill/>
            <a:prstDash val="solid"/>
            <a:round/>
            <a:headEnd type="none" w="med" len="med"/>
            <a:tailEnd type="none" w="med" len="med"/>
          </a:ln>
          <a:effectLst>
            <a:innerShdw blurRad="431800" dist="50800" dir="10800000">
              <a:schemeClr val="bg1">
                <a:lumMod val="65000"/>
                <a:alpha val="50000"/>
              </a:scheme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p:nvSpPr>
        <p:spPr bwMode="auto">
          <a:xfrm>
            <a:off x="6230867" y="242761"/>
            <a:ext cx="5793898" cy="6295604"/>
          </a:xfrm>
          <a:prstGeom prst="rect">
            <a:avLst/>
          </a:prstGeom>
          <a:noFill/>
          <a:ln w="12700" cap="flat" cmpd="sng" algn="ctr">
            <a:solidFill>
              <a:schemeClr val="tx2">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Title 1">
            <a:extLst>
              <a:ext uri="{FF2B5EF4-FFF2-40B4-BE49-F238E27FC236}">
                <a16:creationId xmlns:a16="http://schemas.microsoft.com/office/drawing/2014/main" id="{3EC10187-5F99-4C76-A9CB-1D435648E155}"/>
              </a:ext>
            </a:extLst>
          </p:cNvPr>
          <p:cNvSpPr>
            <a:spLocks noGrp="1"/>
          </p:cNvSpPr>
          <p:nvPr>
            <p:ph type="title"/>
          </p:nvPr>
        </p:nvSpPr>
        <p:spPr>
          <a:xfrm>
            <a:off x="6368995" y="182563"/>
            <a:ext cx="5339301" cy="1159220"/>
          </a:xfrm>
        </p:spPr>
        <p:txBody>
          <a:bodyPr/>
          <a:lstStyle>
            <a:lvl1pPr>
              <a:defRPr>
                <a:solidFill>
                  <a:schemeClr val="tx1">
                    <a:lumMod val="85000"/>
                    <a:lumOff val="15000"/>
                  </a:schemeClr>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50322DE9-A995-49C6-AB11-26EBFBE58EF8}"/>
              </a:ext>
            </a:extLst>
          </p:cNvPr>
          <p:cNvSpPr>
            <a:spLocks noGrp="1"/>
          </p:cNvSpPr>
          <p:nvPr>
            <p:ph sz="half" idx="10"/>
          </p:nvPr>
        </p:nvSpPr>
        <p:spPr>
          <a:xfrm>
            <a:off x="6368995"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9284C2FD-77F4-4CA6-B013-4AF023D22F66}"/>
              </a:ext>
            </a:extLst>
          </p:cNvPr>
          <p:cNvSpPr>
            <a:spLocks noGrp="1"/>
          </p:cNvSpPr>
          <p:nvPr>
            <p:ph idx="11"/>
          </p:nvPr>
        </p:nvSpPr>
        <p:spPr>
          <a:xfrm>
            <a:off x="36774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87424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4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0" y="102457"/>
            <a:ext cx="6096000" cy="6572979"/>
          </a:xfrm>
          <a:prstGeom prst="rect">
            <a:avLst/>
          </a:prstGeom>
          <a:solidFill>
            <a:schemeClr val="bg1"/>
          </a:solidFill>
          <a:ln w="9525" cap="flat" cmpd="sng" algn="ctr">
            <a:noFill/>
            <a:prstDash val="solid"/>
            <a:round/>
            <a:headEnd type="none" w="med" len="med"/>
            <a:tailEnd type="none" w="med" len="med"/>
          </a:ln>
          <a:effectLst>
            <a:innerShdw blurRad="431800" dist="50800" dir="10800000">
              <a:schemeClr val="bg1">
                <a:lumMod val="65000"/>
                <a:alpha val="50000"/>
              </a:scheme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p:nvSpPr>
        <p:spPr bwMode="auto">
          <a:xfrm>
            <a:off x="134867" y="242761"/>
            <a:ext cx="5793898" cy="6295604"/>
          </a:xfrm>
          <a:prstGeom prst="rect">
            <a:avLst/>
          </a:prstGeom>
          <a:noFill/>
          <a:ln w="12700" cap="flat" cmpd="sng" algn="ctr">
            <a:solidFill>
              <a:schemeClr val="tx2">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Title 1">
            <a:extLst>
              <a:ext uri="{FF2B5EF4-FFF2-40B4-BE49-F238E27FC236}">
                <a16:creationId xmlns:a16="http://schemas.microsoft.com/office/drawing/2014/main" id="{014F37B4-A3A1-47F0-B953-F087A6BCAC1A}"/>
              </a:ext>
            </a:extLst>
          </p:cNvPr>
          <p:cNvSpPr>
            <a:spLocks noGrp="1"/>
          </p:cNvSpPr>
          <p:nvPr>
            <p:ph type="title"/>
          </p:nvPr>
        </p:nvSpPr>
        <p:spPr>
          <a:xfrm>
            <a:off x="6420678" y="182563"/>
            <a:ext cx="5339301" cy="1159220"/>
          </a:xfrm>
        </p:spPr>
        <p:txBody>
          <a:bodyPr/>
          <a:lstStyle/>
          <a:p>
            <a:r>
              <a:rPr lang="en-US" dirty="0"/>
              <a:t>Click to edit Master title style</a:t>
            </a:r>
          </a:p>
        </p:txBody>
      </p:sp>
      <p:sp>
        <p:nvSpPr>
          <p:cNvPr id="5" name="Content Placeholder 2">
            <a:extLst>
              <a:ext uri="{FF2B5EF4-FFF2-40B4-BE49-F238E27FC236}">
                <a16:creationId xmlns:a16="http://schemas.microsoft.com/office/drawing/2014/main" id="{D1B47D12-FA39-425B-A70E-42978C42F4A4}"/>
              </a:ext>
            </a:extLst>
          </p:cNvPr>
          <p:cNvSpPr>
            <a:spLocks noGrp="1"/>
          </p:cNvSpPr>
          <p:nvPr>
            <p:ph idx="10"/>
          </p:nvPr>
        </p:nvSpPr>
        <p:spPr>
          <a:xfrm>
            <a:off x="642067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C3073C21-095B-4B2C-A4ED-0E0B4E165ECA}"/>
              </a:ext>
            </a:extLst>
          </p:cNvPr>
          <p:cNvSpPr>
            <a:spLocks noGrp="1"/>
          </p:cNvSpPr>
          <p:nvPr>
            <p:ph sz="half" idx="1"/>
          </p:nvPr>
        </p:nvSpPr>
        <p:spPr>
          <a:xfrm>
            <a:off x="365760"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687244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0" y="906308"/>
            <a:ext cx="4071169" cy="5769128"/>
          </a:xfrm>
          <a:prstGeom prst="rect">
            <a:avLst/>
          </a:prstGeom>
          <a:solidFill>
            <a:schemeClr val="tx2">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Rectangle 3">
            <a:extLst>
              <a:ext uri="{FF2B5EF4-FFF2-40B4-BE49-F238E27FC236}">
                <a16:creationId xmlns:a16="http://schemas.microsoft.com/office/drawing/2014/main" id="{E7DE2BCA-D966-4BA4-98A1-F55CD4BEB28B}"/>
              </a:ext>
            </a:extLst>
          </p:cNvPr>
          <p:cNvSpPr/>
          <p:nvPr/>
        </p:nvSpPr>
        <p:spPr bwMode="auto">
          <a:xfrm>
            <a:off x="4065024" y="906308"/>
            <a:ext cx="4071169" cy="5769128"/>
          </a:xfrm>
          <a:prstGeom prst="rect">
            <a:avLst/>
          </a:prstGeom>
          <a:solidFill>
            <a:schemeClr val="tx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5" name="Rectangle 4">
            <a:extLst>
              <a:ext uri="{FF2B5EF4-FFF2-40B4-BE49-F238E27FC236}">
                <a16:creationId xmlns:a16="http://schemas.microsoft.com/office/drawing/2014/main" id="{D0C36B46-B989-40E8-92AD-90AFDD95A969}"/>
              </a:ext>
            </a:extLst>
          </p:cNvPr>
          <p:cNvSpPr/>
          <p:nvPr/>
        </p:nvSpPr>
        <p:spPr bwMode="auto">
          <a:xfrm>
            <a:off x="8120831" y="906308"/>
            <a:ext cx="4071169" cy="5769128"/>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8" name="Title 1">
            <a:extLst>
              <a:ext uri="{FF2B5EF4-FFF2-40B4-BE49-F238E27FC236}">
                <a16:creationId xmlns:a16="http://schemas.microsoft.com/office/drawing/2014/main" id="{E3E401EC-CFA2-4017-97FF-9969674171FA}"/>
              </a:ext>
            </a:extLst>
          </p:cNvPr>
          <p:cNvSpPr>
            <a:spLocks noGrp="1"/>
          </p:cNvSpPr>
          <p:nvPr>
            <p:ph type="title"/>
          </p:nvPr>
        </p:nvSpPr>
        <p:spPr>
          <a:xfrm>
            <a:off x="365760" y="182880"/>
            <a:ext cx="11430000" cy="731520"/>
          </a:xfrm>
        </p:spPr>
        <p:txBody>
          <a:bodyPr/>
          <a:lstStyle>
            <a:lvl1pPr>
              <a:defRPr/>
            </a:lvl1p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F0B7D13D-E750-F24C-98D8-229475F706DD}"/>
              </a:ext>
            </a:extLst>
          </p:cNvPr>
          <p:cNvSpPr>
            <a:spLocks noGrp="1"/>
          </p:cNvSpPr>
          <p:nvPr>
            <p:ph type="body" sz="quarter" idx="10"/>
          </p:nvPr>
        </p:nvSpPr>
        <p:spPr>
          <a:xfrm>
            <a:off x="274320" y="1188720"/>
            <a:ext cx="3474720" cy="5212080"/>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1BCFEA89-A612-6146-AED8-9EEC1242D8E1}"/>
              </a:ext>
            </a:extLst>
          </p:cNvPr>
          <p:cNvSpPr>
            <a:spLocks noGrp="1"/>
          </p:cNvSpPr>
          <p:nvPr>
            <p:ph type="body" sz="quarter" idx="11"/>
          </p:nvPr>
        </p:nvSpPr>
        <p:spPr>
          <a:xfrm>
            <a:off x="4358640" y="1188720"/>
            <a:ext cx="3474720" cy="5212080"/>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0">
            <a:extLst>
              <a:ext uri="{FF2B5EF4-FFF2-40B4-BE49-F238E27FC236}">
                <a16:creationId xmlns:a16="http://schemas.microsoft.com/office/drawing/2014/main" id="{94C9D970-D9E8-9B45-8D42-631009789964}"/>
              </a:ext>
            </a:extLst>
          </p:cNvPr>
          <p:cNvSpPr>
            <a:spLocks noGrp="1"/>
          </p:cNvSpPr>
          <p:nvPr>
            <p:ph type="body" sz="quarter" idx="12"/>
          </p:nvPr>
        </p:nvSpPr>
        <p:spPr>
          <a:xfrm>
            <a:off x="8412480" y="1188720"/>
            <a:ext cx="3474720" cy="5212080"/>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02563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1DCEBE-AECA-4A38-9A16-6E2B7E8D9AF5}"/>
              </a:ext>
            </a:extLst>
          </p:cNvPr>
          <p:cNvSpPr/>
          <p:nvPr/>
        </p:nvSpPr>
        <p:spPr bwMode="auto">
          <a:xfrm>
            <a:off x="0" y="102457"/>
            <a:ext cx="12192000" cy="6572979"/>
          </a:xfrm>
          <a:prstGeom prst="rect">
            <a:avLst/>
          </a:prstGeom>
          <a:solidFill>
            <a:schemeClr val="tx2">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2" name="Title 1"/>
          <p:cNvSpPr>
            <a:spLocks noGrp="1"/>
          </p:cNvSpPr>
          <p:nvPr>
            <p:ph type="title"/>
          </p:nvPr>
        </p:nvSpPr>
        <p:spPr>
          <a:xfrm>
            <a:off x="365760" y="182563"/>
            <a:ext cx="11430000" cy="731520"/>
          </a:xfrm>
        </p:spPr>
        <p:txBody>
          <a:bodyPr>
            <a:noAutofit/>
          </a:bodyPr>
          <a:lstStyle>
            <a:lvl1pPr>
              <a:defRPr sz="32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539496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966606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829801-41A6-3A62-CDAA-5D5AD119189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Rectangle 35">
            <a:extLst>
              <a:ext uri="{FF2B5EF4-FFF2-40B4-BE49-F238E27FC236}">
                <a16:creationId xmlns:a16="http://schemas.microsoft.com/office/drawing/2014/main" id="{7DB0A78F-77DF-4662-7185-DCFB72C7DD40}"/>
              </a:ext>
            </a:extLst>
          </p:cNvPr>
          <p:cNvSpPr>
            <a:spLocks noGrp="1" noChangeArrowheads="1"/>
          </p:cNvSpPr>
          <p:nvPr>
            <p:ph type="ctrTitle" sz="quarter" hasCustomPrompt="1"/>
          </p:nvPr>
        </p:nvSpPr>
        <p:spPr>
          <a:xfrm>
            <a:off x="0" y="2712785"/>
            <a:ext cx="12192000" cy="1626781"/>
          </a:xfrm>
          <a:ln>
            <a:noFill/>
          </a:ln>
        </p:spPr>
        <p:txBody>
          <a:bodyPr anchor="ctr">
            <a:normAutofit/>
          </a:bodyPr>
          <a:lstStyle>
            <a:lvl1pPr algn="ctr">
              <a:spcAft>
                <a:spcPts val="600"/>
              </a:spcAft>
              <a:defRPr sz="3600">
                <a:solidFill>
                  <a:schemeClr val="bg1"/>
                </a:solidFill>
                <a:effectLst>
                  <a:outerShdw blurRad="38100" dist="38100" dir="2700000" algn="tl">
                    <a:srgbClr val="000000">
                      <a:alpha val="43137"/>
                    </a:srgbClr>
                  </a:outerShdw>
                </a:effectLst>
              </a:defRPr>
            </a:lvl1pPr>
          </a:lstStyle>
          <a:p>
            <a:r>
              <a:rPr lang="en-US" dirty="0"/>
              <a:t>CLICK TO EDIT SECTION TITLE STYLE</a:t>
            </a:r>
          </a:p>
        </p:txBody>
      </p:sp>
    </p:spTree>
    <p:extLst>
      <p:ext uri="{BB962C8B-B14F-4D97-AF65-F5344CB8AC3E}">
        <p14:creationId xmlns:p14="http://schemas.microsoft.com/office/powerpoint/2010/main" val="16731616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losing Slide Diversity">
    <p:spTree>
      <p:nvGrpSpPr>
        <p:cNvPr id="1" name=""/>
        <p:cNvGrpSpPr/>
        <p:nvPr/>
      </p:nvGrpSpPr>
      <p:grpSpPr>
        <a:xfrm>
          <a:off x="0" y="0"/>
          <a:ext cx="0" cy="0"/>
          <a:chOff x="0" y="0"/>
          <a:chExt cx="0" cy="0"/>
        </a:xfrm>
      </p:grpSpPr>
      <p:pic>
        <p:nvPicPr>
          <p:cNvPr id="19" name="Picture 18" descr="A collage of people's faces&#10;&#10;Description automatically generated">
            <a:extLst>
              <a:ext uri="{FF2B5EF4-FFF2-40B4-BE49-F238E27FC236}">
                <a16:creationId xmlns:a16="http://schemas.microsoft.com/office/drawing/2014/main" id="{6BDEEAC0-66B1-2C60-7D57-F213363744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477678F2-5771-717F-BFB4-E78D42F0607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2" name="icons &amp; copyright">
            <a:extLst>
              <a:ext uri="{FF2B5EF4-FFF2-40B4-BE49-F238E27FC236}">
                <a16:creationId xmlns:a16="http://schemas.microsoft.com/office/drawing/2014/main" id="{24FB9A3B-E2B7-F2A3-28BA-065ADF6ADD06}"/>
              </a:ext>
            </a:extLst>
          </p:cNvPr>
          <p:cNvGrpSpPr/>
          <p:nvPr userDrawn="1"/>
        </p:nvGrpSpPr>
        <p:grpSpPr>
          <a:xfrm>
            <a:off x="338624" y="6181725"/>
            <a:ext cx="4435668" cy="542465"/>
            <a:chOff x="338624" y="6181725"/>
            <a:chExt cx="4435668" cy="542465"/>
          </a:xfrm>
        </p:grpSpPr>
        <p:sp>
          <p:nvSpPr>
            <p:cNvPr id="4" name="copyright">
              <a:extLst>
                <a:ext uri="{FF2B5EF4-FFF2-40B4-BE49-F238E27FC236}">
                  <a16:creationId xmlns:a16="http://schemas.microsoft.com/office/drawing/2014/main" id="{B67527DF-69D4-B579-D17F-3B8A09F8EA8B}"/>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solidFill>
                  <a:latin typeface="Calibri Light" panose="020F0302020204030204" pitchFamily="34" charset="0"/>
                  <a:cs typeface="Calibri Light" panose="020F0302020204030204" pitchFamily="34" charset="0"/>
                </a:rPr>
                <a:t>© 2025 Electric Power Research Institute, Inc. All rights reserved.</a:t>
              </a:r>
            </a:p>
          </p:txBody>
        </p:sp>
        <p:sp>
          <p:nvSpPr>
            <p:cNvPr id="5" name="epri.com">
              <a:hlinkClick r:id="rId4"/>
              <a:extLst>
                <a:ext uri="{FF2B5EF4-FFF2-40B4-BE49-F238E27FC236}">
                  <a16:creationId xmlns:a16="http://schemas.microsoft.com/office/drawing/2014/main" id="{13C65919-436C-492E-C110-4C815A4AC0B6}"/>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bg1"/>
                  </a:solidFill>
                  <a:latin typeface="Century Gothic" panose="020B0502020202020204" pitchFamily="34" charset="0"/>
                </a:rPr>
                <a:t>www.epri.com</a:t>
              </a:r>
            </a:p>
          </p:txBody>
        </p:sp>
        <p:cxnSp>
          <p:nvCxnSpPr>
            <p:cNvPr id="6" name="Straight Connector 5">
              <a:extLst>
                <a:ext uri="{FF2B5EF4-FFF2-40B4-BE49-F238E27FC236}">
                  <a16:creationId xmlns:a16="http://schemas.microsoft.com/office/drawing/2014/main" id="{CD516A25-BAB7-B6BA-8446-F279AE1EAEF2}"/>
                </a:ext>
              </a:extLst>
            </p:cNvPr>
            <p:cNvCxnSpPr/>
            <p:nvPr/>
          </p:nvCxnSpPr>
          <p:spPr bwMode="auto">
            <a:xfrm>
              <a:off x="1849289" y="6181725"/>
              <a:ext cx="0" cy="523415"/>
            </a:xfrm>
            <a:prstGeom prst="line">
              <a:avLst/>
            </a:prstGeom>
            <a:solidFill>
              <a:schemeClr val="accent1"/>
            </a:solidFill>
            <a:ln w="12700" cap="flat" cmpd="sng" algn="ctr">
              <a:solidFill>
                <a:schemeClr val="bg1"/>
              </a:solidFill>
              <a:prstDash val="solid"/>
              <a:round/>
              <a:headEnd type="none" w="med" len="med"/>
              <a:tailEnd type="none" w="med" len="med"/>
            </a:ln>
            <a:effectLst/>
          </p:spPr>
        </p:cxnSp>
        <p:pic>
          <p:nvPicPr>
            <p:cNvPr id="7" name="Facebook icon">
              <a:hlinkClick r:id="rId5"/>
              <a:extLst>
                <a:ext uri="{FF2B5EF4-FFF2-40B4-BE49-F238E27FC236}">
                  <a16:creationId xmlns:a16="http://schemas.microsoft.com/office/drawing/2014/main" id="{6AB19718-D8D2-07C5-7FC2-E1327EA612CC}"/>
                </a:ext>
              </a:extLst>
            </p:cNvPr>
            <p:cNvPicPr>
              <a:picLocks noChangeAspect="1"/>
            </p:cNvPicPr>
            <p:nvPr/>
          </p:nvPicPr>
          <p:blipFill>
            <a:blip r:embed="rId6" cstate="screen">
              <a:biLevel thresh="25000"/>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9" name="X icon">
              <a:hlinkClick r:id="rId7"/>
              <a:extLst>
                <a:ext uri="{FF2B5EF4-FFF2-40B4-BE49-F238E27FC236}">
                  <a16:creationId xmlns:a16="http://schemas.microsoft.com/office/drawing/2014/main" id="{5EEEC7E6-F54A-A41B-5571-A54645DB97C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028885" y="6303455"/>
              <a:ext cx="128164" cy="131013"/>
            </a:xfrm>
            <a:prstGeom prst="rect">
              <a:avLst/>
            </a:prstGeom>
          </p:spPr>
        </p:pic>
        <p:pic>
          <p:nvPicPr>
            <p:cNvPr id="17" name="LinkedIn icon">
              <a:hlinkClick r:id="rId10"/>
              <a:extLst>
                <a:ext uri="{FF2B5EF4-FFF2-40B4-BE49-F238E27FC236}">
                  <a16:creationId xmlns:a16="http://schemas.microsoft.com/office/drawing/2014/main" id="{F406FCCA-87B9-BDB0-DB6A-BD197625436F}"/>
                </a:ext>
              </a:extLst>
            </p:cNvPr>
            <p:cNvPicPr>
              <a:picLocks noChangeAspect="1"/>
            </p:cNvPicPr>
            <p:nvPr/>
          </p:nvPicPr>
          <p:blipFill>
            <a:blip r:embed="rId11" cstate="screen">
              <a:biLevel thresh="25000"/>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20" name="TextBox 19">
            <a:extLst>
              <a:ext uri="{FF2B5EF4-FFF2-40B4-BE49-F238E27FC236}">
                <a16:creationId xmlns:a16="http://schemas.microsoft.com/office/drawing/2014/main" id="{A9CBC3EA-20E5-85B5-BEAA-C6AABA8CF7CD}"/>
              </a:ext>
            </a:extLst>
          </p:cNvPr>
          <p:cNvSpPr txBox="1"/>
          <p:nvPr userDrawn="1"/>
        </p:nvSpPr>
        <p:spPr>
          <a:xfrm>
            <a:off x="0" y="3284919"/>
            <a:ext cx="12191999" cy="646331"/>
          </a:xfrm>
          <a:prstGeom prst="rect">
            <a:avLst/>
          </a:prstGeom>
          <a:noFill/>
        </p:spPr>
        <p:txBody>
          <a:bodyPr wrap="square" rtlCol="0">
            <a:spAutoFit/>
          </a:bodyPr>
          <a:lstStyle/>
          <a:p>
            <a:pPr algn="ctr">
              <a:spcBef>
                <a:spcPts val="0"/>
              </a:spcBef>
            </a:pPr>
            <a:r>
              <a:rPr lang="en-US" sz="3600" b="1" i="0" dirty="0">
                <a:solidFill>
                  <a:schemeClr val="bg1"/>
                </a:solidFill>
                <a:effectLst>
                  <a:outerShdw blurRad="38100" dist="38100" dir="2700000" algn="tl">
                    <a:srgbClr val="000000">
                      <a:alpha val="43137"/>
                    </a:srgbClr>
                  </a:outerShdw>
                </a:effectLst>
                <a:latin typeface="+mj-lt"/>
              </a:rPr>
              <a:t>TOGETHER…SHAPING THE FUTURE OF ENERGY</a:t>
            </a:r>
            <a:r>
              <a:rPr lang="en-US" sz="3600" b="1" i="0" baseline="30000" dirty="0">
                <a:solidFill>
                  <a:schemeClr val="bg1"/>
                </a:solidFill>
                <a:effectLst>
                  <a:outerShdw blurRad="38100" dist="38100" dir="2700000" algn="tl">
                    <a:srgbClr val="000000">
                      <a:alpha val="43137"/>
                    </a:srgbClr>
                  </a:outerShdw>
                </a:effectLst>
                <a:latin typeface="+mj-lt"/>
              </a:rPr>
              <a:t>®</a:t>
            </a:r>
            <a:endParaRPr lang="en-US" sz="3200" b="1" baseline="3000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8016603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6_Two Columns with 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12BCAB-8169-768C-F60D-AEC170EC1F61}"/>
              </a:ext>
            </a:extLst>
          </p:cNvPr>
          <p:cNvSpPr/>
          <p:nvPr userDrawn="1"/>
        </p:nvSpPr>
        <p:spPr bwMode="auto">
          <a:xfrm>
            <a:off x="6096000" y="102457"/>
            <a:ext cx="6096000" cy="6572979"/>
          </a:xfrm>
          <a:prstGeom prst="rect">
            <a:avLst/>
          </a:prstGeom>
          <a:solidFill>
            <a:schemeClr val="bg1"/>
          </a:solidFill>
          <a:ln w="9525" cap="flat" cmpd="sng" algn="ctr">
            <a:noFill/>
            <a:prstDash val="solid"/>
            <a:round/>
            <a:headEnd type="none" w="med" len="med"/>
            <a:tailEnd type="none" w="med" len="med"/>
          </a:ln>
          <a:effectLst>
            <a:innerShdw blurRad="431800" dist="50800" dir="10800000">
              <a:schemeClr val="bg1">
                <a:lumMod val="65000"/>
                <a:alpha val="50000"/>
              </a:scheme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Title 1">
            <a:extLst>
              <a:ext uri="{FF2B5EF4-FFF2-40B4-BE49-F238E27FC236}">
                <a16:creationId xmlns:a16="http://schemas.microsoft.com/office/drawing/2014/main" id="{3EC10187-5F99-4C76-A9CB-1D435648E155}"/>
              </a:ext>
            </a:extLst>
          </p:cNvPr>
          <p:cNvSpPr>
            <a:spLocks noGrp="1"/>
          </p:cNvSpPr>
          <p:nvPr>
            <p:ph type="title"/>
          </p:nvPr>
        </p:nvSpPr>
        <p:spPr>
          <a:xfrm>
            <a:off x="6368995" y="182563"/>
            <a:ext cx="5339301" cy="1159220"/>
          </a:xfr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50322DE9-A995-49C6-AB11-26EBFBE58EF8}"/>
              </a:ext>
            </a:extLst>
          </p:cNvPr>
          <p:cNvSpPr>
            <a:spLocks noGrp="1"/>
          </p:cNvSpPr>
          <p:nvPr>
            <p:ph sz="half" idx="10"/>
          </p:nvPr>
        </p:nvSpPr>
        <p:spPr>
          <a:xfrm>
            <a:off x="6368995" y="1542757"/>
            <a:ext cx="5501235" cy="4858043"/>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9284C2FD-77F4-4CA6-B013-4AF023D22F66}"/>
              </a:ext>
            </a:extLst>
          </p:cNvPr>
          <p:cNvSpPr>
            <a:spLocks noGrp="1"/>
          </p:cNvSpPr>
          <p:nvPr>
            <p:ph idx="11"/>
          </p:nvPr>
        </p:nvSpPr>
        <p:spPr>
          <a:xfrm>
            <a:off x="367748" y="1477108"/>
            <a:ext cx="5375081" cy="492369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1">
            <a:extLst>
              <a:ext uri="{FF2B5EF4-FFF2-40B4-BE49-F238E27FC236}">
                <a16:creationId xmlns:a16="http://schemas.microsoft.com/office/drawing/2014/main" id="{F4E36AA3-728F-3C03-63F5-A143880898E4}"/>
              </a:ext>
            </a:extLst>
          </p:cNvPr>
          <p:cNvSpPr txBox="1">
            <a:spLocks/>
          </p:cNvSpPr>
          <p:nvPr userDrawn="1"/>
        </p:nvSpPr>
        <p:spPr bwMode="auto">
          <a:xfrm>
            <a:off x="272995" y="182563"/>
            <a:ext cx="5339301" cy="1159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algn="l" rtl="0" eaLnBrk="1" fontAlgn="base" hangingPunct="1">
              <a:lnSpc>
                <a:spcPct val="100000"/>
              </a:lnSpc>
              <a:spcBef>
                <a:spcPct val="0"/>
              </a:spcBef>
              <a:spcAft>
                <a:spcPct val="0"/>
              </a:spcAft>
              <a:defRPr sz="3200" b="1">
                <a:solidFill>
                  <a:schemeClr val="tx1">
                    <a:lumMod val="85000"/>
                    <a:lumOff val="15000"/>
                  </a:schemeClr>
                </a:solidFill>
                <a:latin typeface="+mj-lt"/>
                <a:ea typeface="+mj-ea"/>
                <a:cs typeface="+mj-cs"/>
              </a:defRPr>
            </a:lvl1pPr>
            <a:lvl2pPr algn="l" rtl="0" eaLnBrk="1" fontAlgn="base" hangingPunct="1">
              <a:lnSpc>
                <a:spcPct val="95000"/>
              </a:lnSpc>
              <a:spcBef>
                <a:spcPct val="0"/>
              </a:spcBef>
              <a:spcAft>
                <a:spcPct val="0"/>
              </a:spcAft>
              <a:defRPr sz="2800" b="1">
                <a:solidFill>
                  <a:schemeClr val="tx2"/>
                </a:solidFill>
                <a:latin typeface="Arial" charset="0"/>
              </a:defRPr>
            </a:lvl2pPr>
            <a:lvl3pPr algn="l" rtl="0" eaLnBrk="1" fontAlgn="base" hangingPunct="1">
              <a:lnSpc>
                <a:spcPct val="95000"/>
              </a:lnSpc>
              <a:spcBef>
                <a:spcPct val="0"/>
              </a:spcBef>
              <a:spcAft>
                <a:spcPct val="0"/>
              </a:spcAft>
              <a:defRPr sz="2800" b="1">
                <a:solidFill>
                  <a:schemeClr val="tx2"/>
                </a:solidFill>
                <a:latin typeface="Arial" charset="0"/>
              </a:defRPr>
            </a:lvl3pPr>
            <a:lvl4pPr algn="l" rtl="0" eaLnBrk="1" fontAlgn="base" hangingPunct="1">
              <a:lnSpc>
                <a:spcPct val="95000"/>
              </a:lnSpc>
              <a:spcBef>
                <a:spcPct val="0"/>
              </a:spcBef>
              <a:spcAft>
                <a:spcPct val="0"/>
              </a:spcAft>
              <a:defRPr sz="2800" b="1">
                <a:solidFill>
                  <a:schemeClr val="tx2"/>
                </a:solidFill>
                <a:latin typeface="Arial" charset="0"/>
              </a:defRPr>
            </a:lvl4pPr>
            <a:lvl5pPr algn="l" rtl="0" eaLnBrk="1" fontAlgn="base" hangingPunct="1">
              <a:lnSpc>
                <a:spcPct val="95000"/>
              </a:lnSpc>
              <a:spcBef>
                <a:spcPct val="0"/>
              </a:spcBef>
              <a:spcAft>
                <a:spcPct val="0"/>
              </a:spcAft>
              <a:defRPr sz="2800" b="1">
                <a:solidFill>
                  <a:schemeClr val="tx2"/>
                </a:solidFill>
                <a:latin typeface="Arial" charset="0"/>
              </a:defRPr>
            </a:lvl5pPr>
            <a:lvl6pPr marL="457200" algn="l" rtl="0" eaLnBrk="1" fontAlgn="base" hangingPunct="1">
              <a:lnSpc>
                <a:spcPct val="95000"/>
              </a:lnSpc>
              <a:spcBef>
                <a:spcPct val="0"/>
              </a:spcBef>
              <a:spcAft>
                <a:spcPct val="0"/>
              </a:spcAft>
              <a:defRPr sz="2800" b="1">
                <a:solidFill>
                  <a:schemeClr val="tx2"/>
                </a:solidFill>
                <a:latin typeface="Arial" charset="0"/>
              </a:defRPr>
            </a:lvl6pPr>
            <a:lvl7pPr marL="914400" algn="l" rtl="0" eaLnBrk="1" fontAlgn="base" hangingPunct="1">
              <a:lnSpc>
                <a:spcPct val="95000"/>
              </a:lnSpc>
              <a:spcBef>
                <a:spcPct val="0"/>
              </a:spcBef>
              <a:spcAft>
                <a:spcPct val="0"/>
              </a:spcAft>
              <a:defRPr sz="2800" b="1">
                <a:solidFill>
                  <a:schemeClr val="tx2"/>
                </a:solidFill>
                <a:latin typeface="Arial" charset="0"/>
              </a:defRPr>
            </a:lvl7pPr>
            <a:lvl8pPr marL="1371600" algn="l" rtl="0" eaLnBrk="1" fontAlgn="base" hangingPunct="1">
              <a:lnSpc>
                <a:spcPct val="95000"/>
              </a:lnSpc>
              <a:spcBef>
                <a:spcPct val="0"/>
              </a:spcBef>
              <a:spcAft>
                <a:spcPct val="0"/>
              </a:spcAft>
              <a:defRPr sz="2800" b="1">
                <a:solidFill>
                  <a:schemeClr val="tx2"/>
                </a:solidFill>
                <a:latin typeface="Arial" charset="0"/>
              </a:defRPr>
            </a:lvl8pPr>
            <a:lvl9pPr marL="1828800" algn="l" rtl="0" eaLnBrk="1" fontAlgn="base" hangingPunct="1">
              <a:lnSpc>
                <a:spcPct val="95000"/>
              </a:lnSpc>
              <a:spcBef>
                <a:spcPct val="0"/>
              </a:spcBef>
              <a:spcAft>
                <a:spcPct val="0"/>
              </a:spcAft>
              <a:defRPr sz="2800" b="1">
                <a:solidFill>
                  <a:schemeClr val="tx2"/>
                </a:solidFill>
                <a:latin typeface="Arial" charset="0"/>
              </a:defRPr>
            </a:lvl9pPr>
          </a:lstStyle>
          <a:p>
            <a:endParaRPr lang="en-US" kern="0" dirty="0"/>
          </a:p>
        </p:txBody>
      </p:sp>
      <p:sp>
        <p:nvSpPr>
          <p:cNvPr id="5" name="Rectangle 4">
            <a:extLst>
              <a:ext uri="{FF2B5EF4-FFF2-40B4-BE49-F238E27FC236}">
                <a16:creationId xmlns:a16="http://schemas.microsoft.com/office/drawing/2014/main" id="{DCF65AB2-32AD-ED55-639D-F21C17627713}"/>
              </a:ext>
            </a:extLst>
          </p:cNvPr>
          <p:cNvSpPr/>
          <p:nvPr userDrawn="1"/>
        </p:nvSpPr>
        <p:spPr bwMode="auto">
          <a:xfrm>
            <a:off x="-60960" y="6675437"/>
            <a:ext cx="12332677" cy="274636"/>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31692759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_Two Columns with 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12BCAB-8169-768C-F60D-AEC170EC1F61}"/>
              </a:ext>
            </a:extLst>
          </p:cNvPr>
          <p:cNvSpPr/>
          <p:nvPr userDrawn="1"/>
        </p:nvSpPr>
        <p:spPr bwMode="auto">
          <a:xfrm>
            <a:off x="6096000" y="102457"/>
            <a:ext cx="6096000" cy="6572979"/>
          </a:xfrm>
          <a:prstGeom prst="rect">
            <a:avLst/>
          </a:prstGeom>
          <a:solidFill>
            <a:schemeClr val="bg1"/>
          </a:solidFill>
          <a:ln w="9525" cap="flat" cmpd="sng" algn="ctr">
            <a:noFill/>
            <a:prstDash val="solid"/>
            <a:round/>
            <a:headEnd type="none" w="med" len="med"/>
            <a:tailEnd type="none" w="med" len="med"/>
          </a:ln>
          <a:effectLst>
            <a:innerShdw blurRad="431800" dist="50800" dir="10800000">
              <a:schemeClr val="bg1">
                <a:lumMod val="65000"/>
                <a:alpha val="50000"/>
              </a:scheme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3" name="Title 1">
            <a:extLst>
              <a:ext uri="{FF2B5EF4-FFF2-40B4-BE49-F238E27FC236}">
                <a16:creationId xmlns:a16="http://schemas.microsoft.com/office/drawing/2014/main" id="{F4E36AA3-728F-3C03-63F5-A143880898E4}"/>
              </a:ext>
            </a:extLst>
          </p:cNvPr>
          <p:cNvSpPr txBox="1">
            <a:spLocks/>
          </p:cNvSpPr>
          <p:nvPr userDrawn="1"/>
        </p:nvSpPr>
        <p:spPr bwMode="auto">
          <a:xfrm>
            <a:off x="272995" y="182563"/>
            <a:ext cx="5339301" cy="1159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algn="l" rtl="0" eaLnBrk="1" fontAlgn="base" hangingPunct="1">
              <a:lnSpc>
                <a:spcPct val="100000"/>
              </a:lnSpc>
              <a:spcBef>
                <a:spcPct val="0"/>
              </a:spcBef>
              <a:spcAft>
                <a:spcPct val="0"/>
              </a:spcAft>
              <a:defRPr sz="3200" b="1">
                <a:solidFill>
                  <a:schemeClr val="tx1">
                    <a:lumMod val="85000"/>
                    <a:lumOff val="15000"/>
                  </a:schemeClr>
                </a:solidFill>
                <a:latin typeface="+mj-lt"/>
                <a:ea typeface="+mj-ea"/>
                <a:cs typeface="+mj-cs"/>
              </a:defRPr>
            </a:lvl1pPr>
            <a:lvl2pPr algn="l" rtl="0" eaLnBrk="1" fontAlgn="base" hangingPunct="1">
              <a:lnSpc>
                <a:spcPct val="95000"/>
              </a:lnSpc>
              <a:spcBef>
                <a:spcPct val="0"/>
              </a:spcBef>
              <a:spcAft>
                <a:spcPct val="0"/>
              </a:spcAft>
              <a:defRPr sz="2800" b="1">
                <a:solidFill>
                  <a:schemeClr val="tx2"/>
                </a:solidFill>
                <a:latin typeface="Arial" charset="0"/>
              </a:defRPr>
            </a:lvl2pPr>
            <a:lvl3pPr algn="l" rtl="0" eaLnBrk="1" fontAlgn="base" hangingPunct="1">
              <a:lnSpc>
                <a:spcPct val="95000"/>
              </a:lnSpc>
              <a:spcBef>
                <a:spcPct val="0"/>
              </a:spcBef>
              <a:spcAft>
                <a:spcPct val="0"/>
              </a:spcAft>
              <a:defRPr sz="2800" b="1">
                <a:solidFill>
                  <a:schemeClr val="tx2"/>
                </a:solidFill>
                <a:latin typeface="Arial" charset="0"/>
              </a:defRPr>
            </a:lvl3pPr>
            <a:lvl4pPr algn="l" rtl="0" eaLnBrk="1" fontAlgn="base" hangingPunct="1">
              <a:lnSpc>
                <a:spcPct val="95000"/>
              </a:lnSpc>
              <a:spcBef>
                <a:spcPct val="0"/>
              </a:spcBef>
              <a:spcAft>
                <a:spcPct val="0"/>
              </a:spcAft>
              <a:defRPr sz="2800" b="1">
                <a:solidFill>
                  <a:schemeClr val="tx2"/>
                </a:solidFill>
                <a:latin typeface="Arial" charset="0"/>
              </a:defRPr>
            </a:lvl4pPr>
            <a:lvl5pPr algn="l" rtl="0" eaLnBrk="1" fontAlgn="base" hangingPunct="1">
              <a:lnSpc>
                <a:spcPct val="95000"/>
              </a:lnSpc>
              <a:spcBef>
                <a:spcPct val="0"/>
              </a:spcBef>
              <a:spcAft>
                <a:spcPct val="0"/>
              </a:spcAft>
              <a:defRPr sz="2800" b="1">
                <a:solidFill>
                  <a:schemeClr val="tx2"/>
                </a:solidFill>
                <a:latin typeface="Arial" charset="0"/>
              </a:defRPr>
            </a:lvl5pPr>
            <a:lvl6pPr marL="457200" algn="l" rtl="0" eaLnBrk="1" fontAlgn="base" hangingPunct="1">
              <a:lnSpc>
                <a:spcPct val="95000"/>
              </a:lnSpc>
              <a:spcBef>
                <a:spcPct val="0"/>
              </a:spcBef>
              <a:spcAft>
                <a:spcPct val="0"/>
              </a:spcAft>
              <a:defRPr sz="2800" b="1">
                <a:solidFill>
                  <a:schemeClr val="tx2"/>
                </a:solidFill>
                <a:latin typeface="Arial" charset="0"/>
              </a:defRPr>
            </a:lvl6pPr>
            <a:lvl7pPr marL="914400" algn="l" rtl="0" eaLnBrk="1" fontAlgn="base" hangingPunct="1">
              <a:lnSpc>
                <a:spcPct val="95000"/>
              </a:lnSpc>
              <a:spcBef>
                <a:spcPct val="0"/>
              </a:spcBef>
              <a:spcAft>
                <a:spcPct val="0"/>
              </a:spcAft>
              <a:defRPr sz="2800" b="1">
                <a:solidFill>
                  <a:schemeClr val="tx2"/>
                </a:solidFill>
                <a:latin typeface="Arial" charset="0"/>
              </a:defRPr>
            </a:lvl7pPr>
            <a:lvl8pPr marL="1371600" algn="l" rtl="0" eaLnBrk="1" fontAlgn="base" hangingPunct="1">
              <a:lnSpc>
                <a:spcPct val="95000"/>
              </a:lnSpc>
              <a:spcBef>
                <a:spcPct val="0"/>
              </a:spcBef>
              <a:spcAft>
                <a:spcPct val="0"/>
              </a:spcAft>
              <a:defRPr sz="2800" b="1">
                <a:solidFill>
                  <a:schemeClr val="tx2"/>
                </a:solidFill>
                <a:latin typeface="Arial" charset="0"/>
              </a:defRPr>
            </a:lvl8pPr>
            <a:lvl9pPr marL="1828800" algn="l" rtl="0" eaLnBrk="1" fontAlgn="base" hangingPunct="1">
              <a:lnSpc>
                <a:spcPct val="95000"/>
              </a:lnSpc>
              <a:spcBef>
                <a:spcPct val="0"/>
              </a:spcBef>
              <a:spcAft>
                <a:spcPct val="0"/>
              </a:spcAft>
              <a:defRPr sz="2800" b="1">
                <a:solidFill>
                  <a:schemeClr val="tx2"/>
                </a:solidFill>
                <a:latin typeface="Arial" charset="0"/>
              </a:defRPr>
            </a:lvl9pPr>
          </a:lstStyle>
          <a:p>
            <a:endParaRPr lang="en-US" kern="0" dirty="0"/>
          </a:p>
        </p:txBody>
      </p:sp>
      <p:sp>
        <p:nvSpPr>
          <p:cNvPr id="5" name="Rectangle 4">
            <a:extLst>
              <a:ext uri="{FF2B5EF4-FFF2-40B4-BE49-F238E27FC236}">
                <a16:creationId xmlns:a16="http://schemas.microsoft.com/office/drawing/2014/main" id="{DCF65AB2-32AD-ED55-639D-F21C17627713}"/>
              </a:ext>
            </a:extLst>
          </p:cNvPr>
          <p:cNvSpPr/>
          <p:nvPr userDrawn="1"/>
        </p:nvSpPr>
        <p:spPr bwMode="auto">
          <a:xfrm>
            <a:off x="-60960" y="6675437"/>
            <a:ext cx="12332677" cy="274636"/>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15" name="TextBox 14">
            <a:extLst>
              <a:ext uri="{FF2B5EF4-FFF2-40B4-BE49-F238E27FC236}">
                <a16:creationId xmlns:a16="http://schemas.microsoft.com/office/drawing/2014/main" id="{14A4C908-765C-0300-D981-9488E3BC46EB}"/>
              </a:ext>
            </a:extLst>
          </p:cNvPr>
          <p:cNvSpPr txBox="1"/>
          <p:nvPr userDrawn="1"/>
        </p:nvSpPr>
        <p:spPr>
          <a:xfrm>
            <a:off x="6370431" y="1528255"/>
            <a:ext cx="5375081" cy="938719"/>
          </a:xfrm>
          <a:prstGeom prst="rect">
            <a:avLst/>
          </a:prstGeom>
          <a:noFill/>
        </p:spPr>
        <p:txBody>
          <a:bodyPr wrap="square">
            <a:spAutoFit/>
          </a:bodyPr>
          <a:lstStyle/>
          <a:p>
            <a:pPr algn="just"/>
            <a:r>
              <a:rPr lang="en-US" sz="1100" dirty="0">
                <a:latin typeface="+mn-lt"/>
              </a:rPr>
              <a:t>Founded in 1972, EPRI is the world's preeminent independent, non-profit energy research and development organization, with offices around the world. EPRI's trusted experts collaborate with more than 450 companies in 45 countries, driving innovation to ensure the public has clean, safe, reliable, affordable, and equitable access to electricity across the globe. Together, we are shaping the future of energy.</a:t>
            </a:r>
          </a:p>
        </p:txBody>
      </p:sp>
      <p:sp>
        <p:nvSpPr>
          <p:cNvPr id="17" name="TextBox 16">
            <a:extLst>
              <a:ext uri="{FF2B5EF4-FFF2-40B4-BE49-F238E27FC236}">
                <a16:creationId xmlns:a16="http://schemas.microsoft.com/office/drawing/2014/main" id="{9555F569-418D-1D94-5F03-81FCB80E3C35}"/>
              </a:ext>
            </a:extLst>
          </p:cNvPr>
          <p:cNvSpPr txBox="1"/>
          <p:nvPr userDrawn="1"/>
        </p:nvSpPr>
        <p:spPr>
          <a:xfrm>
            <a:off x="6368995" y="5878141"/>
            <a:ext cx="5376517" cy="507831"/>
          </a:xfrm>
          <a:prstGeom prst="rect">
            <a:avLst/>
          </a:prstGeom>
          <a:noFill/>
        </p:spPr>
        <p:txBody>
          <a:bodyPr wrap="square">
            <a:spAutoFit/>
          </a:bodyPr>
          <a:lstStyle/>
          <a:p>
            <a:pPr marL="0" indent="0" algn="ctr">
              <a:spcBef>
                <a:spcPts val="300"/>
              </a:spcBef>
              <a:spcAft>
                <a:spcPts val="300"/>
              </a:spcAft>
              <a:buNone/>
            </a:pPr>
            <a:r>
              <a:rPr lang="en-US" sz="900" b="1" dirty="0">
                <a:solidFill>
                  <a:schemeClr val="tx1"/>
                </a:solidFill>
                <a:effectLst/>
                <a:latin typeface="+mn-lt"/>
                <a:ea typeface="SimSun" panose="02010600030101010101" pitchFamily="2" charset="-122"/>
              </a:rPr>
              <a:t>EPRI</a:t>
            </a:r>
            <a:br>
              <a:rPr lang="en-US" sz="900" b="1" dirty="0">
                <a:solidFill>
                  <a:schemeClr val="tx1"/>
                </a:solidFill>
                <a:effectLst/>
                <a:latin typeface="+mn-lt"/>
                <a:ea typeface="SimSun" panose="02010600030101010101" pitchFamily="2" charset="-122"/>
              </a:rPr>
            </a:br>
            <a:r>
              <a:rPr lang="en-US" sz="900" dirty="0">
                <a:solidFill>
                  <a:schemeClr val="tx1"/>
                </a:solidFill>
                <a:effectLst/>
                <a:latin typeface="+mn-lt"/>
                <a:ea typeface="SimSun" panose="02010600030101010101" pitchFamily="2" charset="-122"/>
              </a:rPr>
              <a:t>3420 Hillview Avenue, Palo Alto, California 94304-1338 ▪ USA</a:t>
            </a:r>
            <a:br>
              <a:rPr lang="en-US" sz="900" dirty="0">
                <a:solidFill>
                  <a:schemeClr val="tx1"/>
                </a:solidFill>
                <a:effectLst/>
                <a:latin typeface="+mn-lt"/>
                <a:ea typeface="SimSun" panose="02010600030101010101" pitchFamily="2" charset="-122"/>
              </a:rPr>
            </a:br>
            <a:r>
              <a:rPr lang="en-US" sz="900" dirty="0">
                <a:solidFill>
                  <a:schemeClr val="tx1"/>
                </a:solidFill>
                <a:effectLst/>
                <a:latin typeface="+mn-lt"/>
                <a:ea typeface="SimSun" panose="02010600030101010101" pitchFamily="2" charset="-122"/>
              </a:rPr>
              <a:t>800.313.3774 ▪ 650.855.2121 ▪ askepri@epri.com ▪ www.epri.com</a:t>
            </a:r>
            <a:endParaRPr lang="en-US" sz="900" dirty="0">
              <a:solidFill>
                <a:schemeClr val="tx1"/>
              </a:solidFill>
              <a:effectLst/>
              <a:latin typeface="+mn-lt"/>
              <a:ea typeface="Times New Roman" panose="02020603050405020304" pitchFamily="18" charset="0"/>
            </a:endParaRPr>
          </a:p>
        </p:txBody>
      </p:sp>
      <p:sp>
        <p:nvSpPr>
          <p:cNvPr id="19" name="TextBox 18">
            <a:extLst>
              <a:ext uri="{FF2B5EF4-FFF2-40B4-BE49-F238E27FC236}">
                <a16:creationId xmlns:a16="http://schemas.microsoft.com/office/drawing/2014/main" id="{4BE40DDE-A10F-9E56-B364-534F34A6DD66}"/>
              </a:ext>
            </a:extLst>
          </p:cNvPr>
          <p:cNvSpPr txBox="1"/>
          <p:nvPr userDrawn="1"/>
        </p:nvSpPr>
        <p:spPr>
          <a:xfrm>
            <a:off x="247915" y="1531322"/>
            <a:ext cx="5375081" cy="3877985"/>
          </a:xfrm>
          <a:prstGeom prst="rect">
            <a:avLst/>
          </a:prstGeom>
          <a:noFill/>
        </p:spPr>
        <p:txBody>
          <a:bodyPr wrap="square">
            <a:spAutoFit/>
          </a:bodyPr>
          <a:lstStyle/>
          <a:p>
            <a:pPr marL="800100" lvl="2" indent="0" algn="just">
              <a:spcBef>
                <a:spcPts val="300"/>
              </a:spcBef>
              <a:spcAft>
                <a:spcPts val="0"/>
              </a:spcAft>
            </a:pPr>
            <a:r>
              <a:rPr lang="en-US" sz="1100" dirty="0">
                <a:solidFill>
                  <a:schemeClr val="tx1"/>
                </a:solidFill>
                <a:effectLst/>
                <a:latin typeface="+mn-lt"/>
                <a:ea typeface="Times New Roman" panose="02020603050405020304" pitchFamily="18" charset="0"/>
              </a:rPr>
              <a:t>Access to and use of this EPRI product is granted with the specific understanding and requirement that responsibility for ensuring full compliance</a:t>
            </a:r>
            <a:r>
              <a:rPr lang="en-US" sz="1100" dirty="0">
                <a:solidFill>
                  <a:schemeClr val="tx1"/>
                </a:solidFill>
                <a:latin typeface="+mn-lt"/>
              </a:rPr>
              <a:t> with all applicable U.S. and foreign export laws and regulations is being undertaken by you and your company. This includes an obligation</a:t>
            </a:r>
          </a:p>
          <a:p>
            <a:pPr marL="0" lvl="1" indent="0" algn="just">
              <a:spcBef>
                <a:spcPts val="0"/>
              </a:spcBef>
              <a:spcAft>
                <a:spcPts val="300"/>
              </a:spcAft>
              <a:buNone/>
            </a:pPr>
            <a:r>
              <a:rPr lang="en-US" sz="1100" dirty="0">
                <a:solidFill>
                  <a:schemeClr val="tx1"/>
                </a:solidFill>
                <a:latin typeface="+mn-lt"/>
              </a:rPr>
              <a:t>to ensure that any individual receiving access hereunder who is not a U.S. citizen or U.S. permanent resident is permitted access under applicable U.S. and foreign export laws and regulations.</a:t>
            </a:r>
          </a:p>
          <a:p>
            <a:pPr algn="just">
              <a:spcBef>
                <a:spcPts val="300"/>
              </a:spcBef>
              <a:spcAft>
                <a:spcPts val="300"/>
              </a:spcAft>
            </a:pPr>
            <a:r>
              <a:rPr lang="en-US" sz="1100" dirty="0">
                <a:solidFill>
                  <a:schemeClr val="tx1"/>
                </a:solidFill>
                <a:latin typeface="+mn-lt"/>
              </a:rPr>
              <a:t>In the event you are uncertain whether you or your company may lawfully obtain access to this EPRI product, you acknowledge that it is your obligation to consult with your company’s legal counsel to determine whether this access is lawful. Although EPRI may make available on a case by case basis an informal assessment of the applicable U.S. export classification for specific EPRI products, you and your company acknowledge that this assessment is solely for informational purposes and not for reliance purposes.</a:t>
            </a:r>
          </a:p>
          <a:p>
            <a:pPr algn="just">
              <a:spcBef>
                <a:spcPts val="300"/>
              </a:spcBef>
              <a:spcAft>
                <a:spcPts val="300"/>
              </a:spcAft>
            </a:pPr>
            <a:r>
              <a:rPr lang="en-US" sz="1100" dirty="0">
                <a:solidFill>
                  <a:schemeClr val="tx1"/>
                </a:solidFill>
                <a:latin typeface="+mn-lt"/>
              </a:rPr>
              <a:t>Your obligations regarding U.S. export control requirements apply during and after you and your company’s engagement with EPRI. To be clear, the obligations continue after your retirement or other departure from your company, and include any knowledge retained after gaining access to EPRI products. </a:t>
            </a:r>
          </a:p>
          <a:p>
            <a:pPr algn="just">
              <a:spcBef>
                <a:spcPts val="300"/>
              </a:spcBef>
              <a:spcAft>
                <a:spcPts val="300"/>
              </a:spcAft>
            </a:pPr>
            <a:r>
              <a:rPr lang="en-US" sz="1100" dirty="0">
                <a:solidFill>
                  <a:schemeClr val="tx1"/>
                </a:solidFill>
                <a:latin typeface="+mn-lt"/>
              </a:rPr>
              <a:t>You and your company understand and acknowledge your obligations to make a prompt report to EPRI and the appropriate authorities regarding any access to or use of this EPRI product hereunder that may be in violation of applicable U.S. or foreign export laws or regulations.</a:t>
            </a:r>
          </a:p>
        </p:txBody>
      </p:sp>
      <p:sp>
        <p:nvSpPr>
          <p:cNvPr id="20" name="Title 1">
            <a:extLst>
              <a:ext uri="{FF2B5EF4-FFF2-40B4-BE49-F238E27FC236}">
                <a16:creationId xmlns:a16="http://schemas.microsoft.com/office/drawing/2014/main" id="{9BCAE562-C092-0437-5401-E511B480F87C}"/>
              </a:ext>
            </a:extLst>
          </p:cNvPr>
          <p:cNvSpPr txBox="1">
            <a:spLocks/>
          </p:cNvSpPr>
          <p:nvPr userDrawn="1"/>
        </p:nvSpPr>
        <p:spPr bwMode="auto">
          <a:xfrm>
            <a:off x="414340" y="183668"/>
            <a:ext cx="5339301" cy="1159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algn="l" rtl="0" eaLnBrk="1" fontAlgn="base" hangingPunct="1">
              <a:lnSpc>
                <a:spcPct val="100000"/>
              </a:lnSpc>
              <a:spcBef>
                <a:spcPct val="0"/>
              </a:spcBef>
              <a:spcAft>
                <a:spcPct val="0"/>
              </a:spcAft>
              <a:defRPr sz="3200" b="1">
                <a:solidFill>
                  <a:schemeClr val="tx1">
                    <a:lumMod val="85000"/>
                    <a:lumOff val="15000"/>
                  </a:schemeClr>
                </a:solidFill>
                <a:latin typeface="+mj-lt"/>
                <a:ea typeface="+mj-ea"/>
                <a:cs typeface="+mj-cs"/>
              </a:defRPr>
            </a:lvl1pPr>
            <a:lvl2pPr algn="l" rtl="0" eaLnBrk="1" fontAlgn="base" hangingPunct="1">
              <a:lnSpc>
                <a:spcPct val="95000"/>
              </a:lnSpc>
              <a:spcBef>
                <a:spcPct val="0"/>
              </a:spcBef>
              <a:spcAft>
                <a:spcPct val="0"/>
              </a:spcAft>
              <a:defRPr sz="2800" b="1">
                <a:solidFill>
                  <a:schemeClr val="tx2"/>
                </a:solidFill>
                <a:latin typeface="Arial" charset="0"/>
              </a:defRPr>
            </a:lvl2pPr>
            <a:lvl3pPr algn="l" rtl="0" eaLnBrk="1" fontAlgn="base" hangingPunct="1">
              <a:lnSpc>
                <a:spcPct val="95000"/>
              </a:lnSpc>
              <a:spcBef>
                <a:spcPct val="0"/>
              </a:spcBef>
              <a:spcAft>
                <a:spcPct val="0"/>
              </a:spcAft>
              <a:defRPr sz="2800" b="1">
                <a:solidFill>
                  <a:schemeClr val="tx2"/>
                </a:solidFill>
                <a:latin typeface="Arial" charset="0"/>
              </a:defRPr>
            </a:lvl3pPr>
            <a:lvl4pPr algn="l" rtl="0" eaLnBrk="1" fontAlgn="base" hangingPunct="1">
              <a:lnSpc>
                <a:spcPct val="95000"/>
              </a:lnSpc>
              <a:spcBef>
                <a:spcPct val="0"/>
              </a:spcBef>
              <a:spcAft>
                <a:spcPct val="0"/>
              </a:spcAft>
              <a:defRPr sz="2800" b="1">
                <a:solidFill>
                  <a:schemeClr val="tx2"/>
                </a:solidFill>
                <a:latin typeface="Arial" charset="0"/>
              </a:defRPr>
            </a:lvl4pPr>
            <a:lvl5pPr algn="l" rtl="0" eaLnBrk="1" fontAlgn="base" hangingPunct="1">
              <a:lnSpc>
                <a:spcPct val="95000"/>
              </a:lnSpc>
              <a:spcBef>
                <a:spcPct val="0"/>
              </a:spcBef>
              <a:spcAft>
                <a:spcPct val="0"/>
              </a:spcAft>
              <a:defRPr sz="2800" b="1">
                <a:solidFill>
                  <a:schemeClr val="tx2"/>
                </a:solidFill>
                <a:latin typeface="Arial" charset="0"/>
              </a:defRPr>
            </a:lvl5pPr>
            <a:lvl6pPr marL="457200" algn="l" rtl="0" eaLnBrk="1" fontAlgn="base" hangingPunct="1">
              <a:lnSpc>
                <a:spcPct val="95000"/>
              </a:lnSpc>
              <a:spcBef>
                <a:spcPct val="0"/>
              </a:spcBef>
              <a:spcAft>
                <a:spcPct val="0"/>
              </a:spcAft>
              <a:defRPr sz="2800" b="1">
                <a:solidFill>
                  <a:schemeClr val="tx2"/>
                </a:solidFill>
                <a:latin typeface="Arial" charset="0"/>
              </a:defRPr>
            </a:lvl6pPr>
            <a:lvl7pPr marL="914400" algn="l" rtl="0" eaLnBrk="1" fontAlgn="base" hangingPunct="1">
              <a:lnSpc>
                <a:spcPct val="95000"/>
              </a:lnSpc>
              <a:spcBef>
                <a:spcPct val="0"/>
              </a:spcBef>
              <a:spcAft>
                <a:spcPct val="0"/>
              </a:spcAft>
              <a:defRPr sz="2800" b="1">
                <a:solidFill>
                  <a:schemeClr val="tx2"/>
                </a:solidFill>
                <a:latin typeface="Arial" charset="0"/>
              </a:defRPr>
            </a:lvl7pPr>
            <a:lvl8pPr marL="1371600" algn="l" rtl="0" eaLnBrk="1" fontAlgn="base" hangingPunct="1">
              <a:lnSpc>
                <a:spcPct val="95000"/>
              </a:lnSpc>
              <a:spcBef>
                <a:spcPct val="0"/>
              </a:spcBef>
              <a:spcAft>
                <a:spcPct val="0"/>
              </a:spcAft>
              <a:defRPr sz="2800" b="1">
                <a:solidFill>
                  <a:schemeClr val="tx2"/>
                </a:solidFill>
                <a:latin typeface="Arial" charset="0"/>
              </a:defRPr>
            </a:lvl8pPr>
            <a:lvl9pPr marL="1828800" algn="l" rtl="0" eaLnBrk="1" fontAlgn="base" hangingPunct="1">
              <a:lnSpc>
                <a:spcPct val="95000"/>
              </a:lnSpc>
              <a:spcBef>
                <a:spcPct val="0"/>
              </a:spcBef>
              <a:spcAft>
                <a:spcPct val="0"/>
              </a:spcAft>
              <a:defRPr sz="2800" b="1">
                <a:solidFill>
                  <a:schemeClr val="tx2"/>
                </a:solidFill>
                <a:latin typeface="Arial" charset="0"/>
              </a:defRPr>
            </a:lvl9pPr>
          </a:lstStyle>
          <a:p>
            <a:r>
              <a:rPr lang="en-US" kern="0" dirty="0"/>
              <a:t>Export Control Restrictions</a:t>
            </a:r>
          </a:p>
        </p:txBody>
      </p:sp>
      <p:sp>
        <p:nvSpPr>
          <p:cNvPr id="22" name="TextBox 21">
            <a:extLst>
              <a:ext uri="{FF2B5EF4-FFF2-40B4-BE49-F238E27FC236}">
                <a16:creationId xmlns:a16="http://schemas.microsoft.com/office/drawing/2014/main" id="{830578F5-5F78-6FB5-4B0F-E676AA4BB776}"/>
              </a:ext>
            </a:extLst>
          </p:cNvPr>
          <p:cNvSpPr txBox="1"/>
          <p:nvPr userDrawn="1"/>
        </p:nvSpPr>
        <p:spPr>
          <a:xfrm>
            <a:off x="272995" y="6032100"/>
            <a:ext cx="5480646" cy="553998"/>
          </a:xfrm>
          <a:prstGeom prst="rect">
            <a:avLst/>
          </a:prstGeom>
          <a:noFill/>
        </p:spPr>
        <p:txBody>
          <a:bodyPr wrap="square">
            <a:spAutoFit/>
          </a:bodyPr>
          <a:lstStyle/>
          <a:p>
            <a:pPr marL="0" indent="0" algn="l">
              <a:spcBef>
                <a:spcPts val="300"/>
              </a:spcBef>
              <a:spcAft>
                <a:spcPts val="300"/>
              </a:spcAft>
              <a:buNone/>
            </a:pPr>
            <a:r>
              <a:rPr lang="en-US" sz="800" dirty="0">
                <a:solidFill>
                  <a:schemeClr val="tx1"/>
                </a:solidFill>
                <a:latin typeface="+mn-lt"/>
              </a:rPr>
              <a:t>© 2025 Electric Power Research Institute (EPRI), Inc. All rights reserved. </a:t>
            </a:r>
          </a:p>
          <a:p>
            <a:pPr marL="0" indent="0" algn="l">
              <a:spcBef>
                <a:spcPts val="300"/>
              </a:spcBef>
              <a:spcAft>
                <a:spcPts val="300"/>
              </a:spcAft>
              <a:buNone/>
            </a:pPr>
            <a:r>
              <a:rPr lang="en-US" sz="800" dirty="0">
                <a:solidFill>
                  <a:schemeClr val="tx1"/>
                </a:solidFill>
                <a:latin typeface="+mn-lt"/>
              </a:rPr>
              <a:t>Electric Power Research Institute, EPRI, and TOGETHER…SHAPING THE FUTURE OF ENERGY are registered marks of the Electric Power Research Institute, Inc. in the U.S. and worldwide</a:t>
            </a:r>
            <a:r>
              <a:rPr lang="en-US" sz="900" dirty="0">
                <a:solidFill>
                  <a:schemeClr val="tx1"/>
                </a:solidFill>
                <a:latin typeface="+mn-lt"/>
              </a:rPr>
              <a:t>.</a:t>
            </a:r>
            <a:endParaRPr lang="en-US" sz="900" dirty="0">
              <a:latin typeface="+mn-lt"/>
            </a:endParaRPr>
          </a:p>
        </p:txBody>
      </p:sp>
      <p:pic>
        <p:nvPicPr>
          <p:cNvPr id="23" name="Picture 22">
            <a:extLst>
              <a:ext uri="{FF2B5EF4-FFF2-40B4-BE49-F238E27FC236}">
                <a16:creationId xmlns:a16="http://schemas.microsoft.com/office/drawing/2014/main" id="{8B753B73-B8D4-1DCD-BDF3-F0F9473967F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377270" y="1568056"/>
            <a:ext cx="648970" cy="685800"/>
          </a:xfrm>
          <a:prstGeom prst="rect">
            <a:avLst/>
          </a:prstGeom>
          <a:ln>
            <a:noFill/>
          </a:ln>
          <a:extLst>
            <a:ext uri="{53640926-AAD7-44D8-BBD7-CCE9431645EC}">
              <a14:shadowObscured xmlns:a14="http://schemas.microsoft.com/office/drawing/2010/main"/>
            </a:ext>
          </a:extLst>
        </p:spPr>
      </p:pic>
      <p:sp>
        <p:nvSpPr>
          <p:cNvPr id="25" name="Text Placeholder 24">
            <a:extLst>
              <a:ext uri="{FF2B5EF4-FFF2-40B4-BE49-F238E27FC236}">
                <a16:creationId xmlns:a16="http://schemas.microsoft.com/office/drawing/2014/main" id="{E3F9329B-4878-07C2-BA6D-6D98728BECEC}"/>
              </a:ext>
            </a:extLst>
          </p:cNvPr>
          <p:cNvSpPr>
            <a:spLocks noGrp="1"/>
          </p:cNvSpPr>
          <p:nvPr>
            <p:ph type="body" sz="quarter" idx="10" hasCustomPrompt="1"/>
          </p:nvPr>
        </p:nvSpPr>
        <p:spPr>
          <a:xfrm>
            <a:off x="272995" y="5704836"/>
            <a:ext cx="1698349" cy="308734"/>
          </a:xfrm>
        </p:spPr>
        <p:txBody>
          <a:bodyPr>
            <a:noAutofit/>
          </a:bodyPr>
          <a:lstStyle>
            <a:lvl1pPr marL="0" indent="0">
              <a:buNone/>
              <a:defRPr sz="900" b="1"/>
            </a:lvl1pPr>
            <a:lvl2pPr marL="287338" indent="0">
              <a:buNone/>
              <a:defRPr sz="900"/>
            </a:lvl2pPr>
            <a:lvl3pPr marL="631825" indent="0">
              <a:buNone/>
              <a:defRPr sz="900"/>
            </a:lvl3pPr>
            <a:lvl4pPr marL="973138" indent="0">
              <a:buNone/>
              <a:defRPr sz="900"/>
            </a:lvl4pPr>
            <a:lvl5pPr marL="1312863" indent="0">
              <a:buNone/>
              <a:defRPr sz="900"/>
            </a:lvl5pPr>
          </a:lstStyle>
          <a:p>
            <a:pPr lvl="0"/>
            <a:r>
              <a:rPr lang="en-US" dirty="0"/>
              <a:t>Click to add Product ID Number</a:t>
            </a:r>
          </a:p>
        </p:txBody>
      </p:sp>
      <p:sp>
        <p:nvSpPr>
          <p:cNvPr id="26" name="Title 1">
            <a:extLst>
              <a:ext uri="{FF2B5EF4-FFF2-40B4-BE49-F238E27FC236}">
                <a16:creationId xmlns:a16="http://schemas.microsoft.com/office/drawing/2014/main" id="{02425B2F-7923-14C0-F6D6-622846493C77}"/>
              </a:ext>
            </a:extLst>
          </p:cNvPr>
          <p:cNvSpPr txBox="1">
            <a:spLocks/>
          </p:cNvSpPr>
          <p:nvPr userDrawn="1"/>
        </p:nvSpPr>
        <p:spPr bwMode="auto">
          <a:xfrm>
            <a:off x="6368995" y="188722"/>
            <a:ext cx="5339301" cy="1159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algn="l" rtl="0" eaLnBrk="1" fontAlgn="base" hangingPunct="1">
              <a:lnSpc>
                <a:spcPct val="100000"/>
              </a:lnSpc>
              <a:spcBef>
                <a:spcPct val="0"/>
              </a:spcBef>
              <a:spcAft>
                <a:spcPct val="0"/>
              </a:spcAft>
              <a:defRPr sz="3200" b="1">
                <a:solidFill>
                  <a:schemeClr val="tx1">
                    <a:lumMod val="85000"/>
                    <a:lumOff val="15000"/>
                  </a:schemeClr>
                </a:solidFill>
                <a:latin typeface="+mj-lt"/>
                <a:ea typeface="+mj-ea"/>
                <a:cs typeface="+mj-cs"/>
              </a:defRPr>
            </a:lvl1pPr>
            <a:lvl2pPr algn="l" rtl="0" eaLnBrk="1" fontAlgn="base" hangingPunct="1">
              <a:lnSpc>
                <a:spcPct val="95000"/>
              </a:lnSpc>
              <a:spcBef>
                <a:spcPct val="0"/>
              </a:spcBef>
              <a:spcAft>
                <a:spcPct val="0"/>
              </a:spcAft>
              <a:defRPr sz="2800" b="1">
                <a:solidFill>
                  <a:schemeClr val="tx2"/>
                </a:solidFill>
                <a:latin typeface="Arial" charset="0"/>
              </a:defRPr>
            </a:lvl2pPr>
            <a:lvl3pPr algn="l" rtl="0" eaLnBrk="1" fontAlgn="base" hangingPunct="1">
              <a:lnSpc>
                <a:spcPct val="95000"/>
              </a:lnSpc>
              <a:spcBef>
                <a:spcPct val="0"/>
              </a:spcBef>
              <a:spcAft>
                <a:spcPct val="0"/>
              </a:spcAft>
              <a:defRPr sz="2800" b="1">
                <a:solidFill>
                  <a:schemeClr val="tx2"/>
                </a:solidFill>
                <a:latin typeface="Arial" charset="0"/>
              </a:defRPr>
            </a:lvl3pPr>
            <a:lvl4pPr algn="l" rtl="0" eaLnBrk="1" fontAlgn="base" hangingPunct="1">
              <a:lnSpc>
                <a:spcPct val="95000"/>
              </a:lnSpc>
              <a:spcBef>
                <a:spcPct val="0"/>
              </a:spcBef>
              <a:spcAft>
                <a:spcPct val="0"/>
              </a:spcAft>
              <a:defRPr sz="2800" b="1">
                <a:solidFill>
                  <a:schemeClr val="tx2"/>
                </a:solidFill>
                <a:latin typeface="Arial" charset="0"/>
              </a:defRPr>
            </a:lvl4pPr>
            <a:lvl5pPr algn="l" rtl="0" eaLnBrk="1" fontAlgn="base" hangingPunct="1">
              <a:lnSpc>
                <a:spcPct val="95000"/>
              </a:lnSpc>
              <a:spcBef>
                <a:spcPct val="0"/>
              </a:spcBef>
              <a:spcAft>
                <a:spcPct val="0"/>
              </a:spcAft>
              <a:defRPr sz="2800" b="1">
                <a:solidFill>
                  <a:schemeClr val="tx2"/>
                </a:solidFill>
                <a:latin typeface="Arial" charset="0"/>
              </a:defRPr>
            </a:lvl5pPr>
            <a:lvl6pPr marL="457200" algn="l" rtl="0" eaLnBrk="1" fontAlgn="base" hangingPunct="1">
              <a:lnSpc>
                <a:spcPct val="95000"/>
              </a:lnSpc>
              <a:spcBef>
                <a:spcPct val="0"/>
              </a:spcBef>
              <a:spcAft>
                <a:spcPct val="0"/>
              </a:spcAft>
              <a:defRPr sz="2800" b="1">
                <a:solidFill>
                  <a:schemeClr val="tx2"/>
                </a:solidFill>
                <a:latin typeface="Arial" charset="0"/>
              </a:defRPr>
            </a:lvl6pPr>
            <a:lvl7pPr marL="914400" algn="l" rtl="0" eaLnBrk="1" fontAlgn="base" hangingPunct="1">
              <a:lnSpc>
                <a:spcPct val="95000"/>
              </a:lnSpc>
              <a:spcBef>
                <a:spcPct val="0"/>
              </a:spcBef>
              <a:spcAft>
                <a:spcPct val="0"/>
              </a:spcAft>
              <a:defRPr sz="2800" b="1">
                <a:solidFill>
                  <a:schemeClr val="tx2"/>
                </a:solidFill>
                <a:latin typeface="Arial" charset="0"/>
              </a:defRPr>
            </a:lvl7pPr>
            <a:lvl8pPr marL="1371600" algn="l" rtl="0" eaLnBrk="1" fontAlgn="base" hangingPunct="1">
              <a:lnSpc>
                <a:spcPct val="95000"/>
              </a:lnSpc>
              <a:spcBef>
                <a:spcPct val="0"/>
              </a:spcBef>
              <a:spcAft>
                <a:spcPct val="0"/>
              </a:spcAft>
              <a:defRPr sz="2800" b="1">
                <a:solidFill>
                  <a:schemeClr val="tx2"/>
                </a:solidFill>
                <a:latin typeface="Arial" charset="0"/>
              </a:defRPr>
            </a:lvl8pPr>
            <a:lvl9pPr marL="1828800" algn="l" rtl="0" eaLnBrk="1" fontAlgn="base" hangingPunct="1">
              <a:lnSpc>
                <a:spcPct val="95000"/>
              </a:lnSpc>
              <a:spcBef>
                <a:spcPct val="0"/>
              </a:spcBef>
              <a:spcAft>
                <a:spcPct val="0"/>
              </a:spcAft>
              <a:defRPr sz="2800" b="1">
                <a:solidFill>
                  <a:schemeClr val="tx2"/>
                </a:solidFill>
                <a:latin typeface="Arial" charset="0"/>
              </a:defRPr>
            </a:lvl9pPr>
          </a:lstStyle>
          <a:p>
            <a:r>
              <a:rPr lang="en-US" kern="0" dirty="0"/>
              <a:t>About EPRI</a:t>
            </a:r>
          </a:p>
        </p:txBody>
      </p:sp>
    </p:spTree>
    <p:extLst>
      <p:ext uri="{BB962C8B-B14F-4D97-AF65-F5344CB8AC3E}">
        <p14:creationId xmlns:p14="http://schemas.microsoft.com/office/powerpoint/2010/main" val="2303398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16966-DDD1-CA90-43EF-A1F60858B3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5F0603-DA96-9758-CD5C-387CDA0364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DFEF41-6B58-9E78-66C1-10E2F6B82F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37DFED-0239-A054-9A8E-A986080686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051BB3-DD16-9BAC-7F65-A7199FD724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D849C6-8099-A762-0B4E-DB624C57E90A}"/>
              </a:ext>
            </a:extLst>
          </p:cNvPr>
          <p:cNvSpPr>
            <a:spLocks noGrp="1"/>
          </p:cNvSpPr>
          <p:nvPr>
            <p:ph type="dt" sz="half" idx="10"/>
          </p:nvPr>
        </p:nvSpPr>
        <p:spPr/>
        <p:txBody>
          <a:bodyPr/>
          <a:lstStyle/>
          <a:p>
            <a:fld id="{3F38D456-0856-40BC-A1FC-AD22B129DD3A}" type="datetimeFigureOut">
              <a:rPr lang="en-US" smtClean="0"/>
              <a:t>7/10/2025</a:t>
            </a:fld>
            <a:endParaRPr lang="en-US"/>
          </a:p>
        </p:txBody>
      </p:sp>
      <p:sp>
        <p:nvSpPr>
          <p:cNvPr id="8" name="Footer Placeholder 7">
            <a:extLst>
              <a:ext uri="{FF2B5EF4-FFF2-40B4-BE49-F238E27FC236}">
                <a16:creationId xmlns:a16="http://schemas.microsoft.com/office/drawing/2014/main" id="{92DA4F31-4E41-7769-44AB-D9B20D5538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0A7F62-9ADA-8616-A201-95A7F5FF8730}"/>
              </a:ext>
            </a:extLst>
          </p:cNvPr>
          <p:cNvSpPr>
            <a:spLocks noGrp="1"/>
          </p:cNvSpPr>
          <p:nvPr>
            <p:ph type="sldNum" sz="quarter" idx="12"/>
          </p:nvPr>
        </p:nvSpPr>
        <p:spPr/>
        <p:txBody>
          <a:bodyPr/>
          <a:lstStyle/>
          <a:p>
            <a:fld id="{640D1265-126F-4F46-AD3E-C499698131D2}" type="slidenum">
              <a:rPr lang="en-US" smtClean="0"/>
              <a:t>‹#›</a:t>
            </a:fld>
            <a:endParaRPr lang="en-US"/>
          </a:p>
        </p:txBody>
      </p:sp>
    </p:spTree>
    <p:extLst>
      <p:ext uri="{BB962C8B-B14F-4D97-AF65-F5344CB8AC3E}">
        <p14:creationId xmlns:p14="http://schemas.microsoft.com/office/powerpoint/2010/main" val="3837694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7EFC8-F92F-E3F5-3884-7A5DF45C92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EDC2C8-8DED-AA95-5AF3-3480425C049A}"/>
              </a:ext>
            </a:extLst>
          </p:cNvPr>
          <p:cNvSpPr>
            <a:spLocks noGrp="1"/>
          </p:cNvSpPr>
          <p:nvPr>
            <p:ph type="dt" sz="half" idx="10"/>
          </p:nvPr>
        </p:nvSpPr>
        <p:spPr/>
        <p:txBody>
          <a:bodyPr/>
          <a:lstStyle/>
          <a:p>
            <a:fld id="{3F38D456-0856-40BC-A1FC-AD22B129DD3A}" type="datetimeFigureOut">
              <a:rPr lang="en-US" smtClean="0"/>
              <a:t>7/10/2025</a:t>
            </a:fld>
            <a:endParaRPr lang="en-US"/>
          </a:p>
        </p:txBody>
      </p:sp>
      <p:sp>
        <p:nvSpPr>
          <p:cNvPr id="4" name="Footer Placeholder 3">
            <a:extLst>
              <a:ext uri="{FF2B5EF4-FFF2-40B4-BE49-F238E27FC236}">
                <a16:creationId xmlns:a16="http://schemas.microsoft.com/office/drawing/2014/main" id="{8FFC6D19-0DA4-B3A5-5661-2E39D9FF74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BB9B59-6143-C031-289A-52395FA81F32}"/>
              </a:ext>
            </a:extLst>
          </p:cNvPr>
          <p:cNvSpPr>
            <a:spLocks noGrp="1"/>
          </p:cNvSpPr>
          <p:nvPr>
            <p:ph type="sldNum" sz="quarter" idx="12"/>
          </p:nvPr>
        </p:nvSpPr>
        <p:spPr/>
        <p:txBody>
          <a:bodyPr/>
          <a:lstStyle/>
          <a:p>
            <a:fld id="{640D1265-126F-4F46-AD3E-C499698131D2}" type="slidenum">
              <a:rPr lang="en-US" smtClean="0"/>
              <a:t>‹#›</a:t>
            </a:fld>
            <a:endParaRPr lang="en-US"/>
          </a:p>
        </p:txBody>
      </p:sp>
    </p:spTree>
    <p:extLst>
      <p:ext uri="{BB962C8B-B14F-4D97-AF65-F5344CB8AC3E}">
        <p14:creationId xmlns:p14="http://schemas.microsoft.com/office/powerpoint/2010/main" val="985006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CB5BE8-1D65-1AFF-E0D1-14F8898F9F9A}"/>
              </a:ext>
            </a:extLst>
          </p:cNvPr>
          <p:cNvSpPr>
            <a:spLocks noGrp="1"/>
          </p:cNvSpPr>
          <p:nvPr>
            <p:ph type="dt" sz="half" idx="10"/>
          </p:nvPr>
        </p:nvSpPr>
        <p:spPr/>
        <p:txBody>
          <a:bodyPr/>
          <a:lstStyle/>
          <a:p>
            <a:fld id="{3F38D456-0856-40BC-A1FC-AD22B129DD3A}" type="datetimeFigureOut">
              <a:rPr lang="en-US" smtClean="0"/>
              <a:t>7/10/2025</a:t>
            </a:fld>
            <a:endParaRPr lang="en-US"/>
          </a:p>
        </p:txBody>
      </p:sp>
      <p:sp>
        <p:nvSpPr>
          <p:cNvPr id="3" name="Footer Placeholder 2">
            <a:extLst>
              <a:ext uri="{FF2B5EF4-FFF2-40B4-BE49-F238E27FC236}">
                <a16:creationId xmlns:a16="http://schemas.microsoft.com/office/drawing/2014/main" id="{73A75B98-5012-E370-9201-8FD37FA030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9EF24E-7FBD-8EBE-3B31-C29182EB55B3}"/>
              </a:ext>
            </a:extLst>
          </p:cNvPr>
          <p:cNvSpPr>
            <a:spLocks noGrp="1"/>
          </p:cNvSpPr>
          <p:nvPr>
            <p:ph type="sldNum" sz="quarter" idx="12"/>
          </p:nvPr>
        </p:nvSpPr>
        <p:spPr/>
        <p:txBody>
          <a:bodyPr/>
          <a:lstStyle/>
          <a:p>
            <a:fld id="{640D1265-126F-4F46-AD3E-C499698131D2}" type="slidenum">
              <a:rPr lang="en-US" smtClean="0"/>
              <a:t>‹#›</a:t>
            </a:fld>
            <a:endParaRPr lang="en-US"/>
          </a:p>
        </p:txBody>
      </p:sp>
    </p:spTree>
    <p:extLst>
      <p:ext uri="{BB962C8B-B14F-4D97-AF65-F5344CB8AC3E}">
        <p14:creationId xmlns:p14="http://schemas.microsoft.com/office/powerpoint/2010/main" val="1300367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A6595-4CC9-6ACE-FA73-463E736BE4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1663E2-937D-0F87-8FE5-F8FA6FC772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500E25-9B40-F1CF-E14A-5B01A73493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664B96-A087-64CC-9B2F-49386ADC2004}"/>
              </a:ext>
            </a:extLst>
          </p:cNvPr>
          <p:cNvSpPr>
            <a:spLocks noGrp="1"/>
          </p:cNvSpPr>
          <p:nvPr>
            <p:ph type="dt" sz="half" idx="10"/>
          </p:nvPr>
        </p:nvSpPr>
        <p:spPr/>
        <p:txBody>
          <a:bodyPr/>
          <a:lstStyle/>
          <a:p>
            <a:fld id="{3F38D456-0856-40BC-A1FC-AD22B129DD3A}" type="datetimeFigureOut">
              <a:rPr lang="en-US" smtClean="0"/>
              <a:t>7/10/2025</a:t>
            </a:fld>
            <a:endParaRPr lang="en-US"/>
          </a:p>
        </p:txBody>
      </p:sp>
      <p:sp>
        <p:nvSpPr>
          <p:cNvPr id="6" name="Footer Placeholder 5">
            <a:extLst>
              <a:ext uri="{FF2B5EF4-FFF2-40B4-BE49-F238E27FC236}">
                <a16:creationId xmlns:a16="http://schemas.microsoft.com/office/drawing/2014/main" id="{8EB67269-C542-3912-D9B1-CC14F17A91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C28CD2-AB8D-6B50-CCAD-EB8622E254B0}"/>
              </a:ext>
            </a:extLst>
          </p:cNvPr>
          <p:cNvSpPr>
            <a:spLocks noGrp="1"/>
          </p:cNvSpPr>
          <p:nvPr>
            <p:ph type="sldNum" sz="quarter" idx="12"/>
          </p:nvPr>
        </p:nvSpPr>
        <p:spPr/>
        <p:txBody>
          <a:bodyPr/>
          <a:lstStyle/>
          <a:p>
            <a:fld id="{640D1265-126F-4F46-AD3E-C499698131D2}" type="slidenum">
              <a:rPr lang="en-US" smtClean="0"/>
              <a:t>‹#›</a:t>
            </a:fld>
            <a:endParaRPr lang="en-US"/>
          </a:p>
        </p:txBody>
      </p:sp>
    </p:spTree>
    <p:extLst>
      <p:ext uri="{BB962C8B-B14F-4D97-AF65-F5344CB8AC3E}">
        <p14:creationId xmlns:p14="http://schemas.microsoft.com/office/powerpoint/2010/main" val="40236150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image" Target="../media/image2.svg"/><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image" Target="../media/image1.png"/><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theme" Target="../theme/theme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image" Target="../media/image24.svg"/><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image" Target="../media/image23.png"/><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theme" Target="../theme/theme4.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59.xml"/><Relationship Id="rId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Rectangle 21">
            <a:extLst>
              <a:ext uri="{FF2B5EF4-FFF2-40B4-BE49-F238E27FC236}">
                <a16:creationId xmlns:a16="http://schemas.microsoft.com/office/drawing/2014/main" id="{5DF57B04-D6F9-4D53-867D-F4768956F1F6}"/>
              </a:ext>
            </a:extLst>
          </p:cNvPr>
          <p:cNvSpPr/>
          <p:nvPr/>
        </p:nvSpPr>
        <p:spPr>
          <a:xfrm>
            <a:off x="0" y="6675437"/>
            <a:ext cx="12192000" cy="1841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26" name="Rectangle 2"/>
          <p:cNvSpPr>
            <a:spLocks noGrp="1" noChangeArrowheads="1"/>
          </p:cNvSpPr>
          <p:nvPr>
            <p:ph type="title"/>
          </p:nvPr>
        </p:nvSpPr>
        <p:spPr bwMode="auto">
          <a:xfrm>
            <a:off x="365760" y="182563"/>
            <a:ext cx="11460480" cy="731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65760" y="1005840"/>
            <a:ext cx="11460480" cy="55168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Box 47"/>
          <p:cNvSpPr txBox="1">
            <a:spLocks noChangeArrowheads="1"/>
          </p:cNvSpPr>
          <p:nvPr/>
        </p:nvSpPr>
        <p:spPr bwMode="auto">
          <a:xfrm>
            <a:off x="4656903" y="6659790"/>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tx1">
                    <a:lumMod val="50000"/>
                    <a:lumOff val="50000"/>
                  </a:schemeClr>
                </a:solidFill>
                <a:latin typeface="Calibri Light" panose="020F0302020204030204" pitchFamily="34" charset="0"/>
                <a:cs typeface="Calibri Light" panose="020F0302020204030204" pitchFamily="34" charset="0"/>
              </a:rPr>
              <a:t>© 2025 Electric Power Research Institute, Inc. All rights reserved.</a:t>
            </a:r>
          </a:p>
        </p:txBody>
      </p:sp>
      <p:sp>
        <p:nvSpPr>
          <p:cNvPr id="1060" name="Text Box 36"/>
          <p:cNvSpPr txBox="1">
            <a:spLocks noChangeArrowheads="1"/>
          </p:cNvSpPr>
          <p:nvPr/>
        </p:nvSpPr>
        <p:spPr bwMode="auto">
          <a:xfrm>
            <a:off x="81280" y="6659790"/>
            <a:ext cx="810684" cy="215444"/>
          </a:xfrm>
          <a:prstGeom prst="rect">
            <a:avLst/>
          </a:prstGeom>
          <a:noFill/>
          <a:ln w="9525">
            <a:noFill/>
            <a:miter lim="800000"/>
            <a:headEnd/>
            <a:tailEnd/>
          </a:ln>
          <a:effectLst/>
        </p:spPr>
        <p:txBody>
          <a:bodyPr>
            <a:spAutoFit/>
          </a:bodyPr>
          <a:lstStyle/>
          <a:p>
            <a:pPr algn="l">
              <a:spcBef>
                <a:spcPts val="0"/>
              </a:spcBef>
            </a:pPr>
            <a:fld id="{324FBA8B-C479-4BF9-A515-8ED623D42A4A}" type="slidenum">
              <a:rPr lang="en-US" sz="800">
                <a:solidFill>
                  <a:schemeClr val="tx1">
                    <a:lumMod val="50000"/>
                    <a:lumOff val="50000"/>
                  </a:schemeClr>
                </a:solidFill>
              </a:rPr>
              <a:pPr algn="l">
                <a:spcBef>
                  <a:spcPts val="0"/>
                </a:spcBef>
              </a:pPr>
              <a:t>‹#›</a:t>
            </a:fld>
            <a:endParaRPr lang="en-US" sz="800" dirty="0">
              <a:solidFill>
                <a:schemeClr val="tx1">
                  <a:lumMod val="50000"/>
                  <a:lumOff val="50000"/>
                </a:schemeClr>
              </a:solidFill>
            </a:endParaRPr>
          </a:p>
        </p:txBody>
      </p:sp>
      <p:sp>
        <p:nvSpPr>
          <p:cNvPr id="11" name="Rectangle 10"/>
          <p:cNvSpPr/>
          <p:nvPr/>
        </p:nvSpPr>
        <p:spPr bwMode="auto">
          <a:xfrm rot="5400000" flipH="1">
            <a:off x="6044268" y="-6044268"/>
            <a:ext cx="103465" cy="12192001"/>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pic>
        <p:nvPicPr>
          <p:cNvPr id="4" name="Graphic 3">
            <a:extLst>
              <a:ext uri="{FF2B5EF4-FFF2-40B4-BE49-F238E27FC236}">
                <a16:creationId xmlns:a16="http://schemas.microsoft.com/office/drawing/2014/main" id="{3AD1C04C-FF14-E24F-BEA1-4C27E393842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533578" y="6719007"/>
            <a:ext cx="570318" cy="110658"/>
          </a:xfrm>
          <a:prstGeom prst="rect">
            <a:avLst/>
          </a:prstGeom>
        </p:spPr>
      </p:pic>
    </p:spTree>
    <p:extLst>
      <p:ext uri="{BB962C8B-B14F-4D97-AF65-F5344CB8AC3E}">
        <p14:creationId xmlns:p14="http://schemas.microsoft.com/office/powerpoint/2010/main" val="3969444620"/>
      </p:ext>
    </p:extLst>
  </p:cSld>
  <p:clrMap bg1="lt1" tx1="dk1" bg2="lt2" tx2="dk2" accent1="accent1" accent2="accent2" accent3="accent3" accent4="accent4" accent5="accent5" accent6="accent6" hlink="hlink" folHlink="folHlink"/>
  <p:sldLayoutIdLst>
    <p:sldLayoutId id="2147483778" r:id="rId1"/>
  </p:sldLayoutIdLst>
  <p:txStyles>
    <p:titleStyle>
      <a:lvl1pPr algn="l" rtl="0" eaLnBrk="1" fontAlgn="base" hangingPunct="1">
        <a:lnSpc>
          <a:spcPct val="100000"/>
        </a:lnSpc>
        <a:spcBef>
          <a:spcPct val="0"/>
        </a:spcBef>
        <a:spcAft>
          <a:spcPct val="0"/>
        </a:spcAft>
        <a:defRPr sz="3200" b="1">
          <a:solidFill>
            <a:schemeClr val="tx1"/>
          </a:solidFill>
          <a:latin typeface="+mj-lt"/>
          <a:ea typeface="+mj-ea"/>
          <a:cs typeface="+mj-cs"/>
        </a:defRPr>
      </a:lvl1pPr>
      <a:lvl2pPr algn="l" rtl="0" eaLnBrk="1" fontAlgn="base" hangingPunct="1">
        <a:lnSpc>
          <a:spcPct val="95000"/>
        </a:lnSpc>
        <a:spcBef>
          <a:spcPct val="0"/>
        </a:spcBef>
        <a:spcAft>
          <a:spcPct val="0"/>
        </a:spcAft>
        <a:defRPr sz="2800" b="1">
          <a:solidFill>
            <a:schemeClr val="tx2"/>
          </a:solidFill>
          <a:latin typeface="Arial" charset="0"/>
        </a:defRPr>
      </a:lvl2pPr>
      <a:lvl3pPr algn="l" rtl="0" eaLnBrk="1" fontAlgn="base" hangingPunct="1">
        <a:lnSpc>
          <a:spcPct val="95000"/>
        </a:lnSpc>
        <a:spcBef>
          <a:spcPct val="0"/>
        </a:spcBef>
        <a:spcAft>
          <a:spcPct val="0"/>
        </a:spcAft>
        <a:defRPr sz="2800" b="1">
          <a:solidFill>
            <a:schemeClr val="tx2"/>
          </a:solidFill>
          <a:latin typeface="Arial" charset="0"/>
        </a:defRPr>
      </a:lvl3pPr>
      <a:lvl4pPr algn="l" rtl="0" eaLnBrk="1" fontAlgn="base" hangingPunct="1">
        <a:lnSpc>
          <a:spcPct val="95000"/>
        </a:lnSpc>
        <a:spcBef>
          <a:spcPct val="0"/>
        </a:spcBef>
        <a:spcAft>
          <a:spcPct val="0"/>
        </a:spcAft>
        <a:defRPr sz="2800" b="1">
          <a:solidFill>
            <a:schemeClr val="tx2"/>
          </a:solidFill>
          <a:latin typeface="Arial" charset="0"/>
        </a:defRPr>
      </a:lvl4pPr>
      <a:lvl5pPr algn="l" rtl="0" eaLnBrk="1" fontAlgn="base" hangingPunct="1">
        <a:lnSpc>
          <a:spcPct val="95000"/>
        </a:lnSpc>
        <a:spcBef>
          <a:spcPct val="0"/>
        </a:spcBef>
        <a:spcAft>
          <a:spcPct val="0"/>
        </a:spcAft>
        <a:defRPr sz="2800" b="1">
          <a:solidFill>
            <a:schemeClr val="tx2"/>
          </a:solidFill>
          <a:latin typeface="Arial" charset="0"/>
        </a:defRPr>
      </a:lvl5pPr>
      <a:lvl6pPr marL="457200" algn="l" rtl="0" eaLnBrk="1" fontAlgn="base" hangingPunct="1">
        <a:lnSpc>
          <a:spcPct val="95000"/>
        </a:lnSpc>
        <a:spcBef>
          <a:spcPct val="0"/>
        </a:spcBef>
        <a:spcAft>
          <a:spcPct val="0"/>
        </a:spcAft>
        <a:defRPr sz="2800" b="1">
          <a:solidFill>
            <a:schemeClr val="tx2"/>
          </a:solidFill>
          <a:latin typeface="Arial" charset="0"/>
        </a:defRPr>
      </a:lvl6pPr>
      <a:lvl7pPr marL="914400" algn="l" rtl="0" eaLnBrk="1" fontAlgn="base" hangingPunct="1">
        <a:lnSpc>
          <a:spcPct val="95000"/>
        </a:lnSpc>
        <a:spcBef>
          <a:spcPct val="0"/>
        </a:spcBef>
        <a:spcAft>
          <a:spcPct val="0"/>
        </a:spcAft>
        <a:defRPr sz="2800" b="1">
          <a:solidFill>
            <a:schemeClr val="tx2"/>
          </a:solidFill>
          <a:latin typeface="Arial" charset="0"/>
        </a:defRPr>
      </a:lvl7pPr>
      <a:lvl8pPr marL="1371600" algn="l" rtl="0" eaLnBrk="1" fontAlgn="base" hangingPunct="1">
        <a:lnSpc>
          <a:spcPct val="95000"/>
        </a:lnSpc>
        <a:spcBef>
          <a:spcPct val="0"/>
        </a:spcBef>
        <a:spcAft>
          <a:spcPct val="0"/>
        </a:spcAft>
        <a:defRPr sz="2800" b="1">
          <a:solidFill>
            <a:schemeClr val="tx2"/>
          </a:solidFill>
          <a:latin typeface="Arial" charset="0"/>
        </a:defRPr>
      </a:lvl8pPr>
      <a:lvl9pPr marL="1828800" algn="l" rtl="0" eaLnBrk="1" fontAlgn="base" hangingPunct="1">
        <a:lnSpc>
          <a:spcPct val="95000"/>
        </a:lnSpc>
        <a:spcBef>
          <a:spcPct val="0"/>
        </a:spcBef>
        <a:spcAft>
          <a:spcPct val="0"/>
        </a:spcAft>
        <a:defRPr sz="2800" b="1">
          <a:solidFill>
            <a:schemeClr val="tx2"/>
          </a:solidFill>
          <a:latin typeface="Arial" charset="0"/>
        </a:defRPr>
      </a:lvl9pPr>
    </p:titleStyle>
    <p:bodyStyle>
      <a:lvl1pPr marL="231775" indent="-231775"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3200">
          <a:solidFill>
            <a:schemeClr val="tx1"/>
          </a:solidFill>
          <a:latin typeface="+mn-lt"/>
          <a:ea typeface="+mn-ea"/>
          <a:cs typeface="+mn-cs"/>
        </a:defRPr>
      </a:lvl1pPr>
      <a:lvl2pPr marL="566738" indent="-279400" algn="l" rtl="0" eaLnBrk="1" fontAlgn="base" hangingPunct="1">
        <a:lnSpc>
          <a:spcPct val="100000"/>
        </a:lnSpc>
        <a:spcBef>
          <a:spcPct val="0"/>
        </a:spcBef>
        <a:spcAft>
          <a:spcPts val="600"/>
        </a:spcAft>
        <a:buClr>
          <a:schemeClr val="tx1">
            <a:lumMod val="65000"/>
            <a:lumOff val="35000"/>
          </a:schemeClr>
        </a:buClr>
        <a:buSzPct val="80000"/>
        <a:buChar char="–"/>
        <a:defRPr sz="2800">
          <a:solidFill>
            <a:schemeClr val="tx1"/>
          </a:solidFill>
          <a:latin typeface="+mn-lt"/>
        </a:defRPr>
      </a:lvl2pPr>
      <a:lvl3pPr marL="855663" indent="-223838"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2800">
          <a:solidFill>
            <a:schemeClr val="tx1"/>
          </a:solidFill>
          <a:latin typeface="+mn-lt"/>
        </a:defRPr>
      </a:lvl3pPr>
      <a:lvl4pPr marL="1262063" indent="-288925" algn="l" rtl="0" eaLnBrk="1" fontAlgn="base" hangingPunct="1">
        <a:lnSpc>
          <a:spcPct val="100000"/>
        </a:lnSpc>
        <a:spcBef>
          <a:spcPct val="0"/>
        </a:spcBef>
        <a:spcAft>
          <a:spcPts val="600"/>
        </a:spcAft>
        <a:buClr>
          <a:schemeClr val="tx1">
            <a:lumMod val="65000"/>
            <a:lumOff val="35000"/>
          </a:schemeClr>
        </a:buClr>
        <a:buSzPct val="80000"/>
        <a:buChar char="–"/>
        <a:defRPr sz="2800">
          <a:solidFill>
            <a:schemeClr val="tx1"/>
          </a:solidFill>
          <a:latin typeface="+mn-lt"/>
        </a:defRPr>
      </a:lvl4pPr>
      <a:lvl5pPr marL="1538288" indent="-225425"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2800">
          <a:solidFill>
            <a:schemeClr val="tx1"/>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CB557A-003C-B8EA-4D47-4202AD3A0F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3C6C66-D9A3-0D46-0895-74D56DFAAE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171019-7437-510F-44D7-CEB5D495DC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38D456-0856-40BC-A1FC-AD22B129DD3A}" type="datetimeFigureOut">
              <a:rPr lang="en-US" smtClean="0"/>
              <a:t>7/10/2025</a:t>
            </a:fld>
            <a:endParaRPr lang="en-US"/>
          </a:p>
        </p:txBody>
      </p:sp>
      <p:sp>
        <p:nvSpPr>
          <p:cNvPr id="5" name="Footer Placeholder 4">
            <a:extLst>
              <a:ext uri="{FF2B5EF4-FFF2-40B4-BE49-F238E27FC236}">
                <a16:creationId xmlns:a16="http://schemas.microsoft.com/office/drawing/2014/main" id="{DE155341-06C5-8B9E-9C7A-EC6C6BD7C3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4D2F4A-5642-8408-07A4-6ED01E5067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0D1265-126F-4F46-AD3E-C499698131D2}" type="slidenum">
              <a:rPr lang="en-US" smtClean="0"/>
              <a:t>‹#›</a:t>
            </a:fld>
            <a:endParaRPr lang="en-US"/>
          </a:p>
        </p:txBody>
      </p:sp>
    </p:spTree>
    <p:extLst>
      <p:ext uri="{BB962C8B-B14F-4D97-AF65-F5344CB8AC3E}">
        <p14:creationId xmlns:p14="http://schemas.microsoft.com/office/powerpoint/2010/main" val="2852317108"/>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Rectangle 21">
            <a:extLst>
              <a:ext uri="{FF2B5EF4-FFF2-40B4-BE49-F238E27FC236}">
                <a16:creationId xmlns:a16="http://schemas.microsoft.com/office/drawing/2014/main" id="{5DF57B04-D6F9-4D53-867D-F4768956F1F6}"/>
              </a:ext>
            </a:extLst>
          </p:cNvPr>
          <p:cNvSpPr/>
          <p:nvPr/>
        </p:nvSpPr>
        <p:spPr>
          <a:xfrm>
            <a:off x="0" y="6675437"/>
            <a:ext cx="12192000" cy="1841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26" name="Rectangle 2"/>
          <p:cNvSpPr>
            <a:spLocks noGrp="1" noChangeArrowheads="1"/>
          </p:cNvSpPr>
          <p:nvPr>
            <p:ph type="title"/>
          </p:nvPr>
        </p:nvSpPr>
        <p:spPr bwMode="auto">
          <a:xfrm>
            <a:off x="365760" y="182563"/>
            <a:ext cx="11460480" cy="731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65760" y="1005840"/>
            <a:ext cx="11460480" cy="55168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Box 47"/>
          <p:cNvSpPr txBox="1">
            <a:spLocks noChangeArrowheads="1"/>
          </p:cNvSpPr>
          <p:nvPr/>
        </p:nvSpPr>
        <p:spPr bwMode="auto">
          <a:xfrm>
            <a:off x="4656903" y="6659790"/>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tx1">
                    <a:lumMod val="50000"/>
                    <a:lumOff val="50000"/>
                  </a:schemeClr>
                </a:solidFill>
                <a:latin typeface="Calibri Light" panose="020F0302020204030204" pitchFamily="34" charset="0"/>
                <a:cs typeface="Calibri Light" panose="020F0302020204030204" pitchFamily="34" charset="0"/>
              </a:rPr>
              <a:t>© 2025 Electric Power Research Institute, Inc. All rights reserved.</a:t>
            </a:r>
          </a:p>
        </p:txBody>
      </p:sp>
      <p:sp>
        <p:nvSpPr>
          <p:cNvPr id="1060" name="Text Box 36"/>
          <p:cNvSpPr txBox="1">
            <a:spLocks noChangeArrowheads="1"/>
          </p:cNvSpPr>
          <p:nvPr/>
        </p:nvSpPr>
        <p:spPr bwMode="auto">
          <a:xfrm>
            <a:off x="81280" y="6659790"/>
            <a:ext cx="810684" cy="215444"/>
          </a:xfrm>
          <a:prstGeom prst="rect">
            <a:avLst/>
          </a:prstGeom>
          <a:noFill/>
          <a:ln w="9525">
            <a:noFill/>
            <a:miter lim="800000"/>
            <a:headEnd/>
            <a:tailEnd/>
          </a:ln>
          <a:effectLst/>
        </p:spPr>
        <p:txBody>
          <a:bodyPr>
            <a:spAutoFit/>
          </a:bodyPr>
          <a:lstStyle/>
          <a:p>
            <a:pPr algn="l">
              <a:spcBef>
                <a:spcPts val="0"/>
              </a:spcBef>
            </a:pPr>
            <a:fld id="{324FBA8B-C479-4BF9-A515-8ED623D42A4A}" type="slidenum">
              <a:rPr lang="en-US" sz="800">
                <a:solidFill>
                  <a:schemeClr val="tx1">
                    <a:lumMod val="50000"/>
                    <a:lumOff val="50000"/>
                  </a:schemeClr>
                </a:solidFill>
              </a:rPr>
              <a:pPr algn="l">
                <a:spcBef>
                  <a:spcPts val="0"/>
                </a:spcBef>
              </a:pPr>
              <a:t>‹#›</a:t>
            </a:fld>
            <a:endParaRPr lang="en-US" sz="800" dirty="0">
              <a:solidFill>
                <a:schemeClr val="tx1">
                  <a:lumMod val="50000"/>
                  <a:lumOff val="50000"/>
                </a:schemeClr>
              </a:solidFill>
            </a:endParaRPr>
          </a:p>
        </p:txBody>
      </p:sp>
      <p:sp>
        <p:nvSpPr>
          <p:cNvPr id="11" name="Rectangle 10"/>
          <p:cNvSpPr/>
          <p:nvPr/>
        </p:nvSpPr>
        <p:spPr bwMode="auto">
          <a:xfrm rot="5400000" flipH="1">
            <a:off x="6044268" y="-6044268"/>
            <a:ext cx="103465" cy="12192001"/>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pic>
        <p:nvPicPr>
          <p:cNvPr id="4" name="Graphic 3">
            <a:extLst>
              <a:ext uri="{FF2B5EF4-FFF2-40B4-BE49-F238E27FC236}">
                <a16:creationId xmlns:a16="http://schemas.microsoft.com/office/drawing/2014/main" id="{3AD1C04C-FF14-E24F-BEA1-4C27E3938429}"/>
              </a:ext>
            </a:extLst>
          </p:cNvPr>
          <p:cNvPicPr>
            <a:picLocks noChangeAspect="1"/>
          </p:cNvPicPr>
          <p:nvPr/>
        </p:nvPicPr>
        <p:blipFill>
          <a:blip r:embed="rId25">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11533578" y="6719007"/>
            <a:ext cx="570318" cy="110658"/>
          </a:xfrm>
          <a:prstGeom prst="rect">
            <a:avLst/>
          </a:prstGeom>
        </p:spPr>
      </p:pic>
    </p:spTree>
    <p:extLst>
      <p:ext uri="{BB962C8B-B14F-4D97-AF65-F5344CB8AC3E}">
        <p14:creationId xmlns:p14="http://schemas.microsoft.com/office/powerpoint/2010/main" val="309186555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17" r:id="rId5"/>
    <p:sldLayoutId id="2147483755"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8" r:id="rId15"/>
    <p:sldLayoutId id="2147483743" r:id="rId16"/>
    <p:sldLayoutId id="2147483744" r:id="rId17"/>
    <p:sldLayoutId id="2147483745" r:id="rId18"/>
    <p:sldLayoutId id="2147483754" r:id="rId19"/>
    <p:sldLayoutId id="2147483742" r:id="rId20"/>
    <p:sldLayoutId id="2147483747" r:id="rId21"/>
    <p:sldLayoutId id="2147483715" r:id="rId22"/>
    <p:sldLayoutId id="2147483753" r:id="rId23"/>
  </p:sldLayoutIdLst>
  <p:txStyles>
    <p:titleStyle>
      <a:lvl1pPr algn="l" rtl="0" eaLnBrk="1" fontAlgn="base" hangingPunct="1">
        <a:lnSpc>
          <a:spcPct val="100000"/>
        </a:lnSpc>
        <a:spcBef>
          <a:spcPct val="0"/>
        </a:spcBef>
        <a:spcAft>
          <a:spcPct val="0"/>
        </a:spcAft>
        <a:defRPr sz="3200" b="1">
          <a:solidFill>
            <a:schemeClr val="tx1"/>
          </a:solidFill>
          <a:latin typeface="+mj-lt"/>
          <a:ea typeface="+mj-ea"/>
          <a:cs typeface="+mj-cs"/>
        </a:defRPr>
      </a:lvl1pPr>
      <a:lvl2pPr algn="l" rtl="0" eaLnBrk="1" fontAlgn="base" hangingPunct="1">
        <a:lnSpc>
          <a:spcPct val="95000"/>
        </a:lnSpc>
        <a:spcBef>
          <a:spcPct val="0"/>
        </a:spcBef>
        <a:spcAft>
          <a:spcPct val="0"/>
        </a:spcAft>
        <a:defRPr sz="2800" b="1">
          <a:solidFill>
            <a:schemeClr val="tx2"/>
          </a:solidFill>
          <a:latin typeface="Arial" charset="0"/>
        </a:defRPr>
      </a:lvl2pPr>
      <a:lvl3pPr algn="l" rtl="0" eaLnBrk="1" fontAlgn="base" hangingPunct="1">
        <a:lnSpc>
          <a:spcPct val="95000"/>
        </a:lnSpc>
        <a:spcBef>
          <a:spcPct val="0"/>
        </a:spcBef>
        <a:spcAft>
          <a:spcPct val="0"/>
        </a:spcAft>
        <a:defRPr sz="2800" b="1">
          <a:solidFill>
            <a:schemeClr val="tx2"/>
          </a:solidFill>
          <a:latin typeface="Arial" charset="0"/>
        </a:defRPr>
      </a:lvl3pPr>
      <a:lvl4pPr algn="l" rtl="0" eaLnBrk="1" fontAlgn="base" hangingPunct="1">
        <a:lnSpc>
          <a:spcPct val="95000"/>
        </a:lnSpc>
        <a:spcBef>
          <a:spcPct val="0"/>
        </a:spcBef>
        <a:spcAft>
          <a:spcPct val="0"/>
        </a:spcAft>
        <a:defRPr sz="2800" b="1">
          <a:solidFill>
            <a:schemeClr val="tx2"/>
          </a:solidFill>
          <a:latin typeface="Arial" charset="0"/>
        </a:defRPr>
      </a:lvl4pPr>
      <a:lvl5pPr algn="l" rtl="0" eaLnBrk="1" fontAlgn="base" hangingPunct="1">
        <a:lnSpc>
          <a:spcPct val="95000"/>
        </a:lnSpc>
        <a:spcBef>
          <a:spcPct val="0"/>
        </a:spcBef>
        <a:spcAft>
          <a:spcPct val="0"/>
        </a:spcAft>
        <a:defRPr sz="2800" b="1">
          <a:solidFill>
            <a:schemeClr val="tx2"/>
          </a:solidFill>
          <a:latin typeface="Arial" charset="0"/>
        </a:defRPr>
      </a:lvl5pPr>
      <a:lvl6pPr marL="457200" algn="l" rtl="0" eaLnBrk="1" fontAlgn="base" hangingPunct="1">
        <a:lnSpc>
          <a:spcPct val="95000"/>
        </a:lnSpc>
        <a:spcBef>
          <a:spcPct val="0"/>
        </a:spcBef>
        <a:spcAft>
          <a:spcPct val="0"/>
        </a:spcAft>
        <a:defRPr sz="2800" b="1">
          <a:solidFill>
            <a:schemeClr val="tx2"/>
          </a:solidFill>
          <a:latin typeface="Arial" charset="0"/>
        </a:defRPr>
      </a:lvl6pPr>
      <a:lvl7pPr marL="914400" algn="l" rtl="0" eaLnBrk="1" fontAlgn="base" hangingPunct="1">
        <a:lnSpc>
          <a:spcPct val="95000"/>
        </a:lnSpc>
        <a:spcBef>
          <a:spcPct val="0"/>
        </a:spcBef>
        <a:spcAft>
          <a:spcPct val="0"/>
        </a:spcAft>
        <a:defRPr sz="2800" b="1">
          <a:solidFill>
            <a:schemeClr val="tx2"/>
          </a:solidFill>
          <a:latin typeface="Arial" charset="0"/>
        </a:defRPr>
      </a:lvl7pPr>
      <a:lvl8pPr marL="1371600" algn="l" rtl="0" eaLnBrk="1" fontAlgn="base" hangingPunct="1">
        <a:lnSpc>
          <a:spcPct val="95000"/>
        </a:lnSpc>
        <a:spcBef>
          <a:spcPct val="0"/>
        </a:spcBef>
        <a:spcAft>
          <a:spcPct val="0"/>
        </a:spcAft>
        <a:defRPr sz="2800" b="1">
          <a:solidFill>
            <a:schemeClr val="tx2"/>
          </a:solidFill>
          <a:latin typeface="Arial" charset="0"/>
        </a:defRPr>
      </a:lvl8pPr>
      <a:lvl9pPr marL="1828800" algn="l" rtl="0" eaLnBrk="1" fontAlgn="base" hangingPunct="1">
        <a:lnSpc>
          <a:spcPct val="95000"/>
        </a:lnSpc>
        <a:spcBef>
          <a:spcPct val="0"/>
        </a:spcBef>
        <a:spcAft>
          <a:spcPct val="0"/>
        </a:spcAft>
        <a:defRPr sz="2800" b="1">
          <a:solidFill>
            <a:schemeClr val="tx2"/>
          </a:solidFill>
          <a:latin typeface="Arial" charset="0"/>
        </a:defRPr>
      </a:lvl9pPr>
    </p:titleStyle>
    <p:bodyStyle>
      <a:lvl1pPr marL="231775" indent="-231775"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3200">
          <a:solidFill>
            <a:schemeClr val="tx1"/>
          </a:solidFill>
          <a:latin typeface="+mn-lt"/>
          <a:ea typeface="+mn-ea"/>
          <a:cs typeface="+mn-cs"/>
        </a:defRPr>
      </a:lvl1pPr>
      <a:lvl2pPr marL="566738" indent="-279400" algn="l" rtl="0" eaLnBrk="1" fontAlgn="base" hangingPunct="1">
        <a:lnSpc>
          <a:spcPct val="100000"/>
        </a:lnSpc>
        <a:spcBef>
          <a:spcPct val="0"/>
        </a:spcBef>
        <a:spcAft>
          <a:spcPts val="600"/>
        </a:spcAft>
        <a:buClr>
          <a:schemeClr val="tx1">
            <a:lumMod val="65000"/>
            <a:lumOff val="35000"/>
          </a:schemeClr>
        </a:buClr>
        <a:buSzPct val="80000"/>
        <a:buChar char="–"/>
        <a:defRPr sz="2800">
          <a:solidFill>
            <a:schemeClr val="tx1"/>
          </a:solidFill>
          <a:latin typeface="+mn-lt"/>
        </a:defRPr>
      </a:lvl2pPr>
      <a:lvl3pPr marL="855663" indent="-223838"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2800">
          <a:solidFill>
            <a:schemeClr val="tx1"/>
          </a:solidFill>
          <a:latin typeface="+mn-lt"/>
        </a:defRPr>
      </a:lvl3pPr>
      <a:lvl4pPr marL="1262063" indent="-288925" algn="l" rtl="0" eaLnBrk="1" fontAlgn="base" hangingPunct="1">
        <a:lnSpc>
          <a:spcPct val="100000"/>
        </a:lnSpc>
        <a:spcBef>
          <a:spcPct val="0"/>
        </a:spcBef>
        <a:spcAft>
          <a:spcPts val="600"/>
        </a:spcAft>
        <a:buClr>
          <a:schemeClr val="tx1">
            <a:lumMod val="65000"/>
            <a:lumOff val="35000"/>
          </a:schemeClr>
        </a:buClr>
        <a:buSzPct val="80000"/>
        <a:buChar char="–"/>
        <a:defRPr sz="2800">
          <a:solidFill>
            <a:schemeClr val="tx1"/>
          </a:solidFill>
          <a:latin typeface="+mn-lt"/>
        </a:defRPr>
      </a:lvl4pPr>
      <a:lvl5pPr marL="1538288" indent="-225425"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2800">
          <a:solidFill>
            <a:schemeClr val="tx1"/>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B7AB45-5C00-470C-B02A-25EE18700700}"/>
              </a:ext>
            </a:extLst>
          </p:cNvPr>
          <p:cNvSpPr/>
          <p:nvPr/>
        </p:nvSpPr>
        <p:spPr bwMode="auto">
          <a:xfrm>
            <a:off x="0" y="1"/>
            <a:ext cx="12192000" cy="6858000"/>
          </a:xfrm>
          <a:prstGeom prst="rect">
            <a:avLst/>
          </a:prstGeom>
          <a:solidFill>
            <a:srgbClr val="1B1396"/>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1026" name="Rectangle 2"/>
          <p:cNvSpPr>
            <a:spLocks noGrp="1" noChangeArrowheads="1"/>
          </p:cNvSpPr>
          <p:nvPr>
            <p:ph type="title"/>
          </p:nvPr>
        </p:nvSpPr>
        <p:spPr bwMode="auto">
          <a:xfrm>
            <a:off x="365760" y="182563"/>
            <a:ext cx="11460480" cy="731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365760" y="1005840"/>
            <a:ext cx="11460480" cy="55168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p:nvSpPr>
        <p:spPr bwMode="auto">
          <a:xfrm rot="5400000" flipH="1">
            <a:off x="6044268" y="-6044268"/>
            <a:ext cx="103465" cy="12192001"/>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sp>
        <p:nvSpPr>
          <p:cNvPr id="14" name="Rectangle 21">
            <a:extLst>
              <a:ext uri="{FF2B5EF4-FFF2-40B4-BE49-F238E27FC236}">
                <a16:creationId xmlns:a16="http://schemas.microsoft.com/office/drawing/2014/main" id="{8495C244-7367-46AC-9E31-F49FBCBA73EC}"/>
              </a:ext>
            </a:extLst>
          </p:cNvPr>
          <p:cNvSpPr/>
          <p:nvPr/>
        </p:nvSpPr>
        <p:spPr>
          <a:xfrm>
            <a:off x="0" y="6675437"/>
            <a:ext cx="12192000" cy="18415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Text Box 47">
            <a:extLst>
              <a:ext uri="{FF2B5EF4-FFF2-40B4-BE49-F238E27FC236}">
                <a16:creationId xmlns:a16="http://schemas.microsoft.com/office/drawing/2014/main" id="{232D3423-C96E-49AF-BCFD-C53160D53156}"/>
              </a:ext>
            </a:extLst>
          </p:cNvPr>
          <p:cNvSpPr txBox="1">
            <a:spLocks noChangeArrowheads="1"/>
          </p:cNvSpPr>
          <p:nvPr/>
        </p:nvSpPr>
        <p:spPr bwMode="auto">
          <a:xfrm>
            <a:off x="4631255" y="6659790"/>
            <a:ext cx="2912977"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2025 Electric Power Research Institute, Inc. All rights reserved.</a:t>
            </a:r>
          </a:p>
        </p:txBody>
      </p:sp>
      <p:sp>
        <p:nvSpPr>
          <p:cNvPr id="17" name="Text Box 36">
            <a:extLst>
              <a:ext uri="{FF2B5EF4-FFF2-40B4-BE49-F238E27FC236}">
                <a16:creationId xmlns:a16="http://schemas.microsoft.com/office/drawing/2014/main" id="{A0464F9C-6E20-44DD-B827-4AD9E7B124B7}"/>
              </a:ext>
            </a:extLst>
          </p:cNvPr>
          <p:cNvSpPr txBox="1">
            <a:spLocks noChangeArrowheads="1"/>
          </p:cNvSpPr>
          <p:nvPr/>
        </p:nvSpPr>
        <p:spPr bwMode="auto">
          <a:xfrm>
            <a:off x="81280" y="6659790"/>
            <a:ext cx="810684" cy="215444"/>
          </a:xfrm>
          <a:prstGeom prst="rect">
            <a:avLst/>
          </a:prstGeom>
          <a:noFill/>
          <a:ln w="9525">
            <a:noFill/>
            <a:miter lim="800000"/>
            <a:headEnd/>
            <a:tailEnd/>
          </a:ln>
          <a:effectLst/>
        </p:spPr>
        <p:txBody>
          <a:bodyPr>
            <a:spAutoFit/>
          </a:bodyPr>
          <a:lstStyle/>
          <a:p>
            <a:pPr algn="l">
              <a:spcBef>
                <a:spcPts val="0"/>
              </a:spcBef>
            </a:pPr>
            <a:fld id="{324FBA8B-C479-4BF9-A515-8ED623D42A4A}" type="slidenum">
              <a:rPr lang="en-US" sz="800">
                <a:solidFill>
                  <a:schemeClr val="bg1">
                    <a:lumMod val="50000"/>
                  </a:schemeClr>
                </a:solidFill>
              </a:rPr>
              <a:pPr algn="l">
                <a:spcBef>
                  <a:spcPts val="0"/>
                </a:spcBef>
              </a:pPr>
              <a:t>‹#›</a:t>
            </a:fld>
            <a:endParaRPr lang="en-US" sz="800" dirty="0">
              <a:solidFill>
                <a:schemeClr val="bg1">
                  <a:lumMod val="50000"/>
                </a:schemeClr>
              </a:solidFill>
            </a:endParaRPr>
          </a:p>
        </p:txBody>
      </p:sp>
      <p:pic>
        <p:nvPicPr>
          <p:cNvPr id="18" name="Graphic 17">
            <a:extLst>
              <a:ext uri="{FF2B5EF4-FFF2-40B4-BE49-F238E27FC236}">
                <a16:creationId xmlns:a16="http://schemas.microsoft.com/office/drawing/2014/main" id="{F19EED32-231F-4958-9106-0885046D2881}"/>
              </a:ext>
            </a:extLst>
          </p:cNvPr>
          <p:cNvPicPr>
            <a:picLocks noChangeAspect="1"/>
          </p:cNvPicPr>
          <p:nvPr/>
        </p:nvPicPr>
        <p:blipFill>
          <a:blip r:embed="rId25">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11533578" y="6719007"/>
            <a:ext cx="570318" cy="110658"/>
          </a:xfrm>
          <a:prstGeom prst="rect">
            <a:avLst/>
          </a:prstGeom>
        </p:spPr>
      </p:pic>
    </p:spTree>
    <p:extLst>
      <p:ext uri="{BB962C8B-B14F-4D97-AF65-F5344CB8AC3E}">
        <p14:creationId xmlns:p14="http://schemas.microsoft.com/office/powerpoint/2010/main" val="353897798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48" r:id="rId16"/>
    <p:sldLayoutId id="2147483749" r:id="rId17"/>
    <p:sldLayoutId id="2147483750" r:id="rId18"/>
    <p:sldLayoutId id="2147483751" r:id="rId19"/>
    <p:sldLayoutId id="2147483738" r:id="rId20"/>
    <p:sldLayoutId id="2147483740" r:id="rId21"/>
    <p:sldLayoutId id="2147483756" r:id="rId22"/>
    <p:sldLayoutId id="2147483757" r:id="rId23"/>
  </p:sldLayoutIdLst>
  <p:txStyles>
    <p:titleStyle>
      <a:lvl1pPr algn="l" rtl="0" eaLnBrk="1" fontAlgn="base" hangingPunct="1">
        <a:lnSpc>
          <a:spcPct val="100000"/>
        </a:lnSpc>
        <a:spcBef>
          <a:spcPct val="0"/>
        </a:spcBef>
        <a:spcAft>
          <a:spcPct val="0"/>
        </a:spcAft>
        <a:defRPr sz="3200" b="1">
          <a:solidFill>
            <a:schemeClr val="bg1"/>
          </a:solidFill>
          <a:latin typeface="+mj-lt"/>
          <a:ea typeface="+mj-ea"/>
          <a:cs typeface="+mj-cs"/>
        </a:defRPr>
      </a:lvl1pPr>
      <a:lvl2pPr algn="l" rtl="0" eaLnBrk="1" fontAlgn="base" hangingPunct="1">
        <a:lnSpc>
          <a:spcPct val="95000"/>
        </a:lnSpc>
        <a:spcBef>
          <a:spcPct val="0"/>
        </a:spcBef>
        <a:spcAft>
          <a:spcPct val="0"/>
        </a:spcAft>
        <a:defRPr sz="2800" b="1">
          <a:solidFill>
            <a:schemeClr val="tx2"/>
          </a:solidFill>
          <a:latin typeface="Arial" charset="0"/>
        </a:defRPr>
      </a:lvl2pPr>
      <a:lvl3pPr algn="l" rtl="0" eaLnBrk="1" fontAlgn="base" hangingPunct="1">
        <a:lnSpc>
          <a:spcPct val="95000"/>
        </a:lnSpc>
        <a:spcBef>
          <a:spcPct val="0"/>
        </a:spcBef>
        <a:spcAft>
          <a:spcPct val="0"/>
        </a:spcAft>
        <a:defRPr sz="2800" b="1">
          <a:solidFill>
            <a:schemeClr val="tx2"/>
          </a:solidFill>
          <a:latin typeface="Arial" charset="0"/>
        </a:defRPr>
      </a:lvl3pPr>
      <a:lvl4pPr algn="l" rtl="0" eaLnBrk="1" fontAlgn="base" hangingPunct="1">
        <a:lnSpc>
          <a:spcPct val="95000"/>
        </a:lnSpc>
        <a:spcBef>
          <a:spcPct val="0"/>
        </a:spcBef>
        <a:spcAft>
          <a:spcPct val="0"/>
        </a:spcAft>
        <a:defRPr sz="2800" b="1">
          <a:solidFill>
            <a:schemeClr val="tx2"/>
          </a:solidFill>
          <a:latin typeface="Arial" charset="0"/>
        </a:defRPr>
      </a:lvl4pPr>
      <a:lvl5pPr algn="l" rtl="0" eaLnBrk="1" fontAlgn="base" hangingPunct="1">
        <a:lnSpc>
          <a:spcPct val="95000"/>
        </a:lnSpc>
        <a:spcBef>
          <a:spcPct val="0"/>
        </a:spcBef>
        <a:spcAft>
          <a:spcPct val="0"/>
        </a:spcAft>
        <a:defRPr sz="2800" b="1">
          <a:solidFill>
            <a:schemeClr val="tx2"/>
          </a:solidFill>
          <a:latin typeface="Arial" charset="0"/>
        </a:defRPr>
      </a:lvl5pPr>
      <a:lvl6pPr marL="457200" algn="l" rtl="0" eaLnBrk="1" fontAlgn="base" hangingPunct="1">
        <a:lnSpc>
          <a:spcPct val="95000"/>
        </a:lnSpc>
        <a:spcBef>
          <a:spcPct val="0"/>
        </a:spcBef>
        <a:spcAft>
          <a:spcPct val="0"/>
        </a:spcAft>
        <a:defRPr sz="2800" b="1">
          <a:solidFill>
            <a:schemeClr val="tx2"/>
          </a:solidFill>
          <a:latin typeface="Arial" charset="0"/>
        </a:defRPr>
      </a:lvl6pPr>
      <a:lvl7pPr marL="914400" algn="l" rtl="0" eaLnBrk="1" fontAlgn="base" hangingPunct="1">
        <a:lnSpc>
          <a:spcPct val="95000"/>
        </a:lnSpc>
        <a:spcBef>
          <a:spcPct val="0"/>
        </a:spcBef>
        <a:spcAft>
          <a:spcPct val="0"/>
        </a:spcAft>
        <a:defRPr sz="2800" b="1">
          <a:solidFill>
            <a:schemeClr val="tx2"/>
          </a:solidFill>
          <a:latin typeface="Arial" charset="0"/>
        </a:defRPr>
      </a:lvl7pPr>
      <a:lvl8pPr marL="1371600" algn="l" rtl="0" eaLnBrk="1" fontAlgn="base" hangingPunct="1">
        <a:lnSpc>
          <a:spcPct val="95000"/>
        </a:lnSpc>
        <a:spcBef>
          <a:spcPct val="0"/>
        </a:spcBef>
        <a:spcAft>
          <a:spcPct val="0"/>
        </a:spcAft>
        <a:defRPr sz="2800" b="1">
          <a:solidFill>
            <a:schemeClr val="tx2"/>
          </a:solidFill>
          <a:latin typeface="Arial" charset="0"/>
        </a:defRPr>
      </a:lvl8pPr>
      <a:lvl9pPr marL="1828800" algn="l" rtl="0" eaLnBrk="1" fontAlgn="base" hangingPunct="1">
        <a:lnSpc>
          <a:spcPct val="95000"/>
        </a:lnSpc>
        <a:spcBef>
          <a:spcPct val="0"/>
        </a:spcBef>
        <a:spcAft>
          <a:spcPct val="0"/>
        </a:spcAft>
        <a:defRPr sz="2800" b="1">
          <a:solidFill>
            <a:schemeClr val="tx2"/>
          </a:solidFill>
          <a:latin typeface="Arial" charset="0"/>
        </a:defRPr>
      </a:lvl9pPr>
    </p:titleStyle>
    <p:bodyStyle>
      <a:lvl1pPr marL="231775" indent="-231775" algn="l" rtl="0" eaLnBrk="1" fontAlgn="base" hangingPunct="1">
        <a:lnSpc>
          <a:spcPct val="100000"/>
        </a:lnSpc>
        <a:spcBef>
          <a:spcPct val="0"/>
        </a:spcBef>
        <a:spcAft>
          <a:spcPts val="600"/>
        </a:spcAft>
        <a:buClr>
          <a:schemeClr val="bg1"/>
        </a:buClr>
        <a:buSzPct val="80000"/>
        <a:buFont typeface="Wingdings" panose="05000000000000000000" pitchFamily="2" charset="2"/>
        <a:buChar char="§"/>
        <a:defRPr sz="3200">
          <a:solidFill>
            <a:schemeClr val="bg1"/>
          </a:solidFill>
          <a:latin typeface="+mn-lt"/>
          <a:ea typeface="+mn-ea"/>
          <a:cs typeface="+mn-cs"/>
        </a:defRPr>
      </a:lvl1pPr>
      <a:lvl2pPr marL="566738" indent="-279400" algn="l" rtl="0" eaLnBrk="1" fontAlgn="base" hangingPunct="1">
        <a:lnSpc>
          <a:spcPct val="100000"/>
        </a:lnSpc>
        <a:spcBef>
          <a:spcPct val="0"/>
        </a:spcBef>
        <a:spcAft>
          <a:spcPts val="600"/>
        </a:spcAft>
        <a:buClr>
          <a:schemeClr val="bg1"/>
        </a:buClr>
        <a:buSzPct val="80000"/>
        <a:buChar char="–"/>
        <a:defRPr sz="2800">
          <a:solidFill>
            <a:schemeClr val="bg1"/>
          </a:solidFill>
          <a:latin typeface="+mn-lt"/>
        </a:defRPr>
      </a:lvl2pPr>
      <a:lvl3pPr marL="855663" indent="-223838" algn="l" rtl="0" eaLnBrk="1" fontAlgn="base" hangingPunct="1">
        <a:lnSpc>
          <a:spcPct val="100000"/>
        </a:lnSpc>
        <a:spcBef>
          <a:spcPct val="0"/>
        </a:spcBef>
        <a:spcAft>
          <a:spcPts val="600"/>
        </a:spcAft>
        <a:buClr>
          <a:schemeClr val="bg1"/>
        </a:buClr>
        <a:buSzPct val="80000"/>
        <a:buFont typeface="Wingdings" panose="05000000000000000000" pitchFamily="2" charset="2"/>
        <a:buChar char="§"/>
        <a:defRPr sz="2800">
          <a:solidFill>
            <a:schemeClr val="bg1"/>
          </a:solidFill>
          <a:latin typeface="+mn-lt"/>
        </a:defRPr>
      </a:lvl3pPr>
      <a:lvl4pPr marL="1262063" indent="-288925" algn="l" rtl="0" eaLnBrk="1" fontAlgn="base" hangingPunct="1">
        <a:lnSpc>
          <a:spcPct val="100000"/>
        </a:lnSpc>
        <a:spcBef>
          <a:spcPct val="0"/>
        </a:spcBef>
        <a:spcAft>
          <a:spcPts val="600"/>
        </a:spcAft>
        <a:buClr>
          <a:schemeClr val="bg1"/>
        </a:buClr>
        <a:buSzPct val="80000"/>
        <a:buChar char="–"/>
        <a:defRPr sz="2800">
          <a:solidFill>
            <a:schemeClr val="bg1"/>
          </a:solidFill>
          <a:latin typeface="+mn-lt"/>
        </a:defRPr>
      </a:lvl4pPr>
      <a:lvl5pPr marL="1538288" indent="-225425" algn="l" rtl="0" eaLnBrk="1" fontAlgn="base" hangingPunct="1">
        <a:lnSpc>
          <a:spcPct val="100000"/>
        </a:lnSpc>
        <a:spcBef>
          <a:spcPct val="0"/>
        </a:spcBef>
        <a:spcAft>
          <a:spcPts val="600"/>
        </a:spcAft>
        <a:buClr>
          <a:schemeClr val="bg1"/>
        </a:buClr>
        <a:buSzPct val="80000"/>
        <a:buFont typeface="Wingdings" panose="05000000000000000000" pitchFamily="2" charset="2"/>
        <a:buChar char="§"/>
        <a:defRPr sz="2800">
          <a:solidFill>
            <a:schemeClr val="bg1"/>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Rectangle 21">
            <a:extLst>
              <a:ext uri="{FF2B5EF4-FFF2-40B4-BE49-F238E27FC236}">
                <a16:creationId xmlns:a16="http://schemas.microsoft.com/office/drawing/2014/main" id="{5DF57B04-D6F9-4D53-867D-F4768956F1F6}"/>
              </a:ext>
            </a:extLst>
          </p:cNvPr>
          <p:cNvSpPr/>
          <p:nvPr/>
        </p:nvSpPr>
        <p:spPr>
          <a:xfrm>
            <a:off x="0" y="6675437"/>
            <a:ext cx="12192000" cy="1841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26" name="Rectangle 2"/>
          <p:cNvSpPr>
            <a:spLocks noGrp="1" noChangeArrowheads="1"/>
          </p:cNvSpPr>
          <p:nvPr>
            <p:ph type="title"/>
          </p:nvPr>
        </p:nvSpPr>
        <p:spPr bwMode="auto">
          <a:xfrm>
            <a:off x="365760" y="182563"/>
            <a:ext cx="11460480" cy="731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365760" y="1005840"/>
            <a:ext cx="11460480" cy="55168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Box 47"/>
          <p:cNvSpPr txBox="1">
            <a:spLocks noChangeArrowheads="1"/>
          </p:cNvSpPr>
          <p:nvPr/>
        </p:nvSpPr>
        <p:spPr bwMode="auto">
          <a:xfrm>
            <a:off x="4656903" y="6659790"/>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tx1">
                    <a:lumMod val="50000"/>
                    <a:lumOff val="50000"/>
                  </a:schemeClr>
                </a:solidFill>
                <a:latin typeface="Calibri Light" panose="020F0302020204030204" pitchFamily="34" charset="0"/>
                <a:cs typeface="Calibri Light" panose="020F0302020204030204" pitchFamily="34" charset="0"/>
              </a:rPr>
              <a:t>© 2025 Electric Power Research Institute, Inc. All rights reserved.</a:t>
            </a:r>
          </a:p>
        </p:txBody>
      </p:sp>
      <p:sp>
        <p:nvSpPr>
          <p:cNvPr id="1060" name="Text Box 36"/>
          <p:cNvSpPr txBox="1">
            <a:spLocks noChangeArrowheads="1"/>
          </p:cNvSpPr>
          <p:nvPr/>
        </p:nvSpPr>
        <p:spPr bwMode="auto">
          <a:xfrm>
            <a:off x="81280" y="6659790"/>
            <a:ext cx="810684" cy="215444"/>
          </a:xfrm>
          <a:prstGeom prst="rect">
            <a:avLst/>
          </a:prstGeom>
          <a:noFill/>
          <a:ln w="9525">
            <a:noFill/>
            <a:miter lim="800000"/>
            <a:headEnd/>
            <a:tailEnd/>
          </a:ln>
          <a:effectLst/>
        </p:spPr>
        <p:txBody>
          <a:bodyPr>
            <a:spAutoFit/>
          </a:bodyPr>
          <a:lstStyle/>
          <a:p>
            <a:pPr algn="l">
              <a:spcBef>
                <a:spcPts val="0"/>
              </a:spcBef>
            </a:pPr>
            <a:fld id="{324FBA8B-C479-4BF9-A515-8ED623D42A4A}" type="slidenum">
              <a:rPr lang="en-US" sz="800">
                <a:solidFill>
                  <a:schemeClr val="tx1">
                    <a:lumMod val="50000"/>
                    <a:lumOff val="50000"/>
                  </a:schemeClr>
                </a:solidFill>
              </a:rPr>
              <a:pPr algn="l">
                <a:spcBef>
                  <a:spcPts val="0"/>
                </a:spcBef>
              </a:pPr>
              <a:t>‹#›</a:t>
            </a:fld>
            <a:endParaRPr lang="en-US" sz="800" dirty="0">
              <a:solidFill>
                <a:schemeClr val="tx1">
                  <a:lumMod val="50000"/>
                  <a:lumOff val="50000"/>
                </a:schemeClr>
              </a:solidFill>
            </a:endParaRPr>
          </a:p>
        </p:txBody>
      </p:sp>
      <p:sp>
        <p:nvSpPr>
          <p:cNvPr id="11" name="Rectangle 10"/>
          <p:cNvSpPr/>
          <p:nvPr/>
        </p:nvSpPr>
        <p:spPr bwMode="auto">
          <a:xfrm rot="5400000" flipH="1">
            <a:off x="6044268" y="-6044268"/>
            <a:ext cx="103465" cy="12192001"/>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pic>
        <p:nvPicPr>
          <p:cNvPr id="4" name="Graphic 3">
            <a:extLst>
              <a:ext uri="{FF2B5EF4-FFF2-40B4-BE49-F238E27FC236}">
                <a16:creationId xmlns:a16="http://schemas.microsoft.com/office/drawing/2014/main" id="{3AD1C04C-FF14-E24F-BEA1-4C27E393842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533578" y="6719007"/>
            <a:ext cx="570318" cy="110658"/>
          </a:xfrm>
          <a:prstGeom prst="rect">
            <a:avLst/>
          </a:prstGeom>
        </p:spPr>
      </p:pic>
    </p:spTree>
    <p:extLst>
      <p:ext uri="{BB962C8B-B14F-4D97-AF65-F5344CB8AC3E}">
        <p14:creationId xmlns:p14="http://schemas.microsoft.com/office/powerpoint/2010/main" val="128856732"/>
      </p:ext>
    </p:extLst>
  </p:cSld>
  <p:clrMap bg1="lt1" tx1="dk1" bg2="lt2" tx2="dk2" accent1="accent1" accent2="accent2" accent3="accent3" accent4="accent4" accent5="accent5" accent6="accent6" hlink="hlink" folHlink="folHlink"/>
  <p:sldLayoutIdLst>
    <p:sldLayoutId id="2147483792" r:id="rId1"/>
  </p:sldLayoutIdLst>
  <p:txStyles>
    <p:titleStyle>
      <a:lvl1pPr algn="l" rtl="0" eaLnBrk="1" fontAlgn="base" hangingPunct="1">
        <a:lnSpc>
          <a:spcPct val="100000"/>
        </a:lnSpc>
        <a:spcBef>
          <a:spcPct val="0"/>
        </a:spcBef>
        <a:spcAft>
          <a:spcPct val="0"/>
        </a:spcAft>
        <a:defRPr sz="3200" b="1">
          <a:solidFill>
            <a:schemeClr val="tx1"/>
          </a:solidFill>
          <a:latin typeface="+mj-lt"/>
          <a:ea typeface="+mj-ea"/>
          <a:cs typeface="+mj-cs"/>
        </a:defRPr>
      </a:lvl1pPr>
      <a:lvl2pPr algn="l" rtl="0" eaLnBrk="1" fontAlgn="base" hangingPunct="1">
        <a:lnSpc>
          <a:spcPct val="95000"/>
        </a:lnSpc>
        <a:spcBef>
          <a:spcPct val="0"/>
        </a:spcBef>
        <a:spcAft>
          <a:spcPct val="0"/>
        </a:spcAft>
        <a:defRPr sz="2800" b="1">
          <a:solidFill>
            <a:schemeClr val="tx2"/>
          </a:solidFill>
          <a:latin typeface="Arial" charset="0"/>
        </a:defRPr>
      </a:lvl2pPr>
      <a:lvl3pPr algn="l" rtl="0" eaLnBrk="1" fontAlgn="base" hangingPunct="1">
        <a:lnSpc>
          <a:spcPct val="95000"/>
        </a:lnSpc>
        <a:spcBef>
          <a:spcPct val="0"/>
        </a:spcBef>
        <a:spcAft>
          <a:spcPct val="0"/>
        </a:spcAft>
        <a:defRPr sz="2800" b="1">
          <a:solidFill>
            <a:schemeClr val="tx2"/>
          </a:solidFill>
          <a:latin typeface="Arial" charset="0"/>
        </a:defRPr>
      </a:lvl3pPr>
      <a:lvl4pPr algn="l" rtl="0" eaLnBrk="1" fontAlgn="base" hangingPunct="1">
        <a:lnSpc>
          <a:spcPct val="95000"/>
        </a:lnSpc>
        <a:spcBef>
          <a:spcPct val="0"/>
        </a:spcBef>
        <a:spcAft>
          <a:spcPct val="0"/>
        </a:spcAft>
        <a:defRPr sz="2800" b="1">
          <a:solidFill>
            <a:schemeClr val="tx2"/>
          </a:solidFill>
          <a:latin typeface="Arial" charset="0"/>
        </a:defRPr>
      </a:lvl4pPr>
      <a:lvl5pPr algn="l" rtl="0" eaLnBrk="1" fontAlgn="base" hangingPunct="1">
        <a:lnSpc>
          <a:spcPct val="95000"/>
        </a:lnSpc>
        <a:spcBef>
          <a:spcPct val="0"/>
        </a:spcBef>
        <a:spcAft>
          <a:spcPct val="0"/>
        </a:spcAft>
        <a:defRPr sz="2800" b="1">
          <a:solidFill>
            <a:schemeClr val="tx2"/>
          </a:solidFill>
          <a:latin typeface="Arial" charset="0"/>
        </a:defRPr>
      </a:lvl5pPr>
      <a:lvl6pPr marL="457200" algn="l" rtl="0" eaLnBrk="1" fontAlgn="base" hangingPunct="1">
        <a:lnSpc>
          <a:spcPct val="95000"/>
        </a:lnSpc>
        <a:spcBef>
          <a:spcPct val="0"/>
        </a:spcBef>
        <a:spcAft>
          <a:spcPct val="0"/>
        </a:spcAft>
        <a:defRPr sz="2800" b="1">
          <a:solidFill>
            <a:schemeClr val="tx2"/>
          </a:solidFill>
          <a:latin typeface="Arial" charset="0"/>
        </a:defRPr>
      </a:lvl6pPr>
      <a:lvl7pPr marL="914400" algn="l" rtl="0" eaLnBrk="1" fontAlgn="base" hangingPunct="1">
        <a:lnSpc>
          <a:spcPct val="95000"/>
        </a:lnSpc>
        <a:spcBef>
          <a:spcPct val="0"/>
        </a:spcBef>
        <a:spcAft>
          <a:spcPct val="0"/>
        </a:spcAft>
        <a:defRPr sz="2800" b="1">
          <a:solidFill>
            <a:schemeClr val="tx2"/>
          </a:solidFill>
          <a:latin typeface="Arial" charset="0"/>
        </a:defRPr>
      </a:lvl7pPr>
      <a:lvl8pPr marL="1371600" algn="l" rtl="0" eaLnBrk="1" fontAlgn="base" hangingPunct="1">
        <a:lnSpc>
          <a:spcPct val="95000"/>
        </a:lnSpc>
        <a:spcBef>
          <a:spcPct val="0"/>
        </a:spcBef>
        <a:spcAft>
          <a:spcPct val="0"/>
        </a:spcAft>
        <a:defRPr sz="2800" b="1">
          <a:solidFill>
            <a:schemeClr val="tx2"/>
          </a:solidFill>
          <a:latin typeface="Arial" charset="0"/>
        </a:defRPr>
      </a:lvl8pPr>
      <a:lvl9pPr marL="1828800" algn="l" rtl="0" eaLnBrk="1" fontAlgn="base" hangingPunct="1">
        <a:lnSpc>
          <a:spcPct val="95000"/>
        </a:lnSpc>
        <a:spcBef>
          <a:spcPct val="0"/>
        </a:spcBef>
        <a:spcAft>
          <a:spcPct val="0"/>
        </a:spcAft>
        <a:defRPr sz="2800" b="1">
          <a:solidFill>
            <a:schemeClr val="tx2"/>
          </a:solidFill>
          <a:latin typeface="Arial" charset="0"/>
        </a:defRPr>
      </a:lvl9pPr>
    </p:titleStyle>
    <p:bodyStyle>
      <a:lvl1pPr marL="231775" indent="-231775"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3200">
          <a:solidFill>
            <a:schemeClr val="tx1"/>
          </a:solidFill>
          <a:latin typeface="+mn-lt"/>
          <a:ea typeface="+mn-ea"/>
          <a:cs typeface="+mn-cs"/>
        </a:defRPr>
      </a:lvl1pPr>
      <a:lvl2pPr marL="566738" indent="-279400" algn="l" rtl="0" eaLnBrk="1" fontAlgn="base" hangingPunct="1">
        <a:lnSpc>
          <a:spcPct val="100000"/>
        </a:lnSpc>
        <a:spcBef>
          <a:spcPct val="0"/>
        </a:spcBef>
        <a:spcAft>
          <a:spcPts val="600"/>
        </a:spcAft>
        <a:buClr>
          <a:schemeClr val="tx1">
            <a:lumMod val="65000"/>
            <a:lumOff val="35000"/>
          </a:schemeClr>
        </a:buClr>
        <a:buSzPct val="80000"/>
        <a:buChar char="–"/>
        <a:defRPr sz="2800">
          <a:solidFill>
            <a:schemeClr val="tx1"/>
          </a:solidFill>
          <a:latin typeface="+mn-lt"/>
        </a:defRPr>
      </a:lvl2pPr>
      <a:lvl3pPr marL="855663" indent="-223838"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2800">
          <a:solidFill>
            <a:schemeClr val="tx1"/>
          </a:solidFill>
          <a:latin typeface="+mn-lt"/>
        </a:defRPr>
      </a:lvl3pPr>
      <a:lvl4pPr marL="1262063" indent="-288925" algn="l" rtl="0" eaLnBrk="1" fontAlgn="base" hangingPunct="1">
        <a:lnSpc>
          <a:spcPct val="100000"/>
        </a:lnSpc>
        <a:spcBef>
          <a:spcPct val="0"/>
        </a:spcBef>
        <a:spcAft>
          <a:spcPts val="600"/>
        </a:spcAft>
        <a:buClr>
          <a:schemeClr val="tx1">
            <a:lumMod val="65000"/>
            <a:lumOff val="35000"/>
          </a:schemeClr>
        </a:buClr>
        <a:buSzPct val="80000"/>
        <a:buChar char="–"/>
        <a:defRPr sz="2800">
          <a:solidFill>
            <a:schemeClr val="tx1"/>
          </a:solidFill>
          <a:latin typeface="+mn-lt"/>
        </a:defRPr>
      </a:lvl4pPr>
      <a:lvl5pPr marL="1538288" indent="-225425"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2800">
          <a:solidFill>
            <a:schemeClr val="tx1"/>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hyperlink" Target="https://www.nerc.com/comm/RSTC/LLTF/LLTF_April_Meeting_&amp;_Technical_Workshop_Presentations_.pdf" TargetMode="External"/><Relationship Id="rId2" Type="http://schemas.openxmlformats.org/officeDocument/2006/relationships/image" Target="../media/image41.png"/><Relationship Id="rId1" Type="http://schemas.openxmlformats.org/officeDocument/2006/relationships/slideLayout" Target="../slideLayouts/slideLayout20.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image" Target="../media/image290.png"/><Relationship Id="rId1" Type="http://schemas.openxmlformats.org/officeDocument/2006/relationships/slideLayout" Target="../slideLayouts/slideLayout20.xml"/><Relationship Id="rId5" Type="http://schemas.openxmlformats.org/officeDocument/2006/relationships/image" Target="../media/image33.emf"/><Relationship Id="rId4" Type="http://schemas.openxmlformats.org/officeDocument/2006/relationships/image" Target="../media/image32.emf"/></Relationships>
</file>

<file path=ppt/slides/_rels/slide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0436850-F4FE-A51C-77AE-6BB79C47C7E2}"/>
              </a:ext>
            </a:extLst>
          </p:cNvPr>
          <p:cNvSpPr>
            <a:spLocks noGrp="1"/>
          </p:cNvSpPr>
          <p:nvPr>
            <p:ph type="subTitle" sz="quarter" idx="1"/>
          </p:nvPr>
        </p:nvSpPr>
        <p:spPr/>
        <p:txBody>
          <a:bodyPr/>
          <a:lstStyle/>
          <a:p>
            <a:r>
              <a:rPr lang="en-US" dirty="0"/>
              <a:t>Parag Mitra</a:t>
            </a:r>
          </a:p>
          <a:p>
            <a:r>
              <a:rPr lang="en-US" dirty="0"/>
              <a:t>Principal Technical Leader</a:t>
            </a:r>
          </a:p>
        </p:txBody>
      </p:sp>
      <p:sp>
        <p:nvSpPr>
          <p:cNvPr id="3" name="Text Placeholder 2">
            <a:extLst>
              <a:ext uri="{FF2B5EF4-FFF2-40B4-BE49-F238E27FC236}">
                <a16:creationId xmlns:a16="http://schemas.microsoft.com/office/drawing/2014/main" id="{517FCEA6-5DD8-69B2-1D75-13146287FB72}"/>
              </a:ext>
            </a:extLst>
          </p:cNvPr>
          <p:cNvSpPr>
            <a:spLocks noGrp="1"/>
          </p:cNvSpPr>
          <p:nvPr>
            <p:ph type="body" sz="quarter" idx="10"/>
          </p:nvPr>
        </p:nvSpPr>
        <p:spPr/>
        <p:txBody>
          <a:bodyPr>
            <a:normAutofit fontScale="92500" lnSpcReduction="10000"/>
          </a:bodyPr>
          <a:lstStyle/>
          <a:p>
            <a:endParaRPr lang="en-US"/>
          </a:p>
        </p:txBody>
      </p:sp>
      <p:sp>
        <p:nvSpPr>
          <p:cNvPr id="4" name="Title 3">
            <a:extLst>
              <a:ext uri="{FF2B5EF4-FFF2-40B4-BE49-F238E27FC236}">
                <a16:creationId xmlns:a16="http://schemas.microsoft.com/office/drawing/2014/main" id="{D6BB039E-ABE3-F3A7-66E2-FF0800CA09AC}"/>
              </a:ext>
            </a:extLst>
          </p:cNvPr>
          <p:cNvSpPr>
            <a:spLocks noGrp="1"/>
          </p:cNvSpPr>
          <p:nvPr>
            <p:ph type="ctrTitle" sz="quarter"/>
          </p:nvPr>
        </p:nvSpPr>
        <p:spPr/>
        <p:txBody>
          <a:bodyPr/>
          <a:lstStyle/>
          <a:p>
            <a:r>
              <a:rPr lang="en-US" dirty="0"/>
              <a:t>Data Center Modeling for Transmission Planning Studies</a:t>
            </a:r>
          </a:p>
        </p:txBody>
      </p:sp>
    </p:spTree>
    <p:extLst>
      <p:ext uri="{BB962C8B-B14F-4D97-AF65-F5344CB8AC3E}">
        <p14:creationId xmlns:p14="http://schemas.microsoft.com/office/powerpoint/2010/main" val="574396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88A74-12B8-575B-46BD-4BD678CB7B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79467D-30C3-C811-3053-B768EB57DA26}"/>
              </a:ext>
            </a:extLst>
          </p:cNvPr>
          <p:cNvSpPr>
            <a:spLocks noGrp="1"/>
          </p:cNvSpPr>
          <p:nvPr>
            <p:ph type="title"/>
          </p:nvPr>
        </p:nvSpPr>
        <p:spPr/>
        <p:txBody>
          <a:bodyPr/>
          <a:lstStyle/>
          <a:p>
            <a:r>
              <a:rPr lang="en-US" dirty="0"/>
              <a:t>Parameterizing PSS/E data center model</a:t>
            </a:r>
            <a:br>
              <a:rPr lang="en-US" dirty="0"/>
            </a:br>
            <a:r>
              <a:rPr lang="en-US" dirty="0"/>
              <a:t>(Undervoltage disconnection)</a:t>
            </a:r>
          </a:p>
        </p:txBody>
      </p:sp>
      <p:grpSp>
        <p:nvGrpSpPr>
          <p:cNvPr id="9" name="Group 8">
            <a:extLst>
              <a:ext uri="{FF2B5EF4-FFF2-40B4-BE49-F238E27FC236}">
                <a16:creationId xmlns:a16="http://schemas.microsoft.com/office/drawing/2014/main" id="{689DDF90-0C02-81B9-DD57-69AD8A2D1443}"/>
              </a:ext>
            </a:extLst>
          </p:cNvPr>
          <p:cNvGrpSpPr/>
          <p:nvPr/>
        </p:nvGrpSpPr>
        <p:grpSpPr>
          <a:xfrm>
            <a:off x="7085517" y="1589464"/>
            <a:ext cx="4523504" cy="4767190"/>
            <a:chOff x="621502" y="1018192"/>
            <a:chExt cx="4914552" cy="5247030"/>
          </a:xfrm>
        </p:grpSpPr>
        <p:cxnSp>
          <p:nvCxnSpPr>
            <p:cNvPr id="5" name="Straight Arrow Connector 4">
              <a:extLst>
                <a:ext uri="{FF2B5EF4-FFF2-40B4-BE49-F238E27FC236}">
                  <a16:creationId xmlns:a16="http://schemas.microsoft.com/office/drawing/2014/main" id="{E472D4E5-6A6F-3233-6E59-EA59B6F71AE4}"/>
                </a:ext>
              </a:extLst>
            </p:cNvPr>
            <p:cNvCxnSpPr>
              <a:cxnSpLocks/>
            </p:cNvCxnSpPr>
            <p:nvPr/>
          </p:nvCxnSpPr>
          <p:spPr bwMode="auto">
            <a:xfrm>
              <a:off x="1012550" y="6250320"/>
              <a:ext cx="4431121" cy="14902"/>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10" name="Straight Connector 9">
              <a:extLst>
                <a:ext uri="{FF2B5EF4-FFF2-40B4-BE49-F238E27FC236}">
                  <a16:creationId xmlns:a16="http://schemas.microsoft.com/office/drawing/2014/main" id="{3039E72E-726C-EEE7-52F7-3B68A6E1300A}"/>
                </a:ext>
              </a:extLst>
            </p:cNvPr>
            <p:cNvCxnSpPr>
              <a:cxnSpLocks/>
            </p:cNvCxnSpPr>
            <p:nvPr/>
          </p:nvCxnSpPr>
          <p:spPr bwMode="auto">
            <a:xfrm>
              <a:off x="1012550" y="1375150"/>
              <a:ext cx="748145" cy="0"/>
            </a:xfrm>
            <a:prstGeom prst="line">
              <a:avLst/>
            </a:prstGeom>
            <a:ln w="38100">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1" name="Straight Connector 10">
              <a:extLst>
                <a:ext uri="{FF2B5EF4-FFF2-40B4-BE49-F238E27FC236}">
                  <a16:creationId xmlns:a16="http://schemas.microsoft.com/office/drawing/2014/main" id="{B2EED75C-77FE-56FB-2022-921227583C4B}"/>
                </a:ext>
              </a:extLst>
            </p:cNvPr>
            <p:cNvCxnSpPr>
              <a:cxnSpLocks/>
            </p:cNvCxnSpPr>
            <p:nvPr/>
          </p:nvCxnSpPr>
          <p:spPr bwMode="auto">
            <a:xfrm>
              <a:off x="2768818" y="1375150"/>
              <a:ext cx="2018688" cy="0"/>
            </a:xfrm>
            <a:prstGeom prst="line">
              <a:avLst/>
            </a:prstGeom>
            <a:ln w="38100">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2" name="Straight Connector 11">
              <a:extLst>
                <a:ext uri="{FF2B5EF4-FFF2-40B4-BE49-F238E27FC236}">
                  <a16:creationId xmlns:a16="http://schemas.microsoft.com/office/drawing/2014/main" id="{F9B13548-1006-5AFF-D877-05B89ECAD249}"/>
                </a:ext>
              </a:extLst>
            </p:cNvPr>
            <p:cNvCxnSpPr>
              <a:cxnSpLocks/>
            </p:cNvCxnSpPr>
            <p:nvPr/>
          </p:nvCxnSpPr>
          <p:spPr bwMode="auto">
            <a:xfrm>
              <a:off x="1760695" y="2647731"/>
              <a:ext cx="1039092" cy="4482"/>
            </a:xfrm>
            <a:prstGeom prst="line">
              <a:avLst/>
            </a:prstGeom>
            <a:ln w="38100">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3" name="Straight Connector 12">
              <a:extLst>
                <a:ext uri="{FF2B5EF4-FFF2-40B4-BE49-F238E27FC236}">
                  <a16:creationId xmlns:a16="http://schemas.microsoft.com/office/drawing/2014/main" id="{B6728244-0CB7-0097-1E41-5C2D96F35FAE}"/>
                </a:ext>
              </a:extLst>
            </p:cNvPr>
            <p:cNvCxnSpPr>
              <a:cxnSpLocks/>
            </p:cNvCxnSpPr>
            <p:nvPr/>
          </p:nvCxnSpPr>
          <p:spPr bwMode="auto">
            <a:xfrm>
              <a:off x="1760695" y="1375150"/>
              <a:ext cx="0" cy="1277063"/>
            </a:xfrm>
            <a:prstGeom prst="line">
              <a:avLst/>
            </a:prstGeom>
            <a:ln w="38100">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7" name="Straight Connector 16">
              <a:extLst>
                <a:ext uri="{FF2B5EF4-FFF2-40B4-BE49-F238E27FC236}">
                  <a16:creationId xmlns:a16="http://schemas.microsoft.com/office/drawing/2014/main" id="{BC20CA99-8F3C-0113-BAAC-90C235AB6B81}"/>
                </a:ext>
              </a:extLst>
            </p:cNvPr>
            <p:cNvCxnSpPr>
              <a:cxnSpLocks/>
            </p:cNvCxnSpPr>
            <p:nvPr/>
          </p:nvCxnSpPr>
          <p:spPr bwMode="auto">
            <a:xfrm>
              <a:off x="2784302" y="1375150"/>
              <a:ext cx="0" cy="1277063"/>
            </a:xfrm>
            <a:prstGeom prst="line">
              <a:avLst/>
            </a:prstGeom>
            <a:ln w="38100">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6" name="Straight Arrow Connector 5">
              <a:extLst>
                <a:ext uri="{FF2B5EF4-FFF2-40B4-BE49-F238E27FC236}">
                  <a16:creationId xmlns:a16="http://schemas.microsoft.com/office/drawing/2014/main" id="{6A20D530-C04D-289E-48B1-DB8A74E9510C}"/>
                </a:ext>
              </a:extLst>
            </p:cNvPr>
            <p:cNvCxnSpPr>
              <a:cxnSpLocks/>
            </p:cNvCxnSpPr>
            <p:nvPr/>
          </p:nvCxnSpPr>
          <p:spPr bwMode="auto">
            <a:xfrm flipH="1" flipV="1">
              <a:off x="1019070" y="1018192"/>
              <a:ext cx="17930" cy="5232128"/>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24" name="Straight Arrow Connector 23">
              <a:extLst>
                <a:ext uri="{FF2B5EF4-FFF2-40B4-BE49-F238E27FC236}">
                  <a16:creationId xmlns:a16="http://schemas.microsoft.com/office/drawing/2014/main" id="{95A964E8-4D5D-E3AE-91B7-784AC9A63AFA}"/>
                </a:ext>
              </a:extLst>
            </p:cNvPr>
            <p:cNvCxnSpPr>
              <a:cxnSpLocks/>
            </p:cNvCxnSpPr>
            <p:nvPr/>
          </p:nvCxnSpPr>
          <p:spPr bwMode="auto">
            <a:xfrm>
              <a:off x="988101" y="3866116"/>
              <a:ext cx="4547953" cy="6693"/>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25" name="Straight Connector 24">
              <a:extLst>
                <a:ext uri="{FF2B5EF4-FFF2-40B4-BE49-F238E27FC236}">
                  <a16:creationId xmlns:a16="http://schemas.microsoft.com/office/drawing/2014/main" id="{9D140761-4BFA-5EE3-DDE4-D4A906DEC8E3}"/>
                </a:ext>
              </a:extLst>
            </p:cNvPr>
            <p:cNvCxnSpPr>
              <a:cxnSpLocks/>
            </p:cNvCxnSpPr>
            <p:nvPr/>
          </p:nvCxnSpPr>
          <p:spPr bwMode="auto">
            <a:xfrm>
              <a:off x="1037000" y="4573920"/>
              <a:ext cx="1042440" cy="0"/>
            </a:xfrm>
            <a:prstGeom prst="line">
              <a:avLst/>
            </a:prstGeom>
            <a:ln w="38100">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27" name="Straight Connector 26">
              <a:extLst>
                <a:ext uri="{FF2B5EF4-FFF2-40B4-BE49-F238E27FC236}">
                  <a16:creationId xmlns:a16="http://schemas.microsoft.com/office/drawing/2014/main" id="{B595FCF3-A6BC-B452-D9BE-8FE2ECDE1D54}"/>
                </a:ext>
              </a:extLst>
            </p:cNvPr>
            <p:cNvCxnSpPr>
              <a:cxnSpLocks/>
            </p:cNvCxnSpPr>
            <p:nvPr/>
          </p:nvCxnSpPr>
          <p:spPr bwMode="auto">
            <a:xfrm>
              <a:off x="4469667" y="4573920"/>
              <a:ext cx="763628" cy="0"/>
            </a:xfrm>
            <a:prstGeom prst="line">
              <a:avLst/>
            </a:prstGeom>
            <a:ln w="38100">
              <a:solidFill>
                <a:schemeClr val="accent2"/>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28" name="Straight Connector 27">
              <a:extLst>
                <a:ext uri="{FF2B5EF4-FFF2-40B4-BE49-F238E27FC236}">
                  <a16:creationId xmlns:a16="http://schemas.microsoft.com/office/drawing/2014/main" id="{AAF95585-8199-A882-BDBD-23F019755E18}"/>
                </a:ext>
              </a:extLst>
            </p:cNvPr>
            <p:cNvCxnSpPr>
              <a:cxnSpLocks/>
            </p:cNvCxnSpPr>
            <p:nvPr/>
          </p:nvCxnSpPr>
          <p:spPr bwMode="auto">
            <a:xfrm>
              <a:off x="2374057" y="6240598"/>
              <a:ext cx="1117328" cy="1222"/>
            </a:xfrm>
            <a:prstGeom prst="line">
              <a:avLst/>
            </a:prstGeom>
            <a:ln w="38100">
              <a:solidFill>
                <a:schemeClr val="accent2"/>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29" name="Straight Connector 28">
              <a:extLst>
                <a:ext uri="{FF2B5EF4-FFF2-40B4-BE49-F238E27FC236}">
                  <a16:creationId xmlns:a16="http://schemas.microsoft.com/office/drawing/2014/main" id="{05E98C6B-BDA8-7C98-0DC6-B50B9882DA91}"/>
                </a:ext>
              </a:extLst>
            </p:cNvPr>
            <p:cNvCxnSpPr>
              <a:cxnSpLocks/>
            </p:cNvCxnSpPr>
            <p:nvPr/>
          </p:nvCxnSpPr>
          <p:spPr bwMode="auto">
            <a:xfrm flipH="1">
              <a:off x="2063956" y="4597322"/>
              <a:ext cx="15484" cy="1667900"/>
            </a:xfrm>
            <a:prstGeom prst="line">
              <a:avLst/>
            </a:prstGeom>
            <a:ln w="38100">
              <a:solidFill>
                <a:schemeClr val="accent2"/>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30" name="Straight Connector 29">
              <a:extLst>
                <a:ext uri="{FF2B5EF4-FFF2-40B4-BE49-F238E27FC236}">
                  <a16:creationId xmlns:a16="http://schemas.microsoft.com/office/drawing/2014/main" id="{09AF8C41-EB56-7444-517E-815C2EC572B1}"/>
                </a:ext>
              </a:extLst>
            </p:cNvPr>
            <p:cNvCxnSpPr>
              <a:cxnSpLocks/>
            </p:cNvCxnSpPr>
            <p:nvPr/>
          </p:nvCxnSpPr>
          <p:spPr bwMode="auto">
            <a:xfrm flipH="1">
              <a:off x="3240436" y="4573920"/>
              <a:ext cx="1229231" cy="1658178"/>
            </a:xfrm>
            <a:prstGeom prst="line">
              <a:avLst/>
            </a:prstGeom>
            <a:ln w="38100">
              <a:solidFill>
                <a:schemeClr val="accent2"/>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35" name="Straight Connector 34">
              <a:extLst>
                <a:ext uri="{FF2B5EF4-FFF2-40B4-BE49-F238E27FC236}">
                  <a16:creationId xmlns:a16="http://schemas.microsoft.com/office/drawing/2014/main" id="{FB32908F-C87A-C62C-1429-C2A8558DB406}"/>
                </a:ext>
              </a:extLst>
            </p:cNvPr>
            <p:cNvCxnSpPr>
              <a:cxnSpLocks/>
            </p:cNvCxnSpPr>
            <p:nvPr/>
          </p:nvCxnSpPr>
          <p:spPr bwMode="auto">
            <a:xfrm>
              <a:off x="1028034" y="2281760"/>
              <a:ext cx="1022589"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a:extLst>
                <a:ext uri="{FF2B5EF4-FFF2-40B4-BE49-F238E27FC236}">
                  <a16:creationId xmlns:a16="http://schemas.microsoft.com/office/drawing/2014/main" id="{3B3C9609-F326-3B4F-796B-A529692D6F3B}"/>
                </a:ext>
              </a:extLst>
            </p:cNvPr>
            <p:cNvCxnSpPr>
              <a:cxnSpLocks/>
            </p:cNvCxnSpPr>
            <p:nvPr/>
          </p:nvCxnSpPr>
          <p:spPr bwMode="auto">
            <a:xfrm>
              <a:off x="2020674" y="2285011"/>
              <a:ext cx="29949" cy="2327213"/>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6" name="Straight Arrow Connector 45">
              <a:extLst>
                <a:ext uri="{FF2B5EF4-FFF2-40B4-BE49-F238E27FC236}">
                  <a16:creationId xmlns:a16="http://schemas.microsoft.com/office/drawing/2014/main" id="{37713ABC-9853-E40F-2642-3883C3A169D8}"/>
                </a:ext>
              </a:extLst>
            </p:cNvPr>
            <p:cNvCxnSpPr>
              <a:cxnSpLocks/>
            </p:cNvCxnSpPr>
            <p:nvPr/>
          </p:nvCxnSpPr>
          <p:spPr bwMode="auto">
            <a:xfrm>
              <a:off x="1151841" y="2344574"/>
              <a:ext cx="24522" cy="1487304"/>
            </a:xfrm>
            <a:prstGeom prst="straightConnector1">
              <a:avLst/>
            </a:prstGeom>
            <a:solidFill>
              <a:schemeClr val="accent1"/>
            </a:solidFill>
            <a:ln w="9525" cap="flat" cmpd="sng" algn="ctr">
              <a:solidFill>
                <a:schemeClr val="tx1"/>
              </a:solidFill>
              <a:prstDash val="solid"/>
              <a:round/>
              <a:headEnd type="triangle"/>
              <a:tailEnd type="triangle"/>
            </a:ln>
            <a:effectLst/>
          </p:spPr>
        </p:cxnSp>
        <p:cxnSp>
          <p:nvCxnSpPr>
            <p:cNvPr id="49" name="Straight Connector 48">
              <a:extLst>
                <a:ext uri="{FF2B5EF4-FFF2-40B4-BE49-F238E27FC236}">
                  <a16:creationId xmlns:a16="http://schemas.microsoft.com/office/drawing/2014/main" id="{F6499560-2441-8712-7E7F-D51C9B562C66}"/>
                </a:ext>
              </a:extLst>
            </p:cNvPr>
            <p:cNvCxnSpPr>
              <a:cxnSpLocks/>
            </p:cNvCxnSpPr>
            <p:nvPr/>
          </p:nvCxnSpPr>
          <p:spPr bwMode="auto">
            <a:xfrm>
              <a:off x="1756006" y="2297059"/>
              <a:ext cx="29949" cy="2327213"/>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2" name="Straight Connector 51">
              <a:extLst>
                <a:ext uri="{FF2B5EF4-FFF2-40B4-BE49-F238E27FC236}">
                  <a16:creationId xmlns:a16="http://schemas.microsoft.com/office/drawing/2014/main" id="{21BA5E48-0DC4-8F39-8BD2-2377CF234317}"/>
                </a:ext>
              </a:extLst>
            </p:cNvPr>
            <p:cNvCxnSpPr>
              <a:cxnSpLocks/>
            </p:cNvCxnSpPr>
            <p:nvPr/>
          </p:nvCxnSpPr>
          <p:spPr bwMode="auto">
            <a:xfrm flipV="1">
              <a:off x="2799787" y="1820940"/>
              <a:ext cx="466879" cy="1"/>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4" name="Straight Connector 53">
              <a:extLst>
                <a:ext uri="{FF2B5EF4-FFF2-40B4-BE49-F238E27FC236}">
                  <a16:creationId xmlns:a16="http://schemas.microsoft.com/office/drawing/2014/main" id="{5E18B2DB-A314-720E-0C4C-5608CA734E90}"/>
                </a:ext>
              </a:extLst>
            </p:cNvPr>
            <p:cNvCxnSpPr>
              <a:cxnSpLocks/>
            </p:cNvCxnSpPr>
            <p:nvPr/>
          </p:nvCxnSpPr>
          <p:spPr bwMode="auto">
            <a:xfrm>
              <a:off x="3143500" y="1409379"/>
              <a:ext cx="29940" cy="4822719"/>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924070C0-37D8-E59C-92C7-B8E3C0C1090E}"/>
                </a:ext>
              </a:extLst>
            </p:cNvPr>
            <p:cNvCxnSpPr>
              <a:cxnSpLocks/>
            </p:cNvCxnSpPr>
            <p:nvPr/>
          </p:nvCxnSpPr>
          <p:spPr bwMode="auto">
            <a:xfrm>
              <a:off x="4439305" y="3872809"/>
              <a:ext cx="14465" cy="701111"/>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1" name="Straight Arrow Connector 60">
              <a:extLst>
                <a:ext uri="{FF2B5EF4-FFF2-40B4-BE49-F238E27FC236}">
                  <a16:creationId xmlns:a16="http://schemas.microsoft.com/office/drawing/2014/main" id="{D719A7C3-C9E1-B3BF-B90C-0304728DF603}"/>
                </a:ext>
              </a:extLst>
            </p:cNvPr>
            <p:cNvCxnSpPr>
              <a:cxnSpLocks/>
            </p:cNvCxnSpPr>
            <p:nvPr/>
          </p:nvCxnSpPr>
          <p:spPr bwMode="auto">
            <a:xfrm>
              <a:off x="3277312" y="1855179"/>
              <a:ext cx="6671" cy="1974207"/>
            </a:xfrm>
            <a:prstGeom prst="straightConnector1">
              <a:avLst/>
            </a:prstGeom>
            <a:solidFill>
              <a:schemeClr val="accent1"/>
            </a:solidFill>
            <a:ln w="9525" cap="flat" cmpd="sng" algn="ctr">
              <a:solidFill>
                <a:schemeClr val="tx1"/>
              </a:solidFill>
              <a:prstDash val="solid"/>
              <a:round/>
              <a:headEnd type="triangle"/>
              <a:tailEnd type="triangle"/>
            </a:ln>
            <a:effectLst/>
          </p:spPr>
        </p:cxnSp>
        <p:cxnSp>
          <p:nvCxnSpPr>
            <p:cNvPr id="63" name="Straight Arrow Connector 62">
              <a:extLst>
                <a:ext uri="{FF2B5EF4-FFF2-40B4-BE49-F238E27FC236}">
                  <a16:creationId xmlns:a16="http://schemas.microsoft.com/office/drawing/2014/main" id="{FF7E834E-1A87-07E9-83D3-4EEEC39438F6}"/>
                </a:ext>
              </a:extLst>
            </p:cNvPr>
            <p:cNvCxnSpPr>
              <a:cxnSpLocks/>
            </p:cNvCxnSpPr>
            <p:nvPr/>
          </p:nvCxnSpPr>
          <p:spPr bwMode="auto">
            <a:xfrm>
              <a:off x="1756006" y="3786568"/>
              <a:ext cx="323434" cy="0"/>
            </a:xfrm>
            <a:prstGeom prst="straightConnector1">
              <a:avLst/>
            </a:prstGeom>
            <a:solidFill>
              <a:schemeClr val="accent1"/>
            </a:solidFill>
            <a:ln w="9525" cap="flat" cmpd="sng" algn="ctr">
              <a:solidFill>
                <a:schemeClr val="tx1"/>
              </a:solidFill>
              <a:prstDash val="solid"/>
              <a:round/>
              <a:headEnd type="triangle"/>
              <a:tailEnd type="triangle"/>
            </a:ln>
            <a:effectLst/>
          </p:spPr>
        </p:cxnSp>
        <p:cxnSp>
          <p:nvCxnSpPr>
            <p:cNvPr id="67" name="Straight Arrow Connector 66">
              <a:extLst>
                <a:ext uri="{FF2B5EF4-FFF2-40B4-BE49-F238E27FC236}">
                  <a16:creationId xmlns:a16="http://schemas.microsoft.com/office/drawing/2014/main" id="{09F56A81-53EA-FBA3-0171-D1DA00B68005}"/>
                </a:ext>
              </a:extLst>
            </p:cNvPr>
            <p:cNvCxnSpPr>
              <a:cxnSpLocks/>
            </p:cNvCxnSpPr>
            <p:nvPr/>
          </p:nvCxnSpPr>
          <p:spPr bwMode="auto">
            <a:xfrm>
              <a:off x="2799787" y="2013681"/>
              <a:ext cx="323434" cy="0"/>
            </a:xfrm>
            <a:prstGeom prst="straightConnector1">
              <a:avLst/>
            </a:prstGeom>
            <a:solidFill>
              <a:schemeClr val="accent1"/>
            </a:solidFill>
            <a:ln w="9525" cap="flat" cmpd="sng" algn="ctr">
              <a:solidFill>
                <a:schemeClr val="tx1"/>
              </a:solidFill>
              <a:prstDash val="solid"/>
              <a:round/>
              <a:headEnd type="triangle"/>
              <a:tailEnd type="triangle"/>
            </a:ln>
            <a:effectLst/>
          </p:spPr>
        </p:cxnSp>
        <p:cxnSp>
          <p:nvCxnSpPr>
            <p:cNvPr id="68" name="Straight Arrow Connector 67">
              <a:extLst>
                <a:ext uri="{FF2B5EF4-FFF2-40B4-BE49-F238E27FC236}">
                  <a16:creationId xmlns:a16="http://schemas.microsoft.com/office/drawing/2014/main" id="{4A99F9A8-BF96-6A3B-1DAD-075F1FEC3963}"/>
                </a:ext>
              </a:extLst>
            </p:cNvPr>
            <p:cNvCxnSpPr>
              <a:cxnSpLocks/>
            </p:cNvCxnSpPr>
            <p:nvPr/>
          </p:nvCxnSpPr>
          <p:spPr bwMode="auto">
            <a:xfrm>
              <a:off x="3193719" y="4054519"/>
              <a:ext cx="1197711" cy="1805"/>
            </a:xfrm>
            <a:prstGeom prst="straightConnector1">
              <a:avLst/>
            </a:prstGeom>
            <a:solidFill>
              <a:schemeClr val="accent1"/>
            </a:solidFill>
            <a:ln w="9525" cap="flat" cmpd="sng" algn="ctr">
              <a:solidFill>
                <a:schemeClr val="tx1"/>
              </a:solidFill>
              <a:prstDash val="solid"/>
              <a:round/>
              <a:headEnd type="triangle"/>
              <a:tailEnd type="triangle"/>
            </a:ln>
            <a:effectLst/>
          </p:spPr>
        </p:cxnSp>
        <p:sp>
          <p:nvSpPr>
            <p:cNvPr id="71" name="TextBox 70">
              <a:extLst>
                <a:ext uri="{FF2B5EF4-FFF2-40B4-BE49-F238E27FC236}">
                  <a16:creationId xmlns:a16="http://schemas.microsoft.com/office/drawing/2014/main" id="{B58C21B7-CA00-C1DF-FFDB-ADBDE8C6608B}"/>
                </a:ext>
              </a:extLst>
            </p:cNvPr>
            <p:cNvSpPr txBox="1"/>
            <p:nvPr/>
          </p:nvSpPr>
          <p:spPr>
            <a:xfrm>
              <a:off x="1105579" y="2770043"/>
              <a:ext cx="742242" cy="646331"/>
            </a:xfrm>
            <a:prstGeom prst="rect">
              <a:avLst/>
            </a:prstGeom>
            <a:noFill/>
          </p:spPr>
          <p:txBody>
            <a:bodyPr wrap="square" rtlCol="0">
              <a:spAutoFit/>
            </a:bodyPr>
            <a:lstStyle/>
            <a:p>
              <a:pPr algn="l">
                <a:spcBef>
                  <a:spcPts val="0"/>
                </a:spcBef>
              </a:pPr>
              <a:r>
                <a:rPr lang="en-US" sz="1800" dirty="0">
                  <a:solidFill>
                    <a:schemeClr val="accent3"/>
                  </a:solidFill>
                  <a:latin typeface="+mn-lt"/>
                </a:rPr>
                <a:t>1.</a:t>
              </a:r>
            </a:p>
            <a:p>
              <a:pPr algn="l">
                <a:spcBef>
                  <a:spcPts val="0"/>
                </a:spcBef>
              </a:pPr>
              <a:r>
                <a:rPr lang="en-US" sz="1800" dirty="0">
                  <a:solidFill>
                    <a:schemeClr val="accent3"/>
                  </a:solidFill>
                  <a:latin typeface="+mn-lt"/>
                </a:rPr>
                <a:t>LVTA</a:t>
              </a:r>
            </a:p>
          </p:txBody>
        </p:sp>
        <p:sp>
          <p:nvSpPr>
            <p:cNvPr id="72" name="TextBox 71">
              <a:extLst>
                <a:ext uri="{FF2B5EF4-FFF2-40B4-BE49-F238E27FC236}">
                  <a16:creationId xmlns:a16="http://schemas.microsoft.com/office/drawing/2014/main" id="{CCA0C11E-333D-8C88-BA9F-6FBA89B2FC01}"/>
                </a:ext>
              </a:extLst>
            </p:cNvPr>
            <p:cNvSpPr txBox="1"/>
            <p:nvPr/>
          </p:nvSpPr>
          <p:spPr>
            <a:xfrm>
              <a:off x="3254340" y="2809976"/>
              <a:ext cx="1047643" cy="646331"/>
            </a:xfrm>
            <a:prstGeom prst="rect">
              <a:avLst/>
            </a:prstGeom>
            <a:noFill/>
          </p:spPr>
          <p:txBody>
            <a:bodyPr wrap="square" rtlCol="0">
              <a:spAutoFit/>
            </a:bodyPr>
            <a:lstStyle/>
            <a:p>
              <a:pPr algn="l">
                <a:spcBef>
                  <a:spcPts val="0"/>
                </a:spcBef>
              </a:pPr>
              <a:r>
                <a:rPr lang="en-US" sz="1800" dirty="0">
                  <a:solidFill>
                    <a:schemeClr val="accent3"/>
                  </a:solidFill>
                  <a:latin typeface="+mn-lt"/>
                </a:rPr>
                <a:t>4.</a:t>
              </a:r>
              <a:br>
                <a:rPr lang="en-US" sz="1800" dirty="0">
                  <a:solidFill>
                    <a:schemeClr val="accent3"/>
                  </a:solidFill>
                  <a:latin typeface="+mn-lt"/>
                </a:rPr>
              </a:br>
              <a:r>
                <a:rPr lang="en-US" sz="1800" dirty="0">
                  <a:solidFill>
                    <a:schemeClr val="accent3"/>
                  </a:solidFill>
                  <a:latin typeface="+mn-lt"/>
                </a:rPr>
                <a:t>LVRA</a:t>
              </a:r>
            </a:p>
          </p:txBody>
        </p:sp>
        <p:sp>
          <p:nvSpPr>
            <p:cNvPr id="73" name="TextBox 72">
              <a:extLst>
                <a:ext uri="{FF2B5EF4-FFF2-40B4-BE49-F238E27FC236}">
                  <a16:creationId xmlns:a16="http://schemas.microsoft.com/office/drawing/2014/main" id="{822F8CE4-855B-8D97-3E66-B0BA57B0B305}"/>
                </a:ext>
              </a:extLst>
            </p:cNvPr>
            <p:cNvSpPr txBox="1"/>
            <p:nvPr/>
          </p:nvSpPr>
          <p:spPr>
            <a:xfrm>
              <a:off x="2001767" y="3248671"/>
              <a:ext cx="936212" cy="646331"/>
            </a:xfrm>
            <a:prstGeom prst="rect">
              <a:avLst/>
            </a:prstGeom>
            <a:noFill/>
          </p:spPr>
          <p:txBody>
            <a:bodyPr wrap="square" rtlCol="0">
              <a:spAutoFit/>
            </a:bodyPr>
            <a:lstStyle/>
            <a:p>
              <a:pPr algn="l">
                <a:spcBef>
                  <a:spcPts val="0"/>
                </a:spcBef>
              </a:pPr>
              <a:r>
                <a:rPr lang="en-US" sz="1800" dirty="0">
                  <a:solidFill>
                    <a:schemeClr val="tx1"/>
                  </a:solidFill>
                  <a:latin typeface="+mn-lt"/>
                </a:rPr>
                <a:t>2.</a:t>
              </a:r>
              <a:br>
                <a:rPr lang="en-US" sz="1800" dirty="0">
                  <a:solidFill>
                    <a:schemeClr val="tx1"/>
                  </a:solidFill>
                  <a:latin typeface="+mn-lt"/>
                </a:rPr>
              </a:br>
              <a:r>
                <a:rPr lang="en-US" sz="1800" dirty="0">
                  <a:solidFill>
                    <a:schemeClr val="tx1"/>
                  </a:solidFill>
                  <a:latin typeface="+mn-lt"/>
                </a:rPr>
                <a:t>LVDTA</a:t>
              </a:r>
            </a:p>
          </p:txBody>
        </p:sp>
        <p:sp>
          <p:nvSpPr>
            <p:cNvPr id="74" name="TextBox 73">
              <a:extLst>
                <a:ext uri="{FF2B5EF4-FFF2-40B4-BE49-F238E27FC236}">
                  <a16:creationId xmlns:a16="http://schemas.microsoft.com/office/drawing/2014/main" id="{E4892BAE-502F-7467-2C5E-BFD69C2B2DFA}"/>
                </a:ext>
              </a:extLst>
            </p:cNvPr>
            <p:cNvSpPr txBox="1"/>
            <p:nvPr/>
          </p:nvSpPr>
          <p:spPr>
            <a:xfrm>
              <a:off x="3332841" y="2015371"/>
              <a:ext cx="1083609" cy="646331"/>
            </a:xfrm>
            <a:prstGeom prst="rect">
              <a:avLst/>
            </a:prstGeom>
            <a:noFill/>
          </p:spPr>
          <p:txBody>
            <a:bodyPr wrap="square" rtlCol="0">
              <a:spAutoFit/>
            </a:bodyPr>
            <a:lstStyle/>
            <a:p>
              <a:pPr algn="l">
                <a:spcBef>
                  <a:spcPts val="0"/>
                </a:spcBef>
              </a:pPr>
              <a:r>
                <a:rPr lang="en-US" sz="1800" dirty="0">
                  <a:solidFill>
                    <a:schemeClr val="tx1"/>
                  </a:solidFill>
                  <a:latin typeface="+mn-lt"/>
                </a:rPr>
                <a:t>3.</a:t>
              </a:r>
              <a:br>
                <a:rPr lang="en-US" sz="1800" dirty="0">
                  <a:solidFill>
                    <a:schemeClr val="tx1"/>
                  </a:solidFill>
                  <a:latin typeface="+mn-lt"/>
                </a:rPr>
              </a:br>
              <a:r>
                <a:rPr lang="en-US" sz="1800" dirty="0">
                  <a:solidFill>
                    <a:schemeClr val="tx1"/>
                  </a:solidFill>
                  <a:latin typeface="+mn-lt"/>
                </a:rPr>
                <a:t>LVDRA</a:t>
              </a:r>
            </a:p>
          </p:txBody>
        </p:sp>
        <p:sp>
          <p:nvSpPr>
            <p:cNvPr id="76" name="TextBox 75">
              <a:extLst>
                <a:ext uri="{FF2B5EF4-FFF2-40B4-BE49-F238E27FC236}">
                  <a16:creationId xmlns:a16="http://schemas.microsoft.com/office/drawing/2014/main" id="{B1D0C1D1-9800-60BD-32D4-E3E16692AC8D}"/>
                </a:ext>
              </a:extLst>
            </p:cNvPr>
            <p:cNvSpPr txBox="1"/>
            <p:nvPr/>
          </p:nvSpPr>
          <p:spPr>
            <a:xfrm>
              <a:off x="3319883" y="4045836"/>
              <a:ext cx="1229231" cy="646331"/>
            </a:xfrm>
            <a:prstGeom prst="rect">
              <a:avLst/>
            </a:prstGeom>
            <a:noFill/>
          </p:spPr>
          <p:txBody>
            <a:bodyPr wrap="square" rtlCol="0">
              <a:spAutoFit/>
            </a:bodyPr>
            <a:lstStyle/>
            <a:p>
              <a:pPr algn="l">
                <a:spcBef>
                  <a:spcPts val="0"/>
                </a:spcBef>
              </a:pPr>
              <a:r>
                <a:rPr lang="en-US" sz="1800" dirty="0">
                  <a:solidFill>
                    <a:schemeClr val="tx1"/>
                  </a:solidFill>
                  <a:latin typeface="+mn-lt"/>
                </a:rPr>
                <a:t>5.</a:t>
              </a:r>
              <a:br>
                <a:rPr lang="en-US" sz="1800" dirty="0">
                  <a:solidFill>
                    <a:schemeClr val="tx1"/>
                  </a:solidFill>
                  <a:latin typeface="+mn-lt"/>
                </a:rPr>
              </a:br>
              <a:r>
                <a:rPr lang="en-US" sz="1800" dirty="0">
                  <a:solidFill>
                    <a:schemeClr val="tx1"/>
                  </a:solidFill>
                  <a:latin typeface="+mn-lt"/>
                </a:rPr>
                <a:t>RAMPUA</a:t>
              </a:r>
            </a:p>
          </p:txBody>
        </p:sp>
        <p:sp>
          <p:nvSpPr>
            <p:cNvPr id="77" name="TextBox 76">
              <a:extLst>
                <a:ext uri="{FF2B5EF4-FFF2-40B4-BE49-F238E27FC236}">
                  <a16:creationId xmlns:a16="http://schemas.microsoft.com/office/drawing/2014/main" id="{EB2ECE41-5FAF-BB29-E423-11F243C93F77}"/>
                </a:ext>
              </a:extLst>
            </p:cNvPr>
            <p:cNvSpPr txBox="1"/>
            <p:nvPr/>
          </p:nvSpPr>
          <p:spPr>
            <a:xfrm rot="16200000">
              <a:off x="157941" y="1682441"/>
              <a:ext cx="1204122" cy="276999"/>
            </a:xfrm>
            <a:prstGeom prst="rect">
              <a:avLst/>
            </a:prstGeom>
            <a:noFill/>
          </p:spPr>
          <p:txBody>
            <a:bodyPr wrap="square" rtlCol="0">
              <a:spAutoFit/>
            </a:bodyPr>
            <a:lstStyle/>
            <a:p>
              <a:pPr algn="l">
                <a:spcBef>
                  <a:spcPts val="0"/>
                </a:spcBef>
              </a:pPr>
              <a:r>
                <a:rPr lang="en-US" sz="1200" b="1" dirty="0">
                  <a:solidFill>
                    <a:schemeClr val="accent3"/>
                  </a:solidFill>
                  <a:latin typeface="+mn-lt"/>
                </a:rPr>
                <a:t>Voltage (pu)</a:t>
              </a:r>
            </a:p>
          </p:txBody>
        </p:sp>
        <p:sp>
          <p:nvSpPr>
            <p:cNvPr id="78" name="TextBox 77">
              <a:extLst>
                <a:ext uri="{FF2B5EF4-FFF2-40B4-BE49-F238E27FC236}">
                  <a16:creationId xmlns:a16="http://schemas.microsoft.com/office/drawing/2014/main" id="{DAE62321-7BFB-57D0-D98F-59D6B49F64D8}"/>
                </a:ext>
              </a:extLst>
            </p:cNvPr>
            <p:cNvSpPr txBox="1"/>
            <p:nvPr/>
          </p:nvSpPr>
          <p:spPr>
            <a:xfrm rot="16200000">
              <a:off x="11150" y="4965211"/>
              <a:ext cx="1578721" cy="276999"/>
            </a:xfrm>
            <a:prstGeom prst="rect">
              <a:avLst/>
            </a:prstGeom>
            <a:noFill/>
          </p:spPr>
          <p:txBody>
            <a:bodyPr wrap="square" rtlCol="0">
              <a:spAutoFit/>
            </a:bodyPr>
            <a:lstStyle/>
            <a:p>
              <a:pPr algn="l">
                <a:spcBef>
                  <a:spcPts val="0"/>
                </a:spcBef>
              </a:pPr>
              <a:r>
                <a:rPr lang="en-US" sz="1200" b="1" dirty="0">
                  <a:solidFill>
                    <a:schemeClr val="accent2"/>
                  </a:solidFill>
                  <a:latin typeface="+mn-lt"/>
                </a:rPr>
                <a:t>Active Power (MW)</a:t>
              </a:r>
            </a:p>
          </p:txBody>
        </p:sp>
        <p:sp>
          <p:nvSpPr>
            <p:cNvPr id="79" name="TextBox 78">
              <a:extLst>
                <a:ext uri="{FF2B5EF4-FFF2-40B4-BE49-F238E27FC236}">
                  <a16:creationId xmlns:a16="http://schemas.microsoft.com/office/drawing/2014/main" id="{CDCBFEB0-20A8-3678-1617-482AB173118D}"/>
                </a:ext>
              </a:extLst>
            </p:cNvPr>
            <p:cNvSpPr txBox="1"/>
            <p:nvPr/>
          </p:nvSpPr>
          <p:spPr>
            <a:xfrm>
              <a:off x="4331932" y="3562118"/>
              <a:ext cx="1204122" cy="276999"/>
            </a:xfrm>
            <a:prstGeom prst="rect">
              <a:avLst/>
            </a:prstGeom>
            <a:noFill/>
          </p:spPr>
          <p:txBody>
            <a:bodyPr wrap="square" rtlCol="0">
              <a:spAutoFit/>
            </a:bodyPr>
            <a:lstStyle/>
            <a:p>
              <a:pPr algn="l">
                <a:spcBef>
                  <a:spcPts val="0"/>
                </a:spcBef>
              </a:pPr>
              <a:r>
                <a:rPr lang="en-US" sz="1200" b="1" dirty="0">
                  <a:solidFill>
                    <a:schemeClr val="tx1"/>
                  </a:solidFill>
                  <a:latin typeface="+mn-lt"/>
                </a:rPr>
                <a:t>Time (s)</a:t>
              </a:r>
            </a:p>
          </p:txBody>
        </p:sp>
        <p:cxnSp>
          <p:nvCxnSpPr>
            <p:cNvPr id="82" name="Connector: Curved 81">
              <a:extLst>
                <a:ext uri="{FF2B5EF4-FFF2-40B4-BE49-F238E27FC236}">
                  <a16:creationId xmlns:a16="http://schemas.microsoft.com/office/drawing/2014/main" id="{E09C34EF-4C86-72BA-86FC-A34FF1625B25}"/>
                </a:ext>
              </a:extLst>
            </p:cNvPr>
            <p:cNvCxnSpPr>
              <a:cxnSpLocks/>
              <a:endCxn id="73" idx="2"/>
            </p:cNvCxnSpPr>
            <p:nvPr/>
          </p:nvCxnSpPr>
          <p:spPr bwMode="auto">
            <a:xfrm>
              <a:off x="1929342" y="3682991"/>
              <a:ext cx="540530" cy="212011"/>
            </a:xfrm>
            <a:prstGeom prst="curvedConnector4">
              <a:avLst>
                <a:gd name="adj1" fmla="val 6699"/>
                <a:gd name="adj2" fmla="val 207825"/>
              </a:avLst>
            </a:prstGeom>
            <a:ln w="28575">
              <a:headEnd type="none" w="med" len="med"/>
              <a:tailEnd type="triangle"/>
            </a:ln>
          </p:spPr>
          <p:style>
            <a:lnRef idx="1">
              <a:schemeClr val="accent5"/>
            </a:lnRef>
            <a:fillRef idx="0">
              <a:schemeClr val="accent5"/>
            </a:fillRef>
            <a:effectRef idx="0">
              <a:schemeClr val="accent5"/>
            </a:effectRef>
            <a:fontRef idx="minor">
              <a:schemeClr val="tx1"/>
            </a:fontRef>
          </p:style>
        </p:cxnSp>
        <p:cxnSp>
          <p:nvCxnSpPr>
            <p:cNvPr id="101" name="Connector: Curved 100">
              <a:extLst>
                <a:ext uri="{FF2B5EF4-FFF2-40B4-BE49-F238E27FC236}">
                  <a16:creationId xmlns:a16="http://schemas.microsoft.com/office/drawing/2014/main" id="{8D83DF8E-09A1-4A5F-C5A0-3D27CFA9B49A}"/>
                </a:ext>
              </a:extLst>
            </p:cNvPr>
            <p:cNvCxnSpPr>
              <a:cxnSpLocks/>
              <a:endCxn id="74" idx="1"/>
            </p:cNvCxnSpPr>
            <p:nvPr/>
          </p:nvCxnSpPr>
          <p:spPr bwMode="auto">
            <a:xfrm>
              <a:off x="2985663" y="2005560"/>
              <a:ext cx="347178" cy="332977"/>
            </a:xfrm>
            <a:prstGeom prst="curvedConnector3">
              <a:avLst>
                <a:gd name="adj1" fmla="val 7212"/>
              </a:avLst>
            </a:prstGeom>
            <a:ln w="38100">
              <a:headEnd type="none" w="med" len="med"/>
              <a:tailEnd type="triangle"/>
            </a:ln>
          </p:spPr>
          <p:style>
            <a:lnRef idx="1">
              <a:schemeClr val="accent5"/>
            </a:lnRef>
            <a:fillRef idx="0">
              <a:schemeClr val="accent5"/>
            </a:fillRef>
            <a:effectRef idx="0">
              <a:schemeClr val="accent5"/>
            </a:effectRef>
            <a:fontRef idx="minor">
              <a:schemeClr val="tx1"/>
            </a:fontRef>
          </p:style>
        </p:cxnSp>
        <p:sp>
          <p:nvSpPr>
            <p:cNvPr id="124" name="Rectangle 123">
              <a:extLst>
                <a:ext uri="{FF2B5EF4-FFF2-40B4-BE49-F238E27FC236}">
                  <a16:creationId xmlns:a16="http://schemas.microsoft.com/office/drawing/2014/main" id="{5BF7472A-DC19-ED34-A7F9-4DD4C11CCD11}"/>
                </a:ext>
              </a:extLst>
            </p:cNvPr>
            <p:cNvSpPr/>
            <p:nvPr/>
          </p:nvSpPr>
          <p:spPr bwMode="auto">
            <a:xfrm>
              <a:off x="1785955" y="2660713"/>
              <a:ext cx="253873" cy="1171165"/>
            </a:xfrm>
            <a:prstGeom prst="rect">
              <a:avLst/>
            </a:prstGeom>
            <a:pattFill prst="wdDnDiag">
              <a:fgClr>
                <a:srgbClr val="FFC000"/>
              </a:fgClr>
              <a:bgClr>
                <a:schemeClr val="bg1"/>
              </a:bgClr>
            </a:patt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125" name="Rectangle 124">
              <a:extLst>
                <a:ext uri="{FF2B5EF4-FFF2-40B4-BE49-F238E27FC236}">
                  <a16:creationId xmlns:a16="http://schemas.microsoft.com/office/drawing/2014/main" id="{8F36B110-863A-2021-AC84-FD2F919AC042}"/>
                </a:ext>
              </a:extLst>
            </p:cNvPr>
            <p:cNvSpPr/>
            <p:nvPr/>
          </p:nvSpPr>
          <p:spPr bwMode="auto">
            <a:xfrm>
              <a:off x="2805784" y="1402114"/>
              <a:ext cx="307776" cy="411312"/>
            </a:xfrm>
            <a:prstGeom prst="rect">
              <a:avLst/>
            </a:prstGeom>
            <a:pattFill prst="wdDnDiag">
              <a:fgClr>
                <a:srgbClr val="FFC000"/>
              </a:fgClr>
              <a:bgClr>
                <a:schemeClr val="bg1"/>
              </a:bgClr>
            </a:patt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grpSp>
      <p:graphicFrame>
        <p:nvGraphicFramePr>
          <p:cNvPr id="3" name="Table 2">
            <a:extLst>
              <a:ext uri="{FF2B5EF4-FFF2-40B4-BE49-F238E27FC236}">
                <a16:creationId xmlns:a16="http://schemas.microsoft.com/office/drawing/2014/main" id="{D15B4F18-7E7D-1444-3905-FFD6D25FB313}"/>
              </a:ext>
            </a:extLst>
          </p:cNvPr>
          <p:cNvGraphicFramePr>
            <a:graphicFrameLocks noGrp="1"/>
          </p:cNvGraphicFramePr>
          <p:nvPr/>
        </p:nvGraphicFramePr>
        <p:xfrm>
          <a:off x="495802" y="2121461"/>
          <a:ext cx="4883380" cy="3982003"/>
        </p:xfrm>
        <a:graphic>
          <a:graphicData uri="http://schemas.openxmlformats.org/drawingml/2006/table">
            <a:tbl>
              <a:tblPr firstRow="1" bandRow="1">
                <a:tableStyleId>{00A15C55-8517-42AA-B614-E9B94910E393}</a:tableStyleId>
              </a:tblPr>
              <a:tblGrid>
                <a:gridCol w="919711">
                  <a:extLst>
                    <a:ext uri="{9D8B030D-6E8A-4147-A177-3AD203B41FA5}">
                      <a16:colId xmlns:a16="http://schemas.microsoft.com/office/drawing/2014/main" val="3050552766"/>
                    </a:ext>
                  </a:extLst>
                </a:gridCol>
                <a:gridCol w="2831747">
                  <a:extLst>
                    <a:ext uri="{9D8B030D-6E8A-4147-A177-3AD203B41FA5}">
                      <a16:colId xmlns:a16="http://schemas.microsoft.com/office/drawing/2014/main" val="972141333"/>
                    </a:ext>
                  </a:extLst>
                </a:gridCol>
                <a:gridCol w="1131922">
                  <a:extLst>
                    <a:ext uri="{9D8B030D-6E8A-4147-A177-3AD203B41FA5}">
                      <a16:colId xmlns:a16="http://schemas.microsoft.com/office/drawing/2014/main" val="3408671954"/>
                    </a:ext>
                  </a:extLst>
                </a:gridCol>
              </a:tblGrid>
              <a:tr h="902968">
                <a:tc>
                  <a:txBody>
                    <a:bodyPr/>
                    <a:lstStyle/>
                    <a:p>
                      <a:pPr marL="0" marR="0" algn="ctr">
                        <a:lnSpc>
                          <a:spcPct val="107000"/>
                        </a:lnSpc>
                        <a:spcAft>
                          <a:spcPts val="800"/>
                        </a:spcAft>
                      </a:pP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Aft>
                          <a:spcPts val="800"/>
                        </a:spcAft>
                      </a:pPr>
                      <a:r>
                        <a:rPr lang="en-US" sz="1600" kern="100" dirty="0">
                          <a:effectLst/>
                        </a:rPr>
                        <a:t>Parameter</a:t>
                      </a:r>
                      <a:br>
                        <a:rPr lang="en-US" sz="1600" kern="100" dirty="0">
                          <a:effectLst/>
                        </a:rPr>
                      </a:br>
                      <a:r>
                        <a:rPr lang="en-US" sz="1600" kern="100" dirty="0">
                          <a:effectLst/>
                        </a:rPr>
                        <a:t>description</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Aft>
                          <a:spcPts val="800"/>
                        </a:spcAft>
                      </a:pPr>
                      <a:r>
                        <a:rPr lang="en-US" sz="1600" kern="100" dirty="0">
                          <a:effectLst/>
                        </a:rPr>
                        <a:t>Parameter</a:t>
                      </a:r>
                      <a:br>
                        <a:rPr lang="en-US" sz="1600" kern="100" dirty="0">
                          <a:effectLst/>
                        </a:rPr>
                      </a:br>
                      <a:r>
                        <a:rPr lang="en-US" sz="1600" kern="100" dirty="0">
                          <a:effectLst/>
                        </a:rPr>
                        <a:t>name</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481061396"/>
                  </a:ext>
                </a:extLst>
              </a:tr>
              <a:tr h="615807">
                <a:tc>
                  <a:txBody>
                    <a:bodyPr/>
                    <a:lstStyle/>
                    <a:p>
                      <a:pPr marL="0" marR="0" algn="ctr">
                        <a:lnSpc>
                          <a:spcPct val="107000"/>
                        </a:lnSpc>
                        <a:spcAft>
                          <a:spcPts val="800"/>
                        </a:spcAft>
                      </a:pPr>
                      <a:r>
                        <a:rPr lang="en-US" sz="1600" kern="100" dirty="0">
                          <a:effectLst/>
                        </a:rPr>
                        <a:t>1</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a:txBody>
                    <a:bodyPr/>
                    <a:lstStyle/>
                    <a:p>
                      <a:pPr marL="0" marR="0" algn="ctr">
                        <a:lnSpc>
                          <a:spcPct val="107000"/>
                        </a:lnSpc>
                        <a:spcAft>
                          <a:spcPts val="800"/>
                        </a:spcAft>
                      </a:pPr>
                      <a:r>
                        <a:rPr lang="en-US" sz="1600" kern="100" dirty="0">
                          <a:effectLst/>
                        </a:rPr>
                        <a:t>UNDERVOLTAGE TRIP SETTING</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a:txBody>
                    <a:bodyPr/>
                    <a:lstStyle/>
                    <a:p>
                      <a:pPr marL="0" marR="0" algn="ctr">
                        <a:lnSpc>
                          <a:spcPct val="107000"/>
                        </a:lnSpc>
                        <a:spcAft>
                          <a:spcPts val="800"/>
                        </a:spcAft>
                      </a:pPr>
                      <a:r>
                        <a:rPr lang="en-US" sz="1600" kern="100">
                          <a:effectLst/>
                        </a:rPr>
                        <a:t>LVTA</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3765070009"/>
                  </a:ext>
                </a:extLst>
              </a:tr>
              <a:tr h="615807">
                <a:tc>
                  <a:txBody>
                    <a:bodyPr/>
                    <a:lstStyle/>
                    <a:p>
                      <a:pPr marL="0" marR="0" algn="ctr">
                        <a:lnSpc>
                          <a:spcPct val="107000"/>
                        </a:lnSpc>
                        <a:spcAft>
                          <a:spcPts val="800"/>
                        </a:spcAft>
                      </a:pPr>
                      <a:r>
                        <a:rPr lang="en-US" sz="1600" kern="100" dirty="0">
                          <a:effectLst/>
                        </a:rPr>
                        <a:t>2</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a:txBody>
                    <a:bodyPr/>
                    <a:lstStyle/>
                    <a:p>
                      <a:pPr marL="0" marR="0" algn="ctr">
                        <a:lnSpc>
                          <a:spcPct val="107000"/>
                        </a:lnSpc>
                        <a:spcAft>
                          <a:spcPts val="800"/>
                        </a:spcAft>
                      </a:pPr>
                      <a:r>
                        <a:rPr lang="en-US" sz="1600" kern="100">
                          <a:effectLst/>
                        </a:rPr>
                        <a:t>UNDERVOLTAGE TIME TO TRIP SETTING</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a:txBody>
                    <a:bodyPr/>
                    <a:lstStyle/>
                    <a:p>
                      <a:pPr marL="0" marR="0" algn="ctr">
                        <a:lnSpc>
                          <a:spcPct val="107000"/>
                        </a:lnSpc>
                        <a:spcAft>
                          <a:spcPts val="800"/>
                        </a:spcAft>
                      </a:pPr>
                      <a:r>
                        <a:rPr lang="en-US" sz="1600" kern="100" dirty="0">
                          <a:effectLst/>
                        </a:rPr>
                        <a:t>LVDTA</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3526606357"/>
                  </a:ext>
                </a:extLst>
              </a:tr>
              <a:tr h="615807">
                <a:tc>
                  <a:txBody>
                    <a:bodyPr/>
                    <a:lstStyle/>
                    <a:p>
                      <a:pPr marL="0" marR="0" algn="ctr">
                        <a:lnSpc>
                          <a:spcPct val="107000"/>
                        </a:lnSpc>
                        <a:spcAft>
                          <a:spcPts val="800"/>
                        </a:spcAft>
                      </a:pPr>
                      <a:r>
                        <a:rPr lang="en-US" sz="1600" kern="100" dirty="0">
                          <a:effectLst/>
                        </a:rPr>
                        <a:t>3</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a:txBody>
                    <a:bodyPr/>
                    <a:lstStyle/>
                    <a:p>
                      <a:pPr marL="0" marR="0" algn="ctr">
                        <a:lnSpc>
                          <a:spcPct val="107000"/>
                        </a:lnSpc>
                        <a:spcAft>
                          <a:spcPts val="800"/>
                        </a:spcAft>
                      </a:pPr>
                      <a:r>
                        <a:rPr lang="en-US" sz="1600" kern="100">
                          <a:effectLst/>
                        </a:rPr>
                        <a:t>UNDERVOLTAGE DELAY TIME TO RECONNECT SETTING</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a:txBody>
                    <a:bodyPr/>
                    <a:lstStyle/>
                    <a:p>
                      <a:pPr marL="0" marR="0" algn="ctr">
                        <a:lnSpc>
                          <a:spcPct val="107000"/>
                        </a:lnSpc>
                        <a:spcAft>
                          <a:spcPts val="800"/>
                        </a:spcAft>
                      </a:pPr>
                      <a:r>
                        <a:rPr lang="en-US" sz="1600" kern="100">
                          <a:effectLst/>
                        </a:rPr>
                        <a:t>LVDRA</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1834708680"/>
                  </a:ext>
                </a:extLst>
              </a:tr>
              <a:tr h="615807">
                <a:tc>
                  <a:txBody>
                    <a:bodyPr/>
                    <a:lstStyle/>
                    <a:p>
                      <a:pPr marL="0" marR="0" algn="ctr">
                        <a:lnSpc>
                          <a:spcPct val="107000"/>
                        </a:lnSpc>
                        <a:spcAft>
                          <a:spcPts val="800"/>
                        </a:spcAft>
                      </a:pPr>
                      <a:r>
                        <a:rPr lang="en-US" sz="1600" kern="100" dirty="0">
                          <a:effectLst/>
                        </a:rPr>
                        <a:t>4</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a:txBody>
                    <a:bodyPr/>
                    <a:lstStyle/>
                    <a:p>
                      <a:pPr marL="0" marR="0" algn="ctr">
                        <a:lnSpc>
                          <a:spcPct val="107000"/>
                        </a:lnSpc>
                        <a:spcAft>
                          <a:spcPts val="800"/>
                        </a:spcAft>
                      </a:pPr>
                      <a:r>
                        <a:rPr lang="en-US" sz="1600" kern="100" dirty="0">
                          <a:effectLst/>
                        </a:rPr>
                        <a:t>UNDERVOLTAGE RECONNECTION SETTING</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a:txBody>
                    <a:bodyPr/>
                    <a:lstStyle/>
                    <a:p>
                      <a:pPr marL="0" marR="0" algn="ctr">
                        <a:lnSpc>
                          <a:spcPct val="107000"/>
                        </a:lnSpc>
                        <a:spcAft>
                          <a:spcPts val="800"/>
                        </a:spcAft>
                      </a:pPr>
                      <a:r>
                        <a:rPr lang="en-US" sz="1600" kern="100">
                          <a:effectLst/>
                        </a:rPr>
                        <a:t>LVRA</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3920552246"/>
                  </a:ext>
                </a:extLst>
              </a:tr>
              <a:tr h="615807">
                <a:tc>
                  <a:txBody>
                    <a:bodyPr/>
                    <a:lstStyle/>
                    <a:p>
                      <a:pPr marL="0" marR="0" algn="ctr">
                        <a:lnSpc>
                          <a:spcPct val="107000"/>
                        </a:lnSpc>
                        <a:spcAft>
                          <a:spcPts val="800"/>
                        </a:spcAft>
                      </a:pPr>
                      <a:r>
                        <a:rPr lang="en-US" sz="1600" kern="100" dirty="0">
                          <a:effectLst/>
                        </a:rPr>
                        <a:t>5</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a:txBody>
                    <a:bodyPr/>
                    <a:lstStyle/>
                    <a:p>
                      <a:pPr marL="0" marR="0" algn="ctr">
                        <a:lnSpc>
                          <a:spcPct val="107000"/>
                        </a:lnSpc>
                        <a:spcAft>
                          <a:spcPts val="800"/>
                        </a:spcAft>
                      </a:pPr>
                      <a:r>
                        <a:rPr lang="en-US" sz="1600" kern="100" dirty="0">
                          <a:effectLst/>
                        </a:rPr>
                        <a:t>RAMP AFTER UNDERVOLTAGE DELAY TIME</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a:txBody>
                    <a:bodyPr/>
                    <a:lstStyle/>
                    <a:p>
                      <a:pPr marL="0" marR="0" algn="ctr">
                        <a:lnSpc>
                          <a:spcPct val="107000"/>
                        </a:lnSpc>
                        <a:spcAft>
                          <a:spcPts val="800"/>
                        </a:spcAft>
                      </a:pPr>
                      <a:r>
                        <a:rPr lang="en-US" sz="1600" kern="100" dirty="0">
                          <a:effectLst/>
                        </a:rPr>
                        <a:t>RAMPUA</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2324085411"/>
                  </a:ext>
                </a:extLst>
              </a:tr>
            </a:tbl>
          </a:graphicData>
        </a:graphic>
      </p:graphicFrame>
      <p:sp>
        <p:nvSpPr>
          <p:cNvPr id="16" name="TextBox 15">
            <a:extLst>
              <a:ext uri="{FF2B5EF4-FFF2-40B4-BE49-F238E27FC236}">
                <a16:creationId xmlns:a16="http://schemas.microsoft.com/office/drawing/2014/main" id="{60ACF9D4-F1F7-8F94-F9E9-A321AABA0C74}"/>
              </a:ext>
            </a:extLst>
          </p:cNvPr>
          <p:cNvSpPr txBox="1"/>
          <p:nvPr/>
        </p:nvSpPr>
        <p:spPr>
          <a:xfrm>
            <a:off x="1404982" y="1578896"/>
            <a:ext cx="3505913" cy="400110"/>
          </a:xfrm>
          <a:prstGeom prst="rect">
            <a:avLst/>
          </a:prstGeom>
          <a:noFill/>
        </p:spPr>
        <p:txBody>
          <a:bodyPr wrap="square">
            <a:spAutoFit/>
          </a:bodyPr>
          <a:lstStyle/>
          <a:p>
            <a:r>
              <a:rPr lang="en-US" sz="2000" b="1" kern="0" dirty="0">
                <a:latin typeface="+mn-lt"/>
              </a:rPr>
              <a:t>PSS/E model parameters</a:t>
            </a:r>
            <a:endParaRPr lang="en-US" sz="2000" b="1" dirty="0">
              <a:latin typeface="+mn-lt"/>
            </a:endParaRPr>
          </a:p>
        </p:txBody>
      </p:sp>
      <p:sp>
        <p:nvSpPr>
          <p:cNvPr id="4" name="Arrow: Left-Right 3">
            <a:extLst>
              <a:ext uri="{FF2B5EF4-FFF2-40B4-BE49-F238E27FC236}">
                <a16:creationId xmlns:a16="http://schemas.microsoft.com/office/drawing/2014/main" id="{864BA4BD-8532-5A5D-2331-81A02D81173F}"/>
              </a:ext>
            </a:extLst>
          </p:cNvPr>
          <p:cNvSpPr/>
          <p:nvPr/>
        </p:nvSpPr>
        <p:spPr bwMode="auto">
          <a:xfrm>
            <a:off x="5661439" y="3300325"/>
            <a:ext cx="1460993" cy="707886"/>
          </a:xfrm>
          <a:prstGeom prst="leftRightArrow">
            <a:avLst/>
          </a:prstGeom>
          <a:solidFill>
            <a:schemeClr val="accent1">
              <a:lumMod val="20000"/>
              <a:lumOff val="80000"/>
            </a:schemeClr>
          </a:solidFill>
          <a:ln w="9525" cap="flat" cmpd="sng" algn="ctr">
            <a:solidFill>
              <a:schemeClr val="accent1">
                <a:lumMod val="20000"/>
                <a:lumOff val="8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8" name="TextBox 7">
            <a:extLst>
              <a:ext uri="{FF2B5EF4-FFF2-40B4-BE49-F238E27FC236}">
                <a16:creationId xmlns:a16="http://schemas.microsoft.com/office/drawing/2014/main" id="{E64EC5FD-5326-4504-03D2-2B5E2AAE8B6E}"/>
              </a:ext>
            </a:extLst>
          </p:cNvPr>
          <p:cNvSpPr txBox="1"/>
          <p:nvPr/>
        </p:nvSpPr>
        <p:spPr>
          <a:xfrm>
            <a:off x="5768775" y="3469602"/>
            <a:ext cx="1268280" cy="369332"/>
          </a:xfrm>
          <a:prstGeom prst="rect">
            <a:avLst/>
          </a:prstGeom>
          <a:noFill/>
        </p:spPr>
        <p:txBody>
          <a:bodyPr wrap="square" rtlCol="0">
            <a:spAutoFit/>
          </a:bodyPr>
          <a:lstStyle/>
          <a:p>
            <a:pPr>
              <a:spcBef>
                <a:spcPts val="0"/>
              </a:spcBef>
            </a:pPr>
            <a:r>
              <a:rPr lang="en-US" sz="1800" b="1" dirty="0">
                <a:solidFill>
                  <a:schemeClr val="tx2">
                    <a:lumMod val="75000"/>
                  </a:schemeClr>
                </a:solidFill>
                <a:latin typeface="+mn-lt"/>
              </a:rPr>
              <a:t>Mapping</a:t>
            </a:r>
          </a:p>
        </p:txBody>
      </p:sp>
    </p:spTree>
    <p:extLst>
      <p:ext uri="{BB962C8B-B14F-4D97-AF65-F5344CB8AC3E}">
        <p14:creationId xmlns:p14="http://schemas.microsoft.com/office/powerpoint/2010/main" val="1383568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58BF7-59D8-9326-EC63-854F5C76CB2F}"/>
              </a:ext>
            </a:extLst>
          </p:cNvPr>
          <p:cNvSpPr>
            <a:spLocks noGrp="1"/>
          </p:cNvSpPr>
          <p:nvPr>
            <p:ph type="title"/>
          </p:nvPr>
        </p:nvSpPr>
        <p:spPr/>
        <p:txBody>
          <a:bodyPr/>
          <a:lstStyle/>
          <a:p>
            <a:r>
              <a:rPr lang="en-US" dirty="0"/>
              <a:t>High Load (FIDVR)</a:t>
            </a:r>
          </a:p>
        </p:txBody>
      </p:sp>
      <p:pic>
        <p:nvPicPr>
          <p:cNvPr id="14" name="Picture 13">
            <a:extLst>
              <a:ext uri="{FF2B5EF4-FFF2-40B4-BE49-F238E27FC236}">
                <a16:creationId xmlns:a16="http://schemas.microsoft.com/office/drawing/2014/main" id="{7777B27A-6951-6075-B7F6-AC043DC0CFE7}"/>
              </a:ext>
            </a:extLst>
          </p:cNvPr>
          <p:cNvPicPr>
            <a:picLocks noChangeAspect="1"/>
          </p:cNvPicPr>
          <p:nvPr/>
        </p:nvPicPr>
        <p:blipFill>
          <a:blip r:embed="rId2"/>
          <a:stretch>
            <a:fillRect/>
          </a:stretch>
        </p:blipFill>
        <p:spPr>
          <a:xfrm>
            <a:off x="125717" y="760931"/>
            <a:ext cx="11998247" cy="5471918"/>
          </a:xfrm>
          <a:prstGeom prst="rect">
            <a:avLst/>
          </a:prstGeom>
        </p:spPr>
      </p:pic>
    </p:spTree>
    <p:extLst>
      <p:ext uri="{BB962C8B-B14F-4D97-AF65-F5344CB8AC3E}">
        <p14:creationId xmlns:p14="http://schemas.microsoft.com/office/powerpoint/2010/main" val="4294628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402F4-27BB-684F-FDC7-D2EA11164479}"/>
              </a:ext>
            </a:extLst>
          </p:cNvPr>
          <p:cNvSpPr>
            <a:spLocks noGrp="1"/>
          </p:cNvSpPr>
          <p:nvPr>
            <p:ph type="title"/>
          </p:nvPr>
        </p:nvSpPr>
        <p:spPr/>
        <p:txBody>
          <a:bodyPr/>
          <a:lstStyle/>
          <a:p>
            <a:r>
              <a:rPr lang="en-US" dirty="0"/>
              <a:t>Low load </a:t>
            </a:r>
          </a:p>
        </p:txBody>
      </p:sp>
      <p:pic>
        <p:nvPicPr>
          <p:cNvPr id="12" name="Picture 11">
            <a:extLst>
              <a:ext uri="{FF2B5EF4-FFF2-40B4-BE49-F238E27FC236}">
                <a16:creationId xmlns:a16="http://schemas.microsoft.com/office/drawing/2014/main" id="{294B9E45-20D5-6C6B-F20E-83F91B899BD8}"/>
              </a:ext>
            </a:extLst>
          </p:cNvPr>
          <p:cNvPicPr>
            <a:picLocks noChangeAspect="1"/>
          </p:cNvPicPr>
          <p:nvPr/>
        </p:nvPicPr>
        <p:blipFill>
          <a:blip r:embed="rId2"/>
          <a:stretch>
            <a:fillRect/>
          </a:stretch>
        </p:blipFill>
        <p:spPr>
          <a:xfrm>
            <a:off x="82988" y="537930"/>
            <a:ext cx="12026023" cy="5782139"/>
          </a:xfrm>
          <a:prstGeom prst="rect">
            <a:avLst/>
          </a:prstGeom>
        </p:spPr>
      </p:pic>
    </p:spTree>
    <p:extLst>
      <p:ext uri="{BB962C8B-B14F-4D97-AF65-F5344CB8AC3E}">
        <p14:creationId xmlns:p14="http://schemas.microsoft.com/office/powerpoint/2010/main" val="2213377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9D2AD-F652-9231-08E3-9270AC40FCFC}"/>
              </a:ext>
            </a:extLst>
          </p:cNvPr>
          <p:cNvSpPr>
            <a:spLocks noGrp="1"/>
          </p:cNvSpPr>
          <p:nvPr>
            <p:ph type="ctrTitle" sz="quarter"/>
          </p:nvPr>
        </p:nvSpPr>
        <p:spPr/>
        <p:txBody>
          <a:bodyPr/>
          <a:lstStyle/>
          <a:p>
            <a:r>
              <a:rPr lang="en-US" dirty="0"/>
              <a:t>Other Modeling Questions</a:t>
            </a:r>
          </a:p>
        </p:txBody>
      </p:sp>
    </p:spTree>
    <p:extLst>
      <p:ext uri="{BB962C8B-B14F-4D97-AF65-F5344CB8AC3E}">
        <p14:creationId xmlns:p14="http://schemas.microsoft.com/office/powerpoint/2010/main" val="4105099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C9F77-0086-A2C2-C71D-48EB2D2CDC46}"/>
              </a:ext>
            </a:extLst>
          </p:cNvPr>
          <p:cNvSpPr>
            <a:spLocks noGrp="1"/>
          </p:cNvSpPr>
          <p:nvPr>
            <p:ph type="title"/>
          </p:nvPr>
        </p:nvSpPr>
        <p:spPr/>
        <p:txBody>
          <a:bodyPr/>
          <a:lstStyle/>
          <a:p>
            <a:r>
              <a:rPr lang="en-US" dirty="0"/>
              <a:t>AI Training and Pulsing Load Shape</a:t>
            </a:r>
          </a:p>
        </p:txBody>
      </p:sp>
      <p:pic>
        <p:nvPicPr>
          <p:cNvPr id="10" name="Picture 9">
            <a:extLst>
              <a:ext uri="{FF2B5EF4-FFF2-40B4-BE49-F238E27FC236}">
                <a16:creationId xmlns:a16="http://schemas.microsoft.com/office/drawing/2014/main" id="{DF78FB06-8BBE-CAED-49FF-1D93DF0BB204}"/>
              </a:ext>
            </a:extLst>
          </p:cNvPr>
          <p:cNvPicPr>
            <a:picLocks noChangeAspect="1"/>
          </p:cNvPicPr>
          <p:nvPr/>
        </p:nvPicPr>
        <p:blipFill>
          <a:blip r:embed="rId2"/>
          <a:stretch>
            <a:fillRect/>
          </a:stretch>
        </p:blipFill>
        <p:spPr>
          <a:xfrm>
            <a:off x="499894" y="1146776"/>
            <a:ext cx="5006647" cy="2392255"/>
          </a:xfrm>
          <a:prstGeom prst="rect">
            <a:avLst/>
          </a:prstGeom>
        </p:spPr>
      </p:pic>
      <p:sp>
        <p:nvSpPr>
          <p:cNvPr id="11" name="TextBox 10">
            <a:extLst>
              <a:ext uri="{FF2B5EF4-FFF2-40B4-BE49-F238E27FC236}">
                <a16:creationId xmlns:a16="http://schemas.microsoft.com/office/drawing/2014/main" id="{5FD00C46-9C17-9EB4-0167-465D645EA9DA}"/>
              </a:ext>
            </a:extLst>
          </p:cNvPr>
          <p:cNvSpPr txBox="1"/>
          <p:nvPr/>
        </p:nvSpPr>
        <p:spPr>
          <a:xfrm>
            <a:off x="612484" y="3697881"/>
            <a:ext cx="4781466" cy="369332"/>
          </a:xfrm>
          <a:prstGeom prst="rect">
            <a:avLst/>
          </a:prstGeom>
          <a:noFill/>
        </p:spPr>
        <p:txBody>
          <a:bodyPr wrap="square" rtlCol="0">
            <a:spAutoFit/>
          </a:bodyPr>
          <a:lstStyle/>
          <a:p>
            <a:pPr>
              <a:spcBef>
                <a:spcPts val="0"/>
              </a:spcBef>
            </a:pPr>
            <a:r>
              <a:rPr lang="en-US" sz="1800" b="1" dirty="0">
                <a:solidFill>
                  <a:schemeClr val="tx2"/>
                </a:solidFill>
                <a:latin typeface="+mn-lt"/>
              </a:rPr>
              <a:t>Example AI training load</a:t>
            </a:r>
          </a:p>
        </p:txBody>
      </p:sp>
      <p:pic>
        <p:nvPicPr>
          <p:cNvPr id="15" name="Picture 14">
            <a:extLst>
              <a:ext uri="{FF2B5EF4-FFF2-40B4-BE49-F238E27FC236}">
                <a16:creationId xmlns:a16="http://schemas.microsoft.com/office/drawing/2014/main" id="{4E101A4B-A3B9-A753-EA4E-21E36B185BE4}"/>
              </a:ext>
            </a:extLst>
          </p:cNvPr>
          <p:cNvPicPr>
            <a:picLocks noChangeAspect="1"/>
          </p:cNvPicPr>
          <p:nvPr/>
        </p:nvPicPr>
        <p:blipFill>
          <a:blip r:embed="rId3"/>
          <a:stretch>
            <a:fillRect/>
          </a:stretch>
        </p:blipFill>
        <p:spPr>
          <a:xfrm>
            <a:off x="7160073" y="1360633"/>
            <a:ext cx="4336602" cy="1793533"/>
          </a:xfrm>
          <a:prstGeom prst="rect">
            <a:avLst/>
          </a:prstGeom>
        </p:spPr>
      </p:pic>
      <p:sp>
        <p:nvSpPr>
          <p:cNvPr id="16" name="TextBox 15">
            <a:extLst>
              <a:ext uri="{FF2B5EF4-FFF2-40B4-BE49-F238E27FC236}">
                <a16:creationId xmlns:a16="http://schemas.microsoft.com/office/drawing/2014/main" id="{CBBE5F51-48E7-0ED7-C51C-46295CD3F169}"/>
              </a:ext>
            </a:extLst>
          </p:cNvPr>
          <p:cNvSpPr txBox="1"/>
          <p:nvPr/>
        </p:nvSpPr>
        <p:spPr>
          <a:xfrm>
            <a:off x="6388242" y="3697881"/>
            <a:ext cx="4781466" cy="369332"/>
          </a:xfrm>
          <a:prstGeom prst="rect">
            <a:avLst/>
          </a:prstGeom>
          <a:noFill/>
        </p:spPr>
        <p:txBody>
          <a:bodyPr wrap="square" rtlCol="0">
            <a:spAutoFit/>
          </a:bodyPr>
          <a:lstStyle/>
          <a:p>
            <a:pPr>
              <a:spcBef>
                <a:spcPts val="0"/>
              </a:spcBef>
            </a:pPr>
            <a:r>
              <a:rPr lang="en-US" sz="1800" b="1" dirty="0">
                <a:solidFill>
                  <a:schemeClr val="tx2"/>
                </a:solidFill>
                <a:latin typeface="+mn-lt"/>
              </a:rPr>
              <a:t>Steam turbine torsional model</a:t>
            </a:r>
          </a:p>
        </p:txBody>
      </p:sp>
      <p:sp>
        <p:nvSpPr>
          <p:cNvPr id="17" name="TextBox 16">
            <a:extLst>
              <a:ext uri="{FF2B5EF4-FFF2-40B4-BE49-F238E27FC236}">
                <a16:creationId xmlns:a16="http://schemas.microsoft.com/office/drawing/2014/main" id="{FA8A2DA4-C6AA-26D1-F322-8FF2347A75FA}"/>
              </a:ext>
            </a:extLst>
          </p:cNvPr>
          <p:cNvSpPr txBox="1"/>
          <p:nvPr/>
        </p:nvSpPr>
        <p:spPr>
          <a:xfrm>
            <a:off x="217522" y="4547831"/>
            <a:ext cx="11578238" cy="1477328"/>
          </a:xfrm>
          <a:prstGeom prst="rect">
            <a:avLst/>
          </a:prstGeom>
          <a:noFill/>
        </p:spPr>
        <p:txBody>
          <a:bodyPr wrap="square" rtlCol="0">
            <a:spAutoFit/>
          </a:bodyPr>
          <a:lstStyle/>
          <a:p>
            <a:pPr marL="285750" indent="-285750" algn="l">
              <a:spcBef>
                <a:spcPts val="0"/>
              </a:spcBef>
              <a:buFont typeface="Wingdings" panose="05000000000000000000" pitchFamily="2" charset="2"/>
              <a:buChar char="§"/>
            </a:pPr>
            <a:r>
              <a:rPr lang="en-US" sz="1800" dirty="0">
                <a:solidFill>
                  <a:schemeClr val="tx1"/>
                </a:solidFill>
                <a:latin typeface="+mn-lt"/>
              </a:rPr>
              <a:t>Conventional generators have torsional modes of oscillations in the 5-55 Hz range (oscillations between different turbine sections and the generator)</a:t>
            </a:r>
          </a:p>
          <a:p>
            <a:pPr marL="285750" indent="-285750" algn="l">
              <a:spcBef>
                <a:spcPts val="0"/>
              </a:spcBef>
              <a:buFont typeface="Wingdings" panose="05000000000000000000" pitchFamily="2" charset="2"/>
              <a:buChar char="§"/>
            </a:pPr>
            <a:r>
              <a:rPr lang="en-US" sz="1800" dirty="0">
                <a:solidFill>
                  <a:schemeClr val="tx1"/>
                </a:solidFill>
                <a:latin typeface="+mn-lt"/>
              </a:rPr>
              <a:t>AI training creates pulsating loads which can excite these torsional modes</a:t>
            </a:r>
          </a:p>
          <a:p>
            <a:pPr marL="285750" indent="-285750" algn="l">
              <a:spcBef>
                <a:spcPts val="0"/>
              </a:spcBef>
              <a:buFont typeface="Wingdings" panose="05000000000000000000" pitchFamily="2" charset="2"/>
              <a:buChar char="§"/>
            </a:pPr>
            <a:r>
              <a:rPr lang="en-US" sz="1800" dirty="0">
                <a:solidFill>
                  <a:schemeClr val="tx1"/>
                </a:solidFill>
                <a:latin typeface="+mn-lt"/>
              </a:rPr>
              <a:t>Over an extended period, this can cause fatigue and even damage the turbine shaft</a:t>
            </a:r>
          </a:p>
          <a:p>
            <a:pPr marL="285750" indent="-285750" algn="l">
              <a:spcBef>
                <a:spcPts val="0"/>
              </a:spcBef>
              <a:buFont typeface="Wingdings" panose="05000000000000000000" pitchFamily="2" charset="2"/>
              <a:buChar char="§"/>
            </a:pPr>
            <a:endParaRPr lang="en-US" sz="1800" dirty="0">
              <a:solidFill>
                <a:schemeClr val="tx1"/>
              </a:solidFill>
              <a:latin typeface="+mn-lt"/>
            </a:endParaRPr>
          </a:p>
        </p:txBody>
      </p:sp>
      <p:sp>
        <p:nvSpPr>
          <p:cNvPr id="18" name="Arrow: Right 17">
            <a:extLst>
              <a:ext uri="{FF2B5EF4-FFF2-40B4-BE49-F238E27FC236}">
                <a16:creationId xmlns:a16="http://schemas.microsoft.com/office/drawing/2014/main" id="{DE0F5483-EE2A-57F1-A031-E495A344B34E}"/>
              </a:ext>
            </a:extLst>
          </p:cNvPr>
          <p:cNvSpPr/>
          <p:nvPr/>
        </p:nvSpPr>
        <p:spPr bwMode="auto">
          <a:xfrm>
            <a:off x="5909360" y="2307748"/>
            <a:ext cx="725075" cy="250155"/>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3182632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1EF12-E03E-04E9-14DD-09EB786450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A3B5F8-0497-8C15-D67E-8D5329421F4E}"/>
              </a:ext>
            </a:extLst>
          </p:cNvPr>
          <p:cNvSpPr>
            <a:spLocks noGrp="1"/>
          </p:cNvSpPr>
          <p:nvPr>
            <p:ph type="title"/>
          </p:nvPr>
        </p:nvSpPr>
        <p:spPr/>
        <p:txBody>
          <a:bodyPr/>
          <a:lstStyle/>
          <a:p>
            <a:r>
              <a:rPr lang="en-US" dirty="0"/>
              <a:t>How these Facilities Need to be Modeled?</a:t>
            </a:r>
          </a:p>
        </p:txBody>
      </p:sp>
      <p:pic>
        <p:nvPicPr>
          <p:cNvPr id="4" name="Picture 3">
            <a:extLst>
              <a:ext uri="{FF2B5EF4-FFF2-40B4-BE49-F238E27FC236}">
                <a16:creationId xmlns:a16="http://schemas.microsoft.com/office/drawing/2014/main" id="{D4125865-AC0A-7C7B-1F26-85ED4FEA1354}"/>
              </a:ext>
            </a:extLst>
          </p:cNvPr>
          <p:cNvPicPr>
            <a:picLocks noChangeAspect="1"/>
          </p:cNvPicPr>
          <p:nvPr/>
        </p:nvPicPr>
        <p:blipFill>
          <a:blip r:embed="rId2"/>
          <a:srcRect r="34217"/>
          <a:stretch/>
        </p:blipFill>
        <p:spPr>
          <a:xfrm>
            <a:off x="1115809" y="1171862"/>
            <a:ext cx="4298083" cy="1370072"/>
          </a:xfrm>
          <a:prstGeom prst="rect">
            <a:avLst/>
          </a:prstGeom>
        </p:spPr>
      </p:pic>
      <p:sp>
        <p:nvSpPr>
          <p:cNvPr id="5" name="TextBox 4">
            <a:extLst>
              <a:ext uri="{FF2B5EF4-FFF2-40B4-BE49-F238E27FC236}">
                <a16:creationId xmlns:a16="http://schemas.microsoft.com/office/drawing/2014/main" id="{9E9071AB-7832-ABC1-6DD9-71F85210E8C1}"/>
              </a:ext>
            </a:extLst>
          </p:cNvPr>
          <p:cNvSpPr txBox="1"/>
          <p:nvPr/>
        </p:nvSpPr>
        <p:spPr>
          <a:xfrm>
            <a:off x="591135" y="5284989"/>
            <a:ext cx="5242695" cy="923330"/>
          </a:xfrm>
          <a:prstGeom prst="rect">
            <a:avLst/>
          </a:prstGeom>
          <a:noFill/>
        </p:spPr>
        <p:txBody>
          <a:bodyPr wrap="square" rtlCol="0">
            <a:spAutoFit/>
          </a:bodyPr>
          <a:lstStyle/>
          <a:p>
            <a:pPr algn="l">
              <a:spcBef>
                <a:spcPts val="0"/>
              </a:spcBef>
            </a:pPr>
            <a:r>
              <a:rPr lang="en-US" sz="1800" b="1" dirty="0">
                <a:solidFill>
                  <a:schemeClr val="tx1"/>
                </a:solidFill>
                <a:latin typeface="+mn-lt"/>
              </a:rPr>
              <a:t>Tesla</a:t>
            </a:r>
            <a:r>
              <a:rPr lang="en-US" sz="1800" dirty="0">
                <a:solidFill>
                  <a:schemeClr val="tx1"/>
                </a:solidFill>
                <a:latin typeface="+mn-lt"/>
              </a:rPr>
              <a:t> proposed using GFM Megapack to address both the pulsing load problem and ride-through issue (</a:t>
            </a:r>
            <a:r>
              <a:rPr lang="en-US" sz="1800" dirty="0">
                <a:solidFill>
                  <a:schemeClr val="tx1"/>
                </a:solidFill>
                <a:latin typeface="+mn-lt"/>
                <a:hlinkClick r:id="rId3"/>
              </a:rPr>
              <a:t>Tesla presentation at NERC LLTF 2025</a:t>
            </a:r>
            <a:r>
              <a:rPr lang="en-US" sz="1800" dirty="0">
                <a:solidFill>
                  <a:schemeClr val="tx1"/>
                </a:solidFill>
                <a:latin typeface="+mn-lt"/>
              </a:rPr>
              <a:t>) </a:t>
            </a:r>
          </a:p>
        </p:txBody>
      </p:sp>
      <p:pic>
        <p:nvPicPr>
          <p:cNvPr id="7" name="Picture 6">
            <a:extLst>
              <a:ext uri="{FF2B5EF4-FFF2-40B4-BE49-F238E27FC236}">
                <a16:creationId xmlns:a16="http://schemas.microsoft.com/office/drawing/2014/main" id="{5A2172F1-0E8E-07DF-35DE-1C829E504184}"/>
              </a:ext>
            </a:extLst>
          </p:cNvPr>
          <p:cNvPicPr>
            <a:picLocks noChangeAspect="1"/>
          </p:cNvPicPr>
          <p:nvPr/>
        </p:nvPicPr>
        <p:blipFill>
          <a:blip r:embed="rId4"/>
          <a:stretch>
            <a:fillRect/>
          </a:stretch>
        </p:blipFill>
        <p:spPr>
          <a:xfrm>
            <a:off x="1320387" y="3371220"/>
            <a:ext cx="3784192" cy="1663176"/>
          </a:xfrm>
          <a:prstGeom prst="rect">
            <a:avLst/>
          </a:prstGeom>
        </p:spPr>
      </p:pic>
      <p:sp>
        <p:nvSpPr>
          <p:cNvPr id="8" name="TextBox 7">
            <a:extLst>
              <a:ext uri="{FF2B5EF4-FFF2-40B4-BE49-F238E27FC236}">
                <a16:creationId xmlns:a16="http://schemas.microsoft.com/office/drawing/2014/main" id="{41B5B55C-746A-92DB-0FA1-8402896F1A72}"/>
              </a:ext>
            </a:extLst>
          </p:cNvPr>
          <p:cNvSpPr txBox="1"/>
          <p:nvPr/>
        </p:nvSpPr>
        <p:spPr>
          <a:xfrm>
            <a:off x="2179253" y="3482626"/>
            <a:ext cx="1658339" cy="307777"/>
          </a:xfrm>
          <a:prstGeom prst="rect">
            <a:avLst/>
          </a:prstGeom>
          <a:noFill/>
        </p:spPr>
        <p:txBody>
          <a:bodyPr wrap="none" rtlCol="0">
            <a:spAutoFit/>
          </a:bodyPr>
          <a:lstStyle/>
          <a:p>
            <a:pPr algn="l">
              <a:spcBef>
                <a:spcPts val="0"/>
              </a:spcBef>
            </a:pPr>
            <a:r>
              <a:rPr lang="en-US" sz="1400" dirty="0">
                <a:solidFill>
                  <a:srgbClr val="FF0000"/>
                </a:solidFill>
                <a:latin typeface="+mn-lt"/>
              </a:rPr>
              <a:t>Utility metered data</a:t>
            </a:r>
          </a:p>
        </p:txBody>
      </p:sp>
      <p:cxnSp>
        <p:nvCxnSpPr>
          <p:cNvPr id="12" name="Straight Arrow Connector 11">
            <a:extLst>
              <a:ext uri="{FF2B5EF4-FFF2-40B4-BE49-F238E27FC236}">
                <a16:creationId xmlns:a16="http://schemas.microsoft.com/office/drawing/2014/main" id="{A56DE1B2-0DFB-046A-9B6F-8D03FA4381F6}"/>
              </a:ext>
            </a:extLst>
          </p:cNvPr>
          <p:cNvCxnSpPr/>
          <p:nvPr/>
        </p:nvCxnSpPr>
        <p:spPr bwMode="auto">
          <a:xfrm>
            <a:off x="2557903" y="3713992"/>
            <a:ext cx="0" cy="318227"/>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13" name="TextBox 12">
            <a:extLst>
              <a:ext uri="{FF2B5EF4-FFF2-40B4-BE49-F238E27FC236}">
                <a16:creationId xmlns:a16="http://schemas.microsoft.com/office/drawing/2014/main" id="{B2CF0EEB-8306-E364-4159-0306DD038F41}"/>
              </a:ext>
            </a:extLst>
          </p:cNvPr>
          <p:cNvSpPr txBox="1"/>
          <p:nvPr/>
        </p:nvSpPr>
        <p:spPr>
          <a:xfrm>
            <a:off x="4431013" y="3155064"/>
            <a:ext cx="1064650" cy="276999"/>
          </a:xfrm>
          <a:prstGeom prst="rect">
            <a:avLst/>
          </a:prstGeom>
          <a:noFill/>
        </p:spPr>
        <p:txBody>
          <a:bodyPr wrap="none" rtlCol="0">
            <a:spAutoFit/>
          </a:bodyPr>
          <a:lstStyle/>
          <a:p>
            <a:pPr algn="l">
              <a:spcBef>
                <a:spcPts val="0"/>
              </a:spcBef>
            </a:pPr>
            <a:r>
              <a:rPr lang="en-US" sz="1200" dirty="0">
                <a:solidFill>
                  <a:schemeClr val="tx1">
                    <a:lumMod val="50000"/>
                    <a:lumOff val="50000"/>
                  </a:schemeClr>
                </a:solidFill>
                <a:latin typeface="+mn-lt"/>
              </a:rPr>
              <a:t>Compute load</a:t>
            </a:r>
          </a:p>
        </p:txBody>
      </p:sp>
      <p:cxnSp>
        <p:nvCxnSpPr>
          <p:cNvPr id="19" name="Straight Arrow Connector 18">
            <a:extLst>
              <a:ext uri="{FF2B5EF4-FFF2-40B4-BE49-F238E27FC236}">
                <a16:creationId xmlns:a16="http://schemas.microsoft.com/office/drawing/2014/main" id="{B722A4EA-F58C-2F4B-6684-94D47E748009}"/>
              </a:ext>
            </a:extLst>
          </p:cNvPr>
          <p:cNvCxnSpPr>
            <a:cxnSpLocks/>
          </p:cNvCxnSpPr>
          <p:nvPr/>
        </p:nvCxnSpPr>
        <p:spPr bwMode="auto">
          <a:xfrm flipH="1">
            <a:off x="4870087" y="3380400"/>
            <a:ext cx="603" cy="204451"/>
          </a:xfrm>
          <a:prstGeom prst="straightConnector1">
            <a:avLst/>
          </a:prstGeom>
          <a:solidFill>
            <a:schemeClr val="accent1"/>
          </a:solidFill>
          <a:ln w="9525" cap="flat" cmpd="sng" algn="ctr">
            <a:solidFill>
              <a:schemeClr val="tx1">
                <a:lumMod val="50000"/>
                <a:lumOff val="50000"/>
              </a:schemeClr>
            </a:solidFill>
            <a:prstDash val="solid"/>
            <a:round/>
            <a:headEnd type="none" w="med" len="med"/>
            <a:tailEnd type="triangle"/>
          </a:ln>
          <a:effectLst/>
        </p:spPr>
      </p:cxnSp>
      <p:sp>
        <p:nvSpPr>
          <p:cNvPr id="20" name="TextBox 19">
            <a:extLst>
              <a:ext uri="{FF2B5EF4-FFF2-40B4-BE49-F238E27FC236}">
                <a16:creationId xmlns:a16="http://schemas.microsoft.com/office/drawing/2014/main" id="{66B12ABE-5F30-B0AD-3EF0-A60A3F14F4E8}"/>
              </a:ext>
            </a:extLst>
          </p:cNvPr>
          <p:cNvSpPr txBox="1"/>
          <p:nvPr/>
        </p:nvSpPr>
        <p:spPr>
          <a:xfrm>
            <a:off x="1607249" y="945573"/>
            <a:ext cx="3629840" cy="369332"/>
          </a:xfrm>
          <a:prstGeom prst="rect">
            <a:avLst/>
          </a:prstGeom>
          <a:noFill/>
        </p:spPr>
        <p:txBody>
          <a:bodyPr wrap="none" rtlCol="0">
            <a:spAutoFit/>
          </a:bodyPr>
          <a:lstStyle/>
          <a:p>
            <a:pPr algn="l">
              <a:spcBef>
                <a:spcPts val="0"/>
              </a:spcBef>
            </a:pPr>
            <a:r>
              <a:rPr lang="en-US" sz="1800" b="1" dirty="0">
                <a:solidFill>
                  <a:schemeClr val="tx2"/>
                </a:solidFill>
                <a:latin typeface="+mn-lt"/>
              </a:rPr>
              <a:t>BESS used to smoothen pulsing load</a:t>
            </a:r>
          </a:p>
        </p:txBody>
      </p:sp>
      <p:sp>
        <p:nvSpPr>
          <p:cNvPr id="21" name="TextBox 20">
            <a:extLst>
              <a:ext uri="{FF2B5EF4-FFF2-40B4-BE49-F238E27FC236}">
                <a16:creationId xmlns:a16="http://schemas.microsoft.com/office/drawing/2014/main" id="{A07439A2-EABE-4101-06B5-AE2376AA14CF}"/>
              </a:ext>
            </a:extLst>
          </p:cNvPr>
          <p:cNvSpPr txBox="1"/>
          <p:nvPr/>
        </p:nvSpPr>
        <p:spPr>
          <a:xfrm>
            <a:off x="1607249" y="2839105"/>
            <a:ext cx="3771289" cy="369332"/>
          </a:xfrm>
          <a:prstGeom prst="rect">
            <a:avLst/>
          </a:prstGeom>
          <a:noFill/>
        </p:spPr>
        <p:txBody>
          <a:bodyPr wrap="none" rtlCol="0">
            <a:spAutoFit/>
          </a:bodyPr>
          <a:lstStyle/>
          <a:p>
            <a:pPr algn="l">
              <a:spcBef>
                <a:spcPts val="0"/>
              </a:spcBef>
            </a:pPr>
            <a:r>
              <a:rPr lang="en-US" sz="1800" b="1" dirty="0">
                <a:solidFill>
                  <a:schemeClr val="tx2"/>
                </a:solidFill>
                <a:latin typeface="+mn-lt"/>
              </a:rPr>
              <a:t>BESS used to mimic load ride-through</a:t>
            </a:r>
          </a:p>
        </p:txBody>
      </p:sp>
      <p:pic>
        <p:nvPicPr>
          <p:cNvPr id="23" name="Picture 22">
            <a:extLst>
              <a:ext uri="{FF2B5EF4-FFF2-40B4-BE49-F238E27FC236}">
                <a16:creationId xmlns:a16="http://schemas.microsoft.com/office/drawing/2014/main" id="{E70B41AD-959D-DDBE-AC0C-B0076E3AFDD0}"/>
              </a:ext>
            </a:extLst>
          </p:cNvPr>
          <p:cNvPicPr>
            <a:picLocks noChangeAspect="1"/>
          </p:cNvPicPr>
          <p:nvPr/>
        </p:nvPicPr>
        <p:blipFill>
          <a:blip r:embed="rId5"/>
          <a:stretch>
            <a:fillRect/>
          </a:stretch>
        </p:blipFill>
        <p:spPr>
          <a:xfrm>
            <a:off x="6877643" y="1134612"/>
            <a:ext cx="4074020" cy="1831972"/>
          </a:xfrm>
          <a:prstGeom prst="rect">
            <a:avLst/>
          </a:prstGeom>
        </p:spPr>
      </p:pic>
      <p:sp>
        <p:nvSpPr>
          <p:cNvPr id="24" name="TextBox 23">
            <a:extLst>
              <a:ext uri="{FF2B5EF4-FFF2-40B4-BE49-F238E27FC236}">
                <a16:creationId xmlns:a16="http://schemas.microsoft.com/office/drawing/2014/main" id="{D62CA3B7-1CC6-6AA2-E97C-A1484C54F642}"/>
              </a:ext>
            </a:extLst>
          </p:cNvPr>
          <p:cNvSpPr txBox="1"/>
          <p:nvPr/>
        </p:nvSpPr>
        <p:spPr>
          <a:xfrm>
            <a:off x="6371260" y="5207782"/>
            <a:ext cx="5713321" cy="1200329"/>
          </a:xfrm>
          <a:prstGeom prst="rect">
            <a:avLst/>
          </a:prstGeom>
          <a:noFill/>
        </p:spPr>
        <p:txBody>
          <a:bodyPr wrap="square" rtlCol="0">
            <a:spAutoFit/>
          </a:bodyPr>
          <a:lstStyle/>
          <a:p>
            <a:pPr algn="l">
              <a:spcBef>
                <a:spcPts val="0"/>
              </a:spcBef>
            </a:pPr>
            <a:r>
              <a:rPr lang="en-US" sz="1800" b="1" dirty="0">
                <a:solidFill>
                  <a:schemeClr val="tx1"/>
                </a:solidFill>
                <a:latin typeface="+mn-lt"/>
              </a:rPr>
              <a:t>Siemens </a:t>
            </a:r>
            <a:r>
              <a:rPr lang="en-US" sz="1800" dirty="0">
                <a:solidFill>
                  <a:schemeClr val="tx1"/>
                </a:solidFill>
                <a:latin typeface="+mn-lt"/>
              </a:rPr>
              <a:t>proposed using E-STATCOM (STATCOM with super capacitor or flywheel) to address both the pulsing load problem and ride-through issue (</a:t>
            </a:r>
            <a:r>
              <a:rPr lang="en-US" sz="1800" dirty="0">
                <a:solidFill>
                  <a:schemeClr val="tx1"/>
                </a:solidFill>
                <a:latin typeface="+mn-lt"/>
                <a:hlinkClick r:id="rId3"/>
              </a:rPr>
              <a:t>Siemens Energy Presentation at ESIG Spring Large Load Workshop 2025</a:t>
            </a:r>
            <a:r>
              <a:rPr lang="en-US" sz="1800" dirty="0">
                <a:solidFill>
                  <a:schemeClr val="tx1"/>
                </a:solidFill>
                <a:latin typeface="+mn-lt"/>
              </a:rPr>
              <a:t>) </a:t>
            </a:r>
          </a:p>
        </p:txBody>
      </p:sp>
      <p:pic>
        <p:nvPicPr>
          <p:cNvPr id="26" name="Picture 25">
            <a:extLst>
              <a:ext uri="{FF2B5EF4-FFF2-40B4-BE49-F238E27FC236}">
                <a16:creationId xmlns:a16="http://schemas.microsoft.com/office/drawing/2014/main" id="{9CD2173A-1176-2F0A-D2DD-7759FBD0784F}"/>
              </a:ext>
            </a:extLst>
          </p:cNvPr>
          <p:cNvPicPr>
            <a:picLocks noChangeAspect="1"/>
          </p:cNvPicPr>
          <p:nvPr/>
        </p:nvPicPr>
        <p:blipFill>
          <a:blip r:embed="rId6"/>
          <a:stretch>
            <a:fillRect/>
          </a:stretch>
        </p:blipFill>
        <p:spPr>
          <a:xfrm>
            <a:off x="7153267" y="3380400"/>
            <a:ext cx="3784192" cy="1674382"/>
          </a:xfrm>
          <a:prstGeom prst="rect">
            <a:avLst/>
          </a:prstGeom>
        </p:spPr>
      </p:pic>
      <p:sp>
        <p:nvSpPr>
          <p:cNvPr id="27" name="TextBox 26">
            <a:extLst>
              <a:ext uri="{FF2B5EF4-FFF2-40B4-BE49-F238E27FC236}">
                <a16:creationId xmlns:a16="http://schemas.microsoft.com/office/drawing/2014/main" id="{4E2588F4-6C0F-32B9-2A85-F9D1271B65AA}"/>
              </a:ext>
            </a:extLst>
          </p:cNvPr>
          <p:cNvSpPr txBox="1"/>
          <p:nvPr/>
        </p:nvSpPr>
        <p:spPr>
          <a:xfrm>
            <a:off x="6860100" y="814275"/>
            <a:ext cx="4265014" cy="369332"/>
          </a:xfrm>
          <a:prstGeom prst="rect">
            <a:avLst/>
          </a:prstGeom>
          <a:noFill/>
        </p:spPr>
        <p:txBody>
          <a:bodyPr wrap="none" rtlCol="0">
            <a:spAutoFit/>
          </a:bodyPr>
          <a:lstStyle/>
          <a:p>
            <a:pPr algn="l">
              <a:spcBef>
                <a:spcPts val="0"/>
              </a:spcBef>
            </a:pPr>
            <a:r>
              <a:rPr lang="en-US" sz="1800" b="1" dirty="0">
                <a:solidFill>
                  <a:schemeClr val="tx2"/>
                </a:solidFill>
                <a:latin typeface="+mn-lt"/>
              </a:rPr>
              <a:t>E-STATCOM used to smoothen pulsing load</a:t>
            </a:r>
          </a:p>
        </p:txBody>
      </p:sp>
      <p:sp>
        <p:nvSpPr>
          <p:cNvPr id="28" name="TextBox 27">
            <a:extLst>
              <a:ext uri="{FF2B5EF4-FFF2-40B4-BE49-F238E27FC236}">
                <a16:creationId xmlns:a16="http://schemas.microsoft.com/office/drawing/2014/main" id="{83BA9BFE-023C-8804-92B3-87B831CFD67F}"/>
              </a:ext>
            </a:extLst>
          </p:cNvPr>
          <p:cNvSpPr txBox="1"/>
          <p:nvPr/>
        </p:nvSpPr>
        <p:spPr>
          <a:xfrm>
            <a:off x="6877643" y="2966584"/>
            <a:ext cx="4479240" cy="369332"/>
          </a:xfrm>
          <a:prstGeom prst="rect">
            <a:avLst/>
          </a:prstGeom>
          <a:noFill/>
        </p:spPr>
        <p:txBody>
          <a:bodyPr wrap="none" rtlCol="0">
            <a:spAutoFit/>
          </a:bodyPr>
          <a:lstStyle/>
          <a:p>
            <a:pPr algn="l">
              <a:spcBef>
                <a:spcPts val="0"/>
              </a:spcBef>
            </a:pPr>
            <a:r>
              <a:rPr lang="en-US" sz="1800" b="1" dirty="0">
                <a:solidFill>
                  <a:schemeClr val="tx2"/>
                </a:solidFill>
                <a:latin typeface="+mn-lt"/>
              </a:rPr>
              <a:t>E-STATCOM used to ride-through disturbance</a:t>
            </a:r>
          </a:p>
        </p:txBody>
      </p:sp>
    </p:spTree>
    <p:extLst>
      <p:ext uri="{BB962C8B-B14F-4D97-AF65-F5344CB8AC3E}">
        <p14:creationId xmlns:p14="http://schemas.microsoft.com/office/powerpoint/2010/main" val="1909105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106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57072-0E2B-5454-CAC3-2BE324B6E0D9}"/>
              </a:ext>
            </a:extLst>
          </p:cNvPr>
          <p:cNvSpPr>
            <a:spLocks noGrp="1"/>
          </p:cNvSpPr>
          <p:nvPr>
            <p:ph type="title"/>
          </p:nvPr>
        </p:nvSpPr>
        <p:spPr/>
        <p:txBody>
          <a:bodyPr>
            <a:normAutofit fontScale="90000"/>
          </a:bodyPr>
          <a:lstStyle/>
          <a:p>
            <a:r>
              <a:rPr lang="en-US" kern="0" dirty="0"/>
              <a:t>Data Center Electrical Distribution</a:t>
            </a:r>
            <a:br>
              <a:rPr lang="en-US" kern="0" dirty="0"/>
            </a:br>
            <a:endParaRPr lang="en-US" dirty="0"/>
          </a:p>
        </p:txBody>
      </p:sp>
      <p:sp>
        <p:nvSpPr>
          <p:cNvPr id="4" name="TextBox 3">
            <a:extLst>
              <a:ext uri="{FF2B5EF4-FFF2-40B4-BE49-F238E27FC236}">
                <a16:creationId xmlns:a16="http://schemas.microsoft.com/office/drawing/2014/main" id="{46EC329F-24C0-08A8-BB46-56CACD703271}"/>
              </a:ext>
            </a:extLst>
          </p:cNvPr>
          <p:cNvSpPr txBox="1"/>
          <p:nvPr/>
        </p:nvSpPr>
        <p:spPr>
          <a:xfrm>
            <a:off x="7795492" y="1074509"/>
            <a:ext cx="4267200" cy="4708981"/>
          </a:xfrm>
          <a:prstGeom prst="rect">
            <a:avLst/>
          </a:prstGeom>
          <a:noFill/>
        </p:spPr>
        <p:txBody>
          <a:bodyPr wrap="square" rtlCol="0">
            <a:spAutoFit/>
          </a:bodyPr>
          <a:lstStyle/>
          <a:p>
            <a:pPr algn="l">
              <a:spcBef>
                <a:spcPts val="0"/>
              </a:spcBef>
              <a:spcAft>
                <a:spcPts val="1200"/>
              </a:spcAft>
            </a:pPr>
            <a:r>
              <a:rPr lang="en-US" sz="2000" b="1" i="1" dirty="0">
                <a:solidFill>
                  <a:schemeClr val="tx1"/>
                </a:solidFill>
                <a:latin typeface="+mn-lt"/>
              </a:rPr>
              <a:t>About 90% of the total load is electronically driven (Switched Mode Power Supplies and Electronic Drives)</a:t>
            </a:r>
          </a:p>
          <a:p>
            <a:pPr algn="l">
              <a:spcBef>
                <a:spcPts val="0"/>
              </a:spcBef>
              <a:spcAft>
                <a:spcPts val="1200"/>
              </a:spcAft>
            </a:pPr>
            <a:r>
              <a:rPr lang="en-US" sz="2000" b="1" i="1" dirty="0">
                <a:solidFill>
                  <a:schemeClr val="tx1"/>
                </a:solidFill>
                <a:latin typeface="+mn-lt"/>
              </a:rPr>
              <a:t>The main electrical equipment that interfaces with the grid are:</a:t>
            </a:r>
          </a:p>
          <a:p>
            <a:pPr marL="342900" indent="-342900" algn="l">
              <a:spcBef>
                <a:spcPts val="0"/>
              </a:spcBef>
              <a:spcAft>
                <a:spcPts val="1200"/>
              </a:spcAft>
              <a:buFont typeface="Wingdings" panose="05000000000000000000" pitchFamily="2" charset="2"/>
              <a:buChar char="§"/>
            </a:pPr>
            <a:r>
              <a:rPr lang="en-US" sz="2000" b="1" i="1" dirty="0">
                <a:solidFill>
                  <a:schemeClr val="tx1"/>
                </a:solidFill>
                <a:latin typeface="+mn-lt"/>
              </a:rPr>
              <a:t>Uninterruptible power supply</a:t>
            </a:r>
          </a:p>
          <a:p>
            <a:pPr marL="342900" indent="-342900" algn="l">
              <a:spcBef>
                <a:spcPts val="0"/>
              </a:spcBef>
              <a:spcAft>
                <a:spcPts val="1200"/>
              </a:spcAft>
              <a:buFont typeface="Wingdings" panose="05000000000000000000" pitchFamily="2" charset="2"/>
              <a:buChar char="§"/>
            </a:pPr>
            <a:r>
              <a:rPr lang="en-US" sz="2000" b="1" i="1" dirty="0">
                <a:solidFill>
                  <a:schemeClr val="tx2"/>
                </a:solidFill>
                <a:latin typeface="+mn-lt"/>
              </a:rPr>
              <a:t>Single phase power supply units (*)</a:t>
            </a:r>
          </a:p>
          <a:p>
            <a:pPr marL="342900" indent="-342900" algn="l">
              <a:spcBef>
                <a:spcPts val="0"/>
              </a:spcBef>
              <a:spcAft>
                <a:spcPts val="1200"/>
              </a:spcAft>
              <a:buFont typeface="Wingdings" panose="05000000000000000000" pitchFamily="2" charset="2"/>
              <a:buChar char="§"/>
            </a:pPr>
            <a:r>
              <a:rPr lang="en-US" sz="2000" b="1" i="1" dirty="0">
                <a:solidFill>
                  <a:schemeClr val="tx1"/>
                </a:solidFill>
                <a:latin typeface="+mn-lt"/>
              </a:rPr>
              <a:t>Variable speed drives/direct connected motors</a:t>
            </a:r>
          </a:p>
          <a:p>
            <a:pPr marL="342900" indent="-342900" algn="l">
              <a:spcBef>
                <a:spcPts val="0"/>
              </a:spcBef>
              <a:spcAft>
                <a:spcPts val="1200"/>
              </a:spcAft>
              <a:buFont typeface="Wingdings" panose="05000000000000000000" pitchFamily="2" charset="2"/>
              <a:buChar char="§"/>
            </a:pPr>
            <a:r>
              <a:rPr lang="en-US" sz="2000" b="1" i="1" dirty="0">
                <a:solidFill>
                  <a:schemeClr val="tx1"/>
                </a:solidFill>
                <a:latin typeface="+mn-lt"/>
              </a:rPr>
              <a:t>Lighting (LED)</a:t>
            </a:r>
          </a:p>
          <a:p>
            <a:pPr marL="342900" indent="-342900" algn="l">
              <a:spcBef>
                <a:spcPts val="0"/>
              </a:spcBef>
              <a:spcAft>
                <a:spcPts val="1200"/>
              </a:spcAft>
              <a:buFont typeface="Wingdings" panose="05000000000000000000" pitchFamily="2" charset="2"/>
              <a:buChar char="§"/>
            </a:pPr>
            <a:r>
              <a:rPr lang="en-US" sz="2000" b="1" i="1" dirty="0">
                <a:solidFill>
                  <a:schemeClr val="tx2"/>
                </a:solidFill>
                <a:latin typeface="+mn-lt"/>
              </a:rPr>
              <a:t>Battery Energy Storage/Power Conditioning Equipment (*)</a:t>
            </a:r>
          </a:p>
        </p:txBody>
      </p:sp>
      <p:pic>
        <p:nvPicPr>
          <p:cNvPr id="12" name="Picture 11">
            <a:extLst>
              <a:ext uri="{FF2B5EF4-FFF2-40B4-BE49-F238E27FC236}">
                <a16:creationId xmlns:a16="http://schemas.microsoft.com/office/drawing/2014/main" id="{66BCA243-9029-2AA3-7142-98980ED98D2B}"/>
              </a:ext>
            </a:extLst>
          </p:cNvPr>
          <p:cNvPicPr>
            <a:picLocks noChangeAspect="1"/>
          </p:cNvPicPr>
          <p:nvPr/>
        </p:nvPicPr>
        <p:blipFill>
          <a:blip r:embed="rId2"/>
          <a:stretch>
            <a:fillRect/>
          </a:stretch>
        </p:blipFill>
        <p:spPr>
          <a:xfrm>
            <a:off x="365760" y="717867"/>
            <a:ext cx="7365468" cy="5756397"/>
          </a:xfrm>
          <a:prstGeom prst="rect">
            <a:avLst/>
          </a:prstGeom>
        </p:spPr>
      </p:pic>
    </p:spTree>
    <p:extLst>
      <p:ext uri="{BB962C8B-B14F-4D97-AF65-F5344CB8AC3E}">
        <p14:creationId xmlns:p14="http://schemas.microsoft.com/office/powerpoint/2010/main" val="2701172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7BBA821-ED95-75E8-D6DF-B5004406B79F}"/>
              </a:ext>
            </a:extLst>
          </p:cNvPr>
          <p:cNvPicPr>
            <a:picLocks noChangeAspect="1"/>
          </p:cNvPicPr>
          <p:nvPr/>
        </p:nvPicPr>
        <p:blipFill>
          <a:blip r:embed="rId2"/>
          <a:srcRect l="1002"/>
          <a:stretch/>
        </p:blipFill>
        <p:spPr>
          <a:xfrm>
            <a:off x="0" y="1755581"/>
            <a:ext cx="8781574" cy="4523624"/>
          </a:xfrm>
          <a:prstGeom prst="rect">
            <a:avLst/>
          </a:prstGeom>
        </p:spPr>
      </p:pic>
      <p:sp>
        <p:nvSpPr>
          <p:cNvPr id="20" name="Title 19">
            <a:extLst>
              <a:ext uri="{FF2B5EF4-FFF2-40B4-BE49-F238E27FC236}">
                <a16:creationId xmlns:a16="http://schemas.microsoft.com/office/drawing/2014/main" id="{95E39191-B045-CBDB-2499-7CB1301CEB2E}"/>
              </a:ext>
            </a:extLst>
          </p:cNvPr>
          <p:cNvSpPr>
            <a:spLocks noGrp="1"/>
          </p:cNvSpPr>
          <p:nvPr>
            <p:ph type="title"/>
          </p:nvPr>
        </p:nvSpPr>
        <p:spPr/>
        <p:txBody>
          <a:bodyPr/>
          <a:lstStyle/>
          <a:p>
            <a:r>
              <a:rPr lang="en-US" kern="0" dirty="0"/>
              <a:t>Main Electrical Components – Double Conversion UPS</a:t>
            </a:r>
            <a:endParaRPr lang="en-US" dirty="0"/>
          </a:p>
        </p:txBody>
      </p:sp>
      <p:sp>
        <p:nvSpPr>
          <p:cNvPr id="19" name="TextBox 18">
            <a:extLst>
              <a:ext uri="{FF2B5EF4-FFF2-40B4-BE49-F238E27FC236}">
                <a16:creationId xmlns:a16="http://schemas.microsoft.com/office/drawing/2014/main" id="{3ED8BF86-A03D-C1EF-E098-9BE39246AFC0}"/>
              </a:ext>
            </a:extLst>
          </p:cNvPr>
          <p:cNvSpPr txBox="1"/>
          <p:nvPr/>
        </p:nvSpPr>
        <p:spPr>
          <a:xfrm>
            <a:off x="247240" y="6279205"/>
            <a:ext cx="11738071" cy="461665"/>
          </a:xfrm>
          <a:prstGeom prst="rect">
            <a:avLst/>
          </a:prstGeom>
          <a:noFill/>
        </p:spPr>
        <p:txBody>
          <a:bodyPr wrap="square">
            <a:spAutoFit/>
          </a:bodyPr>
          <a:lstStyle/>
          <a:p>
            <a:pPr algn="l"/>
            <a:r>
              <a:rPr lang="en-US" sz="1200" b="0" i="0" u="none" strike="noStrike" baseline="0" dirty="0">
                <a:latin typeface="Roboto-Regular"/>
              </a:rPr>
              <a:t>Sun, Jingjing, "Data Center Power System Emulation and </a:t>
            </a:r>
            <a:r>
              <a:rPr lang="en-US" sz="1200" b="0" i="0" u="none" strike="noStrike" baseline="0" dirty="0" err="1">
                <a:latin typeface="Roboto-Regular"/>
              </a:rPr>
              <a:t>GaN</a:t>
            </a:r>
            <a:r>
              <a:rPr lang="en-US" sz="1200" b="0" i="0" u="none" strike="noStrike" baseline="0" dirty="0">
                <a:latin typeface="Roboto-Regular"/>
              </a:rPr>
              <a:t>-Based High-Efficiency Rectifier with Reactive Power Regulation. " PhD diss., University of Tennessee, 2022. https://trace.tennessee.edu/utk_graddiss/7200</a:t>
            </a:r>
            <a:endParaRPr lang="en-US" sz="1200" dirty="0"/>
          </a:p>
        </p:txBody>
      </p:sp>
      <p:graphicFrame>
        <p:nvGraphicFramePr>
          <p:cNvPr id="2" name="Table 10">
            <a:extLst>
              <a:ext uri="{FF2B5EF4-FFF2-40B4-BE49-F238E27FC236}">
                <a16:creationId xmlns:a16="http://schemas.microsoft.com/office/drawing/2014/main" id="{E874F4B9-E3F5-58D1-10E8-012A95EE7999}"/>
              </a:ext>
            </a:extLst>
          </p:cNvPr>
          <p:cNvGraphicFramePr>
            <a:graphicFrameLocks noGrp="1"/>
          </p:cNvGraphicFramePr>
          <p:nvPr/>
        </p:nvGraphicFramePr>
        <p:xfrm>
          <a:off x="4983563" y="780416"/>
          <a:ext cx="4474473" cy="1483360"/>
        </p:xfrm>
        <a:graphic>
          <a:graphicData uri="http://schemas.openxmlformats.org/drawingml/2006/table">
            <a:tbl>
              <a:tblPr firstRow="1" bandRow="1">
                <a:tableStyleId>{5C22544A-7EE6-4342-B048-85BDC9FD1C3A}</a:tableStyleId>
              </a:tblPr>
              <a:tblGrid>
                <a:gridCol w="2174619">
                  <a:extLst>
                    <a:ext uri="{9D8B030D-6E8A-4147-A177-3AD203B41FA5}">
                      <a16:colId xmlns:a16="http://schemas.microsoft.com/office/drawing/2014/main" val="1246639465"/>
                    </a:ext>
                  </a:extLst>
                </a:gridCol>
                <a:gridCol w="2299854">
                  <a:extLst>
                    <a:ext uri="{9D8B030D-6E8A-4147-A177-3AD203B41FA5}">
                      <a16:colId xmlns:a16="http://schemas.microsoft.com/office/drawing/2014/main" val="3017145154"/>
                    </a:ext>
                  </a:extLst>
                </a:gridCol>
              </a:tblGrid>
              <a:tr h="370840">
                <a:tc>
                  <a:txBody>
                    <a:bodyPr/>
                    <a:lstStyle/>
                    <a:p>
                      <a:pPr algn="ctr"/>
                      <a:r>
                        <a:rPr lang="en-US" sz="1800" dirty="0"/>
                        <a:t>UPS operation mode</a:t>
                      </a:r>
                    </a:p>
                  </a:txBody>
                  <a:tcPr>
                    <a:lnB w="12700" cap="flat" cmpd="sng" algn="ctr">
                      <a:solidFill>
                        <a:schemeClr val="tx1"/>
                      </a:solidFill>
                      <a:prstDash val="solid"/>
                      <a:round/>
                      <a:headEnd type="none" w="med" len="med"/>
                      <a:tailEnd type="none" w="med" len="med"/>
                    </a:lnB>
                  </a:tcPr>
                </a:tc>
                <a:tc>
                  <a:txBody>
                    <a:bodyPr/>
                    <a:lstStyle/>
                    <a:p>
                      <a:pPr algn="ctr"/>
                      <a:r>
                        <a:rPr lang="en-US" sz="1800" dirty="0"/>
                        <a:t>Conditions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9880451"/>
                  </a:ext>
                </a:extLst>
              </a:tr>
              <a:tr h="370840">
                <a:tc>
                  <a:txBody>
                    <a:bodyPr/>
                    <a:lstStyle/>
                    <a:p>
                      <a:pPr algn="ctr"/>
                      <a:r>
                        <a:rPr lang="en-US" sz="1800" b="1" dirty="0">
                          <a:solidFill>
                            <a:srgbClr val="00B050"/>
                          </a:solidFill>
                        </a:rPr>
                        <a:t>Eco</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800" b="1" dirty="0">
                          <a:solidFill>
                            <a:srgbClr val="00B050"/>
                          </a:solidFill>
                        </a:rPr>
                        <a:t>Normal</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644739508"/>
                  </a:ext>
                </a:extLst>
              </a:tr>
              <a:tr h="370840">
                <a:tc>
                  <a:txBody>
                    <a:bodyPr/>
                    <a:lstStyle/>
                    <a:p>
                      <a:pPr algn="ctr"/>
                      <a:r>
                        <a:rPr lang="en-US" sz="1800" b="1" dirty="0">
                          <a:solidFill>
                            <a:srgbClr val="FF0000"/>
                          </a:solidFill>
                        </a:rPr>
                        <a:t>Double conversion</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a:solidFill>
                            <a:srgbClr val="FF0000"/>
                          </a:solidFill>
                        </a:rPr>
                        <a:t>Degraded</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232112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rgbClr val="FF0000"/>
                          </a:solidFill>
                        </a:rPr>
                        <a:t>Double conversion</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800" b="1" dirty="0">
                          <a:solidFill>
                            <a:srgbClr val="FF0000"/>
                          </a:solidFill>
                        </a:rPr>
                        <a:t>Always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58592275"/>
                  </a:ext>
                </a:extLst>
              </a:tr>
            </a:tbl>
          </a:graphicData>
        </a:graphic>
      </p:graphicFrame>
      <p:sp>
        <p:nvSpPr>
          <p:cNvPr id="11" name="TextBox 10">
            <a:extLst>
              <a:ext uri="{FF2B5EF4-FFF2-40B4-BE49-F238E27FC236}">
                <a16:creationId xmlns:a16="http://schemas.microsoft.com/office/drawing/2014/main" id="{F21A4278-8661-354C-7FA3-AFFF02831472}"/>
              </a:ext>
            </a:extLst>
          </p:cNvPr>
          <p:cNvSpPr txBox="1"/>
          <p:nvPr/>
        </p:nvSpPr>
        <p:spPr>
          <a:xfrm>
            <a:off x="8851976" y="2313685"/>
            <a:ext cx="3062933" cy="3970318"/>
          </a:xfrm>
          <a:prstGeom prst="rect">
            <a:avLst/>
          </a:prstGeom>
          <a:noFill/>
        </p:spPr>
        <p:txBody>
          <a:bodyPr wrap="square" rtlCol="0">
            <a:spAutoFit/>
          </a:bodyPr>
          <a:lstStyle/>
          <a:p>
            <a:pPr marL="285750" indent="-285750" algn="l">
              <a:spcBef>
                <a:spcPts val="0"/>
              </a:spcBef>
              <a:buFont typeface="Wingdings" panose="05000000000000000000" pitchFamily="2" charset="2"/>
              <a:buChar char="§"/>
            </a:pPr>
            <a:r>
              <a:rPr lang="en-US" sz="1800" dirty="0">
                <a:solidFill>
                  <a:schemeClr val="tx1"/>
                </a:solidFill>
                <a:latin typeface="+mn-lt"/>
              </a:rPr>
              <a:t>Important to understand the operation mode of the UPS</a:t>
            </a:r>
          </a:p>
          <a:p>
            <a:pPr marL="285750" indent="-285750" algn="l">
              <a:spcBef>
                <a:spcPts val="0"/>
              </a:spcBef>
              <a:buFont typeface="Wingdings" panose="05000000000000000000" pitchFamily="2" charset="2"/>
              <a:buChar char="§"/>
            </a:pPr>
            <a:r>
              <a:rPr lang="en-US" sz="1800" b="1" dirty="0">
                <a:solidFill>
                  <a:schemeClr val="tx1"/>
                </a:solidFill>
                <a:latin typeface="+mn-lt"/>
              </a:rPr>
              <a:t>Not critical for PSS®E assessment </a:t>
            </a:r>
          </a:p>
          <a:p>
            <a:pPr marL="285750" indent="-285750" algn="l">
              <a:spcBef>
                <a:spcPts val="0"/>
              </a:spcBef>
              <a:buFont typeface="Wingdings" panose="05000000000000000000" pitchFamily="2" charset="2"/>
              <a:buChar char="§"/>
            </a:pPr>
            <a:r>
              <a:rPr lang="en-US" sz="1800" dirty="0">
                <a:solidFill>
                  <a:schemeClr val="tx1"/>
                </a:solidFill>
                <a:latin typeface="+mn-lt"/>
              </a:rPr>
              <a:t>Important for small signal assessment when such analysis is needed.</a:t>
            </a:r>
          </a:p>
          <a:p>
            <a:pPr marL="285750" indent="-285750" algn="l">
              <a:spcBef>
                <a:spcPts val="0"/>
              </a:spcBef>
              <a:buFont typeface="Wingdings" panose="05000000000000000000" pitchFamily="2" charset="2"/>
              <a:buChar char="§"/>
            </a:pPr>
            <a:r>
              <a:rPr lang="en-US" sz="1800" dirty="0">
                <a:solidFill>
                  <a:schemeClr val="tx1"/>
                </a:solidFill>
                <a:latin typeface="+mn-lt"/>
              </a:rPr>
              <a:t>If in ECO mode, the controls of the single-phase power supply unit would matter</a:t>
            </a:r>
          </a:p>
          <a:p>
            <a:pPr marL="285750" indent="-285750" algn="l">
              <a:spcBef>
                <a:spcPts val="0"/>
              </a:spcBef>
              <a:buFont typeface="Wingdings" panose="05000000000000000000" pitchFamily="2" charset="2"/>
              <a:buChar char="§"/>
            </a:pPr>
            <a:r>
              <a:rPr lang="en-US" sz="1800" dirty="0">
                <a:solidFill>
                  <a:schemeClr val="tx1"/>
                </a:solidFill>
                <a:latin typeface="+mn-lt"/>
              </a:rPr>
              <a:t>All transfers happen using static switches (4-5 </a:t>
            </a:r>
            <a:r>
              <a:rPr lang="en-US" sz="1800" dirty="0" err="1">
                <a:solidFill>
                  <a:schemeClr val="tx1"/>
                </a:solidFill>
                <a:latin typeface="+mn-lt"/>
              </a:rPr>
              <a:t>ms</a:t>
            </a:r>
            <a:r>
              <a:rPr lang="en-US" sz="1800" dirty="0">
                <a:solidFill>
                  <a:schemeClr val="tx1"/>
                </a:solidFill>
                <a:latin typeface="+mn-lt"/>
              </a:rPr>
              <a:t>)</a:t>
            </a:r>
          </a:p>
        </p:txBody>
      </p:sp>
    </p:spTree>
    <p:extLst>
      <p:ext uri="{BB962C8B-B14F-4D97-AF65-F5344CB8AC3E}">
        <p14:creationId xmlns:p14="http://schemas.microsoft.com/office/powerpoint/2010/main" val="2522698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DB2E6-105C-93C7-0DB1-171BDFBFDD60}"/>
            </a:ext>
          </a:extLst>
        </p:cNvPr>
        <p:cNvGrpSpPr/>
        <p:nvPr/>
      </p:nvGrpSpPr>
      <p:grpSpPr>
        <a:xfrm>
          <a:off x="0" y="0"/>
          <a:ext cx="0" cy="0"/>
          <a:chOff x="0" y="0"/>
          <a:chExt cx="0" cy="0"/>
        </a:xfrm>
      </p:grpSpPr>
      <p:sp>
        <p:nvSpPr>
          <p:cNvPr id="20" name="Title 19">
            <a:extLst>
              <a:ext uri="{FF2B5EF4-FFF2-40B4-BE49-F238E27FC236}">
                <a16:creationId xmlns:a16="http://schemas.microsoft.com/office/drawing/2014/main" id="{D38EB9AA-FE3A-EFCC-2723-F9EBB9634E08}"/>
              </a:ext>
            </a:extLst>
          </p:cNvPr>
          <p:cNvSpPr>
            <a:spLocks noGrp="1"/>
          </p:cNvSpPr>
          <p:nvPr>
            <p:ph type="title"/>
          </p:nvPr>
        </p:nvSpPr>
        <p:spPr/>
        <p:txBody>
          <a:bodyPr/>
          <a:lstStyle/>
          <a:p>
            <a:r>
              <a:rPr lang="en-US" kern="0" dirty="0"/>
              <a:t>Main Electrical Components – Double Conversion UPS</a:t>
            </a:r>
            <a:endParaRPr lang="en-US" dirty="0"/>
          </a:p>
        </p:txBody>
      </p:sp>
      <p:sp>
        <p:nvSpPr>
          <p:cNvPr id="10" name="TextBox 9">
            <a:extLst>
              <a:ext uri="{FF2B5EF4-FFF2-40B4-BE49-F238E27FC236}">
                <a16:creationId xmlns:a16="http://schemas.microsoft.com/office/drawing/2014/main" id="{877F2D39-218F-657E-9AF0-D92FD71A25F7}"/>
              </a:ext>
            </a:extLst>
          </p:cNvPr>
          <p:cNvSpPr txBox="1"/>
          <p:nvPr/>
        </p:nvSpPr>
        <p:spPr>
          <a:xfrm>
            <a:off x="5530358" y="720566"/>
            <a:ext cx="6541569" cy="6201698"/>
          </a:xfrm>
          <a:prstGeom prst="rect">
            <a:avLst/>
          </a:prstGeom>
          <a:noFill/>
        </p:spPr>
        <p:txBody>
          <a:bodyPr wrap="square" rtlCol="0">
            <a:spAutoFit/>
          </a:bodyPr>
          <a:lstStyle/>
          <a:p>
            <a:pPr marL="285750" indent="-285750" algn="l">
              <a:spcBef>
                <a:spcPts val="0"/>
              </a:spcBef>
              <a:buFont typeface="Wingdings" panose="05000000000000000000" pitchFamily="2" charset="2"/>
              <a:buChar char="§"/>
            </a:pPr>
            <a:r>
              <a:rPr lang="en-US" sz="1800" b="1" dirty="0">
                <a:solidFill>
                  <a:schemeClr val="tx1"/>
                </a:solidFill>
                <a:latin typeface="+mn-lt"/>
              </a:rPr>
              <a:t>Front end </a:t>
            </a:r>
            <a:r>
              <a:rPr lang="en-US" sz="1800" dirty="0">
                <a:solidFill>
                  <a:schemeClr val="tx1"/>
                </a:solidFill>
                <a:latin typeface="+mn-lt"/>
              </a:rPr>
              <a:t>of the UPS controls the voltage at the dc bus and maintains power factor</a:t>
            </a:r>
          </a:p>
          <a:p>
            <a:pPr marL="742950" lvl="1" indent="-285750" algn="l">
              <a:spcBef>
                <a:spcPts val="0"/>
              </a:spcBef>
              <a:buFont typeface="Calibri" panose="020F0502020204030204" pitchFamily="34" charset="0"/>
              <a:buChar char="‒"/>
            </a:pPr>
            <a:r>
              <a:rPr lang="en-US" sz="1800" dirty="0">
                <a:solidFill>
                  <a:schemeClr val="tx1"/>
                </a:solidFill>
                <a:latin typeface="+mn-lt"/>
              </a:rPr>
              <a:t>Id command generated to follow </a:t>
            </a:r>
            <a:r>
              <a:rPr lang="en-US" sz="1800" dirty="0" err="1">
                <a:solidFill>
                  <a:schemeClr val="tx1"/>
                </a:solidFill>
                <a:latin typeface="+mn-lt"/>
              </a:rPr>
              <a:t>Vdref</a:t>
            </a:r>
            <a:endParaRPr lang="en-US" sz="1800" dirty="0">
              <a:solidFill>
                <a:schemeClr val="tx1"/>
              </a:solidFill>
              <a:latin typeface="+mn-lt"/>
            </a:endParaRPr>
          </a:p>
          <a:p>
            <a:pPr marL="742950" lvl="1" indent="-285750" algn="l">
              <a:spcBef>
                <a:spcPts val="0"/>
              </a:spcBef>
              <a:buFont typeface="Calibri" panose="020F0502020204030204" pitchFamily="34" charset="0"/>
              <a:buChar char="‒"/>
            </a:pPr>
            <a:r>
              <a:rPr lang="en-US" sz="1800" dirty="0" err="1">
                <a:solidFill>
                  <a:schemeClr val="tx1"/>
                </a:solidFill>
                <a:latin typeface="+mn-lt"/>
              </a:rPr>
              <a:t>Iq</a:t>
            </a:r>
            <a:r>
              <a:rPr lang="en-US" sz="1800" dirty="0">
                <a:solidFill>
                  <a:schemeClr val="tx1"/>
                </a:solidFill>
                <a:latin typeface="+mn-lt"/>
              </a:rPr>
              <a:t> generally set to 0 to maintain unity PF</a:t>
            </a:r>
          </a:p>
          <a:p>
            <a:pPr marL="742950" lvl="1" indent="-285750" algn="l">
              <a:spcBef>
                <a:spcPts val="0"/>
              </a:spcBef>
              <a:buFont typeface="Calibri" panose="020F0502020204030204" pitchFamily="34" charset="0"/>
              <a:buChar char="‒"/>
            </a:pPr>
            <a:r>
              <a:rPr lang="en-US" sz="1800" dirty="0">
                <a:solidFill>
                  <a:schemeClr val="tx1"/>
                </a:solidFill>
                <a:latin typeface="+mn-lt"/>
              </a:rPr>
              <a:t>Conventional </a:t>
            </a:r>
            <a:r>
              <a:rPr lang="en-US" sz="1800" dirty="0" err="1">
                <a:solidFill>
                  <a:schemeClr val="tx1"/>
                </a:solidFill>
                <a:latin typeface="+mn-lt"/>
              </a:rPr>
              <a:t>dq</a:t>
            </a:r>
            <a:r>
              <a:rPr lang="en-US" sz="1800" dirty="0">
                <a:solidFill>
                  <a:schemeClr val="tx1"/>
                </a:solidFill>
                <a:latin typeface="+mn-lt"/>
              </a:rPr>
              <a:t> control</a:t>
            </a:r>
          </a:p>
          <a:p>
            <a:pPr marL="285750" indent="-285750" algn="l">
              <a:spcBef>
                <a:spcPts val="1200"/>
              </a:spcBef>
              <a:buFont typeface="Wingdings" panose="05000000000000000000" pitchFamily="2" charset="2"/>
              <a:buChar char="§"/>
            </a:pPr>
            <a:r>
              <a:rPr lang="en-US" sz="1800" b="1" dirty="0">
                <a:solidFill>
                  <a:schemeClr val="tx1"/>
                </a:solidFill>
                <a:latin typeface="+mn-lt"/>
              </a:rPr>
              <a:t>Back end </a:t>
            </a:r>
            <a:r>
              <a:rPr lang="en-US" sz="1800" dirty="0">
                <a:solidFill>
                  <a:schemeClr val="tx1"/>
                </a:solidFill>
                <a:latin typeface="+mn-lt"/>
              </a:rPr>
              <a:t>of the UPS would operate in constant V and F-droop mode- similar to GFM</a:t>
            </a:r>
          </a:p>
          <a:p>
            <a:pPr marL="285750" indent="-285750" algn="l">
              <a:spcBef>
                <a:spcPts val="1200"/>
              </a:spcBef>
              <a:buFont typeface="Wingdings" panose="05000000000000000000" pitchFamily="2" charset="2"/>
              <a:buChar char="§"/>
            </a:pPr>
            <a:r>
              <a:rPr lang="en-US" sz="1800" b="1" dirty="0">
                <a:solidFill>
                  <a:schemeClr val="tx1"/>
                </a:solidFill>
                <a:latin typeface="+mn-lt"/>
              </a:rPr>
              <a:t>Battery is always connected to the dc bus</a:t>
            </a:r>
            <a:r>
              <a:rPr lang="en-US" sz="1800" dirty="0">
                <a:solidFill>
                  <a:schemeClr val="tx1"/>
                </a:solidFill>
                <a:latin typeface="+mn-lt"/>
              </a:rPr>
              <a:t>, floating and charging using the dc-dc converter in buck mode. Operates in constant I or V mode</a:t>
            </a:r>
          </a:p>
          <a:p>
            <a:pPr marL="285750" indent="-285750" algn="l">
              <a:spcBef>
                <a:spcPts val="1200"/>
              </a:spcBef>
              <a:buFont typeface="Wingdings" panose="05000000000000000000" pitchFamily="2" charset="2"/>
              <a:buChar char="§"/>
            </a:pPr>
            <a:r>
              <a:rPr lang="en-US" sz="1800" b="1" dirty="0">
                <a:solidFill>
                  <a:schemeClr val="tx1"/>
                </a:solidFill>
                <a:latin typeface="+mn-lt"/>
              </a:rPr>
              <a:t>As grid voltage drops, dc bus voltage drops as well. If dc bus voltage drops below a </a:t>
            </a:r>
            <a:r>
              <a:rPr lang="en-US" sz="1800" b="1" dirty="0" err="1">
                <a:solidFill>
                  <a:schemeClr val="tx1"/>
                </a:solidFill>
                <a:latin typeface="+mn-lt"/>
              </a:rPr>
              <a:t>Vset</a:t>
            </a:r>
            <a:r>
              <a:rPr lang="en-US" sz="1800" b="1" dirty="0">
                <a:solidFill>
                  <a:schemeClr val="tx1"/>
                </a:solidFill>
                <a:latin typeface="+mn-lt"/>
              </a:rPr>
              <a:t> (90%-70%), rectifier is shut off and dc-dc converter starts to control dc bus voltage in boost mode</a:t>
            </a:r>
          </a:p>
          <a:p>
            <a:pPr marL="285750" indent="-285750" algn="l">
              <a:spcBef>
                <a:spcPts val="1200"/>
              </a:spcBef>
              <a:buFont typeface="Wingdings" panose="05000000000000000000" pitchFamily="2" charset="2"/>
              <a:buChar char="§"/>
            </a:pPr>
            <a:r>
              <a:rPr lang="en-US" sz="1800" b="1" dirty="0">
                <a:solidFill>
                  <a:srgbClr val="FF0000"/>
                </a:solidFill>
                <a:latin typeface="+mn-lt"/>
              </a:rPr>
              <a:t>As rectifier shuts off, data center disconnects from the grid</a:t>
            </a:r>
          </a:p>
          <a:p>
            <a:pPr marL="742950" lvl="1" indent="-285750" algn="l">
              <a:spcBef>
                <a:spcPts val="600"/>
              </a:spcBef>
              <a:buFont typeface="Calibri" panose="020F0502020204030204" pitchFamily="34" charset="0"/>
              <a:buChar char="‒"/>
            </a:pPr>
            <a:r>
              <a:rPr lang="en-US" sz="1800" dirty="0">
                <a:solidFill>
                  <a:srgbClr val="FF0000"/>
                </a:solidFill>
                <a:latin typeface="+mn-lt"/>
              </a:rPr>
              <a:t>Control system model useful only for voltages above 70% as of now.</a:t>
            </a:r>
          </a:p>
          <a:p>
            <a:pPr marL="285750" indent="-285750" algn="l">
              <a:spcBef>
                <a:spcPts val="1200"/>
              </a:spcBef>
              <a:buFont typeface="Wingdings" panose="05000000000000000000" pitchFamily="2" charset="2"/>
              <a:buChar char="§"/>
            </a:pPr>
            <a:r>
              <a:rPr lang="en-US" sz="1800" dirty="0">
                <a:solidFill>
                  <a:schemeClr val="tx1"/>
                </a:solidFill>
                <a:latin typeface="+mn-lt"/>
              </a:rPr>
              <a:t>As voltage recovers, UPS may switch the load back and total load for some time is data center load + batt charging</a:t>
            </a:r>
          </a:p>
          <a:p>
            <a:pPr marL="742950" lvl="1" indent="-285750" algn="l">
              <a:spcBef>
                <a:spcPts val="0"/>
              </a:spcBef>
              <a:buFont typeface="Wingdings" panose="05000000000000000000" pitchFamily="2" charset="2"/>
              <a:buChar char="§"/>
            </a:pPr>
            <a:endParaRPr lang="en-US" sz="1800" dirty="0">
              <a:solidFill>
                <a:schemeClr val="tx1"/>
              </a:solidFill>
              <a:latin typeface="+mn-lt"/>
            </a:endParaRPr>
          </a:p>
        </p:txBody>
      </p:sp>
      <p:grpSp>
        <p:nvGrpSpPr>
          <p:cNvPr id="14" name="Group 13">
            <a:extLst>
              <a:ext uri="{FF2B5EF4-FFF2-40B4-BE49-F238E27FC236}">
                <a16:creationId xmlns:a16="http://schemas.microsoft.com/office/drawing/2014/main" id="{4647336A-879E-EC8A-6A3F-25CF7F82F785}"/>
              </a:ext>
            </a:extLst>
          </p:cNvPr>
          <p:cNvGrpSpPr/>
          <p:nvPr/>
        </p:nvGrpSpPr>
        <p:grpSpPr>
          <a:xfrm>
            <a:off x="120074" y="1604149"/>
            <a:ext cx="5610787" cy="3649702"/>
            <a:chOff x="578080" y="1508806"/>
            <a:chExt cx="5610787" cy="3649702"/>
          </a:xfrm>
        </p:grpSpPr>
        <p:pic>
          <p:nvPicPr>
            <p:cNvPr id="6" name="Picture 5">
              <a:extLst>
                <a:ext uri="{FF2B5EF4-FFF2-40B4-BE49-F238E27FC236}">
                  <a16:creationId xmlns:a16="http://schemas.microsoft.com/office/drawing/2014/main" id="{19B2D654-DEAB-047C-6ECB-B859355DC34B}"/>
                </a:ext>
              </a:extLst>
            </p:cNvPr>
            <p:cNvPicPr>
              <a:picLocks noChangeAspect="1"/>
            </p:cNvPicPr>
            <p:nvPr/>
          </p:nvPicPr>
          <p:blipFill>
            <a:blip r:embed="rId2"/>
            <a:stretch>
              <a:fillRect/>
            </a:stretch>
          </p:blipFill>
          <p:spPr>
            <a:xfrm>
              <a:off x="578080" y="2016528"/>
              <a:ext cx="5214943" cy="3141980"/>
            </a:xfrm>
            <a:prstGeom prst="rect">
              <a:avLst/>
            </a:prstGeom>
          </p:spPr>
        </p:pic>
        <p:sp>
          <p:nvSpPr>
            <p:cNvPr id="8" name="TextBox 7">
              <a:extLst>
                <a:ext uri="{FF2B5EF4-FFF2-40B4-BE49-F238E27FC236}">
                  <a16:creationId xmlns:a16="http://schemas.microsoft.com/office/drawing/2014/main" id="{77335F9C-B3B2-6C52-94A7-475434BF0521}"/>
                </a:ext>
              </a:extLst>
            </p:cNvPr>
            <p:cNvSpPr txBox="1"/>
            <p:nvPr/>
          </p:nvSpPr>
          <p:spPr>
            <a:xfrm>
              <a:off x="578080" y="1762590"/>
              <a:ext cx="801823" cy="369332"/>
            </a:xfrm>
            <a:prstGeom prst="rect">
              <a:avLst/>
            </a:prstGeom>
            <a:noFill/>
          </p:spPr>
          <p:txBody>
            <a:bodyPr wrap="none" rtlCol="0">
              <a:spAutoFit/>
            </a:bodyPr>
            <a:lstStyle/>
            <a:p>
              <a:pPr algn="l">
                <a:spcBef>
                  <a:spcPts val="0"/>
                </a:spcBef>
              </a:pPr>
              <a:r>
                <a:rPr lang="en-US" sz="1800" dirty="0">
                  <a:solidFill>
                    <a:schemeClr val="tx1"/>
                  </a:solidFill>
                  <a:latin typeface="+mn-lt"/>
                </a:rPr>
                <a:t>Utility </a:t>
              </a:r>
            </a:p>
          </p:txBody>
        </p:sp>
        <p:sp>
          <p:nvSpPr>
            <p:cNvPr id="9" name="TextBox 8">
              <a:extLst>
                <a:ext uri="{FF2B5EF4-FFF2-40B4-BE49-F238E27FC236}">
                  <a16:creationId xmlns:a16="http://schemas.microsoft.com/office/drawing/2014/main" id="{93526EA4-B21C-C6F8-9048-AC6FFCE1909D}"/>
                </a:ext>
              </a:extLst>
            </p:cNvPr>
            <p:cNvSpPr txBox="1"/>
            <p:nvPr/>
          </p:nvSpPr>
          <p:spPr>
            <a:xfrm>
              <a:off x="4886844" y="1831862"/>
              <a:ext cx="1302023" cy="369332"/>
            </a:xfrm>
            <a:prstGeom prst="rect">
              <a:avLst/>
            </a:prstGeom>
            <a:noFill/>
          </p:spPr>
          <p:txBody>
            <a:bodyPr wrap="none" rtlCol="0">
              <a:spAutoFit/>
            </a:bodyPr>
            <a:lstStyle/>
            <a:p>
              <a:pPr algn="l">
                <a:spcBef>
                  <a:spcPts val="0"/>
                </a:spcBef>
              </a:pPr>
              <a:r>
                <a:rPr lang="en-US" sz="1800" dirty="0">
                  <a:solidFill>
                    <a:schemeClr val="tx1"/>
                  </a:solidFill>
                  <a:latin typeface="+mn-lt"/>
                </a:rPr>
                <a:t>Data Center</a:t>
              </a:r>
            </a:p>
          </p:txBody>
        </p:sp>
        <p:sp>
          <p:nvSpPr>
            <p:cNvPr id="11" name="TextBox 10">
              <a:extLst>
                <a:ext uri="{FF2B5EF4-FFF2-40B4-BE49-F238E27FC236}">
                  <a16:creationId xmlns:a16="http://schemas.microsoft.com/office/drawing/2014/main" id="{AA5E447A-BC12-2CD2-7B61-F7BED2B29D3F}"/>
                </a:ext>
              </a:extLst>
            </p:cNvPr>
            <p:cNvSpPr txBox="1"/>
            <p:nvPr/>
          </p:nvSpPr>
          <p:spPr>
            <a:xfrm>
              <a:off x="1576696" y="1514826"/>
              <a:ext cx="1306448" cy="369332"/>
            </a:xfrm>
            <a:prstGeom prst="rect">
              <a:avLst/>
            </a:prstGeom>
            <a:noFill/>
          </p:spPr>
          <p:txBody>
            <a:bodyPr wrap="none" rtlCol="0">
              <a:spAutoFit/>
            </a:bodyPr>
            <a:lstStyle/>
            <a:p>
              <a:pPr algn="l">
                <a:spcBef>
                  <a:spcPts val="0"/>
                </a:spcBef>
              </a:pPr>
              <a:r>
                <a:rPr lang="en-US" sz="1800" b="1" dirty="0">
                  <a:solidFill>
                    <a:schemeClr val="tx1"/>
                  </a:solidFill>
                  <a:latin typeface="+mn-lt"/>
                </a:rPr>
                <a:t>Front - Rec </a:t>
              </a:r>
            </a:p>
          </p:txBody>
        </p:sp>
        <p:sp>
          <p:nvSpPr>
            <p:cNvPr id="12" name="TextBox 11">
              <a:extLst>
                <a:ext uri="{FF2B5EF4-FFF2-40B4-BE49-F238E27FC236}">
                  <a16:creationId xmlns:a16="http://schemas.microsoft.com/office/drawing/2014/main" id="{7081A90B-74B4-3E52-2D58-93FBE264337F}"/>
                </a:ext>
              </a:extLst>
            </p:cNvPr>
            <p:cNvSpPr txBox="1"/>
            <p:nvPr/>
          </p:nvSpPr>
          <p:spPr>
            <a:xfrm>
              <a:off x="3824873" y="1508806"/>
              <a:ext cx="1101520" cy="369332"/>
            </a:xfrm>
            <a:prstGeom prst="rect">
              <a:avLst/>
            </a:prstGeom>
            <a:noFill/>
          </p:spPr>
          <p:txBody>
            <a:bodyPr wrap="none" rtlCol="0">
              <a:spAutoFit/>
            </a:bodyPr>
            <a:lstStyle/>
            <a:p>
              <a:pPr algn="l">
                <a:spcBef>
                  <a:spcPts val="0"/>
                </a:spcBef>
              </a:pPr>
              <a:r>
                <a:rPr lang="en-US" sz="1800" b="1" dirty="0">
                  <a:solidFill>
                    <a:schemeClr val="tx1"/>
                  </a:solidFill>
                  <a:latin typeface="+mn-lt"/>
                </a:rPr>
                <a:t>Back - Inv</a:t>
              </a:r>
            </a:p>
          </p:txBody>
        </p:sp>
        <p:sp>
          <p:nvSpPr>
            <p:cNvPr id="13" name="TextBox 12">
              <a:extLst>
                <a:ext uri="{FF2B5EF4-FFF2-40B4-BE49-F238E27FC236}">
                  <a16:creationId xmlns:a16="http://schemas.microsoft.com/office/drawing/2014/main" id="{34C2ADF2-24A6-CC95-8EA2-BCFF5C264201}"/>
                </a:ext>
              </a:extLst>
            </p:cNvPr>
            <p:cNvSpPr txBox="1"/>
            <p:nvPr/>
          </p:nvSpPr>
          <p:spPr>
            <a:xfrm>
              <a:off x="2828434" y="1830398"/>
              <a:ext cx="835485" cy="369332"/>
            </a:xfrm>
            <a:prstGeom prst="rect">
              <a:avLst/>
            </a:prstGeom>
            <a:noFill/>
          </p:spPr>
          <p:txBody>
            <a:bodyPr wrap="none" rtlCol="0">
              <a:spAutoFit/>
            </a:bodyPr>
            <a:lstStyle/>
            <a:p>
              <a:pPr algn="l">
                <a:spcBef>
                  <a:spcPts val="0"/>
                </a:spcBef>
              </a:pPr>
              <a:r>
                <a:rPr lang="en-US" sz="1800" b="1" dirty="0">
                  <a:solidFill>
                    <a:schemeClr val="tx1"/>
                  </a:solidFill>
                  <a:latin typeface="+mn-lt"/>
                </a:rPr>
                <a:t>Dc-bus</a:t>
              </a:r>
            </a:p>
          </p:txBody>
        </p:sp>
      </p:grpSp>
      <p:pic>
        <p:nvPicPr>
          <p:cNvPr id="2" name="Picture 1" descr="A blue and white rectangular box with black text&#10;&#10;AI-generated content may be incorrect.">
            <a:extLst>
              <a:ext uri="{FF2B5EF4-FFF2-40B4-BE49-F238E27FC236}">
                <a16:creationId xmlns:a16="http://schemas.microsoft.com/office/drawing/2014/main" id="{C3385A55-32B5-4AB7-24B9-F9F04FF6B8A0}"/>
              </a:ext>
            </a:extLst>
          </p:cNvPr>
          <p:cNvPicPr>
            <a:picLocks noChangeAspect="1"/>
          </p:cNvPicPr>
          <p:nvPr/>
        </p:nvPicPr>
        <p:blipFill>
          <a:blip r:embed="rId3">
            <a:extLst>
              <a:ext uri="{28A0092B-C50C-407E-A947-70E740481C1C}">
                <a14:useLocalDpi xmlns:a14="http://schemas.microsoft.com/office/drawing/2010/main" val="0"/>
              </a:ext>
            </a:extLst>
          </a:blip>
          <a:srcRect r="10396"/>
          <a:stretch/>
        </p:blipFill>
        <p:spPr>
          <a:xfrm>
            <a:off x="2593983" y="3682861"/>
            <a:ext cx="2405390" cy="2716824"/>
          </a:xfrm>
          <a:prstGeom prst="rect">
            <a:avLst/>
          </a:prstGeom>
        </p:spPr>
      </p:pic>
    </p:spTree>
    <p:extLst>
      <p:ext uri="{BB962C8B-B14F-4D97-AF65-F5344CB8AC3E}">
        <p14:creationId xmlns:p14="http://schemas.microsoft.com/office/powerpoint/2010/main" val="3836327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Oval 217">
            <a:extLst>
              <a:ext uri="{FF2B5EF4-FFF2-40B4-BE49-F238E27FC236}">
                <a16:creationId xmlns:a16="http://schemas.microsoft.com/office/drawing/2014/main" id="{8F734D53-9735-26B4-F634-86F5A673B77C}"/>
              </a:ext>
            </a:extLst>
          </p:cNvPr>
          <p:cNvSpPr/>
          <p:nvPr/>
        </p:nvSpPr>
        <p:spPr bwMode="auto">
          <a:xfrm>
            <a:off x="3421167" y="1251767"/>
            <a:ext cx="370094" cy="393196"/>
          </a:xfrm>
          <a:prstGeom prst="ellipse">
            <a:avLst/>
          </a:prstGeom>
          <a:solidFill>
            <a:schemeClr val="bg1"/>
          </a:solidFill>
          <a:ln w="9525" cap="flat" cmpd="sng" algn="ctr">
            <a:solidFill>
              <a:schemeClr val="tx1"/>
            </a:solidFill>
            <a:prstDash val="sysDot"/>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214" name="Oval 213">
            <a:extLst>
              <a:ext uri="{FF2B5EF4-FFF2-40B4-BE49-F238E27FC236}">
                <a16:creationId xmlns:a16="http://schemas.microsoft.com/office/drawing/2014/main" id="{59612C0F-F82C-B052-FB78-199C6EA0B74F}"/>
              </a:ext>
            </a:extLst>
          </p:cNvPr>
          <p:cNvSpPr/>
          <p:nvPr/>
        </p:nvSpPr>
        <p:spPr bwMode="auto">
          <a:xfrm>
            <a:off x="1327120" y="2757352"/>
            <a:ext cx="370094" cy="393196"/>
          </a:xfrm>
          <a:prstGeom prst="ellipse">
            <a:avLst/>
          </a:prstGeom>
          <a:solidFill>
            <a:schemeClr val="bg1"/>
          </a:solidFill>
          <a:ln w="9525" cap="flat" cmpd="sng" algn="ctr">
            <a:solidFill>
              <a:schemeClr val="tx1"/>
            </a:solidFill>
            <a:prstDash val="sysDot"/>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204" name="Oval 203">
            <a:extLst>
              <a:ext uri="{FF2B5EF4-FFF2-40B4-BE49-F238E27FC236}">
                <a16:creationId xmlns:a16="http://schemas.microsoft.com/office/drawing/2014/main" id="{D58E00A0-33BD-3D69-E1C8-C33E6B0229DB}"/>
              </a:ext>
            </a:extLst>
          </p:cNvPr>
          <p:cNvSpPr/>
          <p:nvPr/>
        </p:nvSpPr>
        <p:spPr bwMode="auto">
          <a:xfrm>
            <a:off x="5487174" y="1847009"/>
            <a:ext cx="370094" cy="393196"/>
          </a:xfrm>
          <a:prstGeom prst="ellipse">
            <a:avLst/>
          </a:prstGeom>
          <a:solidFill>
            <a:schemeClr val="bg1"/>
          </a:solidFill>
          <a:ln w="9525" cap="flat" cmpd="sng" algn="ctr">
            <a:solidFill>
              <a:schemeClr val="tx1"/>
            </a:solidFill>
            <a:prstDash val="sysDot"/>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200" name="Rectangle: Rounded Corners 199">
            <a:extLst>
              <a:ext uri="{FF2B5EF4-FFF2-40B4-BE49-F238E27FC236}">
                <a16:creationId xmlns:a16="http://schemas.microsoft.com/office/drawing/2014/main" id="{464C54D1-C89E-B299-6C81-34505A564AF9}"/>
              </a:ext>
            </a:extLst>
          </p:cNvPr>
          <p:cNvSpPr/>
          <p:nvPr/>
        </p:nvSpPr>
        <p:spPr bwMode="auto">
          <a:xfrm>
            <a:off x="963064" y="3673045"/>
            <a:ext cx="5384795" cy="2097190"/>
          </a:xfrm>
          <a:prstGeom prst="roundRect">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2" name="Title 1">
            <a:extLst>
              <a:ext uri="{FF2B5EF4-FFF2-40B4-BE49-F238E27FC236}">
                <a16:creationId xmlns:a16="http://schemas.microsoft.com/office/drawing/2014/main" id="{97A664CF-1445-3CD1-CCF5-D2ADEB474D22}"/>
              </a:ext>
            </a:extLst>
          </p:cNvPr>
          <p:cNvSpPr>
            <a:spLocks noGrp="1"/>
          </p:cNvSpPr>
          <p:nvPr>
            <p:ph type="title"/>
          </p:nvPr>
        </p:nvSpPr>
        <p:spPr/>
        <p:txBody>
          <a:bodyPr/>
          <a:lstStyle/>
          <a:p>
            <a:r>
              <a:rPr lang="en-US" dirty="0"/>
              <a:t>Single Phase Power Supply Unit</a:t>
            </a:r>
          </a:p>
        </p:txBody>
      </p:sp>
      <p:sp>
        <p:nvSpPr>
          <p:cNvPr id="5" name="Isosceles Triangle 4">
            <a:extLst>
              <a:ext uri="{FF2B5EF4-FFF2-40B4-BE49-F238E27FC236}">
                <a16:creationId xmlns:a16="http://schemas.microsoft.com/office/drawing/2014/main" id="{28BE2AD2-2749-8D12-DAC1-FCD39D34319E}"/>
              </a:ext>
            </a:extLst>
          </p:cNvPr>
          <p:cNvSpPr/>
          <p:nvPr/>
        </p:nvSpPr>
        <p:spPr bwMode="auto">
          <a:xfrm>
            <a:off x="1996865" y="2082482"/>
            <a:ext cx="187036" cy="178723"/>
          </a:xfrm>
          <a:prstGeom prst="triangle">
            <a:avLst/>
          </a:prstGeom>
          <a:solidFill>
            <a:schemeClr val="bg1"/>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6" name="Isosceles Triangle 5">
            <a:extLst>
              <a:ext uri="{FF2B5EF4-FFF2-40B4-BE49-F238E27FC236}">
                <a16:creationId xmlns:a16="http://schemas.microsoft.com/office/drawing/2014/main" id="{55B02C33-6217-454F-A874-FBB979DA889C}"/>
              </a:ext>
            </a:extLst>
          </p:cNvPr>
          <p:cNvSpPr/>
          <p:nvPr/>
        </p:nvSpPr>
        <p:spPr bwMode="auto">
          <a:xfrm>
            <a:off x="2587069" y="2082481"/>
            <a:ext cx="187036" cy="178723"/>
          </a:xfrm>
          <a:prstGeom prst="triangle">
            <a:avLst/>
          </a:prstGeom>
          <a:solidFill>
            <a:schemeClr val="bg1"/>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7" name="Isosceles Triangle 6">
            <a:extLst>
              <a:ext uri="{FF2B5EF4-FFF2-40B4-BE49-F238E27FC236}">
                <a16:creationId xmlns:a16="http://schemas.microsoft.com/office/drawing/2014/main" id="{D21B2B39-40A1-B4FF-9E5E-486FEFC8168B}"/>
              </a:ext>
            </a:extLst>
          </p:cNvPr>
          <p:cNvSpPr/>
          <p:nvPr/>
        </p:nvSpPr>
        <p:spPr bwMode="auto">
          <a:xfrm>
            <a:off x="1996865" y="2597871"/>
            <a:ext cx="187036" cy="178723"/>
          </a:xfrm>
          <a:prstGeom prst="triangle">
            <a:avLst/>
          </a:prstGeom>
          <a:solidFill>
            <a:schemeClr val="bg1"/>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8" name="Isosceles Triangle 7">
            <a:extLst>
              <a:ext uri="{FF2B5EF4-FFF2-40B4-BE49-F238E27FC236}">
                <a16:creationId xmlns:a16="http://schemas.microsoft.com/office/drawing/2014/main" id="{887F1BE2-BE1F-6A16-88E4-7D0076B0446F}"/>
              </a:ext>
            </a:extLst>
          </p:cNvPr>
          <p:cNvSpPr/>
          <p:nvPr/>
        </p:nvSpPr>
        <p:spPr bwMode="auto">
          <a:xfrm>
            <a:off x="2587069" y="2597871"/>
            <a:ext cx="187036" cy="178723"/>
          </a:xfrm>
          <a:prstGeom prst="triangle">
            <a:avLst/>
          </a:prstGeom>
          <a:solidFill>
            <a:schemeClr val="bg1"/>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cxnSp>
        <p:nvCxnSpPr>
          <p:cNvPr id="10" name="Straight Connector 9">
            <a:extLst>
              <a:ext uri="{FF2B5EF4-FFF2-40B4-BE49-F238E27FC236}">
                <a16:creationId xmlns:a16="http://schemas.microsoft.com/office/drawing/2014/main" id="{B0B85784-88AD-CDD1-93E6-04BAECAE6352}"/>
              </a:ext>
            </a:extLst>
          </p:cNvPr>
          <p:cNvCxnSpPr/>
          <p:nvPr/>
        </p:nvCxnSpPr>
        <p:spPr bwMode="auto">
          <a:xfrm>
            <a:off x="2084149" y="1899602"/>
            <a:ext cx="60267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EB60D54F-3B1B-4B51-A6F1-C3D9E95F03AB}"/>
              </a:ext>
            </a:extLst>
          </p:cNvPr>
          <p:cNvCxnSpPr/>
          <p:nvPr/>
        </p:nvCxnSpPr>
        <p:spPr bwMode="auto">
          <a:xfrm>
            <a:off x="2084149" y="3025977"/>
            <a:ext cx="60267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C0FA886D-BD98-0023-F077-B107441D0713}"/>
              </a:ext>
            </a:extLst>
          </p:cNvPr>
          <p:cNvCxnSpPr>
            <a:cxnSpLocks/>
            <a:endCxn id="5" idx="0"/>
          </p:cNvCxnSpPr>
          <p:nvPr/>
        </p:nvCxnSpPr>
        <p:spPr bwMode="auto">
          <a:xfrm>
            <a:off x="2090383" y="1899602"/>
            <a:ext cx="0" cy="1828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3C9ED511-0786-939F-49BE-053A044F4E39}"/>
              </a:ext>
            </a:extLst>
          </p:cNvPr>
          <p:cNvCxnSpPr>
            <a:stCxn id="5" idx="3"/>
            <a:endCxn id="7" idx="0"/>
          </p:cNvCxnSpPr>
          <p:nvPr/>
        </p:nvCxnSpPr>
        <p:spPr bwMode="auto">
          <a:xfrm>
            <a:off x="2090383" y="2261205"/>
            <a:ext cx="0" cy="33666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2DFCD555-161A-F125-7E3A-29CB350AB54C}"/>
              </a:ext>
            </a:extLst>
          </p:cNvPr>
          <p:cNvCxnSpPr>
            <a:stCxn id="7" idx="3"/>
          </p:cNvCxnSpPr>
          <p:nvPr/>
        </p:nvCxnSpPr>
        <p:spPr bwMode="auto">
          <a:xfrm>
            <a:off x="2090383" y="2776594"/>
            <a:ext cx="0" cy="24938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C04D8869-8A06-6F5B-F718-A50C5EEAFAF6}"/>
              </a:ext>
            </a:extLst>
          </p:cNvPr>
          <p:cNvCxnSpPr>
            <a:cxnSpLocks/>
            <a:endCxn id="6" idx="0"/>
          </p:cNvCxnSpPr>
          <p:nvPr/>
        </p:nvCxnSpPr>
        <p:spPr bwMode="auto">
          <a:xfrm>
            <a:off x="2680587" y="1899602"/>
            <a:ext cx="0" cy="18287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CB2F8030-69B0-5E31-9F10-F3D5FD25DF0E}"/>
              </a:ext>
            </a:extLst>
          </p:cNvPr>
          <p:cNvCxnSpPr>
            <a:stCxn id="6" idx="3"/>
            <a:endCxn id="8" idx="0"/>
          </p:cNvCxnSpPr>
          <p:nvPr/>
        </p:nvCxnSpPr>
        <p:spPr bwMode="auto">
          <a:xfrm>
            <a:off x="2680587" y="2261204"/>
            <a:ext cx="0" cy="33666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F65025E2-52C2-ADB9-4612-AF20A426AB70}"/>
              </a:ext>
            </a:extLst>
          </p:cNvPr>
          <p:cNvCxnSpPr>
            <a:cxnSpLocks/>
            <a:stCxn id="8" idx="3"/>
          </p:cNvCxnSpPr>
          <p:nvPr/>
        </p:nvCxnSpPr>
        <p:spPr bwMode="auto">
          <a:xfrm>
            <a:off x="2680587" y="2776594"/>
            <a:ext cx="0" cy="24938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E104E172-8149-B0AA-AC8F-BB0E09C33CE6}"/>
              </a:ext>
            </a:extLst>
          </p:cNvPr>
          <p:cNvCxnSpPr/>
          <p:nvPr/>
        </p:nvCxnSpPr>
        <p:spPr bwMode="auto">
          <a:xfrm>
            <a:off x="2025959" y="2082482"/>
            <a:ext cx="12884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B4C411BA-021E-7075-AFBC-E71F70CBC5DF}"/>
              </a:ext>
            </a:extLst>
          </p:cNvPr>
          <p:cNvCxnSpPr/>
          <p:nvPr/>
        </p:nvCxnSpPr>
        <p:spPr bwMode="auto">
          <a:xfrm>
            <a:off x="2025959" y="2597871"/>
            <a:ext cx="12884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4338F159-CE70-4D46-1D55-E2BA77A60686}"/>
              </a:ext>
            </a:extLst>
          </p:cNvPr>
          <p:cNvCxnSpPr/>
          <p:nvPr/>
        </p:nvCxnSpPr>
        <p:spPr bwMode="auto">
          <a:xfrm>
            <a:off x="2616163" y="2082482"/>
            <a:ext cx="12884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4AD95C7C-0381-740B-F250-C90139564CDA}"/>
              </a:ext>
            </a:extLst>
          </p:cNvPr>
          <p:cNvCxnSpPr/>
          <p:nvPr/>
        </p:nvCxnSpPr>
        <p:spPr bwMode="auto">
          <a:xfrm>
            <a:off x="2622397" y="2593715"/>
            <a:ext cx="12884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4" name="Rectangle 33">
            <a:extLst>
              <a:ext uri="{FF2B5EF4-FFF2-40B4-BE49-F238E27FC236}">
                <a16:creationId xmlns:a16="http://schemas.microsoft.com/office/drawing/2014/main" id="{F7F7F72A-FBC2-C3ED-24AB-7CBD8C0AB81A}"/>
              </a:ext>
            </a:extLst>
          </p:cNvPr>
          <p:cNvSpPr/>
          <p:nvPr/>
        </p:nvSpPr>
        <p:spPr bwMode="auto">
          <a:xfrm>
            <a:off x="2915403" y="1549986"/>
            <a:ext cx="440574" cy="12573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grpSp>
        <p:nvGrpSpPr>
          <p:cNvPr id="40" name="Group 39">
            <a:extLst>
              <a:ext uri="{FF2B5EF4-FFF2-40B4-BE49-F238E27FC236}">
                <a16:creationId xmlns:a16="http://schemas.microsoft.com/office/drawing/2014/main" id="{C029397B-2F84-0F5B-1326-FE059DD93948}"/>
              </a:ext>
            </a:extLst>
          </p:cNvPr>
          <p:cNvGrpSpPr/>
          <p:nvPr/>
        </p:nvGrpSpPr>
        <p:grpSpPr>
          <a:xfrm rot="5400000">
            <a:off x="4469414" y="1522958"/>
            <a:ext cx="187036" cy="178723"/>
            <a:chOff x="5908964" y="1706027"/>
            <a:chExt cx="187036" cy="178723"/>
          </a:xfrm>
        </p:grpSpPr>
        <p:sp>
          <p:nvSpPr>
            <p:cNvPr id="36" name="Isosceles Triangle 35">
              <a:extLst>
                <a:ext uri="{FF2B5EF4-FFF2-40B4-BE49-F238E27FC236}">
                  <a16:creationId xmlns:a16="http://schemas.microsoft.com/office/drawing/2014/main" id="{9BD6E6E9-1ECB-B013-EA47-72DC0C31B6A7}"/>
                </a:ext>
              </a:extLst>
            </p:cNvPr>
            <p:cNvSpPr/>
            <p:nvPr/>
          </p:nvSpPr>
          <p:spPr bwMode="auto">
            <a:xfrm>
              <a:off x="5908964" y="1706027"/>
              <a:ext cx="187036" cy="178723"/>
            </a:xfrm>
            <a:prstGeom prst="triangle">
              <a:avLst/>
            </a:prstGeom>
            <a:solidFill>
              <a:schemeClr val="bg1"/>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cxnSp>
          <p:nvCxnSpPr>
            <p:cNvPr id="37" name="Straight Connector 36">
              <a:extLst>
                <a:ext uri="{FF2B5EF4-FFF2-40B4-BE49-F238E27FC236}">
                  <a16:creationId xmlns:a16="http://schemas.microsoft.com/office/drawing/2014/main" id="{1C1666BF-F2EB-C3B8-ABD9-151268CA8F02}"/>
                </a:ext>
              </a:extLst>
            </p:cNvPr>
            <p:cNvCxnSpPr>
              <a:cxnSpLocks/>
            </p:cNvCxnSpPr>
            <p:nvPr/>
          </p:nvCxnSpPr>
          <p:spPr bwMode="auto">
            <a:xfrm>
              <a:off x="5938058" y="1706028"/>
              <a:ext cx="12884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47" name="Straight Connector 46">
            <a:extLst>
              <a:ext uri="{FF2B5EF4-FFF2-40B4-BE49-F238E27FC236}">
                <a16:creationId xmlns:a16="http://schemas.microsoft.com/office/drawing/2014/main" id="{90E976DE-8CB7-1701-55A7-238167ECBA72}"/>
              </a:ext>
            </a:extLst>
          </p:cNvPr>
          <p:cNvCxnSpPr/>
          <p:nvPr/>
        </p:nvCxnSpPr>
        <p:spPr bwMode="auto">
          <a:xfrm>
            <a:off x="3861808" y="1964131"/>
            <a:ext cx="0" cy="1828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644FB511-28B0-8077-E229-358C30505FBE}"/>
              </a:ext>
            </a:extLst>
          </p:cNvPr>
          <p:cNvCxnSpPr/>
          <p:nvPr/>
        </p:nvCxnSpPr>
        <p:spPr bwMode="auto">
          <a:xfrm>
            <a:off x="3895059" y="1964131"/>
            <a:ext cx="0" cy="1828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DC322CF7-0B56-7B01-A609-60483FFDC1BD}"/>
              </a:ext>
            </a:extLst>
          </p:cNvPr>
          <p:cNvCxnSpPr>
            <a:cxnSpLocks/>
          </p:cNvCxnSpPr>
          <p:nvPr/>
        </p:nvCxnSpPr>
        <p:spPr bwMode="auto">
          <a:xfrm flipV="1">
            <a:off x="3895059" y="1964131"/>
            <a:ext cx="124691" cy="4572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2" name="Straight Arrow Connector 51">
            <a:extLst>
              <a:ext uri="{FF2B5EF4-FFF2-40B4-BE49-F238E27FC236}">
                <a16:creationId xmlns:a16="http://schemas.microsoft.com/office/drawing/2014/main" id="{16624709-4537-27A4-3106-F54021C6EB86}"/>
              </a:ext>
            </a:extLst>
          </p:cNvPr>
          <p:cNvCxnSpPr>
            <a:cxnSpLocks/>
          </p:cNvCxnSpPr>
          <p:nvPr/>
        </p:nvCxnSpPr>
        <p:spPr bwMode="auto">
          <a:xfrm>
            <a:off x="3895059" y="2094577"/>
            <a:ext cx="124691" cy="52434"/>
          </a:xfrm>
          <a:prstGeom prst="straightConnector1">
            <a:avLst/>
          </a:prstGeom>
          <a:solidFill>
            <a:schemeClr val="accent1"/>
          </a:solidFill>
          <a:ln w="9525" cap="flat" cmpd="sng" algn="ctr">
            <a:solidFill>
              <a:schemeClr val="tx1"/>
            </a:solidFill>
            <a:prstDash val="solid"/>
            <a:round/>
            <a:headEnd type="none" w="med" len="med"/>
            <a:tailEnd type="arrow" w="sm" len="sm"/>
          </a:ln>
          <a:effectLst/>
        </p:spPr>
      </p:cxnSp>
      <p:cxnSp>
        <p:nvCxnSpPr>
          <p:cNvPr id="57" name="Straight Connector 56">
            <a:extLst>
              <a:ext uri="{FF2B5EF4-FFF2-40B4-BE49-F238E27FC236}">
                <a16:creationId xmlns:a16="http://schemas.microsoft.com/office/drawing/2014/main" id="{66D76231-0F16-E983-EE35-045DB7118B30}"/>
              </a:ext>
            </a:extLst>
          </p:cNvPr>
          <p:cNvCxnSpPr/>
          <p:nvPr/>
        </p:nvCxnSpPr>
        <p:spPr bwMode="auto">
          <a:xfrm flipH="1">
            <a:off x="3753979" y="2055571"/>
            <a:ext cx="10782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1" name="Straight Connector 60">
            <a:extLst>
              <a:ext uri="{FF2B5EF4-FFF2-40B4-BE49-F238E27FC236}">
                <a16:creationId xmlns:a16="http://schemas.microsoft.com/office/drawing/2014/main" id="{293892EB-1FB2-CE1D-9843-5B39F6361A96}"/>
              </a:ext>
            </a:extLst>
          </p:cNvPr>
          <p:cNvCxnSpPr>
            <a:cxnSpLocks/>
          </p:cNvCxnSpPr>
          <p:nvPr/>
        </p:nvCxnSpPr>
        <p:spPr bwMode="auto">
          <a:xfrm flipV="1">
            <a:off x="2385485" y="1616653"/>
            <a:ext cx="0" cy="28294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4" name="Straight Connector 63">
            <a:extLst>
              <a:ext uri="{FF2B5EF4-FFF2-40B4-BE49-F238E27FC236}">
                <a16:creationId xmlns:a16="http://schemas.microsoft.com/office/drawing/2014/main" id="{D859127C-4E0B-88AA-6277-53908D9DFA7C}"/>
              </a:ext>
            </a:extLst>
          </p:cNvPr>
          <p:cNvCxnSpPr>
            <a:cxnSpLocks/>
            <a:stCxn id="34" idx="1"/>
          </p:cNvCxnSpPr>
          <p:nvPr/>
        </p:nvCxnSpPr>
        <p:spPr bwMode="auto">
          <a:xfrm flipH="1">
            <a:off x="2385485" y="1612851"/>
            <a:ext cx="52991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id="{F0CA5749-3633-AE44-DEE3-FA9D12DF5141}"/>
              </a:ext>
            </a:extLst>
          </p:cNvPr>
          <p:cNvCxnSpPr>
            <a:cxnSpLocks/>
            <a:stCxn id="34" idx="3"/>
            <a:endCxn id="36" idx="3"/>
          </p:cNvCxnSpPr>
          <p:nvPr/>
        </p:nvCxnSpPr>
        <p:spPr bwMode="auto">
          <a:xfrm flipV="1">
            <a:off x="3355977" y="1612320"/>
            <a:ext cx="1117594" cy="53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1" name="Straight Connector 70">
            <a:extLst>
              <a:ext uri="{FF2B5EF4-FFF2-40B4-BE49-F238E27FC236}">
                <a16:creationId xmlns:a16="http://schemas.microsoft.com/office/drawing/2014/main" id="{9DADE419-74AF-9F12-CEAA-57A947146314}"/>
              </a:ext>
            </a:extLst>
          </p:cNvPr>
          <p:cNvCxnSpPr/>
          <p:nvPr/>
        </p:nvCxnSpPr>
        <p:spPr bwMode="auto">
          <a:xfrm flipV="1">
            <a:off x="4019750" y="1608538"/>
            <a:ext cx="0" cy="35559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3" name="Straight Connector 72">
            <a:extLst>
              <a:ext uri="{FF2B5EF4-FFF2-40B4-BE49-F238E27FC236}">
                <a16:creationId xmlns:a16="http://schemas.microsoft.com/office/drawing/2014/main" id="{8DCA653D-7579-FF78-10EC-425187C6BB6C}"/>
              </a:ext>
            </a:extLst>
          </p:cNvPr>
          <p:cNvCxnSpPr/>
          <p:nvPr/>
        </p:nvCxnSpPr>
        <p:spPr bwMode="auto">
          <a:xfrm>
            <a:off x="4984317" y="2009851"/>
            <a:ext cx="23401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57143A14-467C-211E-8A6F-7AC8E708E4E1}"/>
              </a:ext>
            </a:extLst>
          </p:cNvPr>
          <p:cNvCxnSpPr/>
          <p:nvPr/>
        </p:nvCxnSpPr>
        <p:spPr bwMode="auto">
          <a:xfrm>
            <a:off x="4984317" y="2069140"/>
            <a:ext cx="23401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6" name="Straight Connector 75">
            <a:extLst>
              <a:ext uri="{FF2B5EF4-FFF2-40B4-BE49-F238E27FC236}">
                <a16:creationId xmlns:a16="http://schemas.microsoft.com/office/drawing/2014/main" id="{002FF1B9-8B94-7A4C-E79E-A15E4FD28DDA}"/>
              </a:ext>
            </a:extLst>
          </p:cNvPr>
          <p:cNvCxnSpPr>
            <a:cxnSpLocks/>
            <a:stCxn id="36" idx="0"/>
          </p:cNvCxnSpPr>
          <p:nvPr/>
        </p:nvCxnSpPr>
        <p:spPr bwMode="auto">
          <a:xfrm>
            <a:off x="4652294" y="1612320"/>
            <a:ext cx="129018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1" name="Straight Connector 80">
            <a:extLst>
              <a:ext uri="{FF2B5EF4-FFF2-40B4-BE49-F238E27FC236}">
                <a16:creationId xmlns:a16="http://schemas.microsoft.com/office/drawing/2014/main" id="{AC3DFA0A-CD8D-8CB9-6F61-F90D6887AE50}"/>
              </a:ext>
            </a:extLst>
          </p:cNvPr>
          <p:cNvCxnSpPr/>
          <p:nvPr/>
        </p:nvCxnSpPr>
        <p:spPr bwMode="auto">
          <a:xfrm>
            <a:off x="5097192" y="1616653"/>
            <a:ext cx="0" cy="39319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2" name="Straight Connector 81">
            <a:extLst>
              <a:ext uri="{FF2B5EF4-FFF2-40B4-BE49-F238E27FC236}">
                <a16:creationId xmlns:a16="http://schemas.microsoft.com/office/drawing/2014/main" id="{ED4A3B03-8A89-E0C7-DED7-E42348ACA1AE}"/>
              </a:ext>
            </a:extLst>
          </p:cNvPr>
          <p:cNvCxnSpPr/>
          <p:nvPr/>
        </p:nvCxnSpPr>
        <p:spPr bwMode="auto">
          <a:xfrm>
            <a:off x="5097192" y="2073813"/>
            <a:ext cx="0" cy="39319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4" name="Straight Connector 83">
            <a:extLst>
              <a:ext uri="{FF2B5EF4-FFF2-40B4-BE49-F238E27FC236}">
                <a16:creationId xmlns:a16="http://schemas.microsoft.com/office/drawing/2014/main" id="{F1A4F699-1EEC-EE59-37FB-86C18AAE4504}"/>
              </a:ext>
            </a:extLst>
          </p:cNvPr>
          <p:cNvCxnSpPr>
            <a:cxnSpLocks/>
          </p:cNvCxnSpPr>
          <p:nvPr/>
        </p:nvCxnSpPr>
        <p:spPr bwMode="auto">
          <a:xfrm>
            <a:off x="4019750" y="2467011"/>
            <a:ext cx="192272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6" name="Straight Connector 85">
            <a:extLst>
              <a:ext uri="{FF2B5EF4-FFF2-40B4-BE49-F238E27FC236}">
                <a16:creationId xmlns:a16="http://schemas.microsoft.com/office/drawing/2014/main" id="{4F755CC1-7F75-E0D3-0A54-214319747FE9}"/>
              </a:ext>
            </a:extLst>
          </p:cNvPr>
          <p:cNvCxnSpPr>
            <a:cxnSpLocks/>
          </p:cNvCxnSpPr>
          <p:nvPr/>
        </p:nvCxnSpPr>
        <p:spPr bwMode="auto">
          <a:xfrm>
            <a:off x="4019750" y="2147011"/>
            <a:ext cx="0" cy="11146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7" name="Rectangle 86">
            <a:extLst>
              <a:ext uri="{FF2B5EF4-FFF2-40B4-BE49-F238E27FC236}">
                <a16:creationId xmlns:a16="http://schemas.microsoft.com/office/drawing/2014/main" id="{D85F066E-F7AE-A123-B454-F0B9B2D98B02}"/>
              </a:ext>
            </a:extLst>
          </p:cNvPr>
          <p:cNvSpPr/>
          <p:nvPr/>
        </p:nvSpPr>
        <p:spPr bwMode="auto">
          <a:xfrm>
            <a:off x="5881808" y="1912604"/>
            <a:ext cx="121340" cy="27868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cxnSp>
        <p:nvCxnSpPr>
          <p:cNvPr id="89" name="Straight Connector 88">
            <a:extLst>
              <a:ext uri="{FF2B5EF4-FFF2-40B4-BE49-F238E27FC236}">
                <a16:creationId xmlns:a16="http://schemas.microsoft.com/office/drawing/2014/main" id="{56577316-8D92-62C3-7BDA-3BCA314F7DD9}"/>
              </a:ext>
            </a:extLst>
          </p:cNvPr>
          <p:cNvCxnSpPr/>
          <p:nvPr/>
        </p:nvCxnSpPr>
        <p:spPr bwMode="auto">
          <a:xfrm>
            <a:off x="5955476" y="2480013"/>
            <a:ext cx="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1" name="Straight Connector 90">
            <a:extLst>
              <a:ext uri="{FF2B5EF4-FFF2-40B4-BE49-F238E27FC236}">
                <a16:creationId xmlns:a16="http://schemas.microsoft.com/office/drawing/2014/main" id="{72443089-C677-79D1-BD93-8345D53E3579}"/>
              </a:ext>
            </a:extLst>
          </p:cNvPr>
          <p:cNvCxnSpPr>
            <a:cxnSpLocks/>
            <a:endCxn id="87" idx="2"/>
          </p:cNvCxnSpPr>
          <p:nvPr/>
        </p:nvCxnSpPr>
        <p:spPr bwMode="auto">
          <a:xfrm flipV="1">
            <a:off x="5942478" y="2191293"/>
            <a:ext cx="0" cy="2786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6" name="Straight Connector 95">
            <a:extLst>
              <a:ext uri="{FF2B5EF4-FFF2-40B4-BE49-F238E27FC236}">
                <a16:creationId xmlns:a16="http://schemas.microsoft.com/office/drawing/2014/main" id="{2C14A900-01D1-ECD9-5CDE-721270686563}"/>
              </a:ext>
            </a:extLst>
          </p:cNvPr>
          <p:cNvCxnSpPr>
            <a:stCxn id="87" idx="0"/>
          </p:cNvCxnSpPr>
          <p:nvPr/>
        </p:nvCxnSpPr>
        <p:spPr bwMode="auto">
          <a:xfrm flipV="1">
            <a:off x="5942478" y="1608538"/>
            <a:ext cx="0" cy="30406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2" name="Straight Connector 101">
            <a:extLst>
              <a:ext uri="{FF2B5EF4-FFF2-40B4-BE49-F238E27FC236}">
                <a16:creationId xmlns:a16="http://schemas.microsoft.com/office/drawing/2014/main" id="{4782653B-C2C7-F24B-8486-4DA3902F4C3D}"/>
              </a:ext>
            </a:extLst>
          </p:cNvPr>
          <p:cNvCxnSpPr>
            <a:cxnSpLocks/>
            <a:stCxn id="116" idx="1"/>
          </p:cNvCxnSpPr>
          <p:nvPr/>
        </p:nvCxnSpPr>
        <p:spPr bwMode="auto">
          <a:xfrm flipH="1">
            <a:off x="2385485" y="3253047"/>
            <a:ext cx="58447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4" name="Straight Connector 103">
            <a:extLst>
              <a:ext uri="{FF2B5EF4-FFF2-40B4-BE49-F238E27FC236}">
                <a16:creationId xmlns:a16="http://schemas.microsoft.com/office/drawing/2014/main" id="{20E0FA5D-43FA-5E5A-6D6A-2CCD54147E3E}"/>
              </a:ext>
            </a:extLst>
          </p:cNvPr>
          <p:cNvCxnSpPr>
            <a:cxnSpLocks/>
          </p:cNvCxnSpPr>
          <p:nvPr/>
        </p:nvCxnSpPr>
        <p:spPr bwMode="auto">
          <a:xfrm flipV="1">
            <a:off x="2385485" y="3025977"/>
            <a:ext cx="0" cy="23024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6" name="Straight Connector 105">
            <a:extLst>
              <a:ext uri="{FF2B5EF4-FFF2-40B4-BE49-F238E27FC236}">
                <a16:creationId xmlns:a16="http://schemas.microsoft.com/office/drawing/2014/main" id="{78AA493D-76D7-FF84-01C8-46D1C4A5A190}"/>
              </a:ext>
            </a:extLst>
          </p:cNvPr>
          <p:cNvCxnSpPr/>
          <p:nvPr/>
        </p:nvCxnSpPr>
        <p:spPr bwMode="auto">
          <a:xfrm flipH="1">
            <a:off x="1281891" y="2423674"/>
            <a:ext cx="80849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7" name="Straight Connector 106">
            <a:extLst>
              <a:ext uri="{FF2B5EF4-FFF2-40B4-BE49-F238E27FC236}">
                <a16:creationId xmlns:a16="http://schemas.microsoft.com/office/drawing/2014/main" id="{4012C578-72A9-988C-CC41-1CB375A56F63}"/>
              </a:ext>
            </a:extLst>
          </p:cNvPr>
          <p:cNvCxnSpPr>
            <a:cxnSpLocks/>
          </p:cNvCxnSpPr>
          <p:nvPr/>
        </p:nvCxnSpPr>
        <p:spPr bwMode="auto">
          <a:xfrm flipH="1">
            <a:off x="1285066" y="3510261"/>
            <a:ext cx="168579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0" name="Straight Connector 109">
            <a:extLst>
              <a:ext uri="{FF2B5EF4-FFF2-40B4-BE49-F238E27FC236}">
                <a16:creationId xmlns:a16="http://schemas.microsoft.com/office/drawing/2014/main" id="{DDC323ED-8083-FA65-A40D-600D1D8C0C9E}"/>
              </a:ext>
            </a:extLst>
          </p:cNvPr>
          <p:cNvCxnSpPr/>
          <p:nvPr/>
        </p:nvCxnSpPr>
        <p:spPr bwMode="auto">
          <a:xfrm>
            <a:off x="2680587" y="2423674"/>
            <a:ext cx="28709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2" name="Straight Connector 111">
            <a:extLst>
              <a:ext uri="{FF2B5EF4-FFF2-40B4-BE49-F238E27FC236}">
                <a16:creationId xmlns:a16="http://schemas.microsoft.com/office/drawing/2014/main" id="{8C1E90FB-B479-59E5-607C-367FA58263D1}"/>
              </a:ext>
            </a:extLst>
          </p:cNvPr>
          <p:cNvCxnSpPr>
            <a:cxnSpLocks/>
          </p:cNvCxnSpPr>
          <p:nvPr/>
        </p:nvCxnSpPr>
        <p:spPr bwMode="auto">
          <a:xfrm>
            <a:off x="2967681" y="2423674"/>
            <a:ext cx="0" cy="108341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14" name="Oval 113">
            <a:extLst>
              <a:ext uri="{FF2B5EF4-FFF2-40B4-BE49-F238E27FC236}">
                <a16:creationId xmlns:a16="http://schemas.microsoft.com/office/drawing/2014/main" id="{2DE69709-7A59-BDFE-6B95-3D2ACBA99906}"/>
              </a:ext>
            </a:extLst>
          </p:cNvPr>
          <p:cNvSpPr/>
          <p:nvPr/>
        </p:nvSpPr>
        <p:spPr bwMode="auto">
          <a:xfrm>
            <a:off x="2926606" y="3209900"/>
            <a:ext cx="80150" cy="92646"/>
          </a:xfrm>
          <a:prstGeom prst="ellipse">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solidFill>
                  <a:schemeClr val="bg1"/>
                </a:solidFill>
              </a:ln>
              <a:solidFill>
                <a:schemeClr val="bg1"/>
              </a:solidFill>
              <a:effectLst/>
              <a:latin typeface="+mn-lt"/>
            </a:endParaRPr>
          </a:p>
        </p:txBody>
      </p:sp>
      <p:sp>
        <p:nvSpPr>
          <p:cNvPr id="116" name="Arc 115">
            <a:extLst>
              <a:ext uri="{FF2B5EF4-FFF2-40B4-BE49-F238E27FC236}">
                <a16:creationId xmlns:a16="http://schemas.microsoft.com/office/drawing/2014/main" id="{BAD1872A-5F5F-8B61-5AA8-CB3DA7291585}"/>
              </a:ext>
            </a:extLst>
          </p:cNvPr>
          <p:cNvSpPr/>
          <p:nvPr/>
        </p:nvSpPr>
        <p:spPr bwMode="auto">
          <a:xfrm rot="10800000">
            <a:off x="2926606" y="3208628"/>
            <a:ext cx="86709" cy="88838"/>
          </a:xfrm>
          <a:prstGeom prst="arc">
            <a:avLst>
              <a:gd name="adj1" fmla="val 16200000"/>
              <a:gd name="adj2" fmla="val 5514571"/>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ndParaRPr>
          </a:p>
        </p:txBody>
      </p:sp>
      <p:cxnSp>
        <p:nvCxnSpPr>
          <p:cNvPr id="119" name="Straight Connector 118">
            <a:extLst>
              <a:ext uri="{FF2B5EF4-FFF2-40B4-BE49-F238E27FC236}">
                <a16:creationId xmlns:a16="http://schemas.microsoft.com/office/drawing/2014/main" id="{F0784732-A0B1-CA4B-0E53-B71DEB91C5A3}"/>
              </a:ext>
            </a:extLst>
          </p:cNvPr>
          <p:cNvCxnSpPr>
            <a:cxnSpLocks/>
          </p:cNvCxnSpPr>
          <p:nvPr/>
        </p:nvCxnSpPr>
        <p:spPr bwMode="auto">
          <a:xfrm flipH="1">
            <a:off x="2969960" y="3259397"/>
            <a:ext cx="104979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3" name="TextBox 122">
            <a:extLst>
              <a:ext uri="{FF2B5EF4-FFF2-40B4-BE49-F238E27FC236}">
                <a16:creationId xmlns:a16="http://schemas.microsoft.com/office/drawing/2014/main" id="{851ED458-99C7-B3F0-E8D3-F105CDDE2E79}"/>
              </a:ext>
            </a:extLst>
          </p:cNvPr>
          <p:cNvSpPr txBox="1"/>
          <p:nvPr/>
        </p:nvSpPr>
        <p:spPr>
          <a:xfrm>
            <a:off x="3013701" y="1485427"/>
            <a:ext cx="239168" cy="246221"/>
          </a:xfrm>
          <a:prstGeom prst="rect">
            <a:avLst/>
          </a:prstGeom>
          <a:noFill/>
        </p:spPr>
        <p:txBody>
          <a:bodyPr wrap="none" rtlCol="0">
            <a:spAutoFit/>
          </a:bodyPr>
          <a:lstStyle/>
          <a:p>
            <a:pPr algn="l">
              <a:spcBef>
                <a:spcPts val="0"/>
              </a:spcBef>
            </a:pPr>
            <a:r>
              <a:rPr lang="en-US" sz="1000" dirty="0">
                <a:solidFill>
                  <a:schemeClr val="tx1"/>
                </a:solidFill>
                <a:latin typeface="+mn-lt"/>
              </a:rPr>
              <a:t>L</a:t>
            </a:r>
          </a:p>
        </p:txBody>
      </p:sp>
      <p:sp>
        <p:nvSpPr>
          <p:cNvPr id="124" name="TextBox 123">
            <a:extLst>
              <a:ext uri="{FF2B5EF4-FFF2-40B4-BE49-F238E27FC236}">
                <a16:creationId xmlns:a16="http://schemas.microsoft.com/office/drawing/2014/main" id="{53BF9AB9-BFDF-9B7A-A849-FF73C4A5C8BC}"/>
              </a:ext>
            </a:extLst>
          </p:cNvPr>
          <p:cNvSpPr txBox="1"/>
          <p:nvPr/>
        </p:nvSpPr>
        <p:spPr>
          <a:xfrm>
            <a:off x="5819511" y="1919693"/>
            <a:ext cx="253596" cy="246221"/>
          </a:xfrm>
          <a:prstGeom prst="rect">
            <a:avLst/>
          </a:prstGeom>
          <a:noFill/>
        </p:spPr>
        <p:txBody>
          <a:bodyPr wrap="none" rtlCol="0">
            <a:spAutoFit/>
          </a:bodyPr>
          <a:lstStyle/>
          <a:p>
            <a:pPr algn="l">
              <a:spcBef>
                <a:spcPts val="0"/>
              </a:spcBef>
            </a:pPr>
            <a:r>
              <a:rPr lang="en-US" sz="1000" dirty="0">
                <a:solidFill>
                  <a:schemeClr val="tx1"/>
                </a:solidFill>
                <a:latin typeface="+mn-lt"/>
              </a:rPr>
              <a:t>R</a:t>
            </a:r>
          </a:p>
        </p:txBody>
      </p:sp>
      <p:sp>
        <p:nvSpPr>
          <p:cNvPr id="125" name="TextBox 124">
            <a:extLst>
              <a:ext uri="{FF2B5EF4-FFF2-40B4-BE49-F238E27FC236}">
                <a16:creationId xmlns:a16="http://schemas.microsoft.com/office/drawing/2014/main" id="{367B9058-11B4-1B4D-28B2-D6A82EF8B3F8}"/>
              </a:ext>
            </a:extLst>
          </p:cNvPr>
          <p:cNvSpPr txBox="1"/>
          <p:nvPr/>
        </p:nvSpPr>
        <p:spPr>
          <a:xfrm>
            <a:off x="4854020" y="1817784"/>
            <a:ext cx="253596" cy="246221"/>
          </a:xfrm>
          <a:prstGeom prst="rect">
            <a:avLst/>
          </a:prstGeom>
          <a:noFill/>
        </p:spPr>
        <p:txBody>
          <a:bodyPr wrap="none" rtlCol="0">
            <a:spAutoFit/>
          </a:bodyPr>
          <a:lstStyle/>
          <a:p>
            <a:pPr algn="l">
              <a:spcBef>
                <a:spcPts val="0"/>
              </a:spcBef>
            </a:pPr>
            <a:r>
              <a:rPr lang="en-US" sz="1000" dirty="0">
                <a:solidFill>
                  <a:schemeClr val="tx1"/>
                </a:solidFill>
                <a:latin typeface="+mn-lt"/>
              </a:rPr>
              <a:t>C</a:t>
            </a:r>
          </a:p>
        </p:txBody>
      </p:sp>
      <p:sp>
        <p:nvSpPr>
          <p:cNvPr id="126" name="Oval 125">
            <a:extLst>
              <a:ext uri="{FF2B5EF4-FFF2-40B4-BE49-F238E27FC236}">
                <a16:creationId xmlns:a16="http://schemas.microsoft.com/office/drawing/2014/main" id="{5F1BBDBF-9B4F-4F43-92E0-543714798E8A}"/>
              </a:ext>
            </a:extLst>
          </p:cNvPr>
          <p:cNvSpPr/>
          <p:nvPr/>
        </p:nvSpPr>
        <p:spPr bwMode="auto">
          <a:xfrm>
            <a:off x="1242817" y="2400814"/>
            <a:ext cx="48606" cy="45719"/>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127" name="Oval 126">
            <a:extLst>
              <a:ext uri="{FF2B5EF4-FFF2-40B4-BE49-F238E27FC236}">
                <a16:creationId xmlns:a16="http://schemas.microsoft.com/office/drawing/2014/main" id="{CADADAD8-0BEE-6750-08E6-71C434287B88}"/>
              </a:ext>
            </a:extLst>
          </p:cNvPr>
          <p:cNvSpPr/>
          <p:nvPr/>
        </p:nvSpPr>
        <p:spPr bwMode="auto">
          <a:xfrm>
            <a:off x="1267760" y="3495721"/>
            <a:ext cx="48606" cy="45719"/>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128" name="TextBox 127">
            <a:extLst>
              <a:ext uri="{FF2B5EF4-FFF2-40B4-BE49-F238E27FC236}">
                <a16:creationId xmlns:a16="http://schemas.microsoft.com/office/drawing/2014/main" id="{9E055A4E-24AD-0363-2B6A-E70FF6B980E2}"/>
              </a:ext>
            </a:extLst>
          </p:cNvPr>
          <p:cNvSpPr txBox="1"/>
          <p:nvPr/>
        </p:nvSpPr>
        <p:spPr>
          <a:xfrm>
            <a:off x="3430645" y="1187631"/>
            <a:ext cx="383438" cy="369332"/>
          </a:xfrm>
          <a:prstGeom prst="rect">
            <a:avLst/>
          </a:prstGeom>
          <a:noFill/>
        </p:spPr>
        <p:txBody>
          <a:bodyPr wrap="none" rtlCol="0">
            <a:spAutoFit/>
          </a:bodyPr>
          <a:lstStyle/>
          <a:p>
            <a:pPr algn="l">
              <a:spcBef>
                <a:spcPts val="0"/>
              </a:spcBef>
            </a:pPr>
            <a:r>
              <a:rPr lang="en-US" sz="1800" dirty="0" err="1">
                <a:solidFill>
                  <a:schemeClr val="tx1"/>
                </a:solidFill>
                <a:latin typeface="+mn-lt"/>
              </a:rPr>
              <a:t>i</a:t>
            </a:r>
            <a:r>
              <a:rPr lang="en-US" sz="1800" baseline="-25000" dirty="0" err="1">
                <a:solidFill>
                  <a:schemeClr val="tx1"/>
                </a:solidFill>
                <a:latin typeface="+mn-lt"/>
              </a:rPr>
              <a:t>dc</a:t>
            </a:r>
            <a:endParaRPr lang="en-US" sz="1800" baseline="-25000" dirty="0">
              <a:solidFill>
                <a:schemeClr val="tx1"/>
              </a:solidFill>
              <a:latin typeface="+mn-lt"/>
            </a:endParaRPr>
          </a:p>
        </p:txBody>
      </p:sp>
      <p:sp>
        <p:nvSpPr>
          <p:cNvPr id="129" name="TextBox 128">
            <a:extLst>
              <a:ext uri="{FF2B5EF4-FFF2-40B4-BE49-F238E27FC236}">
                <a16:creationId xmlns:a16="http://schemas.microsoft.com/office/drawing/2014/main" id="{CF254057-5CC6-2579-1A23-51554D601DE0}"/>
              </a:ext>
            </a:extLst>
          </p:cNvPr>
          <p:cNvSpPr txBox="1"/>
          <p:nvPr/>
        </p:nvSpPr>
        <p:spPr>
          <a:xfrm>
            <a:off x="5495143" y="1823847"/>
            <a:ext cx="432491" cy="369332"/>
          </a:xfrm>
          <a:prstGeom prst="rect">
            <a:avLst/>
          </a:prstGeom>
          <a:noFill/>
        </p:spPr>
        <p:txBody>
          <a:bodyPr wrap="none" rtlCol="0">
            <a:spAutoFit/>
          </a:bodyPr>
          <a:lstStyle/>
          <a:p>
            <a:pPr algn="l">
              <a:spcBef>
                <a:spcPts val="0"/>
              </a:spcBef>
            </a:pPr>
            <a:r>
              <a:rPr lang="en-US" sz="1800" dirty="0">
                <a:solidFill>
                  <a:schemeClr val="tx1"/>
                </a:solidFill>
                <a:latin typeface="+mn-lt"/>
              </a:rPr>
              <a:t>v</a:t>
            </a:r>
            <a:r>
              <a:rPr lang="en-US" sz="1800" baseline="-25000" dirty="0">
                <a:solidFill>
                  <a:schemeClr val="tx1"/>
                </a:solidFill>
                <a:latin typeface="+mn-lt"/>
              </a:rPr>
              <a:t>dc</a:t>
            </a:r>
          </a:p>
        </p:txBody>
      </p:sp>
      <p:sp>
        <p:nvSpPr>
          <p:cNvPr id="130" name="TextBox 129">
            <a:extLst>
              <a:ext uri="{FF2B5EF4-FFF2-40B4-BE49-F238E27FC236}">
                <a16:creationId xmlns:a16="http://schemas.microsoft.com/office/drawing/2014/main" id="{9344353F-FF76-C51C-5150-72F8EC43DE0E}"/>
              </a:ext>
            </a:extLst>
          </p:cNvPr>
          <p:cNvSpPr txBox="1"/>
          <p:nvPr/>
        </p:nvSpPr>
        <p:spPr>
          <a:xfrm>
            <a:off x="1322976" y="2712534"/>
            <a:ext cx="424925" cy="369332"/>
          </a:xfrm>
          <a:prstGeom prst="rect">
            <a:avLst/>
          </a:prstGeom>
          <a:noFill/>
        </p:spPr>
        <p:txBody>
          <a:bodyPr wrap="none" rtlCol="0">
            <a:spAutoFit/>
          </a:bodyPr>
          <a:lstStyle/>
          <a:p>
            <a:pPr algn="l">
              <a:spcBef>
                <a:spcPts val="0"/>
              </a:spcBef>
            </a:pPr>
            <a:r>
              <a:rPr lang="en-US" sz="1800" dirty="0">
                <a:solidFill>
                  <a:schemeClr val="tx1"/>
                </a:solidFill>
                <a:latin typeface="+mn-lt"/>
              </a:rPr>
              <a:t>v</a:t>
            </a:r>
            <a:r>
              <a:rPr lang="en-US" sz="1800" baseline="-25000" dirty="0">
                <a:solidFill>
                  <a:schemeClr val="tx1"/>
                </a:solidFill>
                <a:latin typeface="+mn-lt"/>
              </a:rPr>
              <a:t>ac</a:t>
            </a:r>
          </a:p>
        </p:txBody>
      </p:sp>
      <p:sp>
        <p:nvSpPr>
          <p:cNvPr id="131" name="TextBox 130">
            <a:extLst>
              <a:ext uri="{FF2B5EF4-FFF2-40B4-BE49-F238E27FC236}">
                <a16:creationId xmlns:a16="http://schemas.microsoft.com/office/drawing/2014/main" id="{66A30577-136D-0501-C96E-033FAD0E2F1E}"/>
              </a:ext>
            </a:extLst>
          </p:cNvPr>
          <p:cNvSpPr txBox="1"/>
          <p:nvPr/>
        </p:nvSpPr>
        <p:spPr>
          <a:xfrm>
            <a:off x="1355904" y="1986470"/>
            <a:ext cx="377026" cy="369332"/>
          </a:xfrm>
          <a:prstGeom prst="rect">
            <a:avLst/>
          </a:prstGeom>
          <a:noFill/>
        </p:spPr>
        <p:txBody>
          <a:bodyPr wrap="none" rtlCol="0">
            <a:spAutoFit/>
          </a:bodyPr>
          <a:lstStyle/>
          <a:p>
            <a:pPr algn="l">
              <a:spcBef>
                <a:spcPts val="0"/>
              </a:spcBef>
            </a:pPr>
            <a:r>
              <a:rPr lang="en-US" sz="1800" dirty="0" err="1">
                <a:solidFill>
                  <a:schemeClr val="tx1"/>
                </a:solidFill>
                <a:latin typeface="+mn-lt"/>
              </a:rPr>
              <a:t>i</a:t>
            </a:r>
            <a:r>
              <a:rPr lang="en-US" sz="1800" baseline="-25000" dirty="0" err="1">
                <a:solidFill>
                  <a:schemeClr val="tx1"/>
                </a:solidFill>
                <a:latin typeface="+mn-lt"/>
              </a:rPr>
              <a:t>ac</a:t>
            </a:r>
            <a:endParaRPr lang="en-US" sz="1800" baseline="-25000" dirty="0">
              <a:solidFill>
                <a:schemeClr val="tx1"/>
              </a:solidFill>
              <a:latin typeface="+mn-lt"/>
            </a:endParaRPr>
          </a:p>
        </p:txBody>
      </p:sp>
      <p:cxnSp>
        <p:nvCxnSpPr>
          <p:cNvPr id="133" name="Straight Arrow Connector 132">
            <a:extLst>
              <a:ext uri="{FF2B5EF4-FFF2-40B4-BE49-F238E27FC236}">
                <a16:creationId xmlns:a16="http://schemas.microsoft.com/office/drawing/2014/main" id="{DE9175F3-C7AF-9345-319B-9CDBFF3F441E}"/>
              </a:ext>
            </a:extLst>
          </p:cNvPr>
          <p:cNvCxnSpPr>
            <a:cxnSpLocks/>
          </p:cNvCxnSpPr>
          <p:nvPr/>
        </p:nvCxnSpPr>
        <p:spPr bwMode="auto">
          <a:xfrm>
            <a:off x="3506500" y="1534851"/>
            <a:ext cx="349585"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5" name="Straight Arrow Connector 134">
            <a:extLst>
              <a:ext uri="{FF2B5EF4-FFF2-40B4-BE49-F238E27FC236}">
                <a16:creationId xmlns:a16="http://schemas.microsoft.com/office/drawing/2014/main" id="{79D35619-7AF0-2709-6372-EA27E5C028D8}"/>
              </a:ext>
            </a:extLst>
          </p:cNvPr>
          <p:cNvCxnSpPr>
            <a:cxnSpLocks/>
          </p:cNvCxnSpPr>
          <p:nvPr/>
        </p:nvCxnSpPr>
        <p:spPr bwMode="auto">
          <a:xfrm>
            <a:off x="1423306" y="2315472"/>
            <a:ext cx="349585"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6" name="Straight Arrow Connector 135">
            <a:extLst>
              <a:ext uri="{FF2B5EF4-FFF2-40B4-BE49-F238E27FC236}">
                <a16:creationId xmlns:a16="http://schemas.microsoft.com/office/drawing/2014/main" id="{F06914DC-18A5-0745-3F1E-C7D89AA97E57}"/>
              </a:ext>
            </a:extLst>
          </p:cNvPr>
          <p:cNvCxnSpPr>
            <a:cxnSpLocks/>
          </p:cNvCxnSpPr>
          <p:nvPr/>
        </p:nvCxnSpPr>
        <p:spPr bwMode="auto">
          <a:xfrm flipV="1">
            <a:off x="5553981" y="1666928"/>
            <a:ext cx="0" cy="75174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9" name="Straight Arrow Connector 138">
            <a:extLst>
              <a:ext uri="{FF2B5EF4-FFF2-40B4-BE49-F238E27FC236}">
                <a16:creationId xmlns:a16="http://schemas.microsoft.com/office/drawing/2014/main" id="{9F1B5840-08E4-0E36-226E-6145167B593F}"/>
              </a:ext>
            </a:extLst>
          </p:cNvPr>
          <p:cNvCxnSpPr>
            <a:cxnSpLocks/>
          </p:cNvCxnSpPr>
          <p:nvPr/>
        </p:nvCxnSpPr>
        <p:spPr bwMode="auto">
          <a:xfrm flipV="1">
            <a:off x="1390618" y="2446533"/>
            <a:ext cx="0" cy="10010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43" name="Oval 142">
            <a:extLst>
              <a:ext uri="{FF2B5EF4-FFF2-40B4-BE49-F238E27FC236}">
                <a16:creationId xmlns:a16="http://schemas.microsoft.com/office/drawing/2014/main" id="{5940EA12-CB7E-44B9-7B8A-3BC2C734DA8A}"/>
              </a:ext>
            </a:extLst>
          </p:cNvPr>
          <p:cNvSpPr/>
          <p:nvPr/>
        </p:nvSpPr>
        <p:spPr bwMode="auto">
          <a:xfrm>
            <a:off x="3708558" y="2033769"/>
            <a:ext cx="45719" cy="45719"/>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144" name="TextBox 143">
            <a:extLst>
              <a:ext uri="{FF2B5EF4-FFF2-40B4-BE49-F238E27FC236}">
                <a16:creationId xmlns:a16="http://schemas.microsoft.com/office/drawing/2014/main" id="{5D613BFE-05E3-8EFC-6DDC-AF889AB54EBC}"/>
              </a:ext>
            </a:extLst>
          </p:cNvPr>
          <p:cNvSpPr txBox="1"/>
          <p:nvPr/>
        </p:nvSpPr>
        <p:spPr>
          <a:xfrm>
            <a:off x="3572805" y="1688860"/>
            <a:ext cx="452816" cy="276999"/>
          </a:xfrm>
          <a:prstGeom prst="rect">
            <a:avLst/>
          </a:prstGeom>
          <a:noFill/>
        </p:spPr>
        <p:txBody>
          <a:bodyPr wrap="none" rtlCol="0">
            <a:spAutoFit/>
          </a:bodyPr>
          <a:lstStyle/>
          <a:p>
            <a:pPr algn="l">
              <a:spcBef>
                <a:spcPts val="0"/>
              </a:spcBef>
            </a:pPr>
            <a:r>
              <a:rPr lang="en-US" sz="1800" baseline="-25000" dirty="0">
                <a:solidFill>
                  <a:schemeClr val="tx1"/>
                </a:solidFill>
                <a:latin typeface="+mn-lt"/>
              </a:rPr>
              <a:t>gate</a:t>
            </a:r>
          </a:p>
        </p:txBody>
      </p:sp>
      <p:sp>
        <p:nvSpPr>
          <p:cNvPr id="145" name="Oval 144">
            <a:extLst>
              <a:ext uri="{FF2B5EF4-FFF2-40B4-BE49-F238E27FC236}">
                <a16:creationId xmlns:a16="http://schemas.microsoft.com/office/drawing/2014/main" id="{EB3762C1-ADBD-3CC9-4089-B8278726081C}"/>
              </a:ext>
            </a:extLst>
          </p:cNvPr>
          <p:cNvSpPr/>
          <p:nvPr/>
        </p:nvSpPr>
        <p:spPr bwMode="auto">
          <a:xfrm>
            <a:off x="3538067" y="4539101"/>
            <a:ext cx="139700" cy="130175"/>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146" name="Rectangle: Rounded Corners 145">
            <a:extLst>
              <a:ext uri="{FF2B5EF4-FFF2-40B4-BE49-F238E27FC236}">
                <a16:creationId xmlns:a16="http://schemas.microsoft.com/office/drawing/2014/main" id="{99FC6746-6627-5940-C5F5-D60EE5FCF7EC}"/>
              </a:ext>
            </a:extLst>
          </p:cNvPr>
          <p:cNvSpPr/>
          <p:nvPr/>
        </p:nvSpPr>
        <p:spPr bwMode="auto">
          <a:xfrm>
            <a:off x="4123976" y="4435914"/>
            <a:ext cx="476250" cy="336547"/>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r>
              <a:rPr lang="en-US" sz="1800" dirty="0">
                <a:solidFill>
                  <a:schemeClr val="tx1"/>
                </a:solidFill>
                <a:latin typeface="+mn-lt"/>
              </a:rPr>
              <a:t>PI</a:t>
            </a:r>
            <a:endParaRPr kumimoji="0" lang="en-US" sz="1800" b="0" i="0" u="none" strike="noStrike" cap="none" normalizeH="0" baseline="0" dirty="0">
              <a:ln>
                <a:noFill/>
              </a:ln>
              <a:solidFill>
                <a:schemeClr val="tx1"/>
              </a:solidFill>
              <a:effectLst/>
              <a:latin typeface="+mn-lt"/>
            </a:endParaRPr>
          </a:p>
        </p:txBody>
      </p:sp>
      <p:sp>
        <p:nvSpPr>
          <p:cNvPr id="147" name="Oval 146">
            <a:extLst>
              <a:ext uri="{FF2B5EF4-FFF2-40B4-BE49-F238E27FC236}">
                <a16:creationId xmlns:a16="http://schemas.microsoft.com/office/drawing/2014/main" id="{48BE37CC-40CB-744C-D4F3-19FE276F06ED}"/>
              </a:ext>
            </a:extLst>
          </p:cNvPr>
          <p:cNvSpPr/>
          <p:nvPr/>
        </p:nvSpPr>
        <p:spPr bwMode="auto">
          <a:xfrm>
            <a:off x="5037859" y="4539100"/>
            <a:ext cx="139700" cy="130175"/>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148" name="Rectangle: Rounded Corners 147">
            <a:extLst>
              <a:ext uri="{FF2B5EF4-FFF2-40B4-BE49-F238E27FC236}">
                <a16:creationId xmlns:a16="http://schemas.microsoft.com/office/drawing/2014/main" id="{6602D580-FC4A-8C2D-4215-A2BCDBF25E78}"/>
              </a:ext>
            </a:extLst>
          </p:cNvPr>
          <p:cNvSpPr/>
          <p:nvPr/>
        </p:nvSpPr>
        <p:spPr bwMode="auto">
          <a:xfrm>
            <a:off x="5601817" y="4045391"/>
            <a:ext cx="819150" cy="1117596"/>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150" name="Oval 149">
            <a:extLst>
              <a:ext uri="{FF2B5EF4-FFF2-40B4-BE49-F238E27FC236}">
                <a16:creationId xmlns:a16="http://schemas.microsoft.com/office/drawing/2014/main" id="{72FDD1A9-D065-E982-4A7F-9A4E9CD18D27}"/>
              </a:ext>
            </a:extLst>
          </p:cNvPr>
          <p:cNvSpPr/>
          <p:nvPr/>
        </p:nvSpPr>
        <p:spPr bwMode="auto">
          <a:xfrm>
            <a:off x="6904836" y="4581329"/>
            <a:ext cx="45719" cy="45719"/>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151" name="Rectangle: Rounded Corners 150">
            <a:extLst>
              <a:ext uri="{FF2B5EF4-FFF2-40B4-BE49-F238E27FC236}">
                <a16:creationId xmlns:a16="http://schemas.microsoft.com/office/drawing/2014/main" id="{8D1006F3-B66F-A574-1FE7-ABEF08469293}"/>
              </a:ext>
            </a:extLst>
          </p:cNvPr>
          <p:cNvSpPr/>
          <p:nvPr/>
        </p:nvSpPr>
        <p:spPr bwMode="auto">
          <a:xfrm>
            <a:off x="2385485" y="5236240"/>
            <a:ext cx="415482" cy="320666"/>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r>
              <a:rPr lang="en-US" sz="1100" dirty="0">
                <a:solidFill>
                  <a:schemeClr val="tx1"/>
                </a:solidFill>
                <a:latin typeface="+mn-lt"/>
              </a:rPr>
              <a:t>PLL</a:t>
            </a:r>
            <a:endParaRPr kumimoji="0" lang="en-US" sz="1100" b="0" i="0" u="none" strike="noStrike" cap="none" normalizeH="0" baseline="0" dirty="0">
              <a:ln>
                <a:noFill/>
              </a:ln>
              <a:solidFill>
                <a:schemeClr val="tx1"/>
              </a:solidFill>
              <a:effectLst/>
              <a:latin typeface="+mn-lt"/>
            </a:endParaRPr>
          </a:p>
        </p:txBody>
      </p:sp>
      <mc:AlternateContent xmlns:mc="http://schemas.openxmlformats.org/markup-compatibility/2006" xmlns:a14="http://schemas.microsoft.com/office/drawing/2010/main">
        <mc:Choice Requires="a14">
          <p:sp>
            <p:nvSpPr>
              <p:cNvPr id="152" name="Rectangle: Rounded Corners 151">
                <a:extLst>
                  <a:ext uri="{FF2B5EF4-FFF2-40B4-BE49-F238E27FC236}">
                    <a16:creationId xmlns:a16="http://schemas.microsoft.com/office/drawing/2014/main" id="{4E198D8F-641C-D38B-B27C-AEB8B5C0B39F}"/>
                  </a:ext>
                </a:extLst>
              </p:cNvPr>
              <p:cNvSpPr/>
              <p:nvPr/>
            </p:nvSpPr>
            <p:spPr bwMode="auto">
              <a:xfrm>
                <a:off x="3107463" y="5144157"/>
                <a:ext cx="243521" cy="504834"/>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14:m>
                  <m:oMathPara xmlns:m="http://schemas.openxmlformats.org/officeDocument/2006/math">
                    <m:oMathParaPr>
                      <m:jc m:val="center"/>
                    </m:oMathParaPr>
                    <m:oMath xmlns:m="http://schemas.openxmlformats.org/officeDocument/2006/math">
                      <m:f>
                        <m:fPr>
                          <m:ctrlPr>
                            <a:rPr kumimoji="0" lang="en-US" sz="1200" b="0" i="1" u="none" strike="noStrike" cap="none" normalizeH="0" baseline="0" smtClean="0">
                              <a:ln>
                                <a:noFill/>
                              </a:ln>
                              <a:solidFill>
                                <a:schemeClr val="tx1"/>
                              </a:solidFill>
                              <a:effectLst/>
                              <a:latin typeface="Cambria Math" panose="02040503050406030204" pitchFamily="18" charset="0"/>
                            </a:rPr>
                          </m:ctrlPr>
                        </m:fPr>
                        <m:num>
                          <m:r>
                            <a:rPr kumimoji="0" lang="en-US" sz="1200" b="0" i="1" u="none" strike="noStrike" cap="none" normalizeH="0" baseline="0" smtClean="0">
                              <a:ln>
                                <a:noFill/>
                              </a:ln>
                              <a:solidFill>
                                <a:schemeClr val="tx1"/>
                              </a:solidFill>
                              <a:effectLst/>
                              <a:latin typeface="Cambria Math" panose="02040503050406030204" pitchFamily="18" charset="0"/>
                            </a:rPr>
                            <m:t>1</m:t>
                          </m:r>
                        </m:num>
                        <m:den>
                          <m:r>
                            <a:rPr kumimoji="0" lang="en-US" sz="1200" b="0" i="1" u="none" strike="noStrike" cap="none" normalizeH="0" baseline="0" smtClean="0">
                              <a:ln>
                                <a:noFill/>
                              </a:ln>
                              <a:solidFill>
                                <a:schemeClr val="tx1"/>
                              </a:solidFill>
                              <a:effectLst/>
                              <a:latin typeface="Cambria Math" panose="02040503050406030204" pitchFamily="18" charset="0"/>
                            </a:rPr>
                            <m:t>𝑠</m:t>
                          </m:r>
                        </m:den>
                      </m:f>
                    </m:oMath>
                  </m:oMathPara>
                </a14:m>
                <a:endParaRPr kumimoji="0" lang="en-US" sz="1200" b="0" i="0" u="none" strike="noStrike" cap="none" normalizeH="0" baseline="0" dirty="0">
                  <a:ln>
                    <a:noFill/>
                  </a:ln>
                  <a:solidFill>
                    <a:schemeClr val="tx1"/>
                  </a:solidFill>
                  <a:effectLst/>
                  <a:latin typeface="+mn-lt"/>
                </a:endParaRPr>
              </a:p>
            </p:txBody>
          </p:sp>
        </mc:Choice>
        <mc:Fallback xmlns="">
          <p:sp>
            <p:nvSpPr>
              <p:cNvPr id="152" name="Rectangle: Rounded Corners 151">
                <a:extLst>
                  <a:ext uri="{FF2B5EF4-FFF2-40B4-BE49-F238E27FC236}">
                    <a16:creationId xmlns:a16="http://schemas.microsoft.com/office/drawing/2014/main" id="{4E198D8F-641C-D38B-B27C-AEB8B5C0B39F}"/>
                  </a:ext>
                </a:extLst>
              </p:cNvPr>
              <p:cNvSpPr>
                <a:spLocks noRot="1" noChangeAspect="1" noMove="1" noResize="1" noEditPoints="1" noAdjustHandles="1" noChangeArrowheads="1" noChangeShapeType="1" noTextEdit="1"/>
              </p:cNvSpPr>
              <p:nvPr/>
            </p:nvSpPr>
            <p:spPr bwMode="auto">
              <a:xfrm>
                <a:off x="3107463" y="5144157"/>
                <a:ext cx="243521" cy="504834"/>
              </a:xfrm>
              <a:prstGeom prst="roundRect">
                <a:avLst/>
              </a:prstGeom>
              <a:blipFill>
                <a:blip r:embed="rId2"/>
                <a:stretch>
                  <a:fillRect/>
                </a:stretch>
              </a:blipFill>
              <a:ln w="9525"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3" name="Rectangle: Rounded Corners 152">
                <a:extLst>
                  <a:ext uri="{FF2B5EF4-FFF2-40B4-BE49-F238E27FC236}">
                    <a16:creationId xmlns:a16="http://schemas.microsoft.com/office/drawing/2014/main" id="{CDAD08A4-21EC-EF33-56C8-75CEB4EE5FAD}"/>
                  </a:ext>
                </a:extLst>
              </p:cNvPr>
              <p:cNvSpPr/>
              <p:nvPr/>
            </p:nvSpPr>
            <p:spPr bwMode="auto">
              <a:xfrm>
                <a:off x="3672094" y="5225124"/>
                <a:ext cx="1004623" cy="342899"/>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14:m>
                  <m:oMathPara xmlns:m="http://schemas.openxmlformats.org/officeDocument/2006/math">
                    <m:oMathParaPr>
                      <m:jc m:val="centerGroup"/>
                    </m:oMathParaPr>
                    <m:oMath xmlns:m="http://schemas.openxmlformats.org/officeDocument/2006/math">
                      <m:rad>
                        <m:radPr>
                          <m:degHide m:val="on"/>
                          <m:ctrlPr>
                            <a:rPr kumimoji="0" lang="en-US" sz="1100" b="0" i="1" u="none" strike="noStrike" cap="none" normalizeH="0" baseline="0" smtClean="0">
                              <a:ln>
                                <a:noFill/>
                              </a:ln>
                              <a:solidFill>
                                <a:schemeClr val="tx1"/>
                              </a:solidFill>
                              <a:effectLst/>
                              <a:latin typeface="Cambria Math" panose="02040503050406030204" pitchFamily="18" charset="0"/>
                            </a:rPr>
                          </m:ctrlPr>
                        </m:radPr>
                        <m:deg/>
                        <m:e>
                          <m:r>
                            <a:rPr kumimoji="0" lang="en-US" sz="1100" b="0" i="1" u="none" strike="noStrike" cap="none" normalizeH="0" baseline="0" smtClean="0">
                              <a:ln>
                                <a:noFill/>
                              </a:ln>
                              <a:solidFill>
                                <a:schemeClr val="tx1"/>
                              </a:solidFill>
                              <a:effectLst/>
                              <a:latin typeface="Cambria Math" panose="02040503050406030204" pitchFamily="18" charset="0"/>
                            </a:rPr>
                            <m:t>2</m:t>
                          </m:r>
                        </m:e>
                      </m:rad>
                      <m:r>
                        <a:rPr kumimoji="0" lang="en-US" sz="1100" b="0" i="1" u="none" strike="noStrike" cap="none" normalizeH="0" baseline="0" smtClean="0">
                          <a:ln>
                            <a:noFill/>
                          </a:ln>
                          <a:solidFill>
                            <a:schemeClr val="tx1"/>
                          </a:solidFill>
                          <a:effectLst/>
                          <a:latin typeface="Cambria Math" panose="02040503050406030204" pitchFamily="18" charset="0"/>
                        </a:rPr>
                        <m:t>∗</m:t>
                      </m:r>
                      <m:d>
                        <m:dPr>
                          <m:begChr m:val="|"/>
                          <m:endChr m:val="|"/>
                          <m:ctrlPr>
                            <a:rPr kumimoji="0" lang="en-US" sz="1100" b="0" i="1" u="none" strike="noStrike" cap="none" normalizeH="0" baseline="0" smtClean="0">
                              <a:ln>
                                <a:noFill/>
                              </a:ln>
                              <a:solidFill>
                                <a:schemeClr val="tx1"/>
                              </a:solidFill>
                              <a:effectLst/>
                              <a:latin typeface="Cambria Math" panose="02040503050406030204" pitchFamily="18" charset="0"/>
                            </a:rPr>
                          </m:ctrlPr>
                        </m:dPr>
                        <m:e>
                          <m:r>
                            <m:rPr>
                              <m:sty m:val="p"/>
                            </m:rPr>
                            <a:rPr kumimoji="0" lang="en-US" sz="1100" b="0" i="0" u="none" strike="noStrike" cap="none" normalizeH="0" baseline="0" smtClean="0">
                              <a:ln>
                                <a:noFill/>
                              </a:ln>
                              <a:solidFill>
                                <a:schemeClr val="tx1"/>
                              </a:solidFill>
                              <a:effectLst/>
                              <a:latin typeface="Cambria Math" panose="02040503050406030204" pitchFamily="18" charset="0"/>
                            </a:rPr>
                            <m:t>cos</m:t>
                          </m:r>
                          <m:r>
                            <a:rPr kumimoji="0" lang="en-US" sz="1100" b="0" i="1" u="none" strike="noStrike" cap="none" normalizeH="0" baseline="0" smtClean="0">
                              <a:ln>
                                <a:noFill/>
                              </a:ln>
                              <a:solidFill>
                                <a:schemeClr val="tx1"/>
                              </a:solidFill>
                              <a:effectLst/>
                              <a:latin typeface="Cambria Math" panose="02040503050406030204" pitchFamily="18" charset="0"/>
                            </a:rPr>
                            <m:t>⁡(</m:t>
                          </m:r>
                          <m:r>
                            <a:rPr kumimoji="0" lang="en-US" sz="11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t>𝜃</m:t>
                          </m:r>
                          <m:r>
                            <a:rPr kumimoji="0" lang="en-US" sz="1100" b="0" i="1" u="none" strike="noStrike" cap="none" normalizeH="0" baseline="0" smtClean="0">
                              <a:ln>
                                <a:noFill/>
                              </a:ln>
                              <a:solidFill>
                                <a:schemeClr val="tx1"/>
                              </a:solidFill>
                              <a:effectLst/>
                              <a:latin typeface="Cambria Math" panose="02040503050406030204" pitchFamily="18" charset="0"/>
                            </a:rPr>
                            <m:t>)</m:t>
                          </m:r>
                        </m:e>
                      </m:d>
                    </m:oMath>
                  </m:oMathPara>
                </a14:m>
                <a:endParaRPr kumimoji="0" lang="en-US" sz="1100" b="0" i="0" u="none" strike="noStrike" cap="none" normalizeH="0" baseline="0" dirty="0">
                  <a:ln>
                    <a:noFill/>
                  </a:ln>
                  <a:solidFill>
                    <a:schemeClr val="tx1"/>
                  </a:solidFill>
                  <a:effectLst/>
                  <a:latin typeface="+mn-lt"/>
                </a:endParaRPr>
              </a:p>
            </p:txBody>
          </p:sp>
        </mc:Choice>
        <mc:Fallback xmlns="">
          <p:sp>
            <p:nvSpPr>
              <p:cNvPr id="153" name="Rectangle: Rounded Corners 152">
                <a:extLst>
                  <a:ext uri="{FF2B5EF4-FFF2-40B4-BE49-F238E27FC236}">
                    <a16:creationId xmlns:a16="http://schemas.microsoft.com/office/drawing/2014/main" id="{CDAD08A4-21EC-EF33-56C8-75CEB4EE5FAD}"/>
                  </a:ext>
                </a:extLst>
              </p:cNvPr>
              <p:cNvSpPr>
                <a:spLocks noRot="1" noChangeAspect="1" noMove="1" noResize="1" noEditPoints="1" noAdjustHandles="1" noChangeArrowheads="1" noChangeShapeType="1" noTextEdit="1"/>
              </p:cNvSpPr>
              <p:nvPr/>
            </p:nvSpPr>
            <p:spPr bwMode="auto">
              <a:xfrm>
                <a:off x="3672094" y="5225124"/>
                <a:ext cx="1004623" cy="342899"/>
              </a:xfrm>
              <a:prstGeom prst="roundRect">
                <a:avLst/>
              </a:prstGeom>
              <a:blipFill>
                <a:blip r:embed="rId3"/>
                <a:stretch>
                  <a:fillRect/>
                </a:stretch>
              </a:blipFill>
              <a:ln w="9525"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grpSp>
        <p:nvGrpSpPr>
          <p:cNvPr id="158" name="Group 157">
            <a:extLst>
              <a:ext uri="{FF2B5EF4-FFF2-40B4-BE49-F238E27FC236}">
                <a16:creationId xmlns:a16="http://schemas.microsoft.com/office/drawing/2014/main" id="{304B47A8-DC83-B9CF-018E-EDA20A76EF38}"/>
              </a:ext>
            </a:extLst>
          </p:cNvPr>
          <p:cNvGrpSpPr/>
          <p:nvPr/>
        </p:nvGrpSpPr>
        <p:grpSpPr>
          <a:xfrm>
            <a:off x="5739732" y="4775408"/>
            <a:ext cx="472091" cy="646323"/>
            <a:chOff x="7223125" y="2879724"/>
            <a:chExt cx="742946" cy="1168399"/>
          </a:xfrm>
        </p:grpSpPr>
        <p:grpSp>
          <p:nvGrpSpPr>
            <p:cNvPr id="156" name="Group 155">
              <a:extLst>
                <a:ext uri="{FF2B5EF4-FFF2-40B4-BE49-F238E27FC236}">
                  <a16:creationId xmlns:a16="http://schemas.microsoft.com/office/drawing/2014/main" id="{2DCFE42B-53F7-4A62-C500-C91643E2AED0}"/>
                </a:ext>
              </a:extLst>
            </p:cNvPr>
            <p:cNvGrpSpPr/>
            <p:nvPr/>
          </p:nvGrpSpPr>
          <p:grpSpPr>
            <a:xfrm>
              <a:off x="7223125" y="2879724"/>
              <a:ext cx="742946" cy="1168399"/>
              <a:chOff x="7223125" y="2879724"/>
              <a:chExt cx="742946" cy="1168399"/>
            </a:xfrm>
          </p:grpSpPr>
          <p:sp>
            <p:nvSpPr>
              <p:cNvPr id="154" name="Arc 153">
                <a:extLst>
                  <a:ext uri="{FF2B5EF4-FFF2-40B4-BE49-F238E27FC236}">
                    <a16:creationId xmlns:a16="http://schemas.microsoft.com/office/drawing/2014/main" id="{9D13B012-3567-C8C5-CF49-101E011198F4}"/>
                  </a:ext>
                </a:extLst>
              </p:cNvPr>
              <p:cNvSpPr/>
              <p:nvPr/>
            </p:nvSpPr>
            <p:spPr bwMode="auto">
              <a:xfrm>
                <a:off x="7223125" y="2879724"/>
                <a:ext cx="742946" cy="1168399"/>
              </a:xfrm>
              <a:prstGeom prst="arc">
                <a:avLst>
                  <a:gd name="adj1" fmla="val 10771648"/>
                  <a:gd name="adj2" fmla="val 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ndParaRPr>
              </a:p>
            </p:txBody>
          </p:sp>
          <p:sp>
            <p:nvSpPr>
              <p:cNvPr id="155" name="Arc 154">
                <a:extLst>
                  <a:ext uri="{FF2B5EF4-FFF2-40B4-BE49-F238E27FC236}">
                    <a16:creationId xmlns:a16="http://schemas.microsoft.com/office/drawing/2014/main" id="{8889F56F-6F3D-8BFD-3FD8-8216B67FB503}"/>
                  </a:ext>
                </a:extLst>
              </p:cNvPr>
              <p:cNvSpPr/>
              <p:nvPr/>
            </p:nvSpPr>
            <p:spPr bwMode="auto">
              <a:xfrm>
                <a:off x="7223125" y="3018915"/>
                <a:ext cx="742946" cy="873636"/>
              </a:xfrm>
              <a:prstGeom prst="arc">
                <a:avLst>
                  <a:gd name="adj1" fmla="val 10771648"/>
                  <a:gd name="adj2" fmla="val 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ndParaRPr>
              </a:p>
            </p:txBody>
          </p:sp>
        </p:grpSp>
        <p:sp>
          <p:nvSpPr>
            <p:cNvPr id="157" name="Freeform: Shape 156">
              <a:extLst>
                <a:ext uri="{FF2B5EF4-FFF2-40B4-BE49-F238E27FC236}">
                  <a16:creationId xmlns:a16="http://schemas.microsoft.com/office/drawing/2014/main" id="{4A8C0E9B-0BBF-BAF2-46C0-AEBE7CBF17AA}"/>
                </a:ext>
              </a:extLst>
            </p:cNvPr>
            <p:cNvSpPr/>
            <p:nvPr/>
          </p:nvSpPr>
          <p:spPr bwMode="auto">
            <a:xfrm>
              <a:off x="7261225" y="2879725"/>
              <a:ext cx="650875" cy="371475"/>
            </a:xfrm>
            <a:custGeom>
              <a:avLst/>
              <a:gdLst>
                <a:gd name="connsiteX0" fmla="*/ 0 w 650875"/>
                <a:gd name="connsiteY0" fmla="*/ 371475 h 371475"/>
                <a:gd name="connsiteX1" fmla="*/ 53975 w 650875"/>
                <a:gd name="connsiteY1" fmla="*/ 193675 h 371475"/>
                <a:gd name="connsiteX2" fmla="*/ 85725 w 650875"/>
                <a:gd name="connsiteY2" fmla="*/ 241300 h 371475"/>
                <a:gd name="connsiteX3" fmla="*/ 111125 w 650875"/>
                <a:gd name="connsiteY3" fmla="*/ 114300 h 371475"/>
                <a:gd name="connsiteX4" fmla="*/ 152400 w 650875"/>
                <a:gd name="connsiteY4" fmla="*/ 200025 h 371475"/>
                <a:gd name="connsiteX5" fmla="*/ 206375 w 650875"/>
                <a:gd name="connsiteY5" fmla="*/ 28575 h 371475"/>
                <a:gd name="connsiteX6" fmla="*/ 250825 w 650875"/>
                <a:gd name="connsiteY6" fmla="*/ 152400 h 371475"/>
                <a:gd name="connsiteX7" fmla="*/ 288925 w 650875"/>
                <a:gd name="connsiteY7" fmla="*/ 0 h 371475"/>
                <a:gd name="connsiteX8" fmla="*/ 339725 w 650875"/>
                <a:gd name="connsiteY8" fmla="*/ 133350 h 371475"/>
                <a:gd name="connsiteX9" fmla="*/ 387350 w 650875"/>
                <a:gd name="connsiteY9" fmla="*/ 6350 h 371475"/>
                <a:gd name="connsiteX10" fmla="*/ 431800 w 650875"/>
                <a:gd name="connsiteY10" fmla="*/ 142875 h 371475"/>
                <a:gd name="connsiteX11" fmla="*/ 463550 w 650875"/>
                <a:gd name="connsiteY11" fmla="*/ 41275 h 371475"/>
                <a:gd name="connsiteX12" fmla="*/ 511175 w 650875"/>
                <a:gd name="connsiteY12" fmla="*/ 184150 h 371475"/>
                <a:gd name="connsiteX13" fmla="*/ 536575 w 650875"/>
                <a:gd name="connsiteY13" fmla="*/ 98425 h 371475"/>
                <a:gd name="connsiteX14" fmla="*/ 590550 w 650875"/>
                <a:gd name="connsiteY14" fmla="*/ 254000 h 371475"/>
                <a:gd name="connsiteX15" fmla="*/ 619125 w 650875"/>
                <a:gd name="connsiteY15" fmla="*/ 196850 h 371475"/>
                <a:gd name="connsiteX16" fmla="*/ 650875 w 650875"/>
                <a:gd name="connsiteY16" fmla="*/ 34607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0875" h="371475">
                  <a:moveTo>
                    <a:pt x="0" y="371475"/>
                  </a:moveTo>
                  <a:lnTo>
                    <a:pt x="53975" y="193675"/>
                  </a:lnTo>
                  <a:lnTo>
                    <a:pt x="85725" y="241300"/>
                  </a:lnTo>
                  <a:lnTo>
                    <a:pt x="111125" y="114300"/>
                  </a:lnTo>
                  <a:lnTo>
                    <a:pt x="152400" y="200025"/>
                  </a:lnTo>
                  <a:lnTo>
                    <a:pt x="206375" y="28575"/>
                  </a:lnTo>
                  <a:lnTo>
                    <a:pt x="250825" y="152400"/>
                  </a:lnTo>
                  <a:lnTo>
                    <a:pt x="288925" y="0"/>
                  </a:lnTo>
                  <a:lnTo>
                    <a:pt x="339725" y="133350"/>
                  </a:lnTo>
                  <a:lnTo>
                    <a:pt x="387350" y="6350"/>
                  </a:lnTo>
                  <a:lnTo>
                    <a:pt x="431800" y="142875"/>
                  </a:lnTo>
                  <a:lnTo>
                    <a:pt x="463550" y="41275"/>
                  </a:lnTo>
                  <a:lnTo>
                    <a:pt x="511175" y="184150"/>
                  </a:lnTo>
                  <a:lnTo>
                    <a:pt x="536575" y="98425"/>
                  </a:lnTo>
                  <a:lnTo>
                    <a:pt x="590550" y="254000"/>
                  </a:lnTo>
                  <a:lnTo>
                    <a:pt x="619125" y="196850"/>
                  </a:lnTo>
                  <a:lnTo>
                    <a:pt x="650875" y="346075"/>
                  </a:lnTo>
                </a:path>
              </a:pathLst>
            </a:custGeom>
            <a:no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ndParaRPr>
            </a:p>
          </p:txBody>
        </p:sp>
      </p:grpSp>
      <p:cxnSp>
        <p:nvCxnSpPr>
          <p:cNvPr id="160" name="Straight Arrow Connector 159">
            <a:extLst>
              <a:ext uri="{FF2B5EF4-FFF2-40B4-BE49-F238E27FC236}">
                <a16:creationId xmlns:a16="http://schemas.microsoft.com/office/drawing/2014/main" id="{0B3F2C07-A0F9-9BB1-7CA3-AF13F915F041}"/>
              </a:ext>
            </a:extLst>
          </p:cNvPr>
          <p:cNvCxnSpPr>
            <a:cxnSpLocks/>
          </p:cNvCxnSpPr>
          <p:nvPr/>
        </p:nvCxnSpPr>
        <p:spPr bwMode="auto">
          <a:xfrm flipV="1">
            <a:off x="5720682" y="4643889"/>
            <a:ext cx="0" cy="464251"/>
          </a:xfrm>
          <a:prstGeom prst="straightConnector1">
            <a:avLst/>
          </a:prstGeom>
          <a:solidFill>
            <a:schemeClr val="accent1"/>
          </a:solidFill>
          <a:ln w="9525" cap="flat" cmpd="sng" algn="ctr">
            <a:solidFill>
              <a:schemeClr val="tx1"/>
            </a:solidFill>
            <a:prstDash val="solid"/>
            <a:round/>
            <a:headEnd type="none" w="med" len="med"/>
            <a:tailEnd type="arrow" w="sm" len="sm"/>
          </a:ln>
          <a:effectLst/>
        </p:spPr>
      </p:cxnSp>
      <p:cxnSp>
        <p:nvCxnSpPr>
          <p:cNvPr id="162" name="Straight Arrow Connector 161">
            <a:extLst>
              <a:ext uri="{FF2B5EF4-FFF2-40B4-BE49-F238E27FC236}">
                <a16:creationId xmlns:a16="http://schemas.microsoft.com/office/drawing/2014/main" id="{E512F099-E450-FBA3-8C10-E18BFF1CDF1C}"/>
              </a:ext>
            </a:extLst>
          </p:cNvPr>
          <p:cNvCxnSpPr>
            <a:cxnSpLocks/>
          </p:cNvCxnSpPr>
          <p:nvPr/>
        </p:nvCxnSpPr>
        <p:spPr bwMode="auto">
          <a:xfrm>
            <a:off x="5720682" y="5108140"/>
            <a:ext cx="590550" cy="0"/>
          </a:xfrm>
          <a:prstGeom prst="straightConnector1">
            <a:avLst/>
          </a:prstGeom>
          <a:solidFill>
            <a:schemeClr val="accent1"/>
          </a:solidFill>
          <a:ln w="9525" cap="flat" cmpd="sng" algn="ctr">
            <a:solidFill>
              <a:schemeClr val="tx1"/>
            </a:solidFill>
            <a:prstDash val="solid"/>
            <a:round/>
            <a:headEnd type="none" w="med" len="med"/>
            <a:tailEnd type="arrow" w="sm" len="sm"/>
          </a:ln>
          <a:effectLst/>
        </p:spPr>
      </p:cxnSp>
      <p:sp>
        <p:nvSpPr>
          <p:cNvPr id="165" name="TextBox 164">
            <a:extLst>
              <a:ext uri="{FF2B5EF4-FFF2-40B4-BE49-F238E27FC236}">
                <a16:creationId xmlns:a16="http://schemas.microsoft.com/office/drawing/2014/main" id="{34BC6B7F-4E9E-BC8B-195A-849250BC3937}"/>
              </a:ext>
            </a:extLst>
          </p:cNvPr>
          <p:cNvSpPr txBox="1"/>
          <p:nvPr/>
        </p:nvSpPr>
        <p:spPr>
          <a:xfrm>
            <a:off x="5724905" y="4045391"/>
            <a:ext cx="604653" cy="430887"/>
          </a:xfrm>
          <a:prstGeom prst="rect">
            <a:avLst/>
          </a:prstGeom>
          <a:noFill/>
        </p:spPr>
        <p:txBody>
          <a:bodyPr wrap="none" rtlCol="0">
            <a:spAutoFit/>
          </a:bodyPr>
          <a:lstStyle/>
          <a:p>
            <a:pPr algn="l">
              <a:spcBef>
                <a:spcPts val="0"/>
              </a:spcBef>
            </a:pPr>
            <a:r>
              <a:rPr lang="en-US" sz="1100" dirty="0">
                <a:solidFill>
                  <a:schemeClr val="tx1"/>
                </a:solidFill>
                <a:latin typeface="+mn-lt"/>
              </a:rPr>
              <a:t>H-band</a:t>
            </a:r>
          </a:p>
          <a:p>
            <a:pPr algn="l">
              <a:spcBef>
                <a:spcPts val="0"/>
              </a:spcBef>
            </a:pPr>
            <a:r>
              <a:rPr lang="en-US" sz="1100" dirty="0">
                <a:solidFill>
                  <a:schemeClr val="tx1"/>
                </a:solidFill>
                <a:latin typeface="+mn-lt"/>
              </a:rPr>
              <a:t>control</a:t>
            </a:r>
          </a:p>
        </p:txBody>
      </p:sp>
      <p:sp>
        <p:nvSpPr>
          <p:cNvPr id="166" name="TextBox 165">
            <a:extLst>
              <a:ext uri="{FF2B5EF4-FFF2-40B4-BE49-F238E27FC236}">
                <a16:creationId xmlns:a16="http://schemas.microsoft.com/office/drawing/2014/main" id="{8BB373DF-E102-23B7-F99A-67612CEC7544}"/>
              </a:ext>
            </a:extLst>
          </p:cNvPr>
          <p:cNvSpPr txBox="1"/>
          <p:nvPr/>
        </p:nvSpPr>
        <p:spPr>
          <a:xfrm>
            <a:off x="6138749" y="4481969"/>
            <a:ext cx="344966" cy="230832"/>
          </a:xfrm>
          <a:prstGeom prst="rect">
            <a:avLst/>
          </a:prstGeom>
          <a:noFill/>
        </p:spPr>
        <p:txBody>
          <a:bodyPr wrap="none" rtlCol="0">
            <a:spAutoFit/>
          </a:bodyPr>
          <a:lstStyle/>
          <a:p>
            <a:pPr algn="l">
              <a:spcBef>
                <a:spcPts val="0"/>
              </a:spcBef>
            </a:pPr>
            <a:r>
              <a:rPr lang="en-US" sz="900" dirty="0">
                <a:solidFill>
                  <a:schemeClr val="tx1"/>
                </a:solidFill>
                <a:latin typeface="+mn-lt"/>
              </a:rPr>
              <a:t>S/R</a:t>
            </a:r>
          </a:p>
        </p:txBody>
      </p:sp>
      <p:cxnSp>
        <p:nvCxnSpPr>
          <p:cNvPr id="170" name="Straight Arrow Connector 169">
            <a:extLst>
              <a:ext uri="{FF2B5EF4-FFF2-40B4-BE49-F238E27FC236}">
                <a16:creationId xmlns:a16="http://schemas.microsoft.com/office/drawing/2014/main" id="{9F6A7558-4FFC-CC8A-E7D6-8D89854CAD98}"/>
              </a:ext>
            </a:extLst>
          </p:cNvPr>
          <p:cNvCxnSpPr>
            <a:cxnSpLocks/>
            <a:stCxn id="148" idx="3"/>
            <a:endCxn id="150" idx="2"/>
          </p:cNvCxnSpPr>
          <p:nvPr/>
        </p:nvCxnSpPr>
        <p:spPr bwMode="auto">
          <a:xfrm>
            <a:off x="6420967" y="4604189"/>
            <a:ext cx="483869" cy="0"/>
          </a:xfrm>
          <a:prstGeom prst="straightConnector1">
            <a:avLst/>
          </a:prstGeom>
          <a:solidFill>
            <a:schemeClr val="accent1"/>
          </a:solidFill>
          <a:ln w="9525" cap="flat" cmpd="sng" algn="ctr">
            <a:solidFill>
              <a:schemeClr val="tx1"/>
            </a:solidFill>
            <a:prstDash val="solid"/>
            <a:round/>
            <a:headEnd type="none" w="med" len="med"/>
            <a:tailEnd type="arrow" w="sm" len="sm"/>
          </a:ln>
          <a:effectLst/>
        </p:spPr>
      </p:cxnSp>
      <p:cxnSp>
        <p:nvCxnSpPr>
          <p:cNvPr id="172" name="Straight Arrow Connector 171">
            <a:extLst>
              <a:ext uri="{FF2B5EF4-FFF2-40B4-BE49-F238E27FC236}">
                <a16:creationId xmlns:a16="http://schemas.microsoft.com/office/drawing/2014/main" id="{6D8BBD0C-D11D-2F16-B6F0-E2503536E7E7}"/>
              </a:ext>
            </a:extLst>
          </p:cNvPr>
          <p:cNvCxnSpPr>
            <a:cxnSpLocks/>
            <a:stCxn id="147" idx="6"/>
            <a:endCxn id="148" idx="1"/>
          </p:cNvCxnSpPr>
          <p:nvPr/>
        </p:nvCxnSpPr>
        <p:spPr bwMode="auto">
          <a:xfrm>
            <a:off x="5177559" y="4604188"/>
            <a:ext cx="424258" cy="1"/>
          </a:xfrm>
          <a:prstGeom prst="straightConnector1">
            <a:avLst/>
          </a:prstGeom>
          <a:solidFill>
            <a:schemeClr val="accent1"/>
          </a:solidFill>
          <a:ln w="9525" cap="flat" cmpd="sng" algn="ctr">
            <a:solidFill>
              <a:schemeClr val="tx1"/>
            </a:solidFill>
            <a:prstDash val="solid"/>
            <a:round/>
            <a:headEnd type="none" w="med" len="med"/>
            <a:tailEnd type="arrow" w="sm" len="sm"/>
          </a:ln>
          <a:effectLst/>
        </p:spPr>
      </p:cxnSp>
      <p:cxnSp>
        <p:nvCxnSpPr>
          <p:cNvPr id="176" name="Straight Arrow Connector 175">
            <a:extLst>
              <a:ext uri="{FF2B5EF4-FFF2-40B4-BE49-F238E27FC236}">
                <a16:creationId xmlns:a16="http://schemas.microsoft.com/office/drawing/2014/main" id="{F71CD2A7-D870-363E-7BA8-47600AB15194}"/>
              </a:ext>
            </a:extLst>
          </p:cNvPr>
          <p:cNvCxnSpPr>
            <a:cxnSpLocks/>
            <a:stCxn id="146" idx="3"/>
            <a:endCxn id="147" idx="2"/>
          </p:cNvCxnSpPr>
          <p:nvPr/>
        </p:nvCxnSpPr>
        <p:spPr bwMode="auto">
          <a:xfrm>
            <a:off x="4600226" y="4604188"/>
            <a:ext cx="437633" cy="0"/>
          </a:xfrm>
          <a:prstGeom prst="straightConnector1">
            <a:avLst/>
          </a:prstGeom>
          <a:solidFill>
            <a:schemeClr val="accent1"/>
          </a:solidFill>
          <a:ln w="9525" cap="flat" cmpd="sng" algn="ctr">
            <a:solidFill>
              <a:schemeClr val="tx1"/>
            </a:solidFill>
            <a:prstDash val="solid"/>
            <a:round/>
            <a:headEnd type="none" w="med" len="med"/>
            <a:tailEnd type="arrow" w="sm" len="sm"/>
          </a:ln>
          <a:effectLst/>
        </p:spPr>
      </p:cxnSp>
      <p:cxnSp>
        <p:nvCxnSpPr>
          <p:cNvPr id="180" name="Straight Arrow Connector 179">
            <a:extLst>
              <a:ext uri="{FF2B5EF4-FFF2-40B4-BE49-F238E27FC236}">
                <a16:creationId xmlns:a16="http://schemas.microsoft.com/office/drawing/2014/main" id="{A1B2BE27-D22C-5A9B-ECCF-9CECFD861F8F}"/>
              </a:ext>
            </a:extLst>
          </p:cNvPr>
          <p:cNvCxnSpPr>
            <a:cxnSpLocks/>
            <a:stCxn id="145" idx="6"/>
            <a:endCxn id="146" idx="1"/>
          </p:cNvCxnSpPr>
          <p:nvPr/>
        </p:nvCxnSpPr>
        <p:spPr bwMode="auto">
          <a:xfrm flipV="1">
            <a:off x="3677767" y="4604188"/>
            <a:ext cx="446209" cy="1"/>
          </a:xfrm>
          <a:prstGeom prst="straightConnector1">
            <a:avLst/>
          </a:prstGeom>
          <a:solidFill>
            <a:schemeClr val="accent1"/>
          </a:solidFill>
          <a:ln w="9525" cap="flat" cmpd="sng" algn="ctr">
            <a:solidFill>
              <a:schemeClr val="tx1"/>
            </a:solidFill>
            <a:prstDash val="solid"/>
            <a:round/>
            <a:headEnd type="none" w="med" len="med"/>
            <a:tailEnd type="arrow" w="sm" len="sm"/>
          </a:ln>
          <a:effectLst/>
        </p:spPr>
      </p:cxnSp>
      <p:cxnSp>
        <p:nvCxnSpPr>
          <p:cNvPr id="184" name="Straight Arrow Connector 183">
            <a:extLst>
              <a:ext uri="{FF2B5EF4-FFF2-40B4-BE49-F238E27FC236}">
                <a16:creationId xmlns:a16="http://schemas.microsoft.com/office/drawing/2014/main" id="{AA1D5443-530A-1622-2969-CB0D8CF685AF}"/>
              </a:ext>
            </a:extLst>
          </p:cNvPr>
          <p:cNvCxnSpPr>
            <a:cxnSpLocks/>
            <a:stCxn id="151" idx="3"/>
            <a:endCxn id="152" idx="1"/>
          </p:cNvCxnSpPr>
          <p:nvPr/>
        </p:nvCxnSpPr>
        <p:spPr bwMode="auto">
          <a:xfrm>
            <a:off x="2800967" y="5396573"/>
            <a:ext cx="306496" cy="1"/>
          </a:xfrm>
          <a:prstGeom prst="straightConnector1">
            <a:avLst/>
          </a:prstGeom>
          <a:solidFill>
            <a:schemeClr val="accent1"/>
          </a:solidFill>
          <a:ln w="9525" cap="flat" cmpd="sng" algn="ctr">
            <a:solidFill>
              <a:schemeClr val="tx1"/>
            </a:solidFill>
            <a:prstDash val="solid"/>
            <a:round/>
            <a:headEnd type="none" w="med" len="med"/>
            <a:tailEnd type="arrow" w="sm" len="sm"/>
          </a:ln>
          <a:effectLst/>
        </p:spPr>
      </p:cxnSp>
      <p:cxnSp>
        <p:nvCxnSpPr>
          <p:cNvPr id="187" name="Straight Arrow Connector 186">
            <a:extLst>
              <a:ext uri="{FF2B5EF4-FFF2-40B4-BE49-F238E27FC236}">
                <a16:creationId xmlns:a16="http://schemas.microsoft.com/office/drawing/2014/main" id="{DDD75452-3897-11B2-5CEB-E54CF8F71530}"/>
              </a:ext>
            </a:extLst>
          </p:cNvPr>
          <p:cNvCxnSpPr>
            <a:cxnSpLocks/>
            <a:stCxn id="152" idx="3"/>
            <a:endCxn id="153" idx="1"/>
          </p:cNvCxnSpPr>
          <p:nvPr/>
        </p:nvCxnSpPr>
        <p:spPr bwMode="auto">
          <a:xfrm>
            <a:off x="3350984" y="5396574"/>
            <a:ext cx="321110" cy="0"/>
          </a:xfrm>
          <a:prstGeom prst="straightConnector1">
            <a:avLst/>
          </a:prstGeom>
          <a:solidFill>
            <a:schemeClr val="accent1"/>
          </a:solidFill>
          <a:ln w="9525" cap="flat" cmpd="sng" algn="ctr">
            <a:solidFill>
              <a:schemeClr val="tx1"/>
            </a:solidFill>
            <a:prstDash val="solid"/>
            <a:round/>
            <a:headEnd type="none" w="med" len="med"/>
            <a:tailEnd type="arrow" w="sm" len="sm"/>
          </a:ln>
          <a:effectLst/>
        </p:spPr>
      </p:cxnSp>
      <p:cxnSp>
        <p:nvCxnSpPr>
          <p:cNvPr id="196" name="Connector: Elbow 195">
            <a:extLst>
              <a:ext uri="{FF2B5EF4-FFF2-40B4-BE49-F238E27FC236}">
                <a16:creationId xmlns:a16="http://schemas.microsoft.com/office/drawing/2014/main" id="{787A1977-4689-96D1-5C7B-7A352DB3B35E}"/>
              </a:ext>
            </a:extLst>
          </p:cNvPr>
          <p:cNvCxnSpPr>
            <a:cxnSpLocks/>
            <a:stCxn id="153" idx="3"/>
            <a:endCxn id="147" idx="4"/>
          </p:cNvCxnSpPr>
          <p:nvPr/>
        </p:nvCxnSpPr>
        <p:spPr bwMode="auto">
          <a:xfrm flipV="1">
            <a:off x="4676717" y="4669275"/>
            <a:ext cx="430992" cy="727299"/>
          </a:xfrm>
          <a:prstGeom prst="bentConnector2">
            <a:avLst/>
          </a:prstGeom>
          <a:solidFill>
            <a:schemeClr val="accent1"/>
          </a:solidFill>
          <a:ln w="9525" cap="flat" cmpd="sng" algn="ctr">
            <a:solidFill>
              <a:schemeClr val="tx1"/>
            </a:solidFill>
            <a:prstDash val="solid"/>
            <a:round/>
            <a:headEnd type="none" w="med" len="med"/>
            <a:tailEnd type="arrow" w="sm" len="sm"/>
          </a:ln>
          <a:effectLst/>
        </p:spPr>
      </p:cxnSp>
      <p:sp>
        <p:nvSpPr>
          <p:cNvPr id="198" name="TextBox 197">
            <a:extLst>
              <a:ext uri="{FF2B5EF4-FFF2-40B4-BE49-F238E27FC236}">
                <a16:creationId xmlns:a16="http://schemas.microsoft.com/office/drawing/2014/main" id="{F40168C7-DF10-23B2-6DB9-9E925B83D056}"/>
              </a:ext>
            </a:extLst>
          </p:cNvPr>
          <p:cNvSpPr txBox="1"/>
          <p:nvPr/>
        </p:nvSpPr>
        <p:spPr>
          <a:xfrm>
            <a:off x="4985210" y="4463405"/>
            <a:ext cx="245580" cy="261610"/>
          </a:xfrm>
          <a:prstGeom prst="rect">
            <a:avLst/>
          </a:prstGeom>
          <a:noFill/>
        </p:spPr>
        <p:txBody>
          <a:bodyPr wrap="none" rtlCol="0">
            <a:spAutoFit/>
          </a:bodyPr>
          <a:lstStyle/>
          <a:p>
            <a:pPr algn="l">
              <a:spcBef>
                <a:spcPts val="0"/>
              </a:spcBef>
            </a:pPr>
            <a:r>
              <a:rPr lang="en-US" sz="1100" dirty="0">
                <a:solidFill>
                  <a:schemeClr val="tx1"/>
                </a:solidFill>
                <a:latin typeface="+mn-lt"/>
              </a:rPr>
              <a:t>x</a:t>
            </a:r>
          </a:p>
        </p:txBody>
      </p:sp>
      <p:sp>
        <p:nvSpPr>
          <p:cNvPr id="199" name="TextBox 198">
            <a:extLst>
              <a:ext uri="{FF2B5EF4-FFF2-40B4-BE49-F238E27FC236}">
                <a16:creationId xmlns:a16="http://schemas.microsoft.com/office/drawing/2014/main" id="{BE957407-C2A3-D2D9-76BC-EDD2EC9558AA}"/>
              </a:ext>
            </a:extLst>
          </p:cNvPr>
          <p:cNvSpPr txBox="1"/>
          <p:nvPr/>
        </p:nvSpPr>
        <p:spPr>
          <a:xfrm>
            <a:off x="3388924" y="4303152"/>
            <a:ext cx="227948" cy="261610"/>
          </a:xfrm>
          <a:prstGeom prst="rect">
            <a:avLst/>
          </a:prstGeom>
          <a:noFill/>
        </p:spPr>
        <p:txBody>
          <a:bodyPr wrap="none" rtlCol="0">
            <a:spAutoFit/>
          </a:bodyPr>
          <a:lstStyle/>
          <a:p>
            <a:pPr algn="l">
              <a:spcBef>
                <a:spcPts val="0"/>
              </a:spcBef>
            </a:pPr>
            <a:r>
              <a:rPr lang="en-US" sz="1100" dirty="0">
                <a:solidFill>
                  <a:schemeClr val="tx1"/>
                </a:solidFill>
                <a:latin typeface="+mn-lt"/>
              </a:rPr>
              <a:t>-</a:t>
            </a:r>
          </a:p>
        </p:txBody>
      </p:sp>
      <p:cxnSp>
        <p:nvCxnSpPr>
          <p:cNvPr id="203" name="Straight Arrow Connector 202">
            <a:extLst>
              <a:ext uri="{FF2B5EF4-FFF2-40B4-BE49-F238E27FC236}">
                <a16:creationId xmlns:a16="http://schemas.microsoft.com/office/drawing/2014/main" id="{333C41B6-25E2-A07D-0642-C9DACC9E8A6B}"/>
              </a:ext>
            </a:extLst>
          </p:cNvPr>
          <p:cNvCxnSpPr>
            <a:cxnSpLocks/>
          </p:cNvCxnSpPr>
          <p:nvPr/>
        </p:nvCxnSpPr>
        <p:spPr bwMode="auto">
          <a:xfrm>
            <a:off x="5173930" y="4314253"/>
            <a:ext cx="424258" cy="1"/>
          </a:xfrm>
          <a:prstGeom prst="straightConnector1">
            <a:avLst/>
          </a:prstGeom>
          <a:solidFill>
            <a:schemeClr val="accent1"/>
          </a:solidFill>
          <a:ln w="19050" cap="flat" cmpd="sng" algn="ctr">
            <a:solidFill>
              <a:schemeClr val="tx2">
                <a:lumMod val="60000"/>
                <a:lumOff val="40000"/>
              </a:schemeClr>
            </a:solidFill>
            <a:prstDash val="solid"/>
            <a:round/>
            <a:headEnd type="none" w="med" len="med"/>
            <a:tailEnd type="arrow" w="sm" len="sm"/>
          </a:ln>
          <a:effectLst/>
        </p:spPr>
      </p:cxnSp>
      <p:cxnSp>
        <p:nvCxnSpPr>
          <p:cNvPr id="206" name="Connector: Elbow 205">
            <a:extLst>
              <a:ext uri="{FF2B5EF4-FFF2-40B4-BE49-F238E27FC236}">
                <a16:creationId xmlns:a16="http://schemas.microsoft.com/office/drawing/2014/main" id="{1425333C-47C6-EFEC-6F5E-FDE177F73A28}"/>
              </a:ext>
            </a:extLst>
          </p:cNvPr>
          <p:cNvCxnSpPr>
            <a:cxnSpLocks/>
            <a:stCxn id="204" idx="4"/>
            <a:endCxn id="145" idx="0"/>
          </p:cNvCxnSpPr>
          <p:nvPr/>
        </p:nvCxnSpPr>
        <p:spPr bwMode="auto">
          <a:xfrm rot="5400000">
            <a:off x="3490621" y="2357501"/>
            <a:ext cx="2298896" cy="2064304"/>
          </a:xfrm>
          <a:prstGeom prst="bentConnector3">
            <a:avLst>
              <a:gd name="adj1" fmla="val 50000"/>
            </a:avLst>
          </a:prstGeom>
          <a:solidFill>
            <a:schemeClr val="accent1"/>
          </a:solidFill>
          <a:ln w="9525" cap="flat" cmpd="sng" algn="ctr">
            <a:solidFill>
              <a:schemeClr val="tx1"/>
            </a:solidFill>
            <a:prstDash val="dash"/>
            <a:round/>
            <a:headEnd type="none" w="med" len="med"/>
            <a:tailEnd type="arrow"/>
          </a:ln>
          <a:effectLst/>
        </p:spPr>
      </p:cxnSp>
      <p:sp>
        <p:nvSpPr>
          <p:cNvPr id="212" name="TextBox 211">
            <a:extLst>
              <a:ext uri="{FF2B5EF4-FFF2-40B4-BE49-F238E27FC236}">
                <a16:creationId xmlns:a16="http://schemas.microsoft.com/office/drawing/2014/main" id="{4A772750-DE68-D904-E59C-FBC1096B83D7}"/>
              </a:ext>
            </a:extLst>
          </p:cNvPr>
          <p:cNvSpPr txBox="1"/>
          <p:nvPr/>
        </p:nvSpPr>
        <p:spPr>
          <a:xfrm>
            <a:off x="6695014" y="4265443"/>
            <a:ext cx="452816" cy="276999"/>
          </a:xfrm>
          <a:prstGeom prst="rect">
            <a:avLst/>
          </a:prstGeom>
          <a:noFill/>
        </p:spPr>
        <p:txBody>
          <a:bodyPr wrap="none" rtlCol="0">
            <a:spAutoFit/>
          </a:bodyPr>
          <a:lstStyle/>
          <a:p>
            <a:pPr algn="l">
              <a:spcBef>
                <a:spcPts val="0"/>
              </a:spcBef>
            </a:pPr>
            <a:r>
              <a:rPr lang="en-US" sz="1800" baseline="-25000" dirty="0">
                <a:solidFill>
                  <a:schemeClr val="tx1"/>
                </a:solidFill>
                <a:latin typeface="+mn-lt"/>
              </a:rPr>
              <a:t>gate</a:t>
            </a:r>
          </a:p>
        </p:txBody>
      </p:sp>
      <p:cxnSp>
        <p:nvCxnSpPr>
          <p:cNvPr id="216" name="Connector: Elbow 215">
            <a:extLst>
              <a:ext uri="{FF2B5EF4-FFF2-40B4-BE49-F238E27FC236}">
                <a16:creationId xmlns:a16="http://schemas.microsoft.com/office/drawing/2014/main" id="{620C3A7E-B2CA-B1E2-B622-DBF63EDECC8A}"/>
              </a:ext>
            </a:extLst>
          </p:cNvPr>
          <p:cNvCxnSpPr>
            <a:stCxn id="214" idx="4"/>
            <a:endCxn id="151" idx="1"/>
          </p:cNvCxnSpPr>
          <p:nvPr/>
        </p:nvCxnSpPr>
        <p:spPr bwMode="auto">
          <a:xfrm rot="16200000" flipH="1">
            <a:off x="825814" y="3836901"/>
            <a:ext cx="2246025" cy="873318"/>
          </a:xfrm>
          <a:prstGeom prst="bentConnector2">
            <a:avLst/>
          </a:prstGeom>
          <a:solidFill>
            <a:schemeClr val="accent1"/>
          </a:solidFill>
          <a:ln w="9525" cap="flat" cmpd="sng" algn="ctr">
            <a:solidFill>
              <a:schemeClr val="tx1"/>
            </a:solidFill>
            <a:prstDash val="dash"/>
            <a:round/>
            <a:headEnd type="none" w="med" len="med"/>
            <a:tailEnd type="arrow"/>
          </a:ln>
          <a:effectLst/>
        </p:spPr>
      </p:cxnSp>
      <p:cxnSp>
        <p:nvCxnSpPr>
          <p:cNvPr id="220" name="Connector: Elbow 219">
            <a:extLst>
              <a:ext uri="{FF2B5EF4-FFF2-40B4-BE49-F238E27FC236}">
                <a16:creationId xmlns:a16="http://schemas.microsoft.com/office/drawing/2014/main" id="{CAEA134A-344E-8065-136B-8C0039B053F5}"/>
              </a:ext>
            </a:extLst>
          </p:cNvPr>
          <p:cNvCxnSpPr>
            <a:cxnSpLocks/>
            <a:stCxn id="218" idx="4"/>
          </p:cNvCxnSpPr>
          <p:nvPr/>
        </p:nvCxnSpPr>
        <p:spPr bwMode="auto">
          <a:xfrm rot="16200000" flipH="1">
            <a:off x="3057241" y="2193936"/>
            <a:ext cx="2669290" cy="1571344"/>
          </a:xfrm>
          <a:prstGeom prst="bentConnector3">
            <a:avLst/>
          </a:prstGeom>
          <a:solidFill>
            <a:schemeClr val="accent1"/>
          </a:solidFill>
          <a:ln w="9525" cap="flat" cmpd="sng" algn="ctr">
            <a:solidFill>
              <a:schemeClr val="tx1"/>
            </a:solidFill>
            <a:prstDash val="dash"/>
            <a:round/>
            <a:headEnd type="none" w="med" len="med"/>
            <a:tailEnd type="arrow"/>
          </a:ln>
          <a:effectLst/>
        </p:spPr>
      </p:cxnSp>
      <p:sp>
        <p:nvSpPr>
          <p:cNvPr id="221" name="Oval 220">
            <a:extLst>
              <a:ext uri="{FF2B5EF4-FFF2-40B4-BE49-F238E27FC236}">
                <a16:creationId xmlns:a16="http://schemas.microsoft.com/office/drawing/2014/main" id="{E6BBE170-19DE-34CC-DE78-F4A4F29942C8}"/>
              </a:ext>
            </a:extLst>
          </p:cNvPr>
          <p:cNvSpPr/>
          <p:nvPr/>
        </p:nvSpPr>
        <p:spPr bwMode="auto">
          <a:xfrm>
            <a:off x="5156514" y="4296843"/>
            <a:ext cx="45719" cy="45719"/>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222" name="Arc 221">
            <a:extLst>
              <a:ext uri="{FF2B5EF4-FFF2-40B4-BE49-F238E27FC236}">
                <a16:creationId xmlns:a16="http://schemas.microsoft.com/office/drawing/2014/main" id="{73B3F0AC-26A2-3AE5-E214-594F589638A8}"/>
              </a:ext>
            </a:extLst>
          </p:cNvPr>
          <p:cNvSpPr/>
          <p:nvPr/>
        </p:nvSpPr>
        <p:spPr bwMode="auto">
          <a:xfrm rot="10800000">
            <a:off x="5134204" y="3343712"/>
            <a:ext cx="86709" cy="88838"/>
          </a:xfrm>
          <a:prstGeom prst="arc">
            <a:avLst>
              <a:gd name="adj1" fmla="val 16200000"/>
              <a:gd name="adj2" fmla="val 5514571"/>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ndParaRPr>
          </a:p>
        </p:txBody>
      </p:sp>
      <p:sp>
        <p:nvSpPr>
          <p:cNvPr id="223" name="Oval 222">
            <a:extLst>
              <a:ext uri="{FF2B5EF4-FFF2-40B4-BE49-F238E27FC236}">
                <a16:creationId xmlns:a16="http://schemas.microsoft.com/office/drawing/2014/main" id="{2D03D31D-FCA3-E7D1-61AE-A5DEF74E904F}"/>
              </a:ext>
            </a:extLst>
          </p:cNvPr>
          <p:cNvSpPr/>
          <p:nvPr/>
        </p:nvSpPr>
        <p:spPr bwMode="auto">
          <a:xfrm>
            <a:off x="5149278" y="3351040"/>
            <a:ext cx="60325" cy="72920"/>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cxnSp>
        <p:nvCxnSpPr>
          <p:cNvPr id="225" name="Straight Arrow Connector 224">
            <a:extLst>
              <a:ext uri="{FF2B5EF4-FFF2-40B4-BE49-F238E27FC236}">
                <a16:creationId xmlns:a16="http://schemas.microsoft.com/office/drawing/2014/main" id="{E295383E-9FA8-3C55-CC38-A907FE67621A}"/>
              </a:ext>
            </a:extLst>
          </p:cNvPr>
          <p:cNvCxnSpPr>
            <a:cxnSpLocks/>
            <a:endCxn id="145" idx="2"/>
          </p:cNvCxnSpPr>
          <p:nvPr/>
        </p:nvCxnSpPr>
        <p:spPr bwMode="auto">
          <a:xfrm>
            <a:off x="3081699" y="4600502"/>
            <a:ext cx="456368" cy="3687"/>
          </a:xfrm>
          <a:prstGeom prst="straightConnector1">
            <a:avLst/>
          </a:prstGeom>
          <a:solidFill>
            <a:schemeClr val="accent1"/>
          </a:solidFill>
          <a:ln w="9525" cap="flat" cmpd="sng" algn="ctr">
            <a:solidFill>
              <a:schemeClr val="tx1"/>
            </a:solidFill>
            <a:prstDash val="solid"/>
            <a:round/>
            <a:headEnd type="none" w="med" len="med"/>
            <a:tailEnd type="arrow" w="sm" len="sm"/>
          </a:ln>
          <a:effectLst/>
        </p:spPr>
      </p:cxnSp>
      <p:sp>
        <p:nvSpPr>
          <p:cNvPr id="229" name="TextBox 228">
            <a:extLst>
              <a:ext uri="{FF2B5EF4-FFF2-40B4-BE49-F238E27FC236}">
                <a16:creationId xmlns:a16="http://schemas.microsoft.com/office/drawing/2014/main" id="{874FA528-6215-090D-8DA5-0ACB12615E7C}"/>
              </a:ext>
            </a:extLst>
          </p:cNvPr>
          <p:cNvSpPr txBox="1"/>
          <p:nvPr/>
        </p:nvSpPr>
        <p:spPr>
          <a:xfrm>
            <a:off x="2199525" y="4463405"/>
            <a:ext cx="545342" cy="253916"/>
          </a:xfrm>
          <a:prstGeom prst="rect">
            <a:avLst/>
          </a:prstGeom>
          <a:noFill/>
        </p:spPr>
        <p:txBody>
          <a:bodyPr wrap="none" rtlCol="0">
            <a:spAutoFit/>
          </a:bodyPr>
          <a:lstStyle/>
          <a:p>
            <a:pPr algn="l">
              <a:spcBef>
                <a:spcPts val="0"/>
              </a:spcBef>
            </a:pPr>
            <a:r>
              <a:rPr lang="en-US" sz="1050" dirty="0" err="1">
                <a:solidFill>
                  <a:schemeClr val="tx1"/>
                </a:solidFill>
                <a:latin typeface="+mn-lt"/>
              </a:rPr>
              <a:t>Vdcref</a:t>
            </a:r>
            <a:endParaRPr lang="en-US" sz="1050" dirty="0">
              <a:solidFill>
                <a:schemeClr val="tx1"/>
              </a:solidFill>
              <a:latin typeface="+mn-lt"/>
            </a:endParaRPr>
          </a:p>
        </p:txBody>
      </p:sp>
      <p:sp>
        <p:nvSpPr>
          <p:cNvPr id="230" name="TextBox 229">
            <a:extLst>
              <a:ext uri="{FF2B5EF4-FFF2-40B4-BE49-F238E27FC236}">
                <a16:creationId xmlns:a16="http://schemas.microsoft.com/office/drawing/2014/main" id="{0677DD61-A3D9-ED1F-D30C-D23DFCE83D6F}"/>
              </a:ext>
            </a:extLst>
          </p:cNvPr>
          <p:cNvSpPr txBox="1"/>
          <p:nvPr/>
        </p:nvSpPr>
        <p:spPr>
          <a:xfrm>
            <a:off x="2843257" y="5018151"/>
            <a:ext cx="255198" cy="369332"/>
          </a:xfrm>
          <a:prstGeom prst="rect">
            <a:avLst/>
          </a:prstGeom>
          <a:noFill/>
        </p:spPr>
        <p:txBody>
          <a:bodyPr wrap="none" rtlCol="0">
            <a:spAutoFit/>
          </a:bodyPr>
          <a:lstStyle/>
          <a:p>
            <a:pPr algn="l">
              <a:spcBef>
                <a:spcPts val="0"/>
              </a:spcBef>
            </a:pPr>
            <a:r>
              <a:rPr lang="en-US" sz="1800" dirty="0">
                <a:solidFill>
                  <a:schemeClr val="tx1"/>
                </a:solidFill>
                <a:latin typeface="+mn-lt"/>
              </a:rPr>
              <a:t>f</a:t>
            </a:r>
          </a:p>
        </p:txBody>
      </p:sp>
      <p:sp>
        <p:nvSpPr>
          <p:cNvPr id="231" name="TextBox 230">
            <a:extLst>
              <a:ext uri="{FF2B5EF4-FFF2-40B4-BE49-F238E27FC236}">
                <a16:creationId xmlns:a16="http://schemas.microsoft.com/office/drawing/2014/main" id="{BB18C8FA-FBD3-748A-698D-F82A877F1019}"/>
              </a:ext>
            </a:extLst>
          </p:cNvPr>
          <p:cNvSpPr txBox="1"/>
          <p:nvPr/>
        </p:nvSpPr>
        <p:spPr>
          <a:xfrm>
            <a:off x="3318510" y="5016876"/>
            <a:ext cx="336952" cy="369332"/>
          </a:xfrm>
          <a:prstGeom prst="rect">
            <a:avLst/>
          </a:prstGeom>
          <a:noFill/>
        </p:spPr>
        <p:txBody>
          <a:bodyPr wrap="none" rtlCol="0">
            <a:spAutoFit/>
          </a:bodyPr>
          <a:lstStyle/>
          <a:p>
            <a:pPr algn="l">
              <a:spcBef>
                <a:spcPts val="0"/>
              </a:spcBef>
            </a:pPr>
            <a:r>
              <a:rPr lang="el-GR" sz="1800" dirty="0">
                <a:solidFill>
                  <a:schemeClr val="tx1"/>
                </a:solidFill>
                <a:latin typeface="+mn-lt"/>
              </a:rPr>
              <a:t>ϴ</a:t>
            </a:r>
            <a:endParaRPr lang="en-US" sz="1800" dirty="0">
              <a:solidFill>
                <a:schemeClr val="tx1"/>
              </a:solidFill>
              <a:latin typeface="+mn-lt"/>
            </a:endParaRPr>
          </a:p>
        </p:txBody>
      </p:sp>
      <p:sp>
        <p:nvSpPr>
          <p:cNvPr id="232" name="TextBox 231">
            <a:extLst>
              <a:ext uri="{FF2B5EF4-FFF2-40B4-BE49-F238E27FC236}">
                <a16:creationId xmlns:a16="http://schemas.microsoft.com/office/drawing/2014/main" id="{238F9312-9E78-22F5-E4D1-9693453079A9}"/>
              </a:ext>
            </a:extLst>
          </p:cNvPr>
          <p:cNvSpPr txBox="1"/>
          <p:nvPr/>
        </p:nvSpPr>
        <p:spPr>
          <a:xfrm>
            <a:off x="6439905" y="857786"/>
            <a:ext cx="5524153" cy="1754326"/>
          </a:xfrm>
          <a:prstGeom prst="rect">
            <a:avLst/>
          </a:prstGeom>
          <a:noFill/>
        </p:spPr>
        <p:txBody>
          <a:bodyPr wrap="square" rtlCol="0">
            <a:spAutoFit/>
          </a:bodyPr>
          <a:lstStyle/>
          <a:p>
            <a:pPr marL="285750" indent="-285750" algn="l">
              <a:spcBef>
                <a:spcPts val="0"/>
              </a:spcBef>
              <a:buFont typeface="Arial" panose="020B0604020202020204" pitchFamily="34" charset="0"/>
              <a:buChar char="•"/>
            </a:pPr>
            <a:r>
              <a:rPr lang="en-US" sz="1800" dirty="0">
                <a:solidFill>
                  <a:schemeClr val="tx1"/>
                </a:solidFill>
                <a:latin typeface="+mn-lt"/>
              </a:rPr>
              <a:t>Load power is transmitted as a voltage setpoint to the PFC controller.</a:t>
            </a:r>
          </a:p>
          <a:p>
            <a:pPr marL="285750" indent="-285750" algn="l">
              <a:spcBef>
                <a:spcPts val="0"/>
              </a:spcBef>
              <a:buFont typeface="Arial" panose="020B0604020202020204" pitchFamily="34" charset="0"/>
              <a:buChar char="•"/>
            </a:pPr>
            <a:r>
              <a:rPr lang="en-US" sz="1800" dirty="0">
                <a:solidFill>
                  <a:schemeClr val="tx1"/>
                </a:solidFill>
                <a:latin typeface="+mn-lt"/>
              </a:rPr>
              <a:t>DC current is regulated by an H-band controller, where the IGBT gate is activated when the minimum/maximum hysteresis band limits are reached.</a:t>
            </a:r>
          </a:p>
        </p:txBody>
      </p:sp>
      <p:sp>
        <p:nvSpPr>
          <p:cNvPr id="233" name="TextBox 232">
            <a:extLst>
              <a:ext uri="{FF2B5EF4-FFF2-40B4-BE49-F238E27FC236}">
                <a16:creationId xmlns:a16="http://schemas.microsoft.com/office/drawing/2014/main" id="{FEEB203A-2C4A-D18A-BD39-FF559887ABF6}"/>
              </a:ext>
            </a:extLst>
          </p:cNvPr>
          <p:cNvSpPr txBox="1"/>
          <p:nvPr/>
        </p:nvSpPr>
        <p:spPr>
          <a:xfrm>
            <a:off x="495883" y="2154182"/>
            <a:ext cx="796180" cy="369332"/>
          </a:xfrm>
          <a:prstGeom prst="rect">
            <a:avLst/>
          </a:prstGeom>
          <a:noFill/>
        </p:spPr>
        <p:txBody>
          <a:bodyPr wrap="none" rtlCol="0">
            <a:spAutoFit/>
          </a:bodyPr>
          <a:lstStyle/>
          <a:p>
            <a:pPr algn="l">
              <a:spcBef>
                <a:spcPts val="0"/>
              </a:spcBef>
            </a:pPr>
            <a:r>
              <a:rPr lang="en-US" sz="1800" dirty="0" err="1">
                <a:solidFill>
                  <a:schemeClr val="tx1"/>
                </a:solidFill>
                <a:latin typeface="+mn-lt"/>
              </a:rPr>
              <a:t>V</a:t>
            </a:r>
            <a:r>
              <a:rPr lang="en-US" sz="1800" baseline="-25000" dirty="0" err="1">
                <a:solidFill>
                  <a:schemeClr val="tx1"/>
                </a:solidFill>
                <a:latin typeface="+mn-lt"/>
              </a:rPr>
              <a:t>phase</a:t>
            </a:r>
            <a:r>
              <a:rPr lang="en-US" sz="1800" baseline="-25000" dirty="0">
                <a:solidFill>
                  <a:schemeClr val="tx1"/>
                </a:solidFill>
                <a:latin typeface="+mn-lt"/>
              </a:rPr>
              <a:t> 1</a:t>
            </a:r>
          </a:p>
        </p:txBody>
      </p:sp>
      <p:grpSp>
        <p:nvGrpSpPr>
          <p:cNvPr id="251" name="Group 250">
            <a:extLst>
              <a:ext uri="{FF2B5EF4-FFF2-40B4-BE49-F238E27FC236}">
                <a16:creationId xmlns:a16="http://schemas.microsoft.com/office/drawing/2014/main" id="{C43C3C50-DA19-74AD-E63F-199EA3F14DE7}"/>
              </a:ext>
            </a:extLst>
          </p:cNvPr>
          <p:cNvGrpSpPr/>
          <p:nvPr/>
        </p:nvGrpSpPr>
        <p:grpSpPr>
          <a:xfrm>
            <a:off x="1142800" y="3541440"/>
            <a:ext cx="309860" cy="320100"/>
            <a:chOff x="947608" y="3525879"/>
            <a:chExt cx="178206" cy="164484"/>
          </a:xfrm>
        </p:grpSpPr>
        <p:cxnSp>
          <p:nvCxnSpPr>
            <p:cNvPr id="243" name="Straight Connector 242">
              <a:extLst>
                <a:ext uri="{FF2B5EF4-FFF2-40B4-BE49-F238E27FC236}">
                  <a16:creationId xmlns:a16="http://schemas.microsoft.com/office/drawing/2014/main" id="{5A3F2DE0-B504-2D83-3EF7-E4A5A1126480}"/>
                </a:ext>
              </a:extLst>
            </p:cNvPr>
            <p:cNvCxnSpPr>
              <a:cxnSpLocks/>
            </p:cNvCxnSpPr>
            <p:nvPr/>
          </p:nvCxnSpPr>
          <p:spPr bwMode="auto">
            <a:xfrm>
              <a:off x="975417" y="3660016"/>
              <a:ext cx="15039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4" name="Straight Connector 243">
              <a:extLst>
                <a:ext uri="{FF2B5EF4-FFF2-40B4-BE49-F238E27FC236}">
                  <a16:creationId xmlns:a16="http://schemas.microsoft.com/office/drawing/2014/main" id="{3E170D1B-3E31-7161-ED6B-5AAD56E23E79}"/>
                </a:ext>
              </a:extLst>
            </p:cNvPr>
            <p:cNvCxnSpPr/>
            <p:nvPr/>
          </p:nvCxnSpPr>
          <p:spPr bwMode="auto">
            <a:xfrm flipH="1">
              <a:off x="947608" y="3660016"/>
              <a:ext cx="29701" cy="303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5" name="Straight Connector 244">
              <a:extLst>
                <a:ext uri="{FF2B5EF4-FFF2-40B4-BE49-F238E27FC236}">
                  <a16:creationId xmlns:a16="http://schemas.microsoft.com/office/drawing/2014/main" id="{8087DDC9-45C8-9A1E-B2EA-242EF74767E5}"/>
                </a:ext>
              </a:extLst>
            </p:cNvPr>
            <p:cNvCxnSpPr/>
            <p:nvPr/>
          </p:nvCxnSpPr>
          <p:spPr bwMode="auto">
            <a:xfrm flipH="1">
              <a:off x="977309" y="3660016"/>
              <a:ext cx="29701" cy="303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6" name="Straight Connector 245">
              <a:extLst>
                <a:ext uri="{FF2B5EF4-FFF2-40B4-BE49-F238E27FC236}">
                  <a16:creationId xmlns:a16="http://schemas.microsoft.com/office/drawing/2014/main" id="{597C9E48-725C-D000-834F-692A98B8ED92}"/>
                </a:ext>
              </a:extLst>
            </p:cNvPr>
            <p:cNvCxnSpPr/>
            <p:nvPr/>
          </p:nvCxnSpPr>
          <p:spPr bwMode="auto">
            <a:xfrm flipH="1">
              <a:off x="1007010" y="3660016"/>
              <a:ext cx="29701" cy="303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7" name="Straight Connector 246">
              <a:extLst>
                <a:ext uri="{FF2B5EF4-FFF2-40B4-BE49-F238E27FC236}">
                  <a16:creationId xmlns:a16="http://schemas.microsoft.com/office/drawing/2014/main" id="{B646225D-8CDB-1E1E-3606-874818D4C461}"/>
                </a:ext>
              </a:extLst>
            </p:cNvPr>
            <p:cNvCxnSpPr>
              <a:cxnSpLocks/>
            </p:cNvCxnSpPr>
            <p:nvPr/>
          </p:nvCxnSpPr>
          <p:spPr bwMode="auto">
            <a:xfrm flipH="1">
              <a:off x="1036711" y="3660016"/>
              <a:ext cx="29701" cy="303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8" name="Straight Connector 247">
              <a:extLst>
                <a:ext uri="{FF2B5EF4-FFF2-40B4-BE49-F238E27FC236}">
                  <a16:creationId xmlns:a16="http://schemas.microsoft.com/office/drawing/2014/main" id="{5C03ADEB-D659-0FDA-869F-30C8B935890C}"/>
                </a:ext>
              </a:extLst>
            </p:cNvPr>
            <p:cNvCxnSpPr>
              <a:cxnSpLocks/>
            </p:cNvCxnSpPr>
            <p:nvPr/>
          </p:nvCxnSpPr>
          <p:spPr bwMode="auto">
            <a:xfrm flipH="1">
              <a:off x="1066412" y="3660016"/>
              <a:ext cx="29701" cy="303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9" name="Straight Connector 248">
              <a:extLst>
                <a:ext uri="{FF2B5EF4-FFF2-40B4-BE49-F238E27FC236}">
                  <a16:creationId xmlns:a16="http://schemas.microsoft.com/office/drawing/2014/main" id="{A1557F62-2C1B-6DD9-02C0-834D5DF5B223}"/>
                </a:ext>
              </a:extLst>
            </p:cNvPr>
            <p:cNvCxnSpPr>
              <a:cxnSpLocks/>
            </p:cNvCxnSpPr>
            <p:nvPr/>
          </p:nvCxnSpPr>
          <p:spPr bwMode="auto">
            <a:xfrm flipH="1">
              <a:off x="1096113" y="3660016"/>
              <a:ext cx="29701" cy="303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0" name="Straight Connector 249">
              <a:extLst>
                <a:ext uri="{FF2B5EF4-FFF2-40B4-BE49-F238E27FC236}">
                  <a16:creationId xmlns:a16="http://schemas.microsoft.com/office/drawing/2014/main" id="{43482880-649C-4371-A9BC-6E339F5E71AE}"/>
                </a:ext>
              </a:extLst>
            </p:cNvPr>
            <p:cNvCxnSpPr/>
            <p:nvPr/>
          </p:nvCxnSpPr>
          <p:spPr bwMode="auto">
            <a:xfrm>
              <a:off x="1034693" y="3525879"/>
              <a:ext cx="0" cy="133723"/>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pic>
        <p:nvPicPr>
          <p:cNvPr id="253" name="Picture 252">
            <a:extLst>
              <a:ext uri="{FF2B5EF4-FFF2-40B4-BE49-F238E27FC236}">
                <a16:creationId xmlns:a16="http://schemas.microsoft.com/office/drawing/2014/main" id="{AA0D12B7-A536-C197-80F2-795121F530DC}"/>
              </a:ext>
            </a:extLst>
          </p:cNvPr>
          <p:cNvPicPr>
            <a:picLocks noChangeAspect="1"/>
          </p:cNvPicPr>
          <p:nvPr/>
        </p:nvPicPr>
        <p:blipFill>
          <a:blip r:embed="rId4"/>
          <a:stretch>
            <a:fillRect/>
          </a:stretch>
        </p:blipFill>
        <p:spPr>
          <a:xfrm>
            <a:off x="8357758" y="2510573"/>
            <a:ext cx="3057899" cy="2083701"/>
          </a:xfrm>
          <a:prstGeom prst="rect">
            <a:avLst/>
          </a:prstGeom>
        </p:spPr>
      </p:pic>
      <p:pic>
        <p:nvPicPr>
          <p:cNvPr id="255" name="Picture 254">
            <a:extLst>
              <a:ext uri="{FF2B5EF4-FFF2-40B4-BE49-F238E27FC236}">
                <a16:creationId xmlns:a16="http://schemas.microsoft.com/office/drawing/2014/main" id="{DDEB4300-03A4-3F73-70CF-244C1AA5A8F8}"/>
              </a:ext>
            </a:extLst>
          </p:cNvPr>
          <p:cNvPicPr>
            <a:picLocks noChangeAspect="1"/>
          </p:cNvPicPr>
          <p:nvPr/>
        </p:nvPicPr>
        <p:blipFill>
          <a:blip r:embed="rId5"/>
          <a:stretch>
            <a:fillRect/>
          </a:stretch>
        </p:blipFill>
        <p:spPr>
          <a:xfrm>
            <a:off x="8347092" y="4793857"/>
            <a:ext cx="3041922" cy="1588260"/>
          </a:xfrm>
          <a:prstGeom prst="rect">
            <a:avLst/>
          </a:prstGeom>
        </p:spPr>
      </p:pic>
      <p:sp>
        <p:nvSpPr>
          <p:cNvPr id="256" name="TextBox 255">
            <a:extLst>
              <a:ext uri="{FF2B5EF4-FFF2-40B4-BE49-F238E27FC236}">
                <a16:creationId xmlns:a16="http://schemas.microsoft.com/office/drawing/2014/main" id="{424B8B83-45B0-6D9C-8DB7-68ABA08C2E7A}"/>
              </a:ext>
            </a:extLst>
          </p:cNvPr>
          <p:cNvSpPr txBox="1"/>
          <p:nvPr/>
        </p:nvSpPr>
        <p:spPr>
          <a:xfrm>
            <a:off x="8680361" y="4483072"/>
            <a:ext cx="2584297" cy="369332"/>
          </a:xfrm>
          <a:prstGeom prst="rect">
            <a:avLst/>
          </a:prstGeom>
          <a:noFill/>
        </p:spPr>
        <p:txBody>
          <a:bodyPr wrap="none" rtlCol="0">
            <a:spAutoFit/>
          </a:bodyPr>
          <a:lstStyle/>
          <a:p>
            <a:pPr algn="l">
              <a:spcBef>
                <a:spcPts val="0"/>
              </a:spcBef>
            </a:pPr>
            <a:r>
              <a:rPr lang="en-US" sz="1800" dirty="0">
                <a:solidFill>
                  <a:schemeClr val="tx1"/>
                </a:solidFill>
                <a:latin typeface="+mn-lt"/>
              </a:rPr>
              <a:t>H-band current controller</a:t>
            </a:r>
          </a:p>
        </p:txBody>
      </p:sp>
      <p:sp>
        <p:nvSpPr>
          <p:cNvPr id="257" name="TextBox 256">
            <a:extLst>
              <a:ext uri="{FF2B5EF4-FFF2-40B4-BE49-F238E27FC236}">
                <a16:creationId xmlns:a16="http://schemas.microsoft.com/office/drawing/2014/main" id="{9BFE03E4-E941-A908-BA93-66DBE13504DC}"/>
              </a:ext>
            </a:extLst>
          </p:cNvPr>
          <p:cNvSpPr txBox="1"/>
          <p:nvPr/>
        </p:nvSpPr>
        <p:spPr>
          <a:xfrm>
            <a:off x="8771368" y="6258471"/>
            <a:ext cx="2330638" cy="369332"/>
          </a:xfrm>
          <a:prstGeom prst="rect">
            <a:avLst/>
          </a:prstGeom>
          <a:noFill/>
        </p:spPr>
        <p:txBody>
          <a:bodyPr wrap="none" rtlCol="0">
            <a:spAutoFit/>
          </a:bodyPr>
          <a:lstStyle/>
          <a:p>
            <a:pPr algn="l">
              <a:spcBef>
                <a:spcPts val="0"/>
              </a:spcBef>
            </a:pPr>
            <a:r>
              <a:rPr lang="en-US" sz="1800" dirty="0">
                <a:solidFill>
                  <a:schemeClr val="tx1"/>
                </a:solidFill>
                <a:latin typeface="+mn-lt"/>
              </a:rPr>
              <a:t>Vac and </a:t>
            </a:r>
            <a:r>
              <a:rPr lang="en-US" sz="1800" dirty="0" err="1">
                <a:solidFill>
                  <a:schemeClr val="tx1"/>
                </a:solidFill>
                <a:latin typeface="+mn-lt"/>
              </a:rPr>
              <a:t>Iac</a:t>
            </a:r>
            <a:r>
              <a:rPr lang="en-US" sz="1800" dirty="0">
                <a:solidFill>
                  <a:schemeClr val="tx1"/>
                </a:solidFill>
                <a:latin typeface="+mn-lt"/>
              </a:rPr>
              <a:t> PFC output</a:t>
            </a:r>
          </a:p>
        </p:txBody>
      </p:sp>
    </p:spTree>
    <p:extLst>
      <p:ext uri="{BB962C8B-B14F-4D97-AF65-F5344CB8AC3E}">
        <p14:creationId xmlns:p14="http://schemas.microsoft.com/office/powerpoint/2010/main" val="3946395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07EB-185C-8FC8-23BE-5309A99459D5}"/>
              </a:ext>
            </a:extLst>
          </p:cNvPr>
          <p:cNvSpPr>
            <a:spLocks noGrp="1"/>
          </p:cNvSpPr>
          <p:nvPr>
            <p:ph type="title"/>
          </p:nvPr>
        </p:nvSpPr>
        <p:spPr/>
        <p:txBody>
          <a:bodyPr/>
          <a:lstStyle/>
          <a:p>
            <a:r>
              <a:rPr lang="en-US" dirty="0"/>
              <a:t>Behavior during Transient and Steady State</a:t>
            </a:r>
          </a:p>
        </p:txBody>
      </p:sp>
      <p:sp>
        <p:nvSpPr>
          <p:cNvPr id="4" name="Text Placeholder 3">
            <a:extLst>
              <a:ext uri="{FF2B5EF4-FFF2-40B4-BE49-F238E27FC236}">
                <a16:creationId xmlns:a16="http://schemas.microsoft.com/office/drawing/2014/main" id="{6AF85D0A-67A4-AA38-DA78-8EF9D1554341}"/>
              </a:ext>
            </a:extLst>
          </p:cNvPr>
          <p:cNvSpPr>
            <a:spLocks noGrp="1"/>
          </p:cNvSpPr>
          <p:nvPr>
            <p:ph type="body" sz="quarter" idx="10"/>
          </p:nvPr>
        </p:nvSpPr>
        <p:spPr>
          <a:xfrm>
            <a:off x="365125" y="5874327"/>
            <a:ext cx="11430000" cy="720437"/>
          </a:xfrm>
        </p:spPr>
        <p:txBody>
          <a:bodyPr>
            <a:normAutofit fontScale="85000" lnSpcReduction="20000"/>
          </a:bodyPr>
          <a:lstStyle/>
          <a:p>
            <a:pPr algn="l"/>
            <a:r>
              <a:rPr lang="en-US" dirty="0"/>
              <a:t>This behavior is only applicable for V dip up to 0.7 </a:t>
            </a:r>
            <a:r>
              <a:rPr lang="en-US" dirty="0" err="1"/>
              <a:t>pu</a:t>
            </a:r>
            <a:r>
              <a:rPr lang="en-US" dirty="0"/>
              <a:t> as the load moves to the battery below that threshold</a:t>
            </a:r>
          </a:p>
        </p:txBody>
      </p:sp>
      <p:pic>
        <p:nvPicPr>
          <p:cNvPr id="13" name="Picture 12">
            <a:extLst>
              <a:ext uri="{FF2B5EF4-FFF2-40B4-BE49-F238E27FC236}">
                <a16:creationId xmlns:a16="http://schemas.microsoft.com/office/drawing/2014/main" id="{6E1762C2-1144-11D7-546B-AEF662621C7C}"/>
              </a:ext>
            </a:extLst>
          </p:cNvPr>
          <p:cNvPicPr>
            <a:picLocks noChangeAspect="1"/>
          </p:cNvPicPr>
          <p:nvPr/>
        </p:nvPicPr>
        <p:blipFill>
          <a:blip r:embed="rId2"/>
          <a:stretch>
            <a:fillRect/>
          </a:stretch>
        </p:blipFill>
        <p:spPr>
          <a:xfrm>
            <a:off x="294763" y="1921503"/>
            <a:ext cx="5966914" cy="3245816"/>
          </a:xfrm>
          <a:prstGeom prst="rect">
            <a:avLst/>
          </a:prstGeom>
        </p:spPr>
      </p:pic>
      <p:pic>
        <p:nvPicPr>
          <p:cNvPr id="19" name="Picture 18">
            <a:extLst>
              <a:ext uri="{FF2B5EF4-FFF2-40B4-BE49-F238E27FC236}">
                <a16:creationId xmlns:a16="http://schemas.microsoft.com/office/drawing/2014/main" id="{39414D1E-FEF7-D08A-CBE6-58E97A7D17D2}"/>
              </a:ext>
            </a:extLst>
          </p:cNvPr>
          <p:cNvPicPr>
            <a:picLocks noChangeAspect="1"/>
          </p:cNvPicPr>
          <p:nvPr/>
        </p:nvPicPr>
        <p:blipFill>
          <a:blip r:embed="rId3"/>
          <a:srcRect r="8429"/>
          <a:stretch/>
        </p:blipFill>
        <p:spPr>
          <a:xfrm>
            <a:off x="6048098" y="732876"/>
            <a:ext cx="5966914" cy="4887111"/>
          </a:xfrm>
          <a:prstGeom prst="rect">
            <a:avLst/>
          </a:prstGeom>
        </p:spPr>
      </p:pic>
      <p:sp>
        <p:nvSpPr>
          <p:cNvPr id="21" name="TextBox 20">
            <a:extLst>
              <a:ext uri="{FF2B5EF4-FFF2-40B4-BE49-F238E27FC236}">
                <a16:creationId xmlns:a16="http://schemas.microsoft.com/office/drawing/2014/main" id="{EBC9675E-7069-551C-4774-3EBD019139B4}"/>
              </a:ext>
            </a:extLst>
          </p:cNvPr>
          <p:cNvSpPr txBox="1"/>
          <p:nvPr/>
        </p:nvSpPr>
        <p:spPr>
          <a:xfrm>
            <a:off x="7760979" y="2527173"/>
            <a:ext cx="1191865" cy="369332"/>
          </a:xfrm>
          <a:prstGeom prst="rect">
            <a:avLst/>
          </a:prstGeom>
          <a:noFill/>
        </p:spPr>
        <p:txBody>
          <a:bodyPr wrap="none" rtlCol="0">
            <a:spAutoFit/>
          </a:bodyPr>
          <a:lstStyle/>
          <a:p>
            <a:pPr algn="l">
              <a:spcBef>
                <a:spcPts val="0"/>
              </a:spcBef>
            </a:pPr>
            <a:r>
              <a:rPr lang="en-US" sz="1800" dirty="0">
                <a:solidFill>
                  <a:srgbClr val="FF0000"/>
                </a:solidFill>
                <a:latin typeface="+mn-lt"/>
              </a:rPr>
              <a:t>Constant P</a:t>
            </a:r>
          </a:p>
        </p:txBody>
      </p:sp>
      <p:sp>
        <p:nvSpPr>
          <p:cNvPr id="24" name="TextBox 23">
            <a:extLst>
              <a:ext uri="{FF2B5EF4-FFF2-40B4-BE49-F238E27FC236}">
                <a16:creationId xmlns:a16="http://schemas.microsoft.com/office/drawing/2014/main" id="{458AE918-A537-FDDE-B2EF-F39B74822F93}"/>
              </a:ext>
            </a:extLst>
          </p:cNvPr>
          <p:cNvSpPr txBox="1"/>
          <p:nvPr/>
        </p:nvSpPr>
        <p:spPr>
          <a:xfrm>
            <a:off x="7743731" y="3234769"/>
            <a:ext cx="1394613" cy="369332"/>
          </a:xfrm>
          <a:prstGeom prst="rect">
            <a:avLst/>
          </a:prstGeom>
          <a:noFill/>
        </p:spPr>
        <p:txBody>
          <a:bodyPr wrap="none" rtlCol="0">
            <a:spAutoFit/>
          </a:bodyPr>
          <a:lstStyle/>
          <a:p>
            <a:pPr algn="l">
              <a:spcBef>
                <a:spcPts val="0"/>
              </a:spcBef>
            </a:pPr>
            <a:r>
              <a:rPr lang="en-US" sz="1800" dirty="0">
                <a:solidFill>
                  <a:srgbClr val="FF0000"/>
                </a:solidFill>
                <a:latin typeface="+mn-lt"/>
              </a:rPr>
              <a:t>Transient dip</a:t>
            </a:r>
          </a:p>
        </p:txBody>
      </p:sp>
      <p:cxnSp>
        <p:nvCxnSpPr>
          <p:cNvPr id="28" name="Straight Arrow Connector 27">
            <a:extLst>
              <a:ext uri="{FF2B5EF4-FFF2-40B4-BE49-F238E27FC236}">
                <a16:creationId xmlns:a16="http://schemas.microsoft.com/office/drawing/2014/main" id="{AC11615E-23CA-8CF2-24B7-A09DDBE11D0D}"/>
              </a:ext>
            </a:extLst>
          </p:cNvPr>
          <p:cNvCxnSpPr>
            <a:cxnSpLocks/>
            <a:stCxn id="24" idx="1"/>
          </p:cNvCxnSpPr>
          <p:nvPr/>
        </p:nvCxnSpPr>
        <p:spPr bwMode="auto">
          <a:xfrm flipH="1">
            <a:off x="7481455" y="3419435"/>
            <a:ext cx="262276" cy="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F0365AB8-5B82-BFB5-2BAF-05C2833743EC}"/>
              </a:ext>
            </a:extLst>
          </p:cNvPr>
          <p:cNvCxnSpPr>
            <a:cxnSpLocks/>
            <a:stCxn id="21" idx="2"/>
          </p:cNvCxnSpPr>
          <p:nvPr/>
        </p:nvCxnSpPr>
        <p:spPr bwMode="auto">
          <a:xfrm>
            <a:off x="8356912" y="2896505"/>
            <a:ext cx="0" cy="201104"/>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42" name="Straight Connector 41">
            <a:extLst>
              <a:ext uri="{FF2B5EF4-FFF2-40B4-BE49-F238E27FC236}">
                <a16:creationId xmlns:a16="http://schemas.microsoft.com/office/drawing/2014/main" id="{B34C8068-8139-8273-DE7E-67C0FAAE43D9}"/>
              </a:ext>
            </a:extLst>
          </p:cNvPr>
          <p:cNvCxnSpPr/>
          <p:nvPr/>
        </p:nvCxnSpPr>
        <p:spPr bwMode="auto">
          <a:xfrm>
            <a:off x="7398327" y="1168423"/>
            <a:ext cx="0" cy="3883868"/>
          </a:xfrm>
          <a:prstGeom prst="line">
            <a:avLst/>
          </a:prstGeom>
          <a:solidFill>
            <a:schemeClr val="accent1"/>
          </a:solidFill>
          <a:ln w="19050" cap="flat" cmpd="sng" algn="ctr">
            <a:solidFill>
              <a:srgbClr val="FF0000"/>
            </a:solidFill>
            <a:prstDash val="sysDash"/>
            <a:round/>
            <a:headEnd type="none" w="med" len="med"/>
            <a:tailEnd type="none" w="med" len="med"/>
          </a:ln>
          <a:effectLst/>
        </p:spPr>
      </p:cxnSp>
      <p:cxnSp>
        <p:nvCxnSpPr>
          <p:cNvPr id="43" name="Straight Connector 42">
            <a:extLst>
              <a:ext uri="{FF2B5EF4-FFF2-40B4-BE49-F238E27FC236}">
                <a16:creationId xmlns:a16="http://schemas.microsoft.com/office/drawing/2014/main" id="{CD34041B-8154-DD54-C63F-DD845FDA1D96}"/>
              </a:ext>
            </a:extLst>
          </p:cNvPr>
          <p:cNvCxnSpPr/>
          <p:nvPr/>
        </p:nvCxnSpPr>
        <p:spPr bwMode="auto">
          <a:xfrm>
            <a:off x="9434945" y="1155675"/>
            <a:ext cx="0" cy="3883868"/>
          </a:xfrm>
          <a:prstGeom prst="line">
            <a:avLst/>
          </a:prstGeom>
          <a:solidFill>
            <a:schemeClr val="accent1"/>
          </a:solidFill>
          <a:ln w="19050" cap="flat" cmpd="sng" algn="ctr">
            <a:solidFill>
              <a:srgbClr val="FF0000"/>
            </a:solidFill>
            <a:prstDash val="sysDash"/>
            <a:round/>
            <a:headEnd type="none" w="med" len="med"/>
            <a:tailEnd type="none" w="med" len="med"/>
          </a:ln>
          <a:effectLst/>
        </p:spPr>
      </p:cxnSp>
    </p:spTree>
    <p:extLst>
      <p:ext uri="{BB962C8B-B14F-4D97-AF65-F5344CB8AC3E}">
        <p14:creationId xmlns:p14="http://schemas.microsoft.com/office/powerpoint/2010/main" val="2217416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C9F77-0086-A2C2-C71D-48EB2D2CDC46}"/>
              </a:ext>
            </a:extLst>
          </p:cNvPr>
          <p:cNvSpPr>
            <a:spLocks noGrp="1"/>
          </p:cNvSpPr>
          <p:nvPr>
            <p:ph type="title"/>
          </p:nvPr>
        </p:nvSpPr>
        <p:spPr/>
        <p:txBody>
          <a:bodyPr/>
          <a:lstStyle/>
          <a:p>
            <a:r>
              <a:rPr lang="en-US" dirty="0"/>
              <a:t>Modeling for Transmission Planning Studies </a:t>
            </a:r>
          </a:p>
        </p:txBody>
      </p:sp>
      <p:sp>
        <p:nvSpPr>
          <p:cNvPr id="5" name="Rectangle: Diagonal Corners Rounded 4">
            <a:extLst>
              <a:ext uri="{FF2B5EF4-FFF2-40B4-BE49-F238E27FC236}">
                <a16:creationId xmlns:a16="http://schemas.microsoft.com/office/drawing/2014/main" id="{0695C616-D96F-4F68-EB93-FF5C9B270183}"/>
              </a:ext>
            </a:extLst>
          </p:cNvPr>
          <p:cNvSpPr/>
          <p:nvPr/>
        </p:nvSpPr>
        <p:spPr bwMode="auto">
          <a:xfrm>
            <a:off x="1831692" y="4836718"/>
            <a:ext cx="2572138" cy="975054"/>
          </a:xfrm>
          <a:prstGeom prst="round2DiagRect">
            <a:avLst>
              <a:gd name="adj1" fmla="val 33542"/>
              <a:gd name="adj2" fmla="val 0"/>
            </a:avLst>
          </a:prstGeom>
          <a:solidFill>
            <a:schemeClr val="tx2"/>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r>
              <a:rPr kumimoji="0" lang="en-US" sz="1800" b="1" i="0" u="none" strike="noStrike" cap="none" normalizeH="0" baseline="0" dirty="0">
                <a:ln>
                  <a:noFill/>
                </a:ln>
                <a:solidFill>
                  <a:schemeClr val="bg1"/>
                </a:solidFill>
                <a:effectLst/>
                <a:latin typeface="+mn-lt"/>
              </a:rPr>
              <a:t>Slower Dynamics  and Ride-Through</a:t>
            </a:r>
          </a:p>
        </p:txBody>
      </p:sp>
      <p:sp>
        <p:nvSpPr>
          <p:cNvPr id="6" name="Rectangle: Diagonal Corners Rounded 5">
            <a:extLst>
              <a:ext uri="{FF2B5EF4-FFF2-40B4-BE49-F238E27FC236}">
                <a16:creationId xmlns:a16="http://schemas.microsoft.com/office/drawing/2014/main" id="{71D25D46-712F-9D89-0175-9344E755A1C9}"/>
              </a:ext>
            </a:extLst>
          </p:cNvPr>
          <p:cNvSpPr/>
          <p:nvPr/>
        </p:nvSpPr>
        <p:spPr bwMode="auto">
          <a:xfrm>
            <a:off x="1831692" y="3027009"/>
            <a:ext cx="2043404" cy="1216090"/>
          </a:xfrm>
          <a:prstGeom prst="round2DiagRect">
            <a:avLst>
              <a:gd name="adj1" fmla="val 29792"/>
              <a:gd name="adj2" fmla="val 0"/>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r>
              <a:rPr kumimoji="0" lang="en-US" sz="1800" b="1" i="0" u="none" strike="noStrike" cap="none" normalizeH="0" baseline="0" dirty="0">
                <a:ln>
                  <a:noFill/>
                </a:ln>
                <a:solidFill>
                  <a:schemeClr val="tx1"/>
                </a:solidFill>
                <a:effectLst/>
                <a:latin typeface="+mn-lt"/>
              </a:rPr>
              <a:t>Sub-synchronous Oscillations</a:t>
            </a:r>
          </a:p>
        </p:txBody>
      </p:sp>
      <p:sp>
        <p:nvSpPr>
          <p:cNvPr id="7" name="Rectangle: Diagonal Corners Rounded 6">
            <a:extLst>
              <a:ext uri="{FF2B5EF4-FFF2-40B4-BE49-F238E27FC236}">
                <a16:creationId xmlns:a16="http://schemas.microsoft.com/office/drawing/2014/main" id="{60A5A2CA-0564-F93A-068D-2D1E826A46EB}"/>
              </a:ext>
            </a:extLst>
          </p:cNvPr>
          <p:cNvSpPr/>
          <p:nvPr/>
        </p:nvSpPr>
        <p:spPr bwMode="auto">
          <a:xfrm>
            <a:off x="1831692" y="1314493"/>
            <a:ext cx="2043404" cy="1051247"/>
          </a:xfrm>
          <a:prstGeom prst="round2DiagRect">
            <a:avLst>
              <a:gd name="adj1" fmla="val 36042"/>
              <a:gd name="adj2" fmla="val 0"/>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0"/>
              </a:spcBef>
            </a:pPr>
            <a:r>
              <a:rPr lang="en-US" sz="1800" b="1" dirty="0" err="1">
                <a:solidFill>
                  <a:schemeClr val="tx1"/>
                </a:solidFill>
                <a:latin typeface="+mn-lt"/>
              </a:rPr>
              <a:t>Ferroresonance</a:t>
            </a:r>
            <a:endParaRPr lang="en-US" sz="1800" b="1" dirty="0">
              <a:solidFill>
                <a:schemeClr val="tx1"/>
              </a:solidFill>
              <a:latin typeface="+mn-lt"/>
            </a:endParaRPr>
          </a:p>
        </p:txBody>
      </p:sp>
      <p:sp>
        <p:nvSpPr>
          <p:cNvPr id="8" name="Rectangle: Diagonal Corners Rounded 7">
            <a:extLst>
              <a:ext uri="{FF2B5EF4-FFF2-40B4-BE49-F238E27FC236}">
                <a16:creationId xmlns:a16="http://schemas.microsoft.com/office/drawing/2014/main" id="{560CDBDC-54EA-6277-B2C5-5B9EA9D8B80A}"/>
              </a:ext>
            </a:extLst>
          </p:cNvPr>
          <p:cNvSpPr/>
          <p:nvPr/>
        </p:nvSpPr>
        <p:spPr bwMode="auto">
          <a:xfrm>
            <a:off x="6696051" y="3146000"/>
            <a:ext cx="2043404" cy="980880"/>
          </a:xfrm>
          <a:prstGeom prst="round2DiagRect">
            <a:avLst>
              <a:gd name="adj1" fmla="val 40417"/>
              <a:gd name="adj2" fmla="val 0"/>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0"/>
              </a:spcBef>
            </a:pPr>
            <a:r>
              <a:rPr lang="en-US" sz="1800" b="1" dirty="0">
                <a:solidFill>
                  <a:schemeClr val="tx1"/>
                </a:solidFill>
                <a:latin typeface="+mn-lt"/>
              </a:rPr>
              <a:t>Flicker</a:t>
            </a:r>
          </a:p>
        </p:txBody>
      </p:sp>
      <p:sp>
        <p:nvSpPr>
          <p:cNvPr id="9" name="Rectangle: Diagonal Corners Rounded 8">
            <a:extLst>
              <a:ext uri="{FF2B5EF4-FFF2-40B4-BE49-F238E27FC236}">
                <a16:creationId xmlns:a16="http://schemas.microsoft.com/office/drawing/2014/main" id="{4FAB9F73-B940-B72B-130A-B98B0FA23573}"/>
              </a:ext>
            </a:extLst>
          </p:cNvPr>
          <p:cNvSpPr/>
          <p:nvPr/>
        </p:nvSpPr>
        <p:spPr bwMode="auto">
          <a:xfrm>
            <a:off x="4403830" y="2550406"/>
            <a:ext cx="2043404" cy="980880"/>
          </a:xfrm>
          <a:prstGeom prst="round2DiagRect">
            <a:avLst>
              <a:gd name="adj1" fmla="val 33542"/>
              <a:gd name="adj2" fmla="val 0"/>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r>
              <a:rPr kumimoji="0" lang="en-US" sz="1800" b="1" i="0" u="none" strike="noStrike" cap="none" normalizeH="0" baseline="0" dirty="0">
                <a:ln>
                  <a:noFill/>
                </a:ln>
                <a:solidFill>
                  <a:schemeClr val="tx1"/>
                </a:solidFill>
                <a:effectLst/>
                <a:latin typeface="+mn-lt"/>
              </a:rPr>
              <a:t>Fast controller interactions </a:t>
            </a:r>
          </a:p>
        </p:txBody>
      </p:sp>
      <p:sp>
        <p:nvSpPr>
          <p:cNvPr id="10" name="Rectangle: Diagonal Corners Rounded 9">
            <a:extLst>
              <a:ext uri="{FF2B5EF4-FFF2-40B4-BE49-F238E27FC236}">
                <a16:creationId xmlns:a16="http://schemas.microsoft.com/office/drawing/2014/main" id="{C092174F-A72E-308A-EF92-A192AC58FB24}"/>
              </a:ext>
            </a:extLst>
          </p:cNvPr>
          <p:cNvSpPr/>
          <p:nvPr/>
        </p:nvSpPr>
        <p:spPr bwMode="auto">
          <a:xfrm>
            <a:off x="4403830" y="1314493"/>
            <a:ext cx="2429069" cy="1051247"/>
          </a:xfrm>
          <a:prstGeom prst="round2DiagRect">
            <a:avLst>
              <a:gd name="adj1" fmla="val 36042"/>
              <a:gd name="adj2" fmla="val 0"/>
            </a:avLst>
          </a:prstGeom>
          <a:solidFill>
            <a:schemeClr val="bg2"/>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r>
              <a:rPr lang="en-US" sz="1800" b="1" dirty="0">
                <a:solidFill>
                  <a:schemeClr val="bg1"/>
                </a:solidFill>
                <a:latin typeface="+mn-lt"/>
              </a:rPr>
              <a:t>Harmonics and switching transients</a:t>
            </a:r>
            <a:endParaRPr kumimoji="0" lang="en-US" sz="1800" b="1" i="0" u="none" strike="noStrike" cap="none" normalizeH="0" baseline="0" dirty="0">
              <a:ln>
                <a:noFill/>
              </a:ln>
              <a:solidFill>
                <a:schemeClr val="bg1"/>
              </a:solidFill>
              <a:effectLst/>
              <a:latin typeface="+mn-lt"/>
            </a:endParaRPr>
          </a:p>
        </p:txBody>
      </p:sp>
      <p:cxnSp>
        <p:nvCxnSpPr>
          <p:cNvPr id="12" name="Straight Connector 11">
            <a:extLst>
              <a:ext uri="{FF2B5EF4-FFF2-40B4-BE49-F238E27FC236}">
                <a16:creationId xmlns:a16="http://schemas.microsoft.com/office/drawing/2014/main" id="{43589C99-6ABC-72F7-FE80-6B0A5386EFFF}"/>
              </a:ext>
            </a:extLst>
          </p:cNvPr>
          <p:cNvCxnSpPr>
            <a:cxnSpLocks/>
          </p:cNvCxnSpPr>
          <p:nvPr/>
        </p:nvCxnSpPr>
        <p:spPr bwMode="auto">
          <a:xfrm>
            <a:off x="1430475" y="4427765"/>
            <a:ext cx="9843796"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9" name="Straight Arrow Connector 18">
            <a:extLst>
              <a:ext uri="{FF2B5EF4-FFF2-40B4-BE49-F238E27FC236}">
                <a16:creationId xmlns:a16="http://schemas.microsoft.com/office/drawing/2014/main" id="{9EA24B46-0ECE-51CC-43E4-05014306DFA1}"/>
              </a:ext>
            </a:extLst>
          </p:cNvPr>
          <p:cNvCxnSpPr>
            <a:cxnSpLocks/>
          </p:cNvCxnSpPr>
          <p:nvPr/>
        </p:nvCxnSpPr>
        <p:spPr bwMode="auto">
          <a:xfrm flipV="1">
            <a:off x="1430475" y="1171381"/>
            <a:ext cx="0" cy="4862805"/>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21" name="TextBox 20">
            <a:extLst>
              <a:ext uri="{FF2B5EF4-FFF2-40B4-BE49-F238E27FC236}">
                <a16:creationId xmlns:a16="http://schemas.microsoft.com/office/drawing/2014/main" id="{53A5C93B-5A34-E17A-0E56-EF4A505AB690}"/>
              </a:ext>
            </a:extLst>
          </p:cNvPr>
          <p:cNvSpPr txBox="1"/>
          <p:nvPr/>
        </p:nvSpPr>
        <p:spPr>
          <a:xfrm>
            <a:off x="527272" y="5751706"/>
            <a:ext cx="764953" cy="369332"/>
          </a:xfrm>
          <a:prstGeom prst="rect">
            <a:avLst/>
          </a:prstGeom>
          <a:noFill/>
        </p:spPr>
        <p:txBody>
          <a:bodyPr wrap="none" rtlCol="0">
            <a:spAutoFit/>
          </a:bodyPr>
          <a:lstStyle/>
          <a:p>
            <a:pPr algn="l">
              <a:spcBef>
                <a:spcPts val="0"/>
              </a:spcBef>
            </a:pPr>
            <a:r>
              <a:rPr lang="en-US" sz="1800" dirty="0">
                <a:solidFill>
                  <a:schemeClr val="tx1"/>
                </a:solidFill>
                <a:latin typeface="+mn-lt"/>
              </a:rPr>
              <a:t>0.1 Hz</a:t>
            </a:r>
          </a:p>
        </p:txBody>
      </p:sp>
      <p:sp>
        <p:nvSpPr>
          <p:cNvPr id="22" name="TextBox 21">
            <a:extLst>
              <a:ext uri="{FF2B5EF4-FFF2-40B4-BE49-F238E27FC236}">
                <a16:creationId xmlns:a16="http://schemas.microsoft.com/office/drawing/2014/main" id="{4218AD7C-7DBB-5DE6-1BA4-5CBD8A65CC47}"/>
              </a:ext>
            </a:extLst>
          </p:cNvPr>
          <p:cNvSpPr txBox="1"/>
          <p:nvPr/>
        </p:nvSpPr>
        <p:spPr>
          <a:xfrm>
            <a:off x="365760" y="4243099"/>
            <a:ext cx="1064715" cy="369332"/>
          </a:xfrm>
          <a:prstGeom prst="rect">
            <a:avLst/>
          </a:prstGeom>
          <a:noFill/>
        </p:spPr>
        <p:txBody>
          <a:bodyPr wrap="none" rtlCol="0">
            <a:spAutoFit/>
          </a:bodyPr>
          <a:lstStyle/>
          <a:p>
            <a:pPr algn="l">
              <a:spcBef>
                <a:spcPts val="0"/>
              </a:spcBef>
            </a:pPr>
            <a:r>
              <a:rPr lang="en-US" sz="1800" dirty="0">
                <a:solidFill>
                  <a:schemeClr val="tx1"/>
                </a:solidFill>
                <a:latin typeface="+mn-lt"/>
              </a:rPr>
              <a:t>10 -15 Hz</a:t>
            </a:r>
          </a:p>
        </p:txBody>
      </p:sp>
      <p:sp>
        <p:nvSpPr>
          <p:cNvPr id="24" name="TextBox 23">
            <a:extLst>
              <a:ext uri="{FF2B5EF4-FFF2-40B4-BE49-F238E27FC236}">
                <a16:creationId xmlns:a16="http://schemas.microsoft.com/office/drawing/2014/main" id="{368F28F3-78DA-67EF-8998-3E120C413AD1}"/>
              </a:ext>
            </a:extLst>
          </p:cNvPr>
          <p:cNvSpPr txBox="1"/>
          <p:nvPr/>
        </p:nvSpPr>
        <p:spPr>
          <a:xfrm>
            <a:off x="377390" y="1214968"/>
            <a:ext cx="1107739" cy="369332"/>
          </a:xfrm>
          <a:prstGeom prst="rect">
            <a:avLst/>
          </a:prstGeom>
          <a:noFill/>
        </p:spPr>
        <p:txBody>
          <a:bodyPr wrap="none" rtlCol="0">
            <a:spAutoFit/>
          </a:bodyPr>
          <a:lstStyle/>
          <a:p>
            <a:pPr algn="l">
              <a:spcBef>
                <a:spcPts val="0"/>
              </a:spcBef>
            </a:pPr>
            <a:r>
              <a:rPr lang="en-US" sz="1800" dirty="0">
                <a:solidFill>
                  <a:schemeClr val="tx1"/>
                </a:solidFill>
                <a:latin typeface="+mn-lt"/>
              </a:rPr>
              <a:t>kHz range</a:t>
            </a:r>
          </a:p>
        </p:txBody>
      </p:sp>
      <p:sp>
        <p:nvSpPr>
          <p:cNvPr id="25" name="TextBox 24">
            <a:extLst>
              <a:ext uri="{FF2B5EF4-FFF2-40B4-BE49-F238E27FC236}">
                <a16:creationId xmlns:a16="http://schemas.microsoft.com/office/drawing/2014/main" id="{1FB6EBCF-AD59-14A1-1C1C-29DC35AFEA15}"/>
              </a:ext>
            </a:extLst>
          </p:cNvPr>
          <p:cNvSpPr txBox="1"/>
          <p:nvPr/>
        </p:nvSpPr>
        <p:spPr>
          <a:xfrm>
            <a:off x="9165553" y="4704784"/>
            <a:ext cx="2108718" cy="830997"/>
          </a:xfrm>
          <a:prstGeom prst="rect">
            <a:avLst/>
          </a:prstGeom>
          <a:noFill/>
        </p:spPr>
        <p:txBody>
          <a:bodyPr wrap="square" rtlCol="0">
            <a:spAutoFit/>
          </a:bodyPr>
          <a:lstStyle/>
          <a:p>
            <a:pPr algn="l">
              <a:spcBef>
                <a:spcPts val="0"/>
              </a:spcBef>
            </a:pPr>
            <a:r>
              <a:rPr lang="en-US" sz="2400" b="1" dirty="0">
                <a:solidFill>
                  <a:schemeClr val="tx2"/>
                </a:solidFill>
                <a:latin typeface="+mj-lt"/>
              </a:rPr>
              <a:t>Phasor simulators</a:t>
            </a:r>
          </a:p>
        </p:txBody>
      </p:sp>
      <p:sp>
        <p:nvSpPr>
          <p:cNvPr id="26" name="TextBox 25">
            <a:extLst>
              <a:ext uri="{FF2B5EF4-FFF2-40B4-BE49-F238E27FC236}">
                <a16:creationId xmlns:a16="http://schemas.microsoft.com/office/drawing/2014/main" id="{9837B98E-A06E-FD11-670F-7DD5FF753F4A}"/>
              </a:ext>
            </a:extLst>
          </p:cNvPr>
          <p:cNvSpPr txBox="1"/>
          <p:nvPr/>
        </p:nvSpPr>
        <p:spPr>
          <a:xfrm>
            <a:off x="9165553" y="2151540"/>
            <a:ext cx="1849321" cy="830997"/>
          </a:xfrm>
          <a:prstGeom prst="rect">
            <a:avLst/>
          </a:prstGeom>
          <a:noFill/>
        </p:spPr>
        <p:txBody>
          <a:bodyPr wrap="square" rtlCol="0">
            <a:spAutoFit/>
          </a:bodyPr>
          <a:lstStyle/>
          <a:p>
            <a:pPr algn="l">
              <a:spcBef>
                <a:spcPts val="0"/>
              </a:spcBef>
            </a:pPr>
            <a:r>
              <a:rPr lang="en-US" sz="2400" b="1" dirty="0">
                <a:solidFill>
                  <a:schemeClr val="accent5"/>
                </a:solidFill>
                <a:latin typeface="+mj-lt"/>
              </a:rPr>
              <a:t>EMT simulators</a:t>
            </a:r>
          </a:p>
        </p:txBody>
      </p:sp>
      <p:cxnSp>
        <p:nvCxnSpPr>
          <p:cNvPr id="30" name="Straight Arrow Connector 29">
            <a:extLst>
              <a:ext uri="{FF2B5EF4-FFF2-40B4-BE49-F238E27FC236}">
                <a16:creationId xmlns:a16="http://schemas.microsoft.com/office/drawing/2014/main" id="{5CDB3A7B-82DE-E9E8-9A7A-93CCB1E48053}"/>
              </a:ext>
            </a:extLst>
          </p:cNvPr>
          <p:cNvCxnSpPr>
            <a:cxnSpLocks/>
          </p:cNvCxnSpPr>
          <p:nvPr/>
        </p:nvCxnSpPr>
        <p:spPr bwMode="auto">
          <a:xfrm flipV="1">
            <a:off x="11190296" y="2021587"/>
            <a:ext cx="0" cy="813709"/>
          </a:xfrm>
          <a:prstGeom prst="straightConnector1">
            <a:avLst/>
          </a:prstGeom>
          <a:solidFill>
            <a:schemeClr val="accent1"/>
          </a:solidFill>
          <a:ln w="38100" cap="flat" cmpd="sng" algn="ctr">
            <a:solidFill>
              <a:schemeClr val="accent5"/>
            </a:solidFill>
            <a:prstDash val="solid"/>
            <a:round/>
            <a:headEnd type="none" w="med" len="med"/>
            <a:tailEnd type="triangle"/>
          </a:ln>
          <a:effectLst/>
        </p:spPr>
      </p:cxnSp>
      <p:cxnSp>
        <p:nvCxnSpPr>
          <p:cNvPr id="32" name="Straight Arrow Connector 31">
            <a:extLst>
              <a:ext uri="{FF2B5EF4-FFF2-40B4-BE49-F238E27FC236}">
                <a16:creationId xmlns:a16="http://schemas.microsoft.com/office/drawing/2014/main" id="{56F21654-9903-CFEF-3C2B-502DF97D2AE9}"/>
              </a:ext>
            </a:extLst>
          </p:cNvPr>
          <p:cNvCxnSpPr>
            <a:cxnSpLocks/>
          </p:cNvCxnSpPr>
          <p:nvPr/>
        </p:nvCxnSpPr>
        <p:spPr bwMode="auto">
          <a:xfrm>
            <a:off x="11274271" y="4614678"/>
            <a:ext cx="0" cy="807690"/>
          </a:xfrm>
          <a:prstGeom prst="straightConnector1">
            <a:avLst/>
          </a:prstGeom>
          <a:solidFill>
            <a:schemeClr val="accent1"/>
          </a:solidFill>
          <a:ln w="38100" cap="flat" cmpd="sng" algn="ctr">
            <a:solidFill>
              <a:schemeClr val="tx2"/>
            </a:solidFill>
            <a:prstDash val="solid"/>
            <a:round/>
            <a:headEnd type="none" w="med" len="med"/>
            <a:tailEnd type="triangle"/>
          </a:ln>
          <a:effectLst/>
        </p:spPr>
      </p:cxnSp>
      <p:sp>
        <p:nvSpPr>
          <p:cNvPr id="35" name="TextBox 34">
            <a:extLst>
              <a:ext uri="{FF2B5EF4-FFF2-40B4-BE49-F238E27FC236}">
                <a16:creationId xmlns:a16="http://schemas.microsoft.com/office/drawing/2014/main" id="{C114B67E-F8D8-A0E8-C5CF-14D7055C3522}"/>
              </a:ext>
            </a:extLst>
          </p:cNvPr>
          <p:cNvSpPr txBox="1"/>
          <p:nvPr/>
        </p:nvSpPr>
        <p:spPr>
          <a:xfrm>
            <a:off x="9165552" y="2926551"/>
            <a:ext cx="2024742" cy="584775"/>
          </a:xfrm>
          <a:prstGeom prst="rect">
            <a:avLst/>
          </a:prstGeom>
          <a:noFill/>
        </p:spPr>
        <p:txBody>
          <a:bodyPr wrap="square" rtlCol="0">
            <a:spAutoFit/>
          </a:bodyPr>
          <a:lstStyle/>
          <a:p>
            <a:pPr algn="l">
              <a:spcBef>
                <a:spcPts val="0"/>
              </a:spcBef>
            </a:pPr>
            <a:r>
              <a:rPr lang="en-US" b="1" dirty="0">
                <a:solidFill>
                  <a:schemeClr val="accent5"/>
                </a:solidFill>
                <a:latin typeface="+mj-lt"/>
              </a:rPr>
              <a:t>Lack of information</a:t>
            </a:r>
          </a:p>
        </p:txBody>
      </p:sp>
      <p:sp>
        <p:nvSpPr>
          <p:cNvPr id="36" name="TextBox 35">
            <a:extLst>
              <a:ext uri="{FF2B5EF4-FFF2-40B4-BE49-F238E27FC236}">
                <a16:creationId xmlns:a16="http://schemas.microsoft.com/office/drawing/2014/main" id="{459AE4F9-C8ED-1C45-A521-26C0B530FFE0}"/>
              </a:ext>
            </a:extLst>
          </p:cNvPr>
          <p:cNvSpPr txBox="1"/>
          <p:nvPr/>
        </p:nvSpPr>
        <p:spPr>
          <a:xfrm>
            <a:off x="9165552" y="5457495"/>
            <a:ext cx="2108718" cy="646331"/>
          </a:xfrm>
          <a:prstGeom prst="rect">
            <a:avLst/>
          </a:prstGeom>
          <a:noFill/>
        </p:spPr>
        <p:txBody>
          <a:bodyPr wrap="square" rtlCol="0">
            <a:spAutoFit/>
          </a:bodyPr>
          <a:lstStyle/>
          <a:p>
            <a:pPr algn="l">
              <a:spcBef>
                <a:spcPts val="0"/>
              </a:spcBef>
            </a:pPr>
            <a:r>
              <a:rPr lang="en-US" sz="1800" b="1" dirty="0">
                <a:solidFill>
                  <a:schemeClr val="tx2"/>
                </a:solidFill>
                <a:latin typeface="+mj-lt"/>
              </a:rPr>
              <a:t>Lack of models and information</a:t>
            </a:r>
          </a:p>
        </p:txBody>
      </p:sp>
    </p:spTree>
    <p:extLst>
      <p:ext uri="{BB962C8B-B14F-4D97-AF65-F5344CB8AC3E}">
        <p14:creationId xmlns:p14="http://schemas.microsoft.com/office/powerpoint/2010/main" val="1551862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67C06-A65C-9172-3FD6-A50FBBD67D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4B159C-456D-D40B-A8A9-CB37C5EF4D0C}"/>
              </a:ext>
            </a:extLst>
          </p:cNvPr>
          <p:cNvSpPr>
            <a:spLocks noGrp="1"/>
          </p:cNvSpPr>
          <p:nvPr>
            <p:ph type="title"/>
          </p:nvPr>
        </p:nvSpPr>
        <p:spPr/>
        <p:txBody>
          <a:bodyPr/>
          <a:lstStyle/>
          <a:p>
            <a:r>
              <a:rPr lang="en-US" dirty="0"/>
              <a:t>EMT vs Phasor Model – What are the needs?</a:t>
            </a:r>
          </a:p>
        </p:txBody>
      </p:sp>
      <p:graphicFrame>
        <p:nvGraphicFramePr>
          <p:cNvPr id="16" name="Table 15">
            <a:extLst>
              <a:ext uri="{FF2B5EF4-FFF2-40B4-BE49-F238E27FC236}">
                <a16:creationId xmlns:a16="http://schemas.microsoft.com/office/drawing/2014/main" id="{08CD27D7-CBE4-7A50-C354-0BED11CE7453}"/>
              </a:ext>
            </a:extLst>
          </p:cNvPr>
          <p:cNvGraphicFramePr>
            <a:graphicFrameLocks noGrp="1"/>
          </p:cNvGraphicFramePr>
          <p:nvPr>
            <p:extLst>
              <p:ext uri="{D42A27DB-BD31-4B8C-83A1-F6EECF244321}">
                <p14:modId xmlns:p14="http://schemas.microsoft.com/office/powerpoint/2010/main" val="1796086510"/>
              </p:ext>
            </p:extLst>
          </p:nvPr>
        </p:nvGraphicFramePr>
        <p:xfrm>
          <a:off x="466531" y="999584"/>
          <a:ext cx="10907486" cy="5273040"/>
        </p:xfrm>
        <a:graphic>
          <a:graphicData uri="http://schemas.openxmlformats.org/drawingml/2006/table">
            <a:tbl>
              <a:tblPr firstRow="1" bandRow="1">
                <a:tableStyleId>{5C22544A-7EE6-4342-B048-85BDC9FD1C3A}</a:tableStyleId>
              </a:tblPr>
              <a:tblGrid>
                <a:gridCol w="2859283">
                  <a:extLst>
                    <a:ext uri="{9D8B030D-6E8A-4147-A177-3AD203B41FA5}">
                      <a16:colId xmlns:a16="http://schemas.microsoft.com/office/drawing/2014/main" val="550341186"/>
                    </a:ext>
                  </a:extLst>
                </a:gridCol>
                <a:gridCol w="4412374">
                  <a:extLst>
                    <a:ext uri="{9D8B030D-6E8A-4147-A177-3AD203B41FA5}">
                      <a16:colId xmlns:a16="http://schemas.microsoft.com/office/drawing/2014/main" val="3737280796"/>
                    </a:ext>
                  </a:extLst>
                </a:gridCol>
                <a:gridCol w="3635829">
                  <a:extLst>
                    <a:ext uri="{9D8B030D-6E8A-4147-A177-3AD203B41FA5}">
                      <a16:colId xmlns:a16="http://schemas.microsoft.com/office/drawing/2014/main" val="2905151018"/>
                    </a:ext>
                  </a:extLst>
                </a:gridCol>
              </a:tblGrid>
              <a:tr h="370840">
                <a:tc>
                  <a:txBody>
                    <a:bodyPr/>
                    <a:lstStyle/>
                    <a:p>
                      <a:pPr algn="ctr"/>
                      <a:endParaRPr lang="en-US" sz="3200" dirty="0"/>
                    </a:p>
                  </a:txBody>
                  <a:tcPr>
                    <a:noFill/>
                  </a:tcPr>
                </a:tc>
                <a:tc>
                  <a:txBody>
                    <a:bodyPr/>
                    <a:lstStyle/>
                    <a:p>
                      <a:pPr algn="ctr"/>
                      <a:r>
                        <a:rPr lang="en-US" sz="3200" dirty="0"/>
                        <a:t>EMT</a:t>
                      </a:r>
                    </a:p>
                  </a:txBody>
                  <a:tcPr/>
                </a:tc>
                <a:tc>
                  <a:txBody>
                    <a:bodyPr/>
                    <a:lstStyle/>
                    <a:p>
                      <a:pPr algn="ctr"/>
                      <a:r>
                        <a:rPr lang="en-US" sz="3200" dirty="0"/>
                        <a:t>Phasor</a:t>
                      </a:r>
                    </a:p>
                  </a:txBody>
                  <a:tcPr/>
                </a:tc>
                <a:extLst>
                  <a:ext uri="{0D108BD9-81ED-4DB2-BD59-A6C34878D82A}">
                    <a16:rowId xmlns:a16="http://schemas.microsoft.com/office/drawing/2014/main" val="3792254195"/>
                  </a:ext>
                </a:extLst>
              </a:tr>
              <a:tr h="370840">
                <a:tc>
                  <a:txBody>
                    <a:bodyPr/>
                    <a:lstStyle/>
                    <a:p>
                      <a:pPr algn="ctr"/>
                      <a:r>
                        <a:rPr lang="en-US" sz="3200" b="1" dirty="0"/>
                        <a:t>Generic</a:t>
                      </a:r>
                    </a:p>
                  </a:txBody>
                  <a:tcPr anchor="ctr"/>
                </a:tc>
                <a:tc>
                  <a:txBody>
                    <a:bodyPr/>
                    <a:lstStyle/>
                    <a:p>
                      <a:r>
                        <a:rPr lang="en-US" sz="2400" dirty="0"/>
                        <a:t>Develop understanding of device at hand, Screen for possible risks, Possibly use as starting point of OEM models.  </a:t>
                      </a:r>
                      <a:r>
                        <a:rPr lang="en-US" sz="2400" b="1" dirty="0">
                          <a:solidFill>
                            <a:srgbClr val="FF0000"/>
                          </a:solidFill>
                        </a:rPr>
                        <a:t>Not suitable for issue resolution</a:t>
                      </a:r>
                    </a:p>
                  </a:txBody>
                  <a:tcPr/>
                </a:tc>
                <a:tc>
                  <a:txBody>
                    <a:bodyPr/>
                    <a:lstStyle/>
                    <a:p>
                      <a:r>
                        <a:rPr lang="en-US" sz="2400" dirty="0"/>
                        <a:t>Long-term assessments, Bulk system reliability risks. </a:t>
                      </a:r>
                      <a:r>
                        <a:rPr lang="en-US" sz="2400" b="1" dirty="0">
                          <a:solidFill>
                            <a:srgbClr val="FF0000"/>
                          </a:solidFill>
                        </a:rPr>
                        <a:t>Not suitable for equipment specific dynamics that might be of interest.</a:t>
                      </a:r>
                    </a:p>
                  </a:txBody>
                  <a:tcPr/>
                </a:tc>
                <a:extLst>
                  <a:ext uri="{0D108BD9-81ED-4DB2-BD59-A6C34878D82A}">
                    <a16:rowId xmlns:a16="http://schemas.microsoft.com/office/drawing/2014/main" val="410400994"/>
                  </a:ext>
                </a:extLst>
              </a:tr>
              <a:tr h="370840">
                <a:tc>
                  <a:txBody>
                    <a:bodyPr/>
                    <a:lstStyle/>
                    <a:p>
                      <a:pPr algn="ctr"/>
                      <a:r>
                        <a:rPr lang="en-US" sz="3200" b="1" dirty="0"/>
                        <a:t>Vendor Specific</a:t>
                      </a:r>
                    </a:p>
                  </a:txBody>
                  <a:tcPr anchor="ctr"/>
                </a:tc>
                <a:tc>
                  <a:txBody>
                    <a:bodyPr/>
                    <a:lstStyle/>
                    <a:p>
                      <a:r>
                        <a:rPr lang="en-US" sz="2400" kern="1200" dirty="0">
                          <a:solidFill>
                            <a:schemeClr val="dk1"/>
                          </a:solidFill>
                          <a:latin typeface="+mn-lt"/>
                          <a:ea typeface="+mn-ea"/>
                          <a:cs typeface="+mn-cs"/>
                        </a:rPr>
                        <a:t>Actual risk screening, solution for issues arising at facilities. </a:t>
                      </a:r>
                      <a:r>
                        <a:rPr lang="en-US" sz="2400" b="1" kern="1200" dirty="0">
                          <a:solidFill>
                            <a:srgbClr val="FF0000"/>
                          </a:solidFill>
                          <a:latin typeface="+mn-lt"/>
                          <a:ea typeface="+mn-ea"/>
                          <a:cs typeface="+mn-cs"/>
                        </a:rPr>
                        <a:t>Not suitable for developing understanding of device at hand (generally)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latin typeface="+mn-lt"/>
                          <a:ea typeface="+mn-ea"/>
                          <a:cs typeface="+mn-cs"/>
                        </a:rPr>
                        <a:t>Actual risk screening, solution for issues arising at facilities not represented by generic models. </a:t>
                      </a:r>
                      <a:r>
                        <a:rPr lang="en-US" sz="2400" b="1" kern="1200" dirty="0">
                          <a:solidFill>
                            <a:srgbClr val="FF0000"/>
                          </a:solidFill>
                          <a:latin typeface="+mn-lt"/>
                          <a:ea typeface="+mn-ea"/>
                          <a:cs typeface="+mn-cs"/>
                        </a:rPr>
                        <a:t>Not very suitable for long term assessments</a:t>
                      </a:r>
                    </a:p>
                    <a:p>
                      <a:endParaRPr lang="en-US" sz="3200" dirty="0"/>
                    </a:p>
                  </a:txBody>
                  <a:tcPr/>
                </a:tc>
                <a:extLst>
                  <a:ext uri="{0D108BD9-81ED-4DB2-BD59-A6C34878D82A}">
                    <a16:rowId xmlns:a16="http://schemas.microsoft.com/office/drawing/2014/main" val="3305639539"/>
                  </a:ext>
                </a:extLst>
              </a:tr>
            </a:tbl>
          </a:graphicData>
        </a:graphic>
      </p:graphicFrame>
    </p:spTree>
    <p:extLst>
      <p:ext uri="{BB962C8B-B14F-4D97-AF65-F5344CB8AC3E}">
        <p14:creationId xmlns:p14="http://schemas.microsoft.com/office/powerpoint/2010/main" val="187550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21CF195-6710-3AD4-1C4F-9BC659E56419}"/>
              </a:ext>
            </a:extLst>
          </p:cNvPr>
          <p:cNvPicPr>
            <a:picLocks noChangeAspect="1"/>
          </p:cNvPicPr>
          <p:nvPr/>
        </p:nvPicPr>
        <p:blipFill>
          <a:blip r:embed="rId2"/>
          <a:stretch>
            <a:fillRect/>
          </a:stretch>
        </p:blipFill>
        <p:spPr>
          <a:xfrm>
            <a:off x="857448" y="1146004"/>
            <a:ext cx="10293152" cy="4726095"/>
          </a:xfrm>
          <a:prstGeom prst="rect">
            <a:avLst/>
          </a:prstGeom>
        </p:spPr>
      </p:pic>
      <p:sp>
        <p:nvSpPr>
          <p:cNvPr id="9" name="Title 8">
            <a:extLst>
              <a:ext uri="{FF2B5EF4-FFF2-40B4-BE49-F238E27FC236}">
                <a16:creationId xmlns:a16="http://schemas.microsoft.com/office/drawing/2014/main" id="{EA13F784-FF0A-8D97-646B-25532B44675E}"/>
              </a:ext>
            </a:extLst>
          </p:cNvPr>
          <p:cNvSpPr>
            <a:spLocks noGrp="1"/>
          </p:cNvSpPr>
          <p:nvPr>
            <p:ph type="title"/>
          </p:nvPr>
        </p:nvSpPr>
        <p:spPr/>
        <p:txBody>
          <a:bodyPr/>
          <a:lstStyle/>
          <a:p>
            <a:r>
              <a:rPr lang="en-US" dirty="0"/>
              <a:t>Positive Sequence Model for Data Center Load</a:t>
            </a:r>
          </a:p>
        </p:txBody>
      </p:sp>
      <p:sp>
        <p:nvSpPr>
          <p:cNvPr id="4" name="Rectangle 3">
            <a:extLst>
              <a:ext uri="{FF2B5EF4-FFF2-40B4-BE49-F238E27FC236}">
                <a16:creationId xmlns:a16="http://schemas.microsoft.com/office/drawing/2014/main" id="{0901CFFA-FEE1-9DEE-B7B4-1FE5E5DE9B3D}"/>
              </a:ext>
            </a:extLst>
          </p:cNvPr>
          <p:cNvSpPr/>
          <p:nvPr/>
        </p:nvSpPr>
        <p:spPr bwMode="auto">
          <a:xfrm>
            <a:off x="857448" y="1934633"/>
            <a:ext cx="2783219" cy="2628900"/>
          </a:xfrm>
          <a:prstGeom prst="rect">
            <a:avLst/>
          </a:prstGeom>
          <a:solidFill>
            <a:schemeClr val="accent1">
              <a:lumMod val="20000"/>
              <a:lumOff val="80000"/>
              <a:alpha val="3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5" name="Rectangle 4">
            <a:extLst>
              <a:ext uri="{FF2B5EF4-FFF2-40B4-BE49-F238E27FC236}">
                <a16:creationId xmlns:a16="http://schemas.microsoft.com/office/drawing/2014/main" id="{FD50C0C4-A741-8842-20EA-03BA0EF22105}"/>
              </a:ext>
            </a:extLst>
          </p:cNvPr>
          <p:cNvSpPr/>
          <p:nvPr/>
        </p:nvSpPr>
        <p:spPr bwMode="auto">
          <a:xfrm>
            <a:off x="4474633" y="1049867"/>
            <a:ext cx="2290234" cy="4381499"/>
          </a:xfrm>
          <a:prstGeom prst="rect">
            <a:avLst/>
          </a:prstGeom>
          <a:solidFill>
            <a:schemeClr val="accent3">
              <a:lumMod val="20000"/>
              <a:lumOff val="80000"/>
              <a:alpha val="3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6" name="Rectangle 5">
            <a:extLst>
              <a:ext uri="{FF2B5EF4-FFF2-40B4-BE49-F238E27FC236}">
                <a16:creationId xmlns:a16="http://schemas.microsoft.com/office/drawing/2014/main" id="{F46FD117-3A74-CF8F-E3C5-4C4F1D0E6B57}"/>
              </a:ext>
            </a:extLst>
          </p:cNvPr>
          <p:cNvSpPr/>
          <p:nvPr/>
        </p:nvSpPr>
        <p:spPr bwMode="auto">
          <a:xfrm>
            <a:off x="6824133" y="1049867"/>
            <a:ext cx="2290234" cy="4381499"/>
          </a:xfrm>
          <a:prstGeom prst="rect">
            <a:avLst/>
          </a:prstGeom>
          <a:solidFill>
            <a:schemeClr val="accent5">
              <a:lumMod val="20000"/>
              <a:lumOff val="80000"/>
              <a:alpha val="3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7" name="Rectangle 6">
            <a:extLst>
              <a:ext uri="{FF2B5EF4-FFF2-40B4-BE49-F238E27FC236}">
                <a16:creationId xmlns:a16="http://schemas.microsoft.com/office/drawing/2014/main" id="{657B7CA8-944B-91FE-272A-1AC623A43FFE}"/>
              </a:ext>
            </a:extLst>
          </p:cNvPr>
          <p:cNvSpPr/>
          <p:nvPr/>
        </p:nvSpPr>
        <p:spPr bwMode="auto">
          <a:xfrm>
            <a:off x="3713790" y="1010220"/>
            <a:ext cx="701577" cy="4381499"/>
          </a:xfrm>
          <a:prstGeom prst="rect">
            <a:avLst/>
          </a:prstGeom>
          <a:solidFill>
            <a:schemeClr val="tx2">
              <a:lumMod val="20000"/>
              <a:lumOff val="80000"/>
              <a:alpha val="3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11" name="TextBox 10">
            <a:extLst>
              <a:ext uri="{FF2B5EF4-FFF2-40B4-BE49-F238E27FC236}">
                <a16:creationId xmlns:a16="http://schemas.microsoft.com/office/drawing/2014/main" id="{0E27A503-1F78-A7F8-C823-9C70119E86CB}"/>
              </a:ext>
            </a:extLst>
          </p:cNvPr>
          <p:cNvSpPr txBox="1"/>
          <p:nvPr/>
        </p:nvSpPr>
        <p:spPr>
          <a:xfrm>
            <a:off x="365760" y="1049867"/>
            <a:ext cx="2783219" cy="646331"/>
          </a:xfrm>
          <a:prstGeom prst="rect">
            <a:avLst/>
          </a:prstGeom>
          <a:noFill/>
          <a:ln>
            <a:solidFill>
              <a:schemeClr val="tx1"/>
            </a:solidFill>
          </a:ln>
        </p:spPr>
        <p:txBody>
          <a:bodyPr wrap="square" rtlCol="0">
            <a:spAutoFit/>
          </a:bodyPr>
          <a:lstStyle/>
          <a:p>
            <a:pPr algn="l">
              <a:spcBef>
                <a:spcPts val="0"/>
              </a:spcBef>
            </a:pPr>
            <a:r>
              <a:rPr lang="en-US" sz="1800" b="1" dirty="0">
                <a:solidFill>
                  <a:schemeClr val="tx2"/>
                </a:solidFill>
                <a:latin typeface="+mn-lt"/>
              </a:rPr>
              <a:t>Dynamics due to process controls (Inverter Control)</a:t>
            </a:r>
          </a:p>
        </p:txBody>
      </p:sp>
      <p:cxnSp>
        <p:nvCxnSpPr>
          <p:cNvPr id="17" name="Straight Arrow Connector 16">
            <a:extLst>
              <a:ext uri="{FF2B5EF4-FFF2-40B4-BE49-F238E27FC236}">
                <a16:creationId xmlns:a16="http://schemas.microsoft.com/office/drawing/2014/main" id="{995D5B75-FDDA-D277-078B-F4434D01A715}"/>
              </a:ext>
            </a:extLst>
          </p:cNvPr>
          <p:cNvCxnSpPr>
            <a:cxnSpLocks/>
            <a:stCxn id="11" idx="2"/>
          </p:cNvCxnSpPr>
          <p:nvPr/>
        </p:nvCxnSpPr>
        <p:spPr bwMode="auto">
          <a:xfrm>
            <a:off x="1757370" y="1696198"/>
            <a:ext cx="0" cy="23843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2" name="TextBox 21">
            <a:extLst>
              <a:ext uri="{FF2B5EF4-FFF2-40B4-BE49-F238E27FC236}">
                <a16:creationId xmlns:a16="http://schemas.microsoft.com/office/drawing/2014/main" id="{92C34035-9DB7-9000-113E-60137EC35D55}"/>
              </a:ext>
            </a:extLst>
          </p:cNvPr>
          <p:cNvSpPr txBox="1"/>
          <p:nvPr/>
        </p:nvSpPr>
        <p:spPr>
          <a:xfrm>
            <a:off x="897467" y="5225768"/>
            <a:ext cx="2490089" cy="923330"/>
          </a:xfrm>
          <a:prstGeom prst="rect">
            <a:avLst/>
          </a:prstGeom>
          <a:noFill/>
          <a:ln>
            <a:solidFill>
              <a:schemeClr val="tx1"/>
            </a:solidFill>
          </a:ln>
        </p:spPr>
        <p:txBody>
          <a:bodyPr wrap="square" rtlCol="0">
            <a:spAutoFit/>
          </a:bodyPr>
          <a:lstStyle/>
          <a:p>
            <a:pPr algn="l">
              <a:spcBef>
                <a:spcPts val="0"/>
              </a:spcBef>
            </a:pPr>
            <a:r>
              <a:rPr lang="en-US" sz="1800" b="1" dirty="0">
                <a:solidFill>
                  <a:schemeClr val="tx2"/>
                </a:solidFill>
                <a:latin typeface="+mn-lt"/>
              </a:rPr>
              <a:t>Ability to model multiple protection behavior </a:t>
            </a:r>
          </a:p>
        </p:txBody>
      </p:sp>
      <p:cxnSp>
        <p:nvCxnSpPr>
          <p:cNvPr id="24" name="Connector: Elbow 23">
            <a:extLst>
              <a:ext uri="{FF2B5EF4-FFF2-40B4-BE49-F238E27FC236}">
                <a16:creationId xmlns:a16="http://schemas.microsoft.com/office/drawing/2014/main" id="{9944910E-B6E1-8C13-3660-606E9C252306}"/>
              </a:ext>
            </a:extLst>
          </p:cNvPr>
          <p:cNvCxnSpPr>
            <a:cxnSpLocks/>
            <a:stCxn id="22" idx="3"/>
            <a:endCxn id="7" idx="2"/>
          </p:cNvCxnSpPr>
          <p:nvPr/>
        </p:nvCxnSpPr>
        <p:spPr bwMode="auto">
          <a:xfrm flipV="1">
            <a:off x="3387556" y="5391719"/>
            <a:ext cx="677023" cy="295714"/>
          </a:xfrm>
          <a:prstGeom prst="bentConnector2">
            <a:avLst/>
          </a:prstGeom>
          <a:solidFill>
            <a:schemeClr val="accent1"/>
          </a:solidFill>
          <a:ln w="9525" cap="flat" cmpd="sng" algn="ctr">
            <a:solidFill>
              <a:schemeClr val="tx1"/>
            </a:solidFill>
            <a:prstDash val="solid"/>
            <a:round/>
            <a:headEnd type="none" w="med" len="med"/>
            <a:tailEnd type="triangle"/>
          </a:ln>
          <a:effectLst/>
        </p:spPr>
      </p:cxnSp>
      <p:sp>
        <p:nvSpPr>
          <p:cNvPr id="32" name="TextBox 31">
            <a:extLst>
              <a:ext uri="{FF2B5EF4-FFF2-40B4-BE49-F238E27FC236}">
                <a16:creationId xmlns:a16="http://schemas.microsoft.com/office/drawing/2014/main" id="{4ABBAE12-FE7D-AF06-D3B0-B3B2F4ED1A7F}"/>
              </a:ext>
            </a:extLst>
          </p:cNvPr>
          <p:cNvSpPr txBox="1"/>
          <p:nvPr/>
        </p:nvSpPr>
        <p:spPr>
          <a:xfrm>
            <a:off x="4374706" y="5684717"/>
            <a:ext cx="2390162" cy="646331"/>
          </a:xfrm>
          <a:prstGeom prst="rect">
            <a:avLst/>
          </a:prstGeom>
          <a:noFill/>
          <a:ln>
            <a:solidFill>
              <a:schemeClr val="tx1"/>
            </a:solidFill>
          </a:ln>
        </p:spPr>
        <p:txBody>
          <a:bodyPr wrap="square" rtlCol="0">
            <a:spAutoFit/>
          </a:bodyPr>
          <a:lstStyle/>
          <a:p>
            <a:pPr algn="l">
              <a:spcBef>
                <a:spcPts val="0"/>
              </a:spcBef>
            </a:pPr>
            <a:r>
              <a:rPr lang="en-US" sz="1800" b="1" dirty="0">
                <a:solidFill>
                  <a:schemeClr val="tx2"/>
                </a:solidFill>
                <a:latin typeface="+mn-lt"/>
              </a:rPr>
              <a:t>Modeling current limits of the device</a:t>
            </a:r>
          </a:p>
        </p:txBody>
      </p:sp>
      <p:cxnSp>
        <p:nvCxnSpPr>
          <p:cNvPr id="34" name="Straight Arrow Connector 33">
            <a:extLst>
              <a:ext uri="{FF2B5EF4-FFF2-40B4-BE49-F238E27FC236}">
                <a16:creationId xmlns:a16="http://schemas.microsoft.com/office/drawing/2014/main" id="{9FF217B2-0410-A7D6-529D-B551E56E8BD8}"/>
              </a:ext>
            </a:extLst>
          </p:cNvPr>
          <p:cNvCxnSpPr>
            <a:cxnSpLocks/>
            <a:stCxn id="32" idx="0"/>
          </p:cNvCxnSpPr>
          <p:nvPr/>
        </p:nvCxnSpPr>
        <p:spPr bwMode="auto">
          <a:xfrm flipV="1">
            <a:off x="5569787" y="5431366"/>
            <a:ext cx="0" cy="25335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7" name="TextBox 36">
            <a:extLst>
              <a:ext uri="{FF2B5EF4-FFF2-40B4-BE49-F238E27FC236}">
                <a16:creationId xmlns:a16="http://schemas.microsoft.com/office/drawing/2014/main" id="{D9A7C697-CD46-6A60-BC6E-4858DFCF1B8E}"/>
              </a:ext>
            </a:extLst>
          </p:cNvPr>
          <p:cNvSpPr txBox="1"/>
          <p:nvPr/>
        </p:nvSpPr>
        <p:spPr>
          <a:xfrm>
            <a:off x="6904814" y="5823216"/>
            <a:ext cx="2390162" cy="369332"/>
          </a:xfrm>
          <a:prstGeom prst="rect">
            <a:avLst/>
          </a:prstGeom>
          <a:noFill/>
          <a:ln>
            <a:solidFill>
              <a:schemeClr val="tx1"/>
            </a:solidFill>
          </a:ln>
        </p:spPr>
        <p:txBody>
          <a:bodyPr wrap="square" rtlCol="0">
            <a:spAutoFit/>
          </a:bodyPr>
          <a:lstStyle/>
          <a:p>
            <a:pPr>
              <a:spcBef>
                <a:spcPts val="0"/>
              </a:spcBef>
            </a:pPr>
            <a:r>
              <a:rPr lang="en-US" sz="1800" b="1" dirty="0">
                <a:solidFill>
                  <a:schemeClr val="tx2"/>
                </a:solidFill>
                <a:latin typeface="+mn-lt"/>
              </a:rPr>
              <a:t>Protection logic</a:t>
            </a:r>
          </a:p>
        </p:txBody>
      </p:sp>
      <p:cxnSp>
        <p:nvCxnSpPr>
          <p:cNvPr id="38" name="Straight Arrow Connector 37">
            <a:extLst>
              <a:ext uri="{FF2B5EF4-FFF2-40B4-BE49-F238E27FC236}">
                <a16:creationId xmlns:a16="http://schemas.microsoft.com/office/drawing/2014/main" id="{F3BC5D9F-7FDB-D6E7-5D55-FE6BCC9D6C91}"/>
              </a:ext>
            </a:extLst>
          </p:cNvPr>
          <p:cNvCxnSpPr>
            <a:cxnSpLocks/>
          </p:cNvCxnSpPr>
          <p:nvPr/>
        </p:nvCxnSpPr>
        <p:spPr bwMode="auto">
          <a:xfrm flipV="1">
            <a:off x="8102849" y="5470326"/>
            <a:ext cx="0" cy="34106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 name="TextBox 1">
            <a:extLst>
              <a:ext uri="{FF2B5EF4-FFF2-40B4-BE49-F238E27FC236}">
                <a16:creationId xmlns:a16="http://schemas.microsoft.com/office/drawing/2014/main" id="{6430AE12-B047-B1E6-55F1-367A60E84B13}"/>
              </a:ext>
            </a:extLst>
          </p:cNvPr>
          <p:cNvSpPr txBox="1"/>
          <p:nvPr/>
        </p:nvSpPr>
        <p:spPr>
          <a:xfrm>
            <a:off x="9467272" y="914083"/>
            <a:ext cx="2488467" cy="1200329"/>
          </a:xfrm>
          <a:prstGeom prst="rect">
            <a:avLst/>
          </a:prstGeom>
          <a:noFill/>
        </p:spPr>
        <p:txBody>
          <a:bodyPr wrap="square" rtlCol="0">
            <a:spAutoFit/>
          </a:bodyPr>
          <a:lstStyle/>
          <a:p>
            <a:pPr algn="l">
              <a:spcBef>
                <a:spcPts val="0"/>
              </a:spcBef>
            </a:pPr>
            <a:r>
              <a:rPr lang="en-US" sz="1800" b="1" dirty="0">
                <a:solidFill>
                  <a:schemeClr val="tx1"/>
                </a:solidFill>
                <a:latin typeface="+mn-lt"/>
              </a:rPr>
              <a:t>Available as </a:t>
            </a:r>
            <a:r>
              <a:rPr lang="en-US" sz="1800" b="1" dirty="0" err="1">
                <a:solidFill>
                  <a:schemeClr val="tx1"/>
                </a:solidFill>
                <a:latin typeface="+mn-lt"/>
              </a:rPr>
              <a:t>dll</a:t>
            </a:r>
            <a:r>
              <a:rPr lang="en-US" sz="1800" b="1" dirty="0">
                <a:solidFill>
                  <a:schemeClr val="tx1"/>
                </a:solidFill>
                <a:latin typeface="+mn-lt"/>
              </a:rPr>
              <a:t> in PSS®E V34, V35</a:t>
            </a:r>
          </a:p>
          <a:p>
            <a:pPr algn="l">
              <a:spcBef>
                <a:spcPts val="0"/>
              </a:spcBef>
            </a:pPr>
            <a:r>
              <a:rPr lang="en-US" sz="1800" b="1" dirty="0">
                <a:solidFill>
                  <a:schemeClr val="tx1"/>
                </a:solidFill>
                <a:latin typeface="+mn-lt"/>
              </a:rPr>
              <a:t>Original created in PSLF by EPRI</a:t>
            </a:r>
          </a:p>
        </p:txBody>
      </p:sp>
    </p:spTree>
    <p:extLst>
      <p:ext uri="{BB962C8B-B14F-4D97-AF65-F5344CB8AC3E}">
        <p14:creationId xmlns:p14="http://schemas.microsoft.com/office/powerpoint/2010/main" val="4048732744"/>
      </p:ext>
    </p:extLst>
  </p:cSld>
  <p:clrMapOvr>
    <a:masterClrMapping/>
  </p:clrMapOvr>
</p:sld>
</file>

<file path=ppt/theme/theme1.xml><?xml version="1.0" encoding="utf-8"?>
<a:theme xmlns:a="http://schemas.openxmlformats.org/drawingml/2006/main" name="EPRI 2022 Standard Template - LIGHT">
  <a:themeElements>
    <a:clrScheme name="Custom 2">
      <a:dk1>
        <a:srgbClr val="000000"/>
      </a:dk1>
      <a:lt1>
        <a:srgbClr val="FFFFFF"/>
      </a:lt1>
      <a:dk2>
        <a:srgbClr val="0043C8"/>
      </a:dk2>
      <a:lt2>
        <a:srgbClr val="929292"/>
      </a:lt2>
      <a:accent1>
        <a:srgbClr val="00B0F0"/>
      </a:accent1>
      <a:accent2>
        <a:srgbClr val="287A3D"/>
      </a:accent2>
      <a:accent3>
        <a:srgbClr val="F27B04"/>
      </a:accent3>
      <a:accent4>
        <a:srgbClr val="0070C0"/>
      </a:accent4>
      <a:accent5>
        <a:srgbClr val="C54343"/>
      </a:accent5>
      <a:accent6>
        <a:srgbClr val="2FC7C3"/>
      </a:accent6>
      <a:hlink>
        <a:srgbClr val="0070C0"/>
      </a:hlink>
      <a:folHlink>
        <a:srgbClr val="E05428"/>
      </a:folHlink>
    </a:clrScheme>
    <a:fontScheme name="EPRI 2019 PP Font Theme">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1"/>
          </a:solid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R="0" algn="ctr" defTabSz="914400" rtl="0" eaLnBrk="0" fontAlgn="base" latinLnBrk="0" hangingPunct="0">
          <a:lnSpc>
            <a:spcPct val="100000"/>
          </a:lnSpc>
          <a:spcBef>
            <a:spcPts val="0"/>
          </a:spcBef>
          <a:spcAft>
            <a:spcPct val="0"/>
          </a:spcAft>
          <a:buClrTx/>
          <a:buSzTx/>
          <a:buFontTx/>
          <a:buNone/>
          <a:tabLst/>
          <a:defRPr kumimoji="0" sz="1800" b="0" i="0" u="none" strike="noStrike" cap="none" normalizeH="0" baseline="0" dirty="0">
            <a:ln>
              <a:noFill/>
            </a:ln>
            <a:solidFill>
              <a:schemeClr val="tx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lnDef>
    <a:txDef>
      <a:spPr>
        <a:noFill/>
      </a:spPr>
      <a:bodyPr wrap="square" rtlCol="0">
        <a:spAutoFit/>
      </a:bodyPr>
      <a:lstStyle>
        <a:defPPr algn="l">
          <a:spcBef>
            <a:spcPts val="0"/>
          </a:spcBef>
          <a:defRPr sz="1800" dirty="0" smtClean="0">
            <a:solidFill>
              <a:schemeClr val="tx1"/>
            </a:solidFill>
            <a:latin typeface="+mn-lt"/>
          </a:defRPr>
        </a:defPPr>
      </a:lstStyle>
    </a:tx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013C5"/>
        </a:dk2>
        <a:lt2>
          <a:srgbClr val="B2B2B2"/>
        </a:lt2>
        <a:accent1>
          <a:srgbClr val="B04359"/>
        </a:accent1>
        <a:accent2>
          <a:srgbClr val="006699"/>
        </a:accent2>
        <a:accent3>
          <a:srgbClr val="FFFFFF"/>
        </a:accent3>
        <a:accent4>
          <a:srgbClr val="000000"/>
        </a:accent4>
        <a:accent5>
          <a:srgbClr val="D4B0B5"/>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4FE37C"/>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33CC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5 PowerPoint Deliverable Template" id="{7327256B-BB87-4E74-BF24-3FF03EEDE2FF}" vid="{E1C2A3D2-FAF6-4A84-9696-D4DFA86ADE9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5 PowerPoint Deliverable Template" id="{7327256B-BB87-4E74-BF24-3FF03EEDE2FF}" vid="{713BB2E1-FFCB-4A31-B6B0-951B28F46212}"/>
    </a:ext>
  </a:extLst>
</a:theme>
</file>

<file path=ppt/theme/theme3.xml><?xml version="1.0" encoding="utf-8"?>
<a:theme xmlns:a="http://schemas.openxmlformats.org/drawingml/2006/main" name="EPRI 2023 Standard Template - LIGHT">
  <a:themeElements>
    <a:clrScheme name="Custom 2">
      <a:dk1>
        <a:srgbClr val="000000"/>
      </a:dk1>
      <a:lt1>
        <a:srgbClr val="FFFFFF"/>
      </a:lt1>
      <a:dk2>
        <a:srgbClr val="0043C8"/>
      </a:dk2>
      <a:lt2>
        <a:srgbClr val="929292"/>
      </a:lt2>
      <a:accent1>
        <a:srgbClr val="00B0F0"/>
      </a:accent1>
      <a:accent2>
        <a:srgbClr val="287A3D"/>
      </a:accent2>
      <a:accent3>
        <a:srgbClr val="F27B04"/>
      </a:accent3>
      <a:accent4>
        <a:srgbClr val="0070C0"/>
      </a:accent4>
      <a:accent5>
        <a:srgbClr val="C54343"/>
      </a:accent5>
      <a:accent6>
        <a:srgbClr val="2FC7C3"/>
      </a:accent6>
      <a:hlink>
        <a:srgbClr val="0070C0"/>
      </a:hlink>
      <a:folHlink>
        <a:srgbClr val="E05428"/>
      </a:folHlink>
    </a:clrScheme>
    <a:fontScheme name="EPRI 2019 PP Font Theme">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1"/>
          </a:solid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R="0" algn="ctr" defTabSz="914400" rtl="0" eaLnBrk="0" fontAlgn="base" latinLnBrk="0" hangingPunct="0">
          <a:lnSpc>
            <a:spcPct val="100000"/>
          </a:lnSpc>
          <a:spcBef>
            <a:spcPts val="0"/>
          </a:spcBef>
          <a:spcAft>
            <a:spcPct val="0"/>
          </a:spcAft>
          <a:buClrTx/>
          <a:buSzTx/>
          <a:buFontTx/>
          <a:buNone/>
          <a:tabLst/>
          <a:defRPr kumimoji="0" sz="1800" b="0" i="0" u="none" strike="noStrike" cap="none" normalizeH="0" baseline="0" dirty="0">
            <a:ln>
              <a:noFill/>
            </a:ln>
            <a:solidFill>
              <a:schemeClr val="tx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lnDef>
    <a:txDef>
      <a:spPr>
        <a:noFill/>
      </a:spPr>
      <a:bodyPr wrap="square" rtlCol="0">
        <a:spAutoFit/>
      </a:bodyPr>
      <a:lstStyle>
        <a:defPPr algn="l">
          <a:spcBef>
            <a:spcPts val="0"/>
          </a:spcBef>
          <a:defRPr sz="1800" dirty="0" smtClean="0">
            <a:solidFill>
              <a:schemeClr val="tx1"/>
            </a:solidFill>
            <a:latin typeface="+mn-lt"/>
          </a:defRPr>
        </a:defPPr>
      </a:lstStyle>
    </a:tx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013C5"/>
        </a:dk2>
        <a:lt2>
          <a:srgbClr val="B2B2B2"/>
        </a:lt2>
        <a:accent1>
          <a:srgbClr val="B04359"/>
        </a:accent1>
        <a:accent2>
          <a:srgbClr val="006699"/>
        </a:accent2>
        <a:accent3>
          <a:srgbClr val="FFFFFF"/>
        </a:accent3>
        <a:accent4>
          <a:srgbClr val="000000"/>
        </a:accent4>
        <a:accent5>
          <a:srgbClr val="D4B0B5"/>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4FE37C"/>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33CC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5 PowerPoint Deliverable Template" id="{7327256B-BB87-4E74-BF24-3FF03EEDE2FF}" vid="{3EEE0CEE-AAAE-4FE9-9FA6-E2966999B426}"/>
    </a:ext>
  </a:extLst>
</a:theme>
</file>

<file path=ppt/theme/theme4.xml><?xml version="1.0" encoding="utf-8"?>
<a:theme xmlns:a="http://schemas.openxmlformats.org/drawingml/2006/main" name="EPRI 2023 Standard Template - DARK">
  <a:themeElements>
    <a:clrScheme name="Custom 2">
      <a:dk1>
        <a:srgbClr val="000000"/>
      </a:dk1>
      <a:lt1>
        <a:srgbClr val="FFFFFF"/>
      </a:lt1>
      <a:dk2>
        <a:srgbClr val="0043C8"/>
      </a:dk2>
      <a:lt2>
        <a:srgbClr val="929292"/>
      </a:lt2>
      <a:accent1>
        <a:srgbClr val="00B0F0"/>
      </a:accent1>
      <a:accent2>
        <a:srgbClr val="287A3D"/>
      </a:accent2>
      <a:accent3>
        <a:srgbClr val="F27B04"/>
      </a:accent3>
      <a:accent4>
        <a:srgbClr val="0070C0"/>
      </a:accent4>
      <a:accent5>
        <a:srgbClr val="C54343"/>
      </a:accent5>
      <a:accent6>
        <a:srgbClr val="2FC7C3"/>
      </a:accent6>
      <a:hlink>
        <a:srgbClr val="0070C0"/>
      </a:hlink>
      <a:folHlink>
        <a:srgbClr val="E05428"/>
      </a:folHlink>
    </a:clrScheme>
    <a:fontScheme name="EPRI 2019 PP Font Theme">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1"/>
          </a:solid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R="0" algn="ctr" defTabSz="914400" rtl="0" eaLnBrk="0" fontAlgn="base" latinLnBrk="0" hangingPunct="0">
          <a:lnSpc>
            <a:spcPct val="100000"/>
          </a:lnSpc>
          <a:spcBef>
            <a:spcPts val="0"/>
          </a:spcBef>
          <a:spcAft>
            <a:spcPct val="0"/>
          </a:spcAft>
          <a:buClrTx/>
          <a:buSzTx/>
          <a:buFontTx/>
          <a:buNone/>
          <a:tabLst/>
          <a:defRPr kumimoji="0" sz="1800" b="0" i="0" u="none" strike="noStrike" cap="none" normalizeH="0" baseline="0" dirty="0">
            <a:ln>
              <a:noFill/>
            </a:ln>
            <a:solidFill>
              <a:schemeClr val="tx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lnDef>
    <a:txDef>
      <a:spPr>
        <a:noFill/>
      </a:spPr>
      <a:bodyPr wrap="square" rtlCol="0">
        <a:spAutoFit/>
      </a:bodyPr>
      <a:lstStyle>
        <a:defPPr algn="l">
          <a:spcBef>
            <a:spcPts val="0"/>
          </a:spcBef>
          <a:defRPr sz="1800" dirty="0" smtClean="0">
            <a:solidFill>
              <a:schemeClr val="tx1"/>
            </a:solidFill>
            <a:latin typeface="+mn-lt"/>
          </a:defRPr>
        </a:defPPr>
      </a:lstStyle>
    </a:tx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013C5"/>
        </a:dk2>
        <a:lt2>
          <a:srgbClr val="B2B2B2"/>
        </a:lt2>
        <a:accent1>
          <a:srgbClr val="B04359"/>
        </a:accent1>
        <a:accent2>
          <a:srgbClr val="006699"/>
        </a:accent2>
        <a:accent3>
          <a:srgbClr val="FFFFFF"/>
        </a:accent3>
        <a:accent4>
          <a:srgbClr val="000000"/>
        </a:accent4>
        <a:accent5>
          <a:srgbClr val="D4B0B5"/>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4FE37C"/>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33CC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5 PowerPoint Deliverable Template" id="{7327256B-BB87-4E74-BF24-3FF03EEDE2FF}" vid="{195EE8A7-D98C-451E-9AF5-6A919115D823}"/>
    </a:ext>
  </a:extLst>
</a:theme>
</file>

<file path=ppt/theme/theme5.xml><?xml version="1.0" encoding="utf-8"?>
<a:theme xmlns:a="http://schemas.openxmlformats.org/drawingml/2006/main" name="Back Cover">
  <a:themeElements>
    <a:clrScheme name="Custom 2">
      <a:dk1>
        <a:srgbClr val="000000"/>
      </a:dk1>
      <a:lt1>
        <a:srgbClr val="FFFFFF"/>
      </a:lt1>
      <a:dk2>
        <a:srgbClr val="0043C8"/>
      </a:dk2>
      <a:lt2>
        <a:srgbClr val="929292"/>
      </a:lt2>
      <a:accent1>
        <a:srgbClr val="00B0F0"/>
      </a:accent1>
      <a:accent2>
        <a:srgbClr val="287A3D"/>
      </a:accent2>
      <a:accent3>
        <a:srgbClr val="F27B04"/>
      </a:accent3>
      <a:accent4>
        <a:srgbClr val="0070C0"/>
      </a:accent4>
      <a:accent5>
        <a:srgbClr val="C54343"/>
      </a:accent5>
      <a:accent6>
        <a:srgbClr val="2FC7C3"/>
      </a:accent6>
      <a:hlink>
        <a:srgbClr val="0070C0"/>
      </a:hlink>
      <a:folHlink>
        <a:srgbClr val="E05428"/>
      </a:folHlink>
    </a:clrScheme>
    <a:fontScheme name="EPRI 2019 PP Font Theme">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1"/>
          </a:solid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R="0" algn="ctr" defTabSz="914400" rtl="0" eaLnBrk="0" fontAlgn="base" latinLnBrk="0" hangingPunct="0">
          <a:lnSpc>
            <a:spcPct val="100000"/>
          </a:lnSpc>
          <a:spcBef>
            <a:spcPts val="0"/>
          </a:spcBef>
          <a:spcAft>
            <a:spcPct val="0"/>
          </a:spcAft>
          <a:buClrTx/>
          <a:buSzTx/>
          <a:buFontTx/>
          <a:buNone/>
          <a:tabLst/>
          <a:defRPr kumimoji="0" sz="1800" b="0" i="0" u="none" strike="noStrike" cap="none" normalizeH="0" baseline="0" dirty="0">
            <a:ln>
              <a:noFill/>
            </a:ln>
            <a:solidFill>
              <a:schemeClr val="tx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lnDef>
    <a:txDef>
      <a:spPr>
        <a:noFill/>
      </a:spPr>
      <a:bodyPr wrap="square" rtlCol="0">
        <a:spAutoFit/>
      </a:bodyPr>
      <a:lstStyle>
        <a:defPPr algn="l">
          <a:spcBef>
            <a:spcPts val="0"/>
          </a:spcBef>
          <a:defRPr sz="1800" dirty="0" smtClean="0">
            <a:solidFill>
              <a:schemeClr val="tx1"/>
            </a:solidFill>
            <a:latin typeface="+mn-lt"/>
          </a:defRPr>
        </a:defPPr>
      </a:lstStyle>
    </a:tx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013C5"/>
        </a:dk2>
        <a:lt2>
          <a:srgbClr val="B2B2B2"/>
        </a:lt2>
        <a:accent1>
          <a:srgbClr val="B04359"/>
        </a:accent1>
        <a:accent2>
          <a:srgbClr val="006699"/>
        </a:accent2>
        <a:accent3>
          <a:srgbClr val="FFFFFF"/>
        </a:accent3>
        <a:accent4>
          <a:srgbClr val="000000"/>
        </a:accent4>
        <a:accent5>
          <a:srgbClr val="D4B0B5"/>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4FE37C"/>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33CC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5 PowerPoint Deliverable Template" id="{7327256B-BB87-4E74-BF24-3FF03EEDE2FF}" vid="{180312B3-801E-427F-9E61-AC6DDAEB638C}"/>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2025 PowerPoint Deliverable Template</Template>
  <TotalTime>214</TotalTime>
  <Words>928</Words>
  <Application>Microsoft Office PowerPoint</Application>
  <PresentationFormat>Widescreen</PresentationFormat>
  <Paragraphs>150</Paragraphs>
  <Slides>16</Slides>
  <Notes>0</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16</vt:i4>
      </vt:variant>
    </vt:vector>
  </HeadingPairs>
  <TitlesOfParts>
    <vt:vector size="29" baseType="lpstr">
      <vt:lpstr>Aptos</vt:lpstr>
      <vt:lpstr>Arial</vt:lpstr>
      <vt:lpstr>Calibri</vt:lpstr>
      <vt:lpstr>Calibri Light</vt:lpstr>
      <vt:lpstr>Cambria Math</vt:lpstr>
      <vt:lpstr>Century Gothic</vt:lpstr>
      <vt:lpstr>Roboto-Regular</vt:lpstr>
      <vt:lpstr>Wingdings</vt:lpstr>
      <vt:lpstr>EPRI 2022 Standard Template - LIGHT</vt:lpstr>
      <vt:lpstr>Custom Design</vt:lpstr>
      <vt:lpstr>EPRI 2023 Standard Template - LIGHT</vt:lpstr>
      <vt:lpstr>EPRI 2023 Standard Template - DARK</vt:lpstr>
      <vt:lpstr>Back Cover</vt:lpstr>
      <vt:lpstr>Data Center Modeling for Transmission Planning Studies</vt:lpstr>
      <vt:lpstr>Data Center Electrical Distribution </vt:lpstr>
      <vt:lpstr>Main Electrical Components – Double Conversion UPS</vt:lpstr>
      <vt:lpstr>Main Electrical Components – Double Conversion UPS</vt:lpstr>
      <vt:lpstr>Single Phase Power Supply Unit</vt:lpstr>
      <vt:lpstr>Behavior during Transient and Steady State</vt:lpstr>
      <vt:lpstr>Modeling for Transmission Planning Studies </vt:lpstr>
      <vt:lpstr>EMT vs Phasor Model – What are the needs?</vt:lpstr>
      <vt:lpstr>Positive Sequence Model for Data Center Load</vt:lpstr>
      <vt:lpstr>Parameterizing PSS/E data center model (Undervoltage disconnection)</vt:lpstr>
      <vt:lpstr>High Load (FIDVR)</vt:lpstr>
      <vt:lpstr>Low load </vt:lpstr>
      <vt:lpstr>Other Modeling Questions</vt:lpstr>
      <vt:lpstr>AI Training and Pulsing Load Shape</vt:lpstr>
      <vt:lpstr>How these Facilities Need to be Modeled?</vt:lpstr>
      <vt:lpstr>PowerPoint Presentation</vt:lpstr>
    </vt:vector>
  </TitlesOfParts>
  <Manager/>
  <Company>Electric Power Research Institute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Version 1.0</dc:subject>
  <dc:creator>Mitra, Parag</dc:creator>
  <cp:keywords/>
  <dc:description>© 2023 Electric Power Research Institute, Inc. All rights reserved.</dc:description>
  <cp:lastModifiedBy>Gravois, Patrick</cp:lastModifiedBy>
  <cp:revision>4</cp:revision>
  <dcterms:created xsi:type="dcterms:W3CDTF">2025-07-09T19:27:51Z</dcterms:created>
  <dcterms:modified xsi:type="dcterms:W3CDTF">2025-07-10T18:37:50Z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084cbda-52b8-46fb-a7b7-cb5bd465ed85_Enabled">
    <vt:lpwstr>true</vt:lpwstr>
  </property>
  <property fmtid="{D5CDD505-2E9C-101B-9397-08002B2CF9AE}" pid="3" name="MSIP_Label_7084cbda-52b8-46fb-a7b7-cb5bd465ed85_SetDate">
    <vt:lpwstr>2025-07-10T18:36:59Z</vt:lpwstr>
  </property>
  <property fmtid="{D5CDD505-2E9C-101B-9397-08002B2CF9AE}" pid="4" name="MSIP_Label_7084cbda-52b8-46fb-a7b7-cb5bd465ed85_Method">
    <vt:lpwstr>Standard</vt:lpwstr>
  </property>
  <property fmtid="{D5CDD505-2E9C-101B-9397-08002B2CF9AE}" pid="5" name="MSIP_Label_7084cbda-52b8-46fb-a7b7-cb5bd465ed85_Name">
    <vt:lpwstr>Internal</vt:lpwstr>
  </property>
  <property fmtid="{D5CDD505-2E9C-101B-9397-08002B2CF9AE}" pid="6" name="MSIP_Label_7084cbda-52b8-46fb-a7b7-cb5bd465ed85_SiteId">
    <vt:lpwstr>0afb747d-bff7-4596-a9fc-950ef9e0ec45</vt:lpwstr>
  </property>
  <property fmtid="{D5CDD505-2E9C-101B-9397-08002B2CF9AE}" pid="7" name="MSIP_Label_7084cbda-52b8-46fb-a7b7-cb5bd465ed85_ActionId">
    <vt:lpwstr>7d747c7f-e5d7-498d-9c72-d3fc1a795861</vt:lpwstr>
  </property>
  <property fmtid="{D5CDD505-2E9C-101B-9397-08002B2CF9AE}" pid="8" name="MSIP_Label_7084cbda-52b8-46fb-a7b7-cb5bd465ed85_ContentBits">
    <vt:lpwstr>0</vt:lpwstr>
  </property>
  <property fmtid="{D5CDD505-2E9C-101B-9397-08002B2CF9AE}" pid="9" name="MSIP_Label_7084cbda-52b8-46fb-a7b7-cb5bd465ed85_Tag">
    <vt:lpwstr>10, 3, 0, 1</vt:lpwstr>
  </property>
</Properties>
</file>