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45"/>
  </p:notesMasterIdLst>
  <p:handoutMasterIdLst>
    <p:handoutMasterId r:id="rId46"/>
  </p:handoutMasterIdLst>
  <p:sldIdLst>
    <p:sldId id="260" r:id="rId7"/>
    <p:sldId id="340" r:id="rId8"/>
    <p:sldId id="339" r:id="rId9"/>
    <p:sldId id="341" r:id="rId10"/>
    <p:sldId id="370" r:id="rId11"/>
    <p:sldId id="371" r:id="rId12"/>
    <p:sldId id="342" r:id="rId13"/>
    <p:sldId id="343" r:id="rId14"/>
    <p:sldId id="344" r:id="rId15"/>
    <p:sldId id="345" r:id="rId16"/>
    <p:sldId id="338" r:id="rId17"/>
    <p:sldId id="369" r:id="rId18"/>
    <p:sldId id="373" r:id="rId19"/>
    <p:sldId id="350" r:id="rId20"/>
    <p:sldId id="351" r:id="rId21"/>
    <p:sldId id="372" r:id="rId22"/>
    <p:sldId id="374" r:id="rId23"/>
    <p:sldId id="352" r:id="rId24"/>
    <p:sldId id="355" r:id="rId25"/>
    <p:sldId id="354" r:id="rId26"/>
    <p:sldId id="353" r:id="rId27"/>
    <p:sldId id="356" r:id="rId28"/>
    <p:sldId id="357" r:id="rId29"/>
    <p:sldId id="358" r:id="rId30"/>
    <p:sldId id="359" r:id="rId31"/>
    <p:sldId id="360" r:id="rId32"/>
    <p:sldId id="375" r:id="rId33"/>
    <p:sldId id="361" r:id="rId34"/>
    <p:sldId id="364" r:id="rId35"/>
    <p:sldId id="366" r:id="rId36"/>
    <p:sldId id="368" r:id="rId37"/>
    <p:sldId id="367" r:id="rId38"/>
    <p:sldId id="363" r:id="rId39"/>
    <p:sldId id="376" r:id="rId40"/>
    <p:sldId id="335" r:id="rId41"/>
    <p:sldId id="347" r:id="rId42"/>
    <p:sldId id="348" r:id="rId43"/>
    <p:sldId id="349" r:id="rId4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3D5302-8656-4E12-A57A-24AF89345EE0}" v="625" dt="2025-04-18T19:23:45.4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590" autoAdjust="0"/>
    <p:restoredTop sz="96721" autoAdjust="0"/>
  </p:normalViewPr>
  <p:slideViewPr>
    <p:cSldViewPr showGuides="1">
      <p:cViewPr varScale="1">
        <p:scale>
          <a:sx n="111" d="100"/>
          <a:sy n="111" d="100"/>
        </p:scale>
        <p:origin x="2190" y="7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commentAuthors" Target="commentAuthors.xml"/><Relationship Id="rId50"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notesMaster" Target="notesMasters/notesMaster1.xml"/><Relationship Id="rId53" Type="http://schemas.microsoft.com/office/2015/10/relationships/revisionInfo" Target="revisionInfo.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handoutMaster" Target="handoutMasters/handoutMaster1.xml"/><Relationship Id="rId20" Type="http://schemas.openxmlformats.org/officeDocument/2006/relationships/slide" Target="slides/slide14.xml"/><Relationship Id="rId41" Type="http://schemas.openxmlformats.org/officeDocument/2006/relationships/slide" Target="slides/slide35.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vas, Jamie" userId="5cb87d98-67d4-4575-8fab-73d2957ac062" providerId="ADAL" clId="{823D5302-8656-4E12-A57A-24AF89345EE0}"/>
    <pc:docChg chg="undo custSel modSld">
      <pc:chgData name="Lavas, Jamie" userId="5cb87d98-67d4-4575-8fab-73d2957ac062" providerId="ADAL" clId="{823D5302-8656-4E12-A57A-24AF89345EE0}" dt="2025-04-18T19:36:07.854" v="138" actId="14734"/>
      <pc:docMkLst>
        <pc:docMk/>
      </pc:docMkLst>
      <pc:sldChg chg="modSp mod">
        <pc:chgData name="Lavas, Jamie" userId="5cb87d98-67d4-4575-8fab-73d2957ac062" providerId="ADAL" clId="{823D5302-8656-4E12-A57A-24AF89345EE0}" dt="2025-04-18T19:32:49.495" v="110" actId="20577"/>
        <pc:sldMkLst>
          <pc:docMk/>
          <pc:sldMk cId="1246120436" sldId="338"/>
        </pc:sldMkLst>
        <pc:spChg chg="mod">
          <ac:chgData name="Lavas, Jamie" userId="5cb87d98-67d4-4575-8fab-73d2957ac062" providerId="ADAL" clId="{823D5302-8656-4E12-A57A-24AF89345EE0}" dt="2025-04-18T19:32:49.495" v="110" actId="20577"/>
          <ac:spMkLst>
            <pc:docMk/>
            <pc:sldMk cId="1246120436" sldId="338"/>
            <ac:spMk id="3" creationId="{5A065661-178A-8A3F-D581-53EB7CB9DF34}"/>
          </ac:spMkLst>
        </pc:spChg>
      </pc:sldChg>
      <pc:sldChg chg="modSp mod">
        <pc:chgData name="Lavas, Jamie" userId="5cb87d98-67d4-4575-8fab-73d2957ac062" providerId="ADAL" clId="{823D5302-8656-4E12-A57A-24AF89345EE0}" dt="2025-04-18T19:27:27.699" v="78"/>
        <pc:sldMkLst>
          <pc:docMk/>
          <pc:sldMk cId="3591593696" sldId="340"/>
        </pc:sldMkLst>
        <pc:spChg chg="mod">
          <ac:chgData name="Lavas, Jamie" userId="5cb87d98-67d4-4575-8fab-73d2957ac062" providerId="ADAL" clId="{823D5302-8656-4E12-A57A-24AF89345EE0}" dt="2025-04-18T19:27:27.699" v="78"/>
          <ac:spMkLst>
            <pc:docMk/>
            <pc:sldMk cId="3591593696" sldId="340"/>
            <ac:spMk id="3" creationId="{119BF5DC-2047-A7DB-CE65-93166EBA3E07}"/>
          </ac:spMkLst>
        </pc:spChg>
      </pc:sldChg>
      <pc:sldChg chg="modSp mod">
        <pc:chgData name="Lavas, Jamie" userId="5cb87d98-67d4-4575-8fab-73d2957ac062" providerId="ADAL" clId="{823D5302-8656-4E12-A57A-24AF89345EE0}" dt="2025-04-18T19:31:14.512" v="92" actId="20577"/>
        <pc:sldMkLst>
          <pc:docMk/>
          <pc:sldMk cId="2402688309" sldId="342"/>
        </pc:sldMkLst>
        <pc:spChg chg="mod">
          <ac:chgData name="Lavas, Jamie" userId="5cb87d98-67d4-4575-8fab-73d2957ac062" providerId="ADAL" clId="{823D5302-8656-4E12-A57A-24AF89345EE0}" dt="2025-04-18T19:31:14.512" v="92" actId="20577"/>
          <ac:spMkLst>
            <pc:docMk/>
            <pc:sldMk cId="2402688309" sldId="342"/>
            <ac:spMk id="3" creationId="{7260FBBE-80AB-CA04-88C0-28E8428A4C85}"/>
          </ac:spMkLst>
        </pc:spChg>
        <pc:graphicFrameChg chg="modGraphic">
          <ac:chgData name="Lavas, Jamie" userId="5cb87d98-67d4-4575-8fab-73d2957ac062" providerId="ADAL" clId="{823D5302-8656-4E12-A57A-24AF89345EE0}" dt="2025-04-18T19:30:35.360" v="90" actId="120"/>
          <ac:graphicFrameMkLst>
            <pc:docMk/>
            <pc:sldMk cId="2402688309" sldId="342"/>
            <ac:graphicFrameMk id="6" creationId="{4D870EF4-E357-24BD-27CC-201AFA8A51F1}"/>
          </ac:graphicFrameMkLst>
        </pc:graphicFrameChg>
      </pc:sldChg>
      <pc:sldChg chg="modSp mod">
        <pc:chgData name="Lavas, Jamie" userId="5cb87d98-67d4-4575-8fab-73d2957ac062" providerId="ADAL" clId="{823D5302-8656-4E12-A57A-24AF89345EE0}" dt="2025-04-18T19:30:16.720" v="87" actId="120"/>
        <pc:sldMkLst>
          <pc:docMk/>
          <pc:sldMk cId="2675257252" sldId="343"/>
        </pc:sldMkLst>
        <pc:graphicFrameChg chg="modGraphic">
          <ac:chgData name="Lavas, Jamie" userId="5cb87d98-67d4-4575-8fab-73d2957ac062" providerId="ADAL" clId="{823D5302-8656-4E12-A57A-24AF89345EE0}" dt="2025-04-18T19:30:16.720" v="87" actId="120"/>
          <ac:graphicFrameMkLst>
            <pc:docMk/>
            <pc:sldMk cId="2675257252" sldId="343"/>
            <ac:graphicFrameMk id="7" creationId="{22FB1CF4-F4D4-787B-3AD8-F695568EB44A}"/>
          </ac:graphicFrameMkLst>
        </pc:graphicFrameChg>
      </pc:sldChg>
      <pc:sldChg chg="modSp mod">
        <pc:chgData name="Lavas, Jamie" userId="5cb87d98-67d4-4575-8fab-73d2957ac062" providerId="ADAL" clId="{823D5302-8656-4E12-A57A-24AF89345EE0}" dt="2025-04-18T19:36:07.854" v="138" actId="14734"/>
        <pc:sldMkLst>
          <pc:docMk/>
          <pc:sldMk cId="1471584624" sldId="347"/>
        </pc:sldMkLst>
        <pc:graphicFrameChg chg="mod modGraphic">
          <ac:chgData name="Lavas, Jamie" userId="5cb87d98-67d4-4575-8fab-73d2957ac062" providerId="ADAL" clId="{823D5302-8656-4E12-A57A-24AF89345EE0}" dt="2025-04-18T19:36:07.854" v="138" actId="14734"/>
          <ac:graphicFrameMkLst>
            <pc:docMk/>
            <pc:sldMk cId="1471584624" sldId="347"/>
            <ac:graphicFrameMk id="6" creationId="{BCBB8FBD-F295-7A6B-7F0D-4AFA7EBA2452}"/>
          </ac:graphicFrameMkLst>
        </pc:graphicFrameChg>
      </pc:sldChg>
      <pc:sldChg chg="modSp mod">
        <pc:chgData name="Lavas, Jamie" userId="5cb87d98-67d4-4575-8fab-73d2957ac062" providerId="ADAL" clId="{823D5302-8656-4E12-A57A-24AF89345EE0}" dt="2025-04-18T19:20:56.393" v="2" actId="20577"/>
        <pc:sldMkLst>
          <pc:docMk/>
          <pc:sldMk cId="534881446" sldId="357"/>
        </pc:sldMkLst>
        <pc:graphicFrameChg chg="modGraphic">
          <ac:chgData name="Lavas, Jamie" userId="5cb87d98-67d4-4575-8fab-73d2957ac062" providerId="ADAL" clId="{823D5302-8656-4E12-A57A-24AF89345EE0}" dt="2025-04-18T19:20:56.393" v="2" actId="20577"/>
          <ac:graphicFrameMkLst>
            <pc:docMk/>
            <pc:sldMk cId="534881446" sldId="357"/>
            <ac:graphicFrameMk id="5" creationId="{75FA5FFF-A0E4-2EA7-BB1D-E740D28E1E49}"/>
          </ac:graphicFrameMkLst>
        </pc:graphicFrameChg>
      </pc:sldChg>
      <pc:sldChg chg="modSp mod">
        <pc:chgData name="Lavas, Jamie" userId="5cb87d98-67d4-4575-8fab-73d2957ac062" providerId="ADAL" clId="{823D5302-8656-4E12-A57A-24AF89345EE0}" dt="2025-04-18T19:33:39.297" v="127" actId="20577"/>
        <pc:sldMkLst>
          <pc:docMk/>
          <pc:sldMk cId="3830754993" sldId="360"/>
        </pc:sldMkLst>
        <pc:graphicFrameChg chg="modGraphic">
          <ac:chgData name="Lavas, Jamie" userId="5cb87d98-67d4-4575-8fab-73d2957ac062" providerId="ADAL" clId="{823D5302-8656-4E12-A57A-24AF89345EE0}" dt="2025-04-18T19:33:39.297" v="127" actId="20577"/>
          <ac:graphicFrameMkLst>
            <pc:docMk/>
            <pc:sldMk cId="3830754993" sldId="360"/>
            <ac:graphicFrameMk id="5" creationId="{5A6B76F9-7483-2B5B-C5EF-A10EB1F8438F}"/>
          </ac:graphicFrameMkLst>
        </pc:graphicFrameChg>
      </pc:sldChg>
      <pc:sldChg chg="modSp mod">
        <pc:chgData name="Lavas, Jamie" userId="5cb87d98-67d4-4575-8fab-73d2957ac062" providerId="ADAL" clId="{823D5302-8656-4E12-A57A-24AF89345EE0}" dt="2025-04-18T19:22:52.962" v="50"/>
        <pc:sldMkLst>
          <pc:docMk/>
          <pc:sldMk cId="2387701647" sldId="361"/>
        </pc:sldMkLst>
        <pc:graphicFrameChg chg="mod modGraphic">
          <ac:chgData name="Lavas, Jamie" userId="5cb87d98-67d4-4575-8fab-73d2957ac062" providerId="ADAL" clId="{823D5302-8656-4E12-A57A-24AF89345EE0}" dt="2025-04-18T19:22:52.962" v="50"/>
          <ac:graphicFrameMkLst>
            <pc:docMk/>
            <pc:sldMk cId="2387701647" sldId="361"/>
            <ac:graphicFrameMk id="6" creationId="{5FC5F4A8-D9FA-EB30-8154-20E193819F70}"/>
          </ac:graphicFrameMkLst>
        </pc:graphicFrameChg>
      </pc:sldChg>
      <pc:sldChg chg="modSp mod">
        <pc:chgData name="Lavas, Jamie" userId="5cb87d98-67d4-4575-8fab-73d2957ac062" providerId="ADAL" clId="{823D5302-8656-4E12-A57A-24AF89345EE0}" dt="2025-04-18T19:35:24.331" v="135" actId="1076"/>
        <pc:sldMkLst>
          <pc:docMk/>
          <pc:sldMk cId="2709173528" sldId="363"/>
        </pc:sldMkLst>
        <pc:graphicFrameChg chg="mod modGraphic">
          <ac:chgData name="Lavas, Jamie" userId="5cb87d98-67d4-4575-8fab-73d2957ac062" providerId="ADAL" clId="{823D5302-8656-4E12-A57A-24AF89345EE0}" dt="2025-04-18T19:35:24.331" v="135" actId="1076"/>
          <ac:graphicFrameMkLst>
            <pc:docMk/>
            <pc:sldMk cId="2709173528" sldId="363"/>
            <ac:graphicFrameMk id="6" creationId="{C6D3F415-3089-D4DC-DF81-5ABAFAA684E9}"/>
          </ac:graphicFrameMkLst>
        </pc:graphicFrameChg>
      </pc:sldChg>
      <pc:sldChg chg="modSp mod">
        <pc:chgData name="Lavas, Jamie" userId="5cb87d98-67d4-4575-8fab-73d2957ac062" providerId="ADAL" clId="{823D5302-8656-4E12-A57A-24AF89345EE0}" dt="2025-04-18T19:24:04.665" v="62" actId="6549"/>
        <pc:sldMkLst>
          <pc:docMk/>
          <pc:sldMk cId="4149997989" sldId="364"/>
        </pc:sldMkLst>
        <pc:graphicFrameChg chg="mod modGraphic">
          <ac:chgData name="Lavas, Jamie" userId="5cb87d98-67d4-4575-8fab-73d2957ac062" providerId="ADAL" clId="{823D5302-8656-4E12-A57A-24AF89345EE0}" dt="2025-04-18T19:24:04.665" v="62" actId="6549"/>
          <ac:graphicFrameMkLst>
            <pc:docMk/>
            <pc:sldMk cId="4149997989" sldId="364"/>
            <ac:graphicFrameMk id="5" creationId="{9A032682-4A32-A726-8CC5-7B1084D2EAF2}"/>
          </ac:graphicFrameMkLst>
        </pc:graphicFrameChg>
      </pc:sldChg>
      <pc:sldChg chg="modSp mod">
        <pc:chgData name="Lavas, Jamie" userId="5cb87d98-67d4-4575-8fab-73d2957ac062" providerId="ADAL" clId="{823D5302-8656-4E12-A57A-24AF89345EE0}" dt="2025-04-18T19:34:11.190" v="129" actId="14734"/>
        <pc:sldMkLst>
          <pc:docMk/>
          <pc:sldMk cId="107648831" sldId="366"/>
        </pc:sldMkLst>
        <pc:graphicFrameChg chg="modGraphic">
          <ac:chgData name="Lavas, Jamie" userId="5cb87d98-67d4-4575-8fab-73d2957ac062" providerId="ADAL" clId="{823D5302-8656-4E12-A57A-24AF89345EE0}" dt="2025-04-18T19:34:11.190" v="129" actId="14734"/>
          <ac:graphicFrameMkLst>
            <pc:docMk/>
            <pc:sldMk cId="107648831" sldId="366"/>
            <ac:graphicFrameMk id="5" creationId="{A9BEA63F-6012-1DF9-FBFB-E3888509353F}"/>
          </ac:graphicFrameMkLst>
        </pc:graphicFrameChg>
      </pc:sldChg>
      <pc:sldChg chg="modSp mod">
        <pc:chgData name="Lavas, Jamie" userId="5cb87d98-67d4-4575-8fab-73d2957ac062" providerId="ADAL" clId="{823D5302-8656-4E12-A57A-24AF89345EE0}" dt="2025-04-18T19:31:37.746" v="98" actId="20577"/>
        <pc:sldMkLst>
          <pc:docMk/>
          <pc:sldMk cId="2427552575" sldId="370"/>
        </pc:sldMkLst>
        <pc:spChg chg="mod">
          <ac:chgData name="Lavas, Jamie" userId="5cb87d98-67d4-4575-8fab-73d2957ac062" providerId="ADAL" clId="{823D5302-8656-4E12-A57A-24AF89345EE0}" dt="2025-04-18T19:31:37.746" v="98" actId="20577"/>
          <ac:spMkLst>
            <pc:docMk/>
            <pc:sldMk cId="2427552575" sldId="370"/>
            <ac:spMk id="3" creationId="{13B3B7DC-2979-F16B-A895-D8A4F2F3E5E8}"/>
          </ac:spMkLst>
        </pc:spChg>
      </pc:sldChg>
      <pc:sldChg chg="modSp mod">
        <pc:chgData name="Lavas, Jamie" userId="5cb87d98-67d4-4575-8fab-73d2957ac062" providerId="ADAL" clId="{823D5302-8656-4E12-A57A-24AF89345EE0}" dt="2025-04-18T19:31:29.265" v="96" actId="20577"/>
        <pc:sldMkLst>
          <pc:docMk/>
          <pc:sldMk cId="430255127" sldId="371"/>
        </pc:sldMkLst>
        <pc:spChg chg="mod">
          <ac:chgData name="Lavas, Jamie" userId="5cb87d98-67d4-4575-8fab-73d2957ac062" providerId="ADAL" clId="{823D5302-8656-4E12-A57A-24AF89345EE0}" dt="2025-04-18T19:31:29.265" v="96" actId="20577"/>
          <ac:spMkLst>
            <pc:docMk/>
            <pc:sldMk cId="430255127" sldId="371"/>
            <ac:spMk id="3" creationId="{268DC2A7-091E-D9CD-1516-1B454EE515B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4/18/2025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4/18/2025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
        <p:nvSpPr>
          <p:cNvPr id="8" name="TextBox 7">
            <a:extLst>
              <a:ext uri="{FF2B5EF4-FFF2-40B4-BE49-F238E27FC236}">
                <a16:creationId xmlns:a16="http://schemas.microsoft.com/office/drawing/2014/main" id="{3BA578D0-81CF-2C08-1DC9-1F170E4CCA10}"/>
              </a:ext>
            </a:extLst>
          </p:cNvPr>
          <p:cNvSpPr txBox="1"/>
          <p:nvPr userDrawn="1"/>
        </p:nvSpPr>
        <p:spPr>
          <a:xfrm>
            <a:off x="2743200" y="6454162"/>
            <a:ext cx="4572000" cy="369332"/>
          </a:xfrm>
          <a:prstGeom prst="rect">
            <a:avLst/>
          </a:prstGeom>
          <a:noFill/>
        </p:spPr>
        <p:txBody>
          <a:bodyPr wrap="square">
            <a:spAutoFit/>
          </a:bodyPr>
          <a:lstStyle/>
          <a:p>
            <a:r>
              <a:rPr lang="en-US" sz="1800" b="0" i="1" baseline="0" dirty="0">
                <a:solidFill>
                  <a:schemeClr val="tx1">
                    <a:alpha val="25000"/>
                  </a:schemeClr>
                </a:solidFill>
              </a:rPr>
              <a:t>ERCOT RTC DRAFT INFORMATION</a:t>
            </a:r>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138495" y="6558264"/>
            <a:ext cx="61588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05200" y="2013228"/>
            <a:ext cx="4917102" cy="2831544"/>
          </a:xfrm>
          <a:prstGeom prst="rect">
            <a:avLst/>
          </a:prstGeom>
          <a:noFill/>
        </p:spPr>
        <p:txBody>
          <a:bodyPr wrap="square" rtlCol="0">
            <a:spAutoFit/>
          </a:bodyPr>
          <a:lstStyle/>
          <a:p>
            <a:r>
              <a:rPr lang="en-US" sz="2000" b="1" dirty="0">
                <a:solidFill>
                  <a:schemeClr val="tx2"/>
                </a:solidFill>
              </a:rPr>
              <a:t>RTC Product Information: </a:t>
            </a:r>
          </a:p>
          <a:p>
            <a:r>
              <a:rPr lang="en-US" sz="2000" b="1" dirty="0">
                <a:solidFill>
                  <a:schemeClr val="tx2"/>
                </a:solidFill>
              </a:rPr>
              <a:t>CDR Reports and Public Dashboards for Market Trials and Go-Live</a:t>
            </a:r>
          </a:p>
          <a:p>
            <a:endParaRPr lang="en-US" sz="2000" b="1" dirty="0">
              <a:solidFill>
                <a:schemeClr val="tx2"/>
              </a:solidFill>
            </a:endParaRPr>
          </a:p>
          <a:p>
            <a:r>
              <a:rPr lang="en-US" sz="2000" dirty="0">
                <a:solidFill>
                  <a:schemeClr val="tx2"/>
                </a:solidFill>
              </a:rPr>
              <a:t>Jamie Lavas</a:t>
            </a:r>
          </a:p>
          <a:p>
            <a:endParaRPr lang="en-US" sz="2000" dirty="0">
              <a:solidFill>
                <a:schemeClr val="tx2"/>
              </a:solidFill>
            </a:endParaRPr>
          </a:p>
          <a:p>
            <a:r>
              <a:rPr lang="en-US" sz="2000" dirty="0">
                <a:solidFill>
                  <a:schemeClr val="tx2"/>
                </a:solidFill>
              </a:rPr>
              <a:t>04/24/2025 TWG</a:t>
            </a:r>
          </a:p>
          <a:p>
            <a:endParaRPr lang="en-US" sz="20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AA7485-6657-D9A5-BEC2-21205D86A3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2868E1-6AF0-B334-A003-5373A40EAD8B}"/>
              </a:ext>
            </a:extLst>
          </p:cNvPr>
          <p:cNvSpPr>
            <a:spLocks noGrp="1"/>
          </p:cNvSpPr>
          <p:nvPr>
            <p:ph type="title"/>
          </p:nvPr>
        </p:nvSpPr>
        <p:spPr>
          <a:xfrm>
            <a:off x="381000" y="243682"/>
            <a:ext cx="8534400" cy="694285"/>
          </a:xfrm>
        </p:spPr>
        <p:txBody>
          <a:bodyPr/>
          <a:lstStyle/>
          <a:p>
            <a:r>
              <a:rPr lang="en-US" dirty="0"/>
              <a:t>RTC Public Dashboard Information: Go-Live</a:t>
            </a:r>
          </a:p>
        </p:txBody>
      </p:sp>
      <p:sp>
        <p:nvSpPr>
          <p:cNvPr id="3" name="Content Placeholder 2">
            <a:extLst>
              <a:ext uri="{FF2B5EF4-FFF2-40B4-BE49-F238E27FC236}">
                <a16:creationId xmlns:a16="http://schemas.microsoft.com/office/drawing/2014/main" id="{10A3901F-4C44-C5A3-E232-34AA336C0DB3}"/>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dashboards and displays are being modified for RTC. RTC data and modifications </a:t>
            </a:r>
            <a:r>
              <a:rPr lang="en-US" sz="1800" dirty="0">
                <a:latin typeface="Segoe UI" panose="020B0502040204020203" pitchFamily="34" charset="0"/>
                <a:ea typeface="Calibri" panose="020F0502020204030204" pitchFamily="34" charset="0"/>
              </a:rPr>
              <a:t>will NOT be available during Market Trials for any of the below listed products</a:t>
            </a:r>
            <a:r>
              <a:rPr lang="en-US" sz="1800" dirty="0">
                <a:effectLst/>
                <a:latin typeface="Segoe UI" panose="020B0502040204020203" pitchFamily="34" charset="0"/>
                <a:ea typeface="Calibri" panose="020F0502020204030204" pitchFamily="34" charset="0"/>
              </a:rPr>
              <a:t>. </a:t>
            </a:r>
            <a:r>
              <a:rPr lang="en-US" sz="1800" dirty="0">
                <a:latin typeface="Segoe UI" panose="020B0502040204020203" pitchFamily="34" charset="0"/>
                <a:ea typeface="Calibri" panose="020F0502020204030204" pitchFamily="34" charset="0"/>
              </a:rPr>
              <a:t>Changes to these products </a:t>
            </a:r>
            <a:r>
              <a:rPr lang="en-US" sz="1800" dirty="0">
                <a:effectLst/>
                <a:latin typeface="Segoe UI" panose="020B0502040204020203" pitchFamily="34" charset="0"/>
                <a:ea typeface="Calibri" panose="020F0502020204030204" pitchFamily="34" charset="0"/>
              </a:rPr>
              <a:t>will be implemented at Go-Live.</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D68B4787-736C-A49E-4AF2-26823A85EA44}"/>
              </a:ext>
            </a:extLst>
          </p:cNvPr>
          <p:cNvSpPr>
            <a:spLocks noGrp="1"/>
          </p:cNvSpPr>
          <p:nvPr>
            <p:ph type="sldNum" sz="quarter" idx="4"/>
          </p:nvPr>
        </p:nvSpPr>
        <p:spPr/>
        <p:txBody>
          <a:bodyPr/>
          <a:lstStyle/>
          <a:p>
            <a:fld id="{1D93BD3E-1E9A-4970-A6F7-E7AC52762E0C}" type="slidenum">
              <a:rPr lang="en-US" smtClean="0"/>
              <a:pPr/>
              <a:t>10</a:t>
            </a:fld>
            <a:endParaRPr lang="en-US"/>
          </a:p>
        </p:txBody>
      </p:sp>
      <p:sp>
        <p:nvSpPr>
          <p:cNvPr id="5" name="Content Placeholder 2">
            <a:extLst>
              <a:ext uri="{FF2B5EF4-FFF2-40B4-BE49-F238E27FC236}">
                <a16:creationId xmlns:a16="http://schemas.microsoft.com/office/drawing/2014/main" id="{90EC4B16-67A2-307B-A77E-886723A6BE61}"/>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598055C4-5AF9-7B03-271E-0879D7A92CDE}"/>
              </a:ext>
            </a:extLst>
          </p:cNvPr>
          <p:cNvGraphicFramePr>
            <a:graphicFrameLocks noGrp="1"/>
          </p:cNvGraphicFramePr>
          <p:nvPr>
            <p:extLst>
              <p:ext uri="{D42A27DB-BD31-4B8C-83A1-F6EECF244321}">
                <p14:modId xmlns:p14="http://schemas.microsoft.com/office/powerpoint/2010/main" val="645314936"/>
              </p:ext>
            </p:extLst>
          </p:nvPr>
        </p:nvGraphicFramePr>
        <p:xfrm>
          <a:off x="1311275" y="2208948"/>
          <a:ext cx="6521449" cy="2667000"/>
        </p:xfrm>
        <a:graphic>
          <a:graphicData uri="http://schemas.openxmlformats.org/drawingml/2006/table">
            <a:tbl>
              <a:tblPr>
                <a:tableStyleId>{5C22544A-7EE6-4342-B048-85BDC9FD1C3A}</a:tableStyleId>
              </a:tblPr>
              <a:tblGrid>
                <a:gridCol w="898754">
                  <a:extLst>
                    <a:ext uri="{9D8B030D-6E8A-4147-A177-3AD203B41FA5}">
                      <a16:colId xmlns:a16="http://schemas.microsoft.com/office/drawing/2014/main" val="4229543827"/>
                    </a:ext>
                  </a:extLst>
                </a:gridCol>
                <a:gridCol w="1355496">
                  <a:extLst>
                    <a:ext uri="{9D8B030D-6E8A-4147-A177-3AD203B41FA5}">
                      <a16:colId xmlns:a16="http://schemas.microsoft.com/office/drawing/2014/main" val="1055123778"/>
                    </a:ext>
                  </a:extLst>
                </a:gridCol>
                <a:gridCol w="4267199">
                  <a:extLst>
                    <a:ext uri="{9D8B030D-6E8A-4147-A177-3AD203B41FA5}">
                      <a16:colId xmlns:a16="http://schemas.microsoft.com/office/drawing/2014/main" val="3800202630"/>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540225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 ASCAPMON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521784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Dashboard - 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Capacity Available to SCED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001340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GEN-523-UI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Latest SCED Run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563722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LMPs for Load Zones and Trading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9646781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GEN-540-UI</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LMPs by Load Zones or Hubs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028959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GEN-502-UI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Locational Prices (LMP Contour Map): LMPs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264840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GEN-526-UI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Settlement Point Prices Display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46414858"/>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Ancillary Services Dasboard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4427338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GEN-530-UI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Supply &amp;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87082938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GEN-518-UI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System Conditions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4395767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GEN-536-UI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System-Wide Demand Dashboard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72014787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GEN-546-UI</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Dashboard - 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Generation Outages Dashboard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71748627"/>
                  </a:ext>
                </a:extLst>
              </a:tr>
              <a:tr h="19050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Dashboard – NEW</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Dashboard</a:t>
                      </a:r>
                    </a:p>
                  </a:txBody>
                  <a:tcPr marL="9525" marR="9525" marT="9525" marB="0" anchor="b"/>
                </a:tc>
                <a:extLst>
                  <a:ext uri="{0D108BD9-81ED-4DB2-BD59-A6C34878D82A}">
                    <a16:rowId xmlns:a16="http://schemas.microsoft.com/office/drawing/2014/main" val="324463436"/>
                  </a:ext>
                </a:extLst>
              </a:tr>
            </a:tbl>
          </a:graphicData>
        </a:graphic>
      </p:graphicFrame>
    </p:spTree>
    <p:extLst>
      <p:ext uri="{BB962C8B-B14F-4D97-AF65-F5344CB8AC3E}">
        <p14:creationId xmlns:p14="http://schemas.microsoft.com/office/powerpoint/2010/main" val="175075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644C6B-F7DB-A0C4-16AA-5EBFB9A06A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2716EBB-12E3-1614-B73E-D717177E00A9}"/>
              </a:ext>
            </a:extLst>
          </p:cNvPr>
          <p:cNvSpPr>
            <a:spLocks noGrp="1"/>
          </p:cNvSpPr>
          <p:nvPr>
            <p:ph type="title"/>
          </p:nvPr>
        </p:nvSpPr>
        <p:spPr>
          <a:xfrm>
            <a:off x="381000" y="243682"/>
            <a:ext cx="8458200" cy="694285"/>
          </a:xfrm>
        </p:spPr>
        <p:txBody>
          <a:bodyPr/>
          <a:lstStyle/>
          <a:p>
            <a:r>
              <a:rPr lang="en-US" dirty="0"/>
              <a:t>Supplemental Posting Information</a:t>
            </a:r>
          </a:p>
        </p:txBody>
      </p:sp>
      <p:sp>
        <p:nvSpPr>
          <p:cNvPr id="3" name="Content Placeholder 2">
            <a:extLst>
              <a:ext uri="{FF2B5EF4-FFF2-40B4-BE49-F238E27FC236}">
                <a16:creationId xmlns:a16="http://schemas.microsoft.com/office/drawing/2014/main" id="{5A065661-178A-8A3F-D581-53EB7CB9DF34}"/>
              </a:ext>
            </a:extLst>
          </p:cNvPr>
          <p:cNvSpPr>
            <a:spLocks noGrp="1"/>
          </p:cNvSpPr>
          <p:nvPr>
            <p:ph idx="1"/>
          </p:nvPr>
        </p:nvSpPr>
        <p:spPr>
          <a:xfrm>
            <a:off x="381000" y="1244866"/>
            <a:ext cx="8534400" cy="4393934"/>
          </a:xfrm>
        </p:spPr>
        <p:txBody>
          <a:bodyPr/>
          <a:lstStyle/>
          <a:p>
            <a:pPr marL="0" indent="0">
              <a:buNone/>
            </a:pPr>
            <a:r>
              <a:rPr lang="en-US" sz="1600" dirty="0">
                <a:effectLst/>
                <a:latin typeface="Segoe UI" panose="020B0502040204020203" pitchFamily="34" charset="0"/>
                <a:ea typeface="Calibri" panose="020F0502020204030204" pitchFamily="34" charset="0"/>
              </a:rPr>
              <a:t>RTC Draft XSDs will be made available on the Services/Market Data Transparency/XSD page of ERCOT.com. The finalized RTC version of the CDR XSD will be available by 10/15/2025. </a:t>
            </a:r>
          </a:p>
          <a:p>
            <a:pPr marL="0" indent="0">
              <a:buNone/>
            </a:pPr>
            <a:endParaRPr lang="en-US" sz="1400" dirty="0">
              <a:latin typeface="Segoe UI" panose="020B0502040204020203" pitchFamily="34" charset="0"/>
              <a:ea typeface="Calibri" panose="020F0502020204030204" pitchFamily="34" charset="0"/>
            </a:endParaRPr>
          </a:p>
          <a:p>
            <a:pPr marL="0" indent="0">
              <a:buNone/>
            </a:pPr>
            <a:r>
              <a:rPr lang="en-US" sz="1400" dirty="0">
                <a:latin typeface="Segoe UI" panose="020B0502040204020203" pitchFamily="34" charset="0"/>
                <a:ea typeface="Calibri" panose="020F0502020204030204" pitchFamily="34" charset="0"/>
              </a:rPr>
              <a:t>Posting Schedule for CDR Reports and XSD Updates:</a:t>
            </a: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4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endParaRPr lang="en-US" sz="1600" dirty="0">
              <a:latin typeface="Segoe UI" panose="020B0502040204020203" pitchFamily="34" charset="0"/>
              <a:ea typeface="Calibri" panose="020F0502020204030204" pitchFamily="34" charset="0"/>
            </a:endParaRPr>
          </a:p>
          <a:p>
            <a:pPr marL="0" indent="0">
              <a:buNone/>
            </a:pPr>
            <a:endParaRPr lang="en-US" sz="1600" dirty="0">
              <a:effectLst/>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Draft Disclosure Report Column Definitions Guide will be posted to Services/Market Data Transparency/User Guide page of ERCOT.com.</a:t>
            </a:r>
          </a:p>
          <a:p>
            <a:pPr marL="0" indent="0">
              <a:buNone/>
            </a:pPr>
            <a:endParaRPr lang="en-US" sz="1600" dirty="0">
              <a:latin typeface="Segoe UI" panose="020B0502040204020203" pitchFamily="34" charset="0"/>
              <a:ea typeface="Calibri" panose="020F0502020204030204" pitchFamily="34" charset="0"/>
            </a:endParaRPr>
          </a:p>
          <a:p>
            <a:pPr marL="0" indent="0">
              <a:buNone/>
            </a:pPr>
            <a:r>
              <a:rPr lang="en-US" sz="1600" dirty="0">
                <a:effectLst/>
                <a:latin typeface="Segoe UI" panose="020B0502040204020203" pitchFamily="34" charset="0"/>
                <a:ea typeface="Calibri" panose="020F0502020204030204" pitchFamily="34" charset="0"/>
              </a:rPr>
              <a:t>Please note that there are NO structural changes to any of the shadow settlement extracts therefore no DDL, XSD updates will be made available for this reporting suite. All new RTC data elements will flow through into existing extract tables and columns.</a:t>
            </a:r>
            <a:endParaRPr lang="en-US" sz="2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A6E2F74-1EC9-B3C8-6A1F-0DF0C76F9C77}"/>
              </a:ext>
            </a:extLst>
          </p:cNvPr>
          <p:cNvSpPr>
            <a:spLocks noGrp="1"/>
          </p:cNvSpPr>
          <p:nvPr>
            <p:ph type="sldNum" sz="quarter" idx="4"/>
          </p:nvPr>
        </p:nvSpPr>
        <p:spPr/>
        <p:txBody>
          <a:bodyPr/>
          <a:lstStyle/>
          <a:p>
            <a:fld id="{1D93BD3E-1E9A-4970-A6F7-E7AC52762E0C}" type="slidenum">
              <a:rPr lang="en-US" smtClean="0"/>
              <a:pPr/>
              <a:t>11</a:t>
            </a:fld>
            <a:endParaRPr lang="en-US"/>
          </a:p>
        </p:txBody>
      </p:sp>
      <p:sp>
        <p:nvSpPr>
          <p:cNvPr id="5" name="Content Placeholder 2">
            <a:extLst>
              <a:ext uri="{FF2B5EF4-FFF2-40B4-BE49-F238E27FC236}">
                <a16:creationId xmlns:a16="http://schemas.microsoft.com/office/drawing/2014/main" id="{FB9152CD-FD53-2479-608E-6610FB142A4A}"/>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1C75E562-7DE2-5494-515E-679F99937B27}"/>
              </a:ext>
            </a:extLst>
          </p:cNvPr>
          <p:cNvGraphicFramePr>
            <a:graphicFrameLocks noGrp="1"/>
          </p:cNvGraphicFramePr>
          <p:nvPr>
            <p:extLst>
              <p:ext uri="{D42A27DB-BD31-4B8C-83A1-F6EECF244321}">
                <p14:modId xmlns:p14="http://schemas.microsoft.com/office/powerpoint/2010/main" val="3611040012"/>
              </p:ext>
            </p:extLst>
          </p:nvPr>
        </p:nvGraphicFramePr>
        <p:xfrm>
          <a:off x="609600" y="2375361"/>
          <a:ext cx="4648200" cy="954212"/>
        </p:xfrm>
        <a:graphic>
          <a:graphicData uri="http://schemas.openxmlformats.org/drawingml/2006/table">
            <a:tbl>
              <a:tblPr>
                <a:tableStyleId>{5C22544A-7EE6-4342-B048-85BDC9FD1C3A}</a:tableStyleId>
              </a:tblPr>
              <a:tblGrid>
                <a:gridCol w="1676400">
                  <a:extLst>
                    <a:ext uri="{9D8B030D-6E8A-4147-A177-3AD203B41FA5}">
                      <a16:colId xmlns:a16="http://schemas.microsoft.com/office/drawing/2014/main" val="850378589"/>
                    </a:ext>
                  </a:extLst>
                </a:gridCol>
                <a:gridCol w="1371600">
                  <a:extLst>
                    <a:ext uri="{9D8B030D-6E8A-4147-A177-3AD203B41FA5}">
                      <a16:colId xmlns:a16="http://schemas.microsoft.com/office/drawing/2014/main" val="3749621424"/>
                    </a:ext>
                  </a:extLst>
                </a:gridCol>
                <a:gridCol w="1600200">
                  <a:extLst>
                    <a:ext uri="{9D8B030D-6E8A-4147-A177-3AD203B41FA5}">
                      <a16:colId xmlns:a16="http://schemas.microsoft.com/office/drawing/2014/main" val="1213585647"/>
                    </a:ext>
                  </a:extLst>
                </a:gridCol>
              </a:tblGrid>
              <a:tr h="238553">
                <a:tc>
                  <a:txBody>
                    <a:bodyPr/>
                    <a:lstStyle/>
                    <a:p>
                      <a:pPr algn="l" fontAlgn="b"/>
                      <a:r>
                        <a:rPr lang="en-US" sz="1100" b="1" u="sng" strike="noStrike" kern="1200" dirty="0">
                          <a:solidFill>
                            <a:schemeClr val="dk1"/>
                          </a:solidFill>
                          <a:effectLst/>
                          <a:latin typeface="+mn-lt"/>
                          <a:ea typeface="+mn-ea"/>
                          <a:cs typeface="+mn-cs"/>
                        </a:rPr>
                        <a:t>CDR Report Grouping</a:t>
                      </a:r>
                    </a:p>
                  </a:txBody>
                  <a:tcPr marL="9525" marR="9525" marT="9525" marB="0" anchor="b"/>
                </a:tc>
                <a:tc>
                  <a:txBody>
                    <a:bodyPr/>
                    <a:lstStyle/>
                    <a:p>
                      <a:pPr algn="l" fontAlgn="b"/>
                      <a:r>
                        <a:rPr lang="en-US" sz="1100" b="1" u="sng" strike="noStrike" dirty="0">
                          <a:effectLst/>
                        </a:rPr>
                        <a:t>XSD Posting Date</a:t>
                      </a:r>
                      <a:endParaRPr lang="en-US" sz="1100" b="1" i="0" u="sng"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1" u="sng" strike="noStrike" kern="1200" dirty="0">
                          <a:solidFill>
                            <a:schemeClr val="dk1"/>
                          </a:solidFill>
                          <a:effectLst/>
                          <a:latin typeface="+mn-lt"/>
                          <a:ea typeface="+mn-ea"/>
                          <a:cs typeface="+mn-cs"/>
                        </a:rPr>
                        <a:t>Report Delivery</a:t>
                      </a:r>
                    </a:p>
                  </a:txBody>
                  <a:tcPr marL="9525" marR="9525" marT="9525" marB="0" anchor="b"/>
                </a:tc>
                <a:extLst>
                  <a:ext uri="{0D108BD9-81ED-4DB2-BD59-A6C34878D82A}">
                    <a16:rowId xmlns:a16="http://schemas.microsoft.com/office/drawing/2014/main" val="362037674"/>
                  </a:ext>
                </a:extLst>
              </a:tr>
              <a:tr h="238553">
                <a:tc>
                  <a:txBody>
                    <a:bodyPr/>
                    <a:lstStyle/>
                    <a:p>
                      <a:pPr algn="l" fontAlgn="b"/>
                      <a:r>
                        <a:rPr lang="en-US" sz="1100" u="none" strike="noStrike" dirty="0">
                          <a:effectLst/>
                        </a:rPr>
                        <a:t>Group1/Open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5/30/2025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July 2025</a:t>
                      </a:r>
                    </a:p>
                  </a:txBody>
                  <a:tcPr marL="9525" marR="9525" marT="9525" marB="0" anchor="b"/>
                </a:tc>
                <a:extLst>
                  <a:ext uri="{0D108BD9-81ED-4DB2-BD59-A6C34878D82A}">
                    <a16:rowId xmlns:a16="http://schemas.microsoft.com/office/drawing/2014/main" val="1035010127"/>
                  </a:ext>
                </a:extLst>
              </a:tr>
              <a:tr h="238553">
                <a:tc>
                  <a:txBody>
                    <a:bodyPr/>
                    <a:lstStyle/>
                    <a:p>
                      <a:pPr algn="l" fontAlgn="b"/>
                      <a:r>
                        <a:rPr lang="en-US" sz="1100" u="none" strike="noStrike" dirty="0">
                          <a:effectLst/>
                        </a:rPr>
                        <a:t>Group2/Closed Loop</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8/1/2025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Sept 2025</a:t>
                      </a:r>
                    </a:p>
                  </a:txBody>
                  <a:tcPr marL="9525" marR="9525" marT="9525" marB="0" anchor="b"/>
                </a:tc>
                <a:extLst>
                  <a:ext uri="{0D108BD9-81ED-4DB2-BD59-A6C34878D82A}">
                    <a16:rowId xmlns:a16="http://schemas.microsoft.com/office/drawing/2014/main" val="3388393252"/>
                  </a:ext>
                </a:extLst>
              </a:tr>
              <a:tr h="238553">
                <a:tc>
                  <a:txBody>
                    <a:bodyPr/>
                    <a:lstStyle/>
                    <a:p>
                      <a:pPr algn="l" fontAlgn="b"/>
                      <a:r>
                        <a:rPr lang="en-US" sz="1100" u="none" strike="noStrike" dirty="0">
                          <a:effectLst/>
                        </a:rPr>
                        <a:t>Group3/Go-Live</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u="none" strike="noStrike" dirty="0">
                          <a:effectLst/>
                        </a:rPr>
                        <a:t>10/15/2025</a:t>
                      </a:r>
                      <a:endParaRPr lang="en-US" sz="1100" b="0" i="0" u="none" strike="noStrike" dirty="0">
                        <a:solidFill>
                          <a:srgbClr val="000000"/>
                        </a:solidFill>
                        <a:effectLst/>
                        <a:latin typeface="Aptos Narrow" panose="020B0004020202020204" pitchFamily="34" charset="0"/>
                      </a:endParaRPr>
                    </a:p>
                  </a:txBody>
                  <a:tcPr marL="9525" marR="9525" marT="9525" marB="0" anchor="b"/>
                </a:tc>
                <a:tc>
                  <a:txBody>
                    <a:bodyPr/>
                    <a:lstStyle/>
                    <a:p>
                      <a:pPr algn="l" fontAlgn="b"/>
                      <a:r>
                        <a:rPr lang="en-US" sz="1100" b="0" i="0" u="none" strike="noStrike" dirty="0">
                          <a:solidFill>
                            <a:srgbClr val="000000"/>
                          </a:solidFill>
                          <a:effectLst/>
                          <a:latin typeface="Aptos Narrow" panose="020B0004020202020204" pitchFamily="34" charset="0"/>
                        </a:rPr>
                        <a:t>Dec 2025</a:t>
                      </a:r>
                    </a:p>
                  </a:txBody>
                  <a:tcPr marL="9525" marR="9525" marT="9525" marB="0" anchor="b"/>
                </a:tc>
                <a:extLst>
                  <a:ext uri="{0D108BD9-81ED-4DB2-BD59-A6C34878D82A}">
                    <a16:rowId xmlns:a16="http://schemas.microsoft.com/office/drawing/2014/main" val="3828113624"/>
                  </a:ext>
                </a:extLst>
              </a:tr>
            </a:tbl>
          </a:graphicData>
        </a:graphic>
      </p:graphicFrame>
    </p:spTree>
    <p:extLst>
      <p:ext uri="{BB962C8B-B14F-4D97-AF65-F5344CB8AC3E}">
        <p14:creationId xmlns:p14="http://schemas.microsoft.com/office/powerpoint/2010/main" val="1246120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4797A-AAE8-8D7A-FBB7-B75643C5F312}"/>
              </a:ext>
            </a:extLst>
          </p:cNvPr>
          <p:cNvSpPr>
            <a:spLocks noGrp="1"/>
          </p:cNvSpPr>
          <p:nvPr>
            <p:ph type="title"/>
          </p:nvPr>
        </p:nvSpPr>
        <p:spPr>
          <a:xfrm>
            <a:off x="381000" y="243682"/>
            <a:ext cx="9163050" cy="606583"/>
          </a:xfrm>
        </p:spPr>
        <p:txBody>
          <a:bodyPr/>
          <a:lstStyle/>
          <a:p>
            <a:r>
              <a:rPr lang="en-US" dirty="0">
                <a:latin typeface="Segoe UI" panose="020B0502040204020203" pitchFamily="34" charset="0"/>
                <a:cs typeface="Segoe UI" panose="020B0502040204020203" pitchFamily="34" charset="0"/>
              </a:rPr>
              <a:t>Appendix of Examples</a:t>
            </a:r>
          </a:p>
        </p:txBody>
      </p:sp>
      <p:sp>
        <p:nvSpPr>
          <p:cNvPr id="4" name="Slide Number Placeholder 3">
            <a:extLst>
              <a:ext uri="{FF2B5EF4-FFF2-40B4-BE49-F238E27FC236}">
                <a16:creationId xmlns:a16="http://schemas.microsoft.com/office/drawing/2014/main" id="{905F8E5F-A419-F6D5-B78C-4873FAB2D275}"/>
              </a:ext>
            </a:extLst>
          </p:cNvPr>
          <p:cNvSpPr>
            <a:spLocks noGrp="1"/>
          </p:cNvSpPr>
          <p:nvPr>
            <p:ph type="sldNum" sz="quarter" idx="4"/>
          </p:nvPr>
        </p:nvSpPr>
        <p:spPr>
          <a:xfrm>
            <a:off x="8610600" y="6561138"/>
            <a:ext cx="495300" cy="212725"/>
          </a:xfrm>
        </p:spPr>
        <p:txBody>
          <a:bodyPr/>
          <a:lstStyle/>
          <a:p>
            <a:fld id="{1D93BD3E-1E9A-4970-A6F7-E7AC52762E0C}" type="slidenum">
              <a:rPr lang="en-US" smtClean="0">
                <a:latin typeface="Segoe UI" panose="020B0502040204020203" pitchFamily="34" charset="0"/>
                <a:cs typeface="Segoe UI" panose="020B0502040204020203" pitchFamily="34" charset="0"/>
              </a:rPr>
              <a:pPr/>
              <a:t>12</a:t>
            </a:fld>
            <a:endParaRPr lang="en-US">
              <a:latin typeface="Segoe UI" panose="020B0502040204020203" pitchFamily="34" charset="0"/>
              <a:cs typeface="Segoe UI" panose="020B0502040204020203" pitchFamily="34" charset="0"/>
            </a:endParaRPr>
          </a:p>
        </p:txBody>
      </p:sp>
      <p:graphicFrame>
        <p:nvGraphicFramePr>
          <p:cNvPr id="8" name="Table 6">
            <a:extLst>
              <a:ext uri="{FF2B5EF4-FFF2-40B4-BE49-F238E27FC236}">
                <a16:creationId xmlns:a16="http://schemas.microsoft.com/office/drawing/2014/main" id="{5B862762-8FE6-D061-97C6-C18528907EE1}"/>
              </a:ext>
            </a:extLst>
          </p:cNvPr>
          <p:cNvGraphicFramePr>
            <a:graphicFrameLocks noGrp="1"/>
          </p:cNvGraphicFramePr>
          <p:nvPr>
            <p:ph idx="1"/>
            <p:extLst>
              <p:ext uri="{D42A27DB-BD31-4B8C-83A1-F6EECF244321}">
                <p14:modId xmlns:p14="http://schemas.microsoft.com/office/powerpoint/2010/main" val="1756068457"/>
              </p:ext>
            </p:extLst>
          </p:nvPr>
        </p:nvGraphicFramePr>
        <p:xfrm>
          <a:off x="22385" y="5431315"/>
          <a:ext cx="9017000" cy="1162326"/>
        </p:xfrm>
        <a:graphic>
          <a:graphicData uri="http://schemas.openxmlformats.org/drawingml/2006/table">
            <a:tbl>
              <a:tblPr firstRow="1" bandRow="1">
                <a:tableStyleId>{5C22544A-7EE6-4342-B048-85BDC9FD1C3A}</a:tableStyleId>
              </a:tblPr>
              <a:tblGrid>
                <a:gridCol w="3653440">
                  <a:extLst>
                    <a:ext uri="{9D8B030D-6E8A-4147-A177-3AD203B41FA5}">
                      <a16:colId xmlns:a16="http://schemas.microsoft.com/office/drawing/2014/main" val="1446383811"/>
                    </a:ext>
                  </a:extLst>
                </a:gridCol>
                <a:gridCol w="1329639">
                  <a:extLst>
                    <a:ext uri="{9D8B030D-6E8A-4147-A177-3AD203B41FA5}">
                      <a16:colId xmlns:a16="http://schemas.microsoft.com/office/drawing/2014/main" val="617713397"/>
                    </a:ext>
                  </a:extLst>
                </a:gridCol>
                <a:gridCol w="4033921">
                  <a:extLst>
                    <a:ext uri="{9D8B030D-6E8A-4147-A177-3AD203B41FA5}">
                      <a16:colId xmlns:a16="http://schemas.microsoft.com/office/drawing/2014/main" val="3147703138"/>
                    </a:ext>
                  </a:extLst>
                </a:gridCol>
              </a:tblGrid>
              <a:tr h="295551">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16256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137795">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113030">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1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bl>
          </a:graphicData>
        </a:graphic>
      </p:graphicFrame>
      <p:graphicFrame>
        <p:nvGraphicFramePr>
          <p:cNvPr id="9" name="Table 8">
            <a:extLst>
              <a:ext uri="{FF2B5EF4-FFF2-40B4-BE49-F238E27FC236}">
                <a16:creationId xmlns:a16="http://schemas.microsoft.com/office/drawing/2014/main" id="{36464554-310C-6109-90F3-6F573CB3EC92}"/>
              </a:ext>
            </a:extLst>
          </p:cNvPr>
          <p:cNvGraphicFramePr>
            <a:graphicFrameLocks/>
          </p:cNvGraphicFramePr>
          <p:nvPr>
            <p:extLst>
              <p:ext uri="{D42A27DB-BD31-4B8C-83A1-F6EECF244321}">
                <p14:modId xmlns:p14="http://schemas.microsoft.com/office/powerpoint/2010/main" val="3749895703"/>
              </p:ext>
            </p:extLst>
          </p:nvPr>
        </p:nvGraphicFramePr>
        <p:xfrm>
          <a:off x="66376" y="2620788"/>
          <a:ext cx="9039524" cy="1809458"/>
        </p:xfrm>
        <a:graphic>
          <a:graphicData uri="http://schemas.openxmlformats.org/drawingml/2006/table">
            <a:tbl>
              <a:tblPr firstRow="1" bandRow="1">
                <a:tableStyleId>{5C22544A-7EE6-4342-B048-85BDC9FD1C3A}</a:tableStyleId>
              </a:tblPr>
              <a:tblGrid>
                <a:gridCol w="1825807">
                  <a:extLst>
                    <a:ext uri="{9D8B030D-6E8A-4147-A177-3AD203B41FA5}">
                      <a16:colId xmlns:a16="http://schemas.microsoft.com/office/drawing/2014/main" val="1446383811"/>
                    </a:ext>
                  </a:extLst>
                </a:gridCol>
                <a:gridCol w="1402685">
                  <a:extLst>
                    <a:ext uri="{9D8B030D-6E8A-4147-A177-3AD203B41FA5}">
                      <a16:colId xmlns:a16="http://schemas.microsoft.com/office/drawing/2014/main" val="617713397"/>
                    </a:ext>
                  </a:extLst>
                </a:gridCol>
                <a:gridCol w="5811032">
                  <a:extLst>
                    <a:ext uri="{9D8B030D-6E8A-4147-A177-3AD203B41FA5}">
                      <a16:colId xmlns:a16="http://schemas.microsoft.com/office/drawing/2014/main" val="3147703138"/>
                    </a:ext>
                  </a:extLst>
                </a:gridCol>
              </a:tblGrid>
              <a:tr h="27593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a:t>
                      </a:r>
                    </a:p>
                  </a:txBody>
                  <a:tcPr/>
                </a:tc>
                <a:tc>
                  <a:txBody>
                    <a:bodyPr/>
                    <a:lstStyle/>
                    <a:p>
                      <a:r>
                        <a:rPr lang="en-US" sz="12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1848829606"/>
                  </a:ext>
                </a:extLst>
              </a:tr>
            </a:tbl>
          </a:graphicData>
        </a:graphic>
      </p:graphicFrame>
      <p:graphicFrame>
        <p:nvGraphicFramePr>
          <p:cNvPr id="10" name="Table 9">
            <a:extLst>
              <a:ext uri="{FF2B5EF4-FFF2-40B4-BE49-F238E27FC236}">
                <a16:creationId xmlns:a16="http://schemas.microsoft.com/office/drawing/2014/main" id="{0A0D8AD1-2A6A-0EE9-FB99-25E429098185}"/>
              </a:ext>
            </a:extLst>
          </p:cNvPr>
          <p:cNvGraphicFramePr>
            <a:graphicFrameLocks noGrp="1"/>
          </p:cNvGraphicFramePr>
          <p:nvPr>
            <p:extLst>
              <p:ext uri="{D42A27DB-BD31-4B8C-83A1-F6EECF244321}">
                <p14:modId xmlns:p14="http://schemas.microsoft.com/office/powerpoint/2010/main" val="2030341869"/>
              </p:ext>
            </p:extLst>
          </p:nvPr>
        </p:nvGraphicFramePr>
        <p:xfrm>
          <a:off x="533400" y="738648"/>
          <a:ext cx="8502650" cy="1847850"/>
        </p:xfrm>
        <a:graphic>
          <a:graphicData uri="http://schemas.openxmlformats.org/drawingml/2006/table">
            <a:tbl>
              <a:tblPr firstRow="1" bandRow="1">
                <a:tableStyleId>{5C22544A-7EE6-4342-B048-85BDC9FD1C3A}</a:tableStyleId>
              </a:tblPr>
              <a:tblGrid>
                <a:gridCol w="4210050">
                  <a:extLst>
                    <a:ext uri="{9D8B030D-6E8A-4147-A177-3AD203B41FA5}">
                      <a16:colId xmlns:a16="http://schemas.microsoft.com/office/drawing/2014/main" val="1066162935"/>
                    </a:ext>
                  </a:extLst>
                </a:gridCol>
                <a:gridCol w="4292600">
                  <a:extLst>
                    <a:ext uri="{9D8B030D-6E8A-4147-A177-3AD203B41FA5}">
                      <a16:colId xmlns:a16="http://schemas.microsoft.com/office/drawing/2014/main" val="1639236125"/>
                    </a:ext>
                  </a:extLst>
                </a:gridCol>
              </a:tblGrid>
              <a:tr h="249124">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610677922"/>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87011799"/>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3872438880"/>
                  </a:ext>
                </a:extLst>
              </a:tr>
            </a:tbl>
          </a:graphicData>
        </a:graphic>
      </p:graphicFrame>
      <p:graphicFrame>
        <p:nvGraphicFramePr>
          <p:cNvPr id="12" name="Table 11">
            <a:extLst>
              <a:ext uri="{FF2B5EF4-FFF2-40B4-BE49-F238E27FC236}">
                <a16:creationId xmlns:a16="http://schemas.microsoft.com/office/drawing/2014/main" id="{3B8768AB-4226-2AE1-577B-6B34E07D31F8}"/>
              </a:ext>
            </a:extLst>
          </p:cNvPr>
          <p:cNvGraphicFramePr>
            <a:graphicFrameLocks noGrp="1"/>
          </p:cNvGraphicFramePr>
          <p:nvPr>
            <p:extLst>
              <p:ext uri="{D42A27DB-BD31-4B8C-83A1-F6EECF244321}">
                <p14:modId xmlns:p14="http://schemas.microsoft.com/office/powerpoint/2010/main" val="2356330029"/>
              </p:ext>
            </p:extLst>
          </p:nvPr>
        </p:nvGraphicFramePr>
        <p:xfrm>
          <a:off x="133848" y="4464536"/>
          <a:ext cx="8927103" cy="908685"/>
        </p:xfrm>
        <a:graphic>
          <a:graphicData uri="http://schemas.openxmlformats.org/drawingml/2006/table">
            <a:tbl>
              <a:tblPr firstRow="1" bandRow="1">
                <a:tableStyleId>{5C22544A-7EE6-4342-B048-85BDC9FD1C3A}</a:tableStyleId>
              </a:tblPr>
              <a:tblGrid>
                <a:gridCol w="2119178">
                  <a:extLst>
                    <a:ext uri="{9D8B030D-6E8A-4147-A177-3AD203B41FA5}">
                      <a16:colId xmlns:a16="http://schemas.microsoft.com/office/drawing/2014/main" val="672095477"/>
                    </a:ext>
                  </a:extLst>
                </a:gridCol>
                <a:gridCol w="1767455">
                  <a:extLst>
                    <a:ext uri="{9D8B030D-6E8A-4147-A177-3AD203B41FA5}">
                      <a16:colId xmlns:a16="http://schemas.microsoft.com/office/drawing/2014/main" val="3184261669"/>
                    </a:ext>
                  </a:extLst>
                </a:gridCol>
                <a:gridCol w="2362463">
                  <a:extLst>
                    <a:ext uri="{9D8B030D-6E8A-4147-A177-3AD203B41FA5}">
                      <a16:colId xmlns:a16="http://schemas.microsoft.com/office/drawing/2014/main" val="236108400"/>
                    </a:ext>
                  </a:extLst>
                </a:gridCol>
                <a:gridCol w="2678007">
                  <a:extLst>
                    <a:ext uri="{9D8B030D-6E8A-4147-A177-3AD203B41FA5}">
                      <a16:colId xmlns:a16="http://schemas.microsoft.com/office/drawing/2014/main" val="2457522756"/>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a:txBody>
                    <a:bodyPr/>
                    <a:lstStyle/>
                    <a:p>
                      <a:r>
                        <a:rPr lang="en-US" sz="1100" dirty="0">
                          <a:latin typeface="Segoe UI" panose="020B0502040204020203" pitchFamily="34" charset="0"/>
                          <a:cs typeface="Segoe UI" panose="020B0502040204020203" pitchFamily="34" charset="0"/>
                        </a:rPr>
                        <a:t>Change Details – New Columns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308109621"/>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extLst>
                  <a:ext uri="{0D108BD9-81ED-4DB2-BD59-A6C34878D82A}">
                    <a16:rowId xmlns:a16="http://schemas.microsoft.com/office/drawing/2014/main" val="4236508279"/>
                  </a:ext>
                </a:extLst>
              </a:tr>
            </a:tbl>
          </a:graphicData>
        </a:graphic>
      </p:graphicFrame>
      <p:sp>
        <p:nvSpPr>
          <p:cNvPr id="13" name="TextBox 12">
            <a:extLst>
              <a:ext uri="{FF2B5EF4-FFF2-40B4-BE49-F238E27FC236}">
                <a16:creationId xmlns:a16="http://schemas.microsoft.com/office/drawing/2014/main" id="{859729B1-B0F7-539B-1C22-50F7D4C83669}"/>
              </a:ext>
            </a:extLst>
          </p:cNvPr>
          <p:cNvSpPr txBox="1"/>
          <p:nvPr/>
        </p:nvSpPr>
        <p:spPr>
          <a:xfrm>
            <a:off x="6324600" y="1113497"/>
            <a:ext cx="1686475"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NEW Report</a:t>
            </a:r>
          </a:p>
        </p:txBody>
      </p:sp>
      <p:sp>
        <p:nvSpPr>
          <p:cNvPr id="14" name="TextBox 13">
            <a:extLst>
              <a:ext uri="{FF2B5EF4-FFF2-40B4-BE49-F238E27FC236}">
                <a16:creationId xmlns:a16="http://schemas.microsoft.com/office/drawing/2014/main" id="{FAB983D6-B034-417A-3263-E84CF8CDE2E6}"/>
              </a:ext>
            </a:extLst>
          </p:cNvPr>
          <p:cNvSpPr txBox="1"/>
          <p:nvPr/>
        </p:nvSpPr>
        <p:spPr>
          <a:xfrm>
            <a:off x="6638121" y="5375403"/>
            <a:ext cx="1972479" cy="369332"/>
          </a:xfrm>
          <a:prstGeom prst="rect">
            <a:avLst/>
          </a:prstGeom>
          <a:noFill/>
          <a:ln>
            <a:solidFill>
              <a:schemeClr val="tx1"/>
            </a:solidFill>
          </a:ln>
        </p:spPr>
        <p:txBody>
          <a:bodyPr wrap="square" rtlCol="0">
            <a:spAutoFit/>
          </a:bodyPr>
          <a:lstStyle>
            <a:defPPr>
              <a:defRPr lang="en-US"/>
            </a:defPPr>
            <a:lvl1pPr>
              <a:defRPr/>
            </a:lvl1pPr>
          </a:lstStyle>
          <a:p>
            <a:r>
              <a:rPr lang="en-US" dirty="0">
                <a:latin typeface="Segoe UI" panose="020B0502040204020203" pitchFamily="34" charset="0"/>
                <a:cs typeface="Segoe UI" panose="020B0502040204020203" pitchFamily="34" charset="0"/>
              </a:rPr>
              <a:t>DASHBOARDS</a:t>
            </a:r>
          </a:p>
        </p:txBody>
      </p:sp>
      <p:sp>
        <p:nvSpPr>
          <p:cNvPr id="15" name="TextBox 14">
            <a:extLst>
              <a:ext uri="{FF2B5EF4-FFF2-40B4-BE49-F238E27FC236}">
                <a16:creationId xmlns:a16="http://schemas.microsoft.com/office/drawing/2014/main" id="{84F3CD6E-3AE5-28E7-7AF3-7CC29F7E37A8}"/>
              </a:ext>
            </a:extLst>
          </p:cNvPr>
          <p:cNvSpPr txBox="1"/>
          <p:nvPr/>
        </p:nvSpPr>
        <p:spPr>
          <a:xfrm>
            <a:off x="4934956" y="2849730"/>
            <a:ext cx="3675644"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Market Trials Report - Existing</a:t>
            </a:r>
          </a:p>
        </p:txBody>
      </p:sp>
      <p:sp>
        <p:nvSpPr>
          <p:cNvPr id="16" name="TextBox 15">
            <a:extLst>
              <a:ext uri="{FF2B5EF4-FFF2-40B4-BE49-F238E27FC236}">
                <a16:creationId xmlns:a16="http://schemas.microsoft.com/office/drawing/2014/main" id="{502B25A6-CE54-79F0-6B78-9B4D75D226A4}"/>
              </a:ext>
            </a:extLst>
          </p:cNvPr>
          <p:cNvSpPr txBox="1"/>
          <p:nvPr/>
        </p:nvSpPr>
        <p:spPr>
          <a:xfrm>
            <a:off x="4210876" y="4958655"/>
            <a:ext cx="1981200" cy="369332"/>
          </a:xfrm>
          <a:prstGeom prst="rect">
            <a:avLst/>
          </a:prstGeom>
          <a:noFill/>
          <a:ln>
            <a:solidFill>
              <a:schemeClr val="tx1"/>
            </a:solidFill>
          </a:ln>
        </p:spPr>
        <p:txBody>
          <a:bodyPr wrap="square" rtlCol="0">
            <a:spAutoFit/>
          </a:bodyPr>
          <a:lstStyle/>
          <a:p>
            <a:r>
              <a:rPr lang="en-US" dirty="0">
                <a:latin typeface="Segoe UI" panose="020B0502040204020203" pitchFamily="34" charset="0"/>
                <a:cs typeface="Segoe UI" panose="020B0502040204020203" pitchFamily="34" charset="0"/>
              </a:rPr>
              <a:t>Modified Report</a:t>
            </a:r>
          </a:p>
        </p:txBody>
      </p:sp>
    </p:spTree>
    <p:extLst>
      <p:ext uri="{BB962C8B-B14F-4D97-AF65-F5344CB8AC3E}">
        <p14:creationId xmlns:p14="http://schemas.microsoft.com/office/powerpoint/2010/main" val="390166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931180-4542-81CB-F764-858CE63B7B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0A2DB15-58D1-5C1B-1F31-0F49CB5BD256}"/>
              </a:ext>
            </a:extLst>
          </p:cNvPr>
          <p:cNvSpPr>
            <a:spLocks noGrp="1"/>
          </p:cNvSpPr>
          <p:nvPr>
            <p:ph type="title"/>
          </p:nvPr>
        </p:nvSpPr>
        <p:spPr>
          <a:xfrm>
            <a:off x="381000" y="243682"/>
            <a:ext cx="8458200" cy="694285"/>
          </a:xfrm>
        </p:spPr>
        <p:txBody>
          <a:bodyPr/>
          <a:lstStyle/>
          <a:p>
            <a:r>
              <a:rPr lang="en-US" dirty="0"/>
              <a:t>Group 1 Summary </a:t>
            </a:r>
          </a:p>
        </p:txBody>
      </p:sp>
      <p:sp>
        <p:nvSpPr>
          <p:cNvPr id="4" name="Slide Number Placeholder 3">
            <a:extLst>
              <a:ext uri="{FF2B5EF4-FFF2-40B4-BE49-F238E27FC236}">
                <a16:creationId xmlns:a16="http://schemas.microsoft.com/office/drawing/2014/main" id="{06C0B54B-A7E8-82A0-7419-9FAD291A9CCF}"/>
              </a:ext>
            </a:extLst>
          </p:cNvPr>
          <p:cNvSpPr>
            <a:spLocks noGrp="1"/>
          </p:cNvSpPr>
          <p:nvPr>
            <p:ph type="sldNum" sz="quarter" idx="4"/>
          </p:nvPr>
        </p:nvSpPr>
        <p:spPr/>
        <p:txBody>
          <a:bodyPr/>
          <a:lstStyle/>
          <a:p>
            <a:fld id="{1D93BD3E-1E9A-4970-A6F7-E7AC52762E0C}" type="slidenum">
              <a:rPr lang="en-US" smtClean="0"/>
              <a:pPr/>
              <a:t>13</a:t>
            </a:fld>
            <a:endParaRPr lang="en-US"/>
          </a:p>
        </p:txBody>
      </p:sp>
      <p:sp>
        <p:nvSpPr>
          <p:cNvPr id="5" name="Content Placeholder 2">
            <a:extLst>
              <a:ext uri="{FF2B5EF4-FFF2-40B4-BE49-F238E27FC236}">
                <a16:creationId xmlns:a16="http://schemas.microsoft.com/office/drawing/2014/main" id="{4535C42D-ED3A-F4E5-6FA7-0B6B6AE3C10F}"/>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0AE8C312-F929-7266-9CE3-140D11264145}"/>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4 Reports in total</a:t>
            </a:r>
          </a:p>
          <a:p>
            <a:pPr marL="285750" indent="-285750"/>
            <a:r>
              <a:rPr lang="en-US" sz="1400" dirty="0">
                <a:latin typeface="Segoe UI" panose="020B0502040204020203" pitchFamily="34" charset="0"/>
                <a:cs typeface="Segoe UI" panose="020B0502040204020203" pitchFamily="34" charset="0"/>
              </a:rPr>
              <a:t>Market Trials – 3 Existing (1 report with modifications)</a:t>
            </a:r>
          </a:p>
          <a:p>
            <a:pPr marL="285750" indent="-285750"/>
            <a:r>
              <a:rPr lang="en-US" sz="1400" dirty="0">
                <a:latin typeface="Segoe UI" panose="020B0502040204020203" pitchFamily="34" charset="0"/>
                <a:cs typeface="Segoe UI" panose="020B0502040204020203" pitchFamily="34" charset="0"/>
              </a:rPr>
              <a:t>Market Trials –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86516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0F8AE5-95D1-7B39-1BA5-98482CAF8B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6F96FE-382E-C604-58D7-1123A062DE2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12D0EC7D-A9BE-C688-AEF1-474710A1EBD3}"/>
              </a:ext>
            </a:extLst>
          </p:cNvPr>
          <p:cNvSpPr>
            <a:spLocks noGrp="1"/>
          </p:cNvSpPr>
          <p:nvPr>
            <p:ph type="sldNum" sz="quarter" idx="4"/>
          </p:nvPr>
        </p:nvSpPr>
        <p:spPr/>
        <p:txBody>
          <a:bodyPr/>
          <a:lstStyle/>
          <a:p>
            <a:fld id="{1D93BD3E-1E9A-4970-A6F7-E7AC52762E0C}" type="slidenum">
              <a:rPr lang="en-US" smtClean="0"/>
              <a:pPr/>
              <a:t>14</a:t>
            </a:fld>
            <a:endParaRPr lang="en-US"/>
          </a:p>
        </p:txBody>
      </p:sp>
      <p:graphicFrame>
        <p:nvGraphicFramePr>
          <p:cNvPr id="7" name="Table 6">
            <a:extLst>
              <a:ext uri="{FF2B5EF4-FFF2-40B4-BE49-F238E27FC236}">
                <a16:creationId xmlns:a16="http://schemas.microsoft.com/office/drawing/2014/main" id="{A08BA0E5-2BB5-37EB-6082-98D2C4B16EE0}"/>
              </a:ext>
            </a:extLst>
          </p:cNvPr>
          <p:cNvGraphicFramePr>
            <a:graphicFrameLocks/>
          </p:cNvGraphicFramePr>
          <p:nvPr>
            <p:extLst>
              <p:ext uri="{D42A27DB-BD31-4B8C-83A1-F6EECF244321}">
                <p14:modId xmlns:p14="http://schemas.microsoft.com/office/powerpoint/2010/main" val="1464286783"/>
              </p:ext>
            </p:extLst>
          </p:nvPr>
        </p:nvGraphicFramePr>
        <p:xfrm>
          <a:off x="76200" y="1872966"/>
          <a:ext cx="8991600" cy="4352290"/>
        </p:xfrm>
        <a:graphic>
          <a:graphicData uri="http://schemas.openxmlformats.org/drawingml/2006/table">
            <a:tbl>
              <a:tblPr firstRow="1" bandRow="1">
                <a:tableStyleId>{5C22544A-7EE6-4342-B048-85BDC9FD1C3A}</a:tableStyleId>
              </a:tblPr>
              <a:tblGrid>
                <a:gridCol w="2480441">
                  <a:extLst>
                    <a:ext uri="{9D8B030D-6E8A-4147-A177-3AD203B41FA5}">
                      <a16:colId xmlns:a16="http://schemas.microsoft.com/office/drawing/2014/main" val="1446383811"/>
                    </a:ext>
                  </a:extLst>
                </a:gridCol>
                <a:gridCol w="1634359">
                  <a:extLst>
                    <a:ext uri="{9D8B030D-6E8A-4147-A177-3AD203B41FA5}">
                      <a16:colId xmlns:a16="http://schemas.microsoft.com/office/drawing/2014/main" val="617713397"/>
                    </a:ext>
                  </a:extLst>
                </a:gridCol>
                <a:gridCol w="48768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54196">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SCED Shadow Prices and Binding Transmission Constraints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NP6-86-RTCMT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4106</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RTCMTSCEDBindingTransmissionConstraint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cdr.00004106.0000000000000000.YYYYMMDD.HH24missFF3.SCEDBTCNP686_RTC_MT_csv.zip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cdr.00004106.0000000000000000.YYYYMMDD.HHMMSS.SCEDBTCNP686_RTC_MT.csv</a:t>
                      </a:r>
                    </a:p>
                  </a:txBody>
                  <a:tcPr marL="9525" marR="9525" marT="9525" marB="0" anchor="b"/>
                </a:tc>
                <a:extLst>
                  <a:ext uri="{0D108BD9-81ED-4DB2-BD59-A6C34878D82A}">
                    <a16:rowId xmlns:a16="http://schemas.microsoft.com/office/drawing/2014/main" val="1848829606"/>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LMPs by Resource Nodes, Load Zones and Trading Hubs</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NP6-788-RTCMT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4104</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RTCMTLMPsByResourceNode</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cdr.00004104.0000000000000000.YYYYMMDD.HH24missFF3.LMPSROSNODENP6788_RTC_MT_csv.zip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cdr.00004104.0000000000000000.YYYYMMDD.HHMMSS.LMPSROSNODENP6788_RTC_MT.csv</a:t>
                      </a: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0FDC5C66-96EF-B490-F36F-C611D63148CB}"/>
              </a:ext>
            </a:extLst>
          </p:cNvPr>
          <p:cNvSpPr txBox="1"/>
          <p:nvPr/>
        </p:nvSpPr>
        <p:spPr>
          <a:xfrm>
            <a:off x="457200" y="881664"/>
            <a:ext cx="51816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 (1 report with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3 Reports </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spTree>
    <p:extLst>
      <p:ext uri="{BB962C8B-B14F-4D97-AF65-F5344CB8AC3E}">
        <p14:creationId xmlns:p14="http://schemas.microsoft.com/office/powerpoint/2010/main" val="3049612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7736AA-72DD-CFA0-2C02-159A6646F6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0DF93D-2DC3-CA91-615A-710BFCCF10CB}"/>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C4322391-BD23-F32F-CBBC-E26CD763701C}"/>
              </a:ext>
            </a:extLst>
          </p:cNvPr>
          <p:cNvSpPr>
            <a:spLocks noGrp="1"/>
          </p:cNvSpPr>
          <p:nvPr>
            <p:ph type="sldNum" sz="quarter" idx="4"/>
          </p:nvPr>
        </p:nvSpPr>
        <p:spPr/>
        <p:txBody>
          <a:bodyPr/>
          <a:lstStyle/>
          <a:p>
            <a:fld id="{1D93BD3E-1E9A-4970-A6F7-E7AC52762E0C}" type="slidenum">
              <a:rPr lang="en-US" smtClean="0"/>
              <a:pPr/>
              <a:t>15</a:t>
            </a:fld>
            <a:endParaRPr lang="en-US"/>
          </a:p>
        </p:txBody>
      </p:sp>
      <p:graphicFrame>
        <p:nvGraphicFramePr>
          <p:cNvPr id="7" name="Table 6">
            <a:extLst>
              <a:ext uri="{FF2B5EF4-FFF2-40B4-BE49-F238E27FC236}">
                <a16:creationId xmlns:a16="http://schemas.microsoft.com/office/drawing/2014/main" id="{1535CEFB-3AF3-31C7-681A-DE626BE19E58}"/>
              </a:ext>
            </a:extLst>
          </p:cNvPr>
          <p:cNvGraphicFramePr>
            <a:graphicFrameLocks/>
          </p:cNvGraphicFramePr>
          <p:nvPr>
            <p:extLst>
              <p:ext uri="{D42A27DB-BD31-4B8C-83A1-F6EECF244321}">
                <p14:modId xmlns:p14="http://schemas.microsoft.com/office/powerpoint/2010/main" val="3742867613"/>
              </p:ext>
            </p:extLst>
          </p:nvPr>
        </p:nvGraphicFramePr>
        <p:xfrm>
          <a:off x="152401" y="858329"/>
          <a:ext cx="8839200" cy="4856671"/>
        </p:xfrm>
        <a:graphic>
          <a:graphicData uri="http://schemas.openxmlformats.org/drawingml/2006/table">
            <a:tbl>
              <a:tblPr firstRow="1" bandRow="1">
                <a:tableStyleId>{5C22544A-7EE6-4342-B048-85BDC9FD1C3A}</a:tableStyleId>
              </a:tblPr>
              <a:tblGrid>
                <a:gridCol w="2382739">
                  <a:extLst>
                    <a:ext uri="{9D8B030D-6E8A-4147-A177-3AD203B41FA5}">
                      <a16:colId xmlns:a16="http://schemas.microsoft.com/office/drawing/2014/main" val="1446383811"/>
                    </a:ext>
                  </a:extLst>
                </a:gridCol>
                <a:gridCol w="1767840">
                  <a:extLst>
                    <a:ext uri="{9D8B030D-6E8A-4147-A177-3AD203B41FA5}">
                      <a16:colId xmlns:a16="http://schemas.microsoft.com/office/drawing/2014/main" val="617713397"/>
                    </a:ext>
                  </a:extLst>
                </a:gridCol>
                <a:gridCol w="1767840">
                  <a:extLst>
                    <a:ext uri="{9D8B030D-6E8A-4147-A177-3AD203B41FA5}">
                      <a16:colId xmlns:a16="http://schemas.microsoft.com/office/drawing/2014/main" val="3147703138"/>
                    </a:ext>
                  </a:extLst>
                </a:gridCol>
                <a:gridCol w="1268234">
                  <a:extLst>
                    <a:ext uri="{9D8B030D-6E8A-4147-A177-3AD203B41FA5}">
                      <a16:colId xmlns:a16="http://schemas.microsoft.com/office/drawing/2014/main" val="3719036683"/>
                    </a:ext>
                  </a:extLst>
                </a:gridCol>
                <a:gridCol w="1652547">
                  <a:extLst>
                    <a:ext uri="{9D8B030D-6E8A-4147-A177-3AD203B41FA5}">
                      <a16:colId xmlns:a16="http://schemas.microsoft.com/office/drawing/2014/main" val="644137718"/>
                    </a:ext>
                  </a:extLst>
                </a:gridCol>
              </a:tblGrid>
              <a:tr h="699565">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2323138">
                <a:tc rowSpan="2">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1"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NP6-323-RTCMT</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4108</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100" b="0" i="0" u="none" strike="noStrike" kern="1200" dirty="0" err="1">
                          <a:solidFill>
                            <a:srgbClr val="000000"/>
                          </a:solidFill>
                          <a:effectLst/>
                          <a:latin typeface="Segoe UI" panose="020B0502040204020203" pitchFamily="34" charset="0"/>
                          <a:ea typeface="+mn-ea"/>
                          <a:cs typeface="Segoe UI" panose="020B0502040204020203" pitchFamily="34" charset="0"/>
                        </a:rPr>
                        <a:t>RTCMTPriceAdderSCED</a:t>
                      </a:r>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RTRDPARUS</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RTCLRREG</a:t>
                      </a:r>
                    </a:p>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RTCLRBP</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1848829606"/>
                  </a:ext>
                </a:extLst>
              </a:tr>
              <a:tr h="1833968">
                <a:tc vMerge="1">
                  <a:txBody>
                    <a:bodyPr/>
                    <a:lstStyle/>
                    <a:p>
                      <a:pPr algn="l" fontAlgn="b"/>
                      <a:endParaRPr lang="en-US" sz="1100" b="0" i="0" u="none" strike="noStrike" baseline="0" dirty="0">
                        <a:solidFill>
                          <a:srgbClr val="000000"/>
                        </a:solidFill>
                        <a:effectLst/>
                        <a:latin typeface="Aptos Narrow" panose="020B0004020202020204" pitchFamily="34" charset="0"/>
                      </a:endParaRPr>
                    </a:p>
                  </a:txBody>
                  <a:tcPr marL="9525" marR="9525" marT="9525" marB="0" anchor="b"/>
                </a:tc>
                <a:tc gridSpan="4">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cdr.00004108.0000000000000000.YYYYMMDD.HH24missFF3.RTSCEDpriceAdderNP6323_RTC_MT_xml.zip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cdr.00004108.0000000000000000.YYYYMMDD.HH24missFF3.RTSCEDpriceAdderNP6323_RTC_MT_csv.zip</a:t>
                      </a:r>
                    </a:p>
                    <a:p>
                      <a:endParaRPr lang="en-US" sz="11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RTSCEDpriceAdderNP6323_RTC_MT.xml</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cdr.00004108.0000000000000000.YYYYMMDD.HHMMSS. RTSCEDpriceAdderNP6323_RTC_MT.csv</a:t>
                      </a:r>
                    </a:p>
                  </a:txBody>
                  <a:tcPr marL="9525" marR="9525" marT="9525" marB="0"/>
                </a:tc>
                <a:tc hMerge="1">
                  <a:txBody>
                    <a:bodyPr/>
                    <a:lstStyle/>
                    <a:p>
                      <a:endParaRPr dirty="0"/>
                    </a:p>
                  </a:txBody>
                  <a:tcPr marL="9525" marR="9525" marT="9525" marB="0" anchor="b"/>
                </a:tc>
                <a:tc hMerge="1">
                  <a:txBody>
                    <a:bodyPr/>
                    <a:lstStyle/>
                    <a:p>
                      <a:pPr algn="l" fontAlgn="b"/>
                      <a:endParaRPr lang="en-US" sz="11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495638701"/>
                  </a:ext>
                </a:extLst>
              </a:tr>
            </a:tbl>
          </a:graphicData>
        </a:graphic>
      </p:graphicFrame>
    </p:spTree>
    <p:extLst>
      <p:ext uri="{BB962C8B-B14F-4D97-AF65-F5344CB8AC3E}">
        <p14:creationId xmlns:p14="http://schemas.microsoft.com/office/powerpoint/2010/main" val="32985063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5074A4-B3CD-8DAC-4266-26A638B27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975E242-1D19-57A0-DBD4-D76AB98FE570}"/>
              </a:ext>
            </a:extLst>
          </p:cNvPr>
          <p:cNvSpPr>
            <a:spLocks noGrp="1"/>
          </p:cNvSpPr>
          <p:nvPr>
            <p:ph type="title"/>
          </p:nvPr>
        </p:nvSpPr>
        <p:spPr>
          <a:xfrm>
            <a:off x="381000" y="243682"/>
            <a:ext cx="8458200" cy="594518"/>
          </a:xfrm>
        </p:spPr>
        <p:txBody>
          <a:bodyPr/>
          <a:lstStyle/>
          <a:p>
            <a:r>
              <a:rPr lang="en-US" dirty="0"/>
              <a:t>CDR Report Impact Summary: RTC Group 1</a:t>
            </a:r>
          </a:p>
        </p:txBody>
      </p:sp>
      <p:sp>
        <p:nvSpPr>
          <p:cNvPr id="4" name="Slide Number Placeholder 3">
            <a:extLst>
              <a:ext uri="{FF2B5EF4-FFF2-40B4-BE49-F238E27FC236}">
                <a16:creationId xmlns:a16="http://schemas.microsoft.com/office/drawing/2014/main" id="{D31EE1BD-7205-FA21-1BBD-EA3EB1BCD0E4}"/>
              </a:ext>
            </a:extLst>
          </p:cNvPr>
          <p:cNvSpPr>
            <a:spLocks noGrp="1"/>
          </p:cNvSpPr>
          <p:nvPr>
            <p:ph type="sldNum" sz="quarter" idx="4"/>
          </p:nvPr>
        </p:nvSpPr>
        <p:spPr/>
        <p:txBody>
          <a:bodyPr/>
          <a:lstStyle/>
          <a:p>
            <a:fld id="{1D93BD3E-1E9A-4970-A6F7-E7AC52762E0C}" type="slidenum">
              <a:rPr lang="en-US" smtClean="0"/>
              <a:pPr/>
              <a:t>16</a:t>
            </a:fld>
            <a:endParaRPr lang="en-US"/>
          </a:p>
        </p:txBody>
      </p:sp>
      <p:sp>
        <p:nvSpPr>
          <p:cNvPr id="3" name="TextBox 2">
            <a:extLst>
              <a:ext uri="{FF2B5EF4-FFF2-40B4-BE49-F238E27FC236}">
                <a16:creationId xmlns:a16="http://schemas.microsoft.com/office/drawing/2014/main" id="{BD3CA0A4-3CCE-AA73-B86E-9359B11D67E1}"/>
              </a:ext>
            </a:extLst>
          </p:cNvPr>
          <p:cNvSpPr txBox="1"/>
          <p:nvPr/>
        </p:nvSpPr>
        <p:spPr>
          <a:xfrm>
            <a:off x="457200" y="881664"/>
            <a:ext cx="4724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1/Open Loop includes 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5/30/2025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July 2025</a:t>
            </a:r>
          </a:p>
        </p:txBody>
      </p:sp>
      <p:graphicFrame>
        <p:nvGraphicFramePr>
          <p:cNvPr id="5" name="Table 4">
            <a:extLst>
              <a:ext uri="{FF2B5EF4-FFF2-40B4-BE49-F238E27FC236}">
                <a16:creationId xmlns:a16="http://schemas.microsoft.com/office/drawing/2014/main" id="{5D59C77C-9E4B-8F55-0BAD-2EBDB5087042}"/>
              </a:ext>
            </a:extLst>
          </p:cNvPr>
          <p:cNvGraphicFramePr>
            <a:graphicFrameLocks noGrp="1"/>
          </p:cNvGraphicFramePr>
          <p:nvPr>
            <p:extLst>
              <p:ext uri="{D42A27DB-BD31-4B8C-83A1-F6EECF244321}">
                <p14:modId xmlns:p14="http://schemas.microsoft.com/office/powerpoint/2010/main" val="9860298"/>
              </p:ext>
            </p:extLst>
          </p:nvPr>
        </p:nvGraphicFramePr>
        <p:xfrm>
          <a:off x="347932" y="2133600"/>
          <a:ext cx="7848600" cy="194437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12217740"/>
                    </a:ext>
                  </a:extLst>
                </a:gridCol>
                <a:gridCol w="3962400">
                  <a:extLst>
                    <a:ext uri="{9D8B030D-6E8A-4147-A177-3AD203B41FA5}">
                      <a16:colId xmlns:a16="http://schemas.microsoft.com/office/drawing/2014/main" val="302161001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1846218357"/>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24891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SCEDMCPC</a:t>
                      </a: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3347081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cdr.00024891.0000000000000000.YYYYMMDD.HH24missFF3.SCEDMCPCNP6332_csv.zip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cdr.00024891.0000000000000000.YYYYMMDD.HHMMSS.SCEDMCPCNP6332.csv</a:t>
                      </a:r>
                    </a:p>
                  </a:txBody>
                  <a:tcPr marL="9525" marR="9525" marT="9525" marB="0" anchor="b"/>
                </a:tc>
                <a:tc hMerge="1">
                  <a:txBody>
                    <a:bodyPr/>
                    <a:lstStyle/>
                    <a:p>
                      <a:endParaRPr lang="en-US"/>
                    </a:p>
                  </a:txBody>
                  <a:tcPr/>
                </a:tc>
                <a:extLst>
                  <a:ext uri="{0D108BD9-81ED-4DB2-BD59-A6C34878D82A}">
                    <a16:rowId xmlns:a16="http://schemas.microsoft.com/office/drawing/2014/main" val="857499994"/>
                  </a:ext>
                </a:extLst>
              </a:tr>
            </a:tbl>
          </a:graphicData>
        </a:graphic>
      </p:graphicFrame>
    </p:spTree>
    <p:extLst>
      <p:ext uri="{BB962C8B-B14F-4D97-AF65-F5344CB8AC3E}">
        <p14:creationId xmlns:p14="http://schemas.microsoft.com/office/powerpoint/2010/main" val="358656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E26D50-1209-D918-814D-11E286428C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2DD85A1-4088-3FCF-6B04-79789CA1A231}"/>
              </a:ext>
            </a:extLst>
          </p:cNvPr>
          <p:cNvSpPr>
            <a:spLocks noGrp="1"/>
          </p:cNvSpPr>
          <p:nvPr>
            <p:ph type="title"/>
          </p:nvPr>
        </p:nvSpPr>
        <p:spPr>
          <a:xfrm>
            <a:off x="381000" y="243682"/>
            <a:ext cx="8458200" cy="694285"/>
          </a:xfrm>
        </p:spPr>
        <p:txBody>
          <a:bodyPr/>
          <a:lstStyle/>
          <a:p>
            <a:r>
              <a:rPr lang="en-US" dirty="0"/>
              <a:t>Group 2 Summary </a:t>
            </a:r>
          </a:p>
        </p:txBody>
      </p:sp>
      <p:sp>
        <p:nvSpPr>
          <p:cNvPr id="4" name="Slide Number Placeholder 3">
            <a:extLst>
              <a:ext uri="{FF2B5EF4-FFF2-40B4-BE49-F238E27FC236}">
                <a16:creationId xmlns:a16="http://schemas.microsoft.com/office/drawing/2014/main" id="{521C0898-E0BD-18C4-9393-3728ED496339}"/>
              </a:ext>
            </a:extLst>
          </p:cNvPr>
          <p:cNvSpPr>
            <a:spLocks noGrp="1"/>
          </p:cNvSpPr>
          <p:nvPr>
            <p:ph type="sldNum" sz="quarter" idx="4"/>
          </p:nvPr>
        </p:nvSpPr>
        <p:spPr/>
        <p:txBody>
          <a:bodyPr/>
          <a:lstStyle/>
          <a:p>
            <a:fld id="{1D93BD3E-1E9A-4970-A6F7-E7AC52762E0C}" type="slidenum">
              <a:rPr lang="en-US" smtClean="0"/>
              <a:pPr/>
              <a:t>17</a:t>
            </a:fld>
            <a:endParaRPr lang="en-US"/>
          </a:p>
        </p:txBody>
      </p:sp>
      <p:sp>
        <p:nvSpPr>
          <p:cNvPr id="5" name="Content Placeholder 2">
            <a:extLst>
              <a:ext uri="{FF2B5EF4-FFF2-40B4-BE49-F238E27FC236}">
                <a16:creationId xmlns:a16="http://schemas.microsoft.com/office/drawing/2014/main" id="{EC3F3765-DF91-2D59-6014-0A06916F53F0}"/>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1B047A-8CF6-9A05-AD94-3D3ACBB33343}"/>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includes 18 Reports in total</a:t>
            </a:r>
          </a:p>
          <a:p>
            <a:pPr marL="285750" indent="-285750"/>
            <a:r>
              <a:rPr lang="en-US" sz="1400" dirty="0">
                <a:latin typeface="Segoe UI" panose="020B0502040204020203" pitchFamily="34" charset="0"/>
                <a:cs typeface="Segoe UI" panose="020B0502040204020203" pitchFamily="34" charset="0"/>
              </a:rPr>
              <a:t>Market Trials – 7 Existing (1 report with modifications)</a:t>
            </a:r>
          </a:p>
          <a:p>
            <a:pPr marL="285750" indent="-285750"/>
            <a:r>
              <a:rPr lang="en-US" sz="1400" dirty="0">
                <a:latin typeface="Segoe UI" panose="020B0502040204020203" pitchFamily="34" charset="0"/>
                <a:cs typeface="Segoe UI" panose="020B0502040204020203" pitchFamily="34" charset="0"/>
              </a:rPr>
              <a:t>Market Trials – 11 New CDR Report</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8/01/2025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225974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5552F-EA32-50FF-655D-4BDB9F799E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89F6A8-831B-1747-70B6-78987811B88C}"/>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51687F49-4C2A-E82F-6F8E-9CEADB864E40}"/>
              </a:ext>
            </a:extLst>
          </p:cNvPr>
          <p:cNvSpPr>
            <a:spLocks noGrp="1"/>
          </p:cNvSpPr>
          <p:nvPr>
            <p:ph type="sldNum" sz="quarter" idx="4"/>
          </p:nvPr>
        </p:nvSpPr>
        <p:spPr/>
        <p:txBody>
          <a:bodyPr/>
          <a:lstStyle/>
          <a:p>
            <a:fld id="{1D93BD3E-1E9A-4970-A6F7-E7AC52762E0C}" type="slidenum">
              <a:rPr lang="en-US" smtClean="0"/>
              <a:pPr/>
              <a:t>18</a:t>
            </a:fld>
            <a:endParaRPr lang="en-US"/>
          </a:p>
        </p:txBody>
      </p:sp>
      <p:graphicFrame>
        <p:nvGraphicFramePr>
          <p:cNvPr id="7" name="Table 6">
            <a:extLst>
              <a:ext uri="{FF2B5EF4-FFF2-40B4-BE49-F238E27FC236}">
                <a16:creationId xmlns:a16="http://schemas.microsoft.com/office/drawing/2014/main" id="{05412D88-AD7F-4C70-C36F-5687FB8D9E8D}"/>
              </a:ext>
            </a:extLst>
          </p:cNvPr>
          <p:cNvGraphicFramePr>
            <a:graphicFrameLocks/>
          </p:cNvGraphicFramePr>
          <p:nvPr>
            <p:extLst>
              <p:ext uri="{D42A27DB-BD31-4B8C-83A1-F6EECF244321}">
                <p14:modId xmlns:p14="http://schemas.microsoft.com/office/powerpoint/2010/main" val="2963589549"/>
              </p:ext>
            </p:extLst>
          </p:nvPr>
        </p:nvGraphicFramePr>
        <p:xfrm>
          <a:off x="38100" y="1828800"/>
          <a:ext cx="9067800" cy="4047490"/>
        </p:xfrm>
        <a:graphic>
          <a:graphicData uri="http://schemas.openxmlformats.org/drawingml/2006/table">
            <a:tbl>
              <a:tblPr firstRow="1" bandRow="1">
                <a:tableStyleId>{5C22544A-7EE6-4342-B048-85BDC9FD1C3A}</a:tableStyleId>
              </a:tblPr>
              <a:tblGrid>
                <a:gridCol w="2215663">
                  <a:extLst>
                    <a:ext uri="{9D8B030D-6E8A-4147-A177-3AD203B41FA5}">
                      <a16:colId xmlns:a16="http://schemas.microsoft.com/office/drawing/2014/main" val="1446383811"/>
                    </a:ext>
                  </a:extLst>
                </a:gridCol>
                <a:gridCol w="1522817">
                  <a:extLst>
                    <a:ext uri="{9D8B030D-6E8A-4147-A177-3AD203B41FA5}">
                      <a16:colId xmlns:a16="http://schemas.microsoft.com/office/drawing/2014/main" val="617713397"/>
                    </a:ext>
                  </a:extLst>
                </a:gridCol>
                <a:gridCol w="532932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Clearing Prices for Capacity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NP4-188-RTCMT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4100</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RTCMTDAMClearingPricesForCapacity</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cdr.00004100.0000000000000000.YYYYMMDD.HH24missFF3.DAMCPCNP4188_RTC_MT_csv.zip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cdr.00004100.0000000000000000.YYYYMMDD.HHMMSS.DAMCPCNP4188_RTC_MT.csv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848829606"/>
                  </a:ext>
                </a:extLst>
              </a:tr>
              <a:tr h="27813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Hourly LMPs </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NP4-183-RTCMT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4101</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RTCMTDAMHourLMPS</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cdr.00004101.0000000000000000.YYYYMMDD.HH24missFF3.DAMHRLMPNP4183_RTC_MT_csv.zip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cdr.00004101.0000000000000000.YYYYMMDD.HHMMSS.DAMHRLMPNP4183_RTC_MT.csv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868495255"/>
                  </a:ext>
                </a:extLst>
              </a:tr>
            </a:tbl>
          </a:graphicData>
        </a:graphic>
      </p:graphicFrame>
      <p:sp>
        <p:nvSpPr>
          <p:cNvPr id="3" name="TextBox 2">
            <a:extLst>
              <a:ext uri="{FF2B5EF4-FFF2-40B4-BE49-F238E27FC236}">
                <a16:creationId xmlns:a16="http://schemas.microsoft.com/office/drawing/2014/main" id="{91925979-B81E-44F6-3A5F-5026FAFF0464}"/>
              </a:ext>
            </a:extLst>
          </p:cNvPr>
          <p:cNvSpPr txBox="1"/>
          <p:nvPr/>
        </p:nvSpPr>
        <p:spPr>
          <a:xfrm>
            <a:off x="411192" y="814061"/>
            <a:ext cx="71628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Existing</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2/Closed Loop (7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spTree>
    <p:extLst>
      <p:ext uri="{BB962C8B-B14F-4D97-AF65-F5344CB8AC3E}">
        <p14:creationId xmlns:p14="http://schemas.microsoft.com/office/powerpoint/2010/main" val="38815285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8CD86E-4D4E-09A2-6AC3-CCFED622EB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FE6595-8380-8481-492B-352EE1E7762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96C0FD43-C27C-8818-473C-7920CAA3F646}"/>
              </a:ext>
            </a:extLst>
          </p:cNvPr>
          <p:cNvSpPr>
            <a:spLocks noGrp="1"/>
          </p:cNvSpPr>
          <p:nvPr>
            <p:ph type="sldNum" sz="quarter" idx="4"/>
          </p:nvPr>
        </p:nvSpPr>
        <p:spPr/>
        <p:txBody>
          <a:bodyPr/>
          <a:lstStyle/>
          <a:p>
            <a:fld id="{1D93BD3E-1E9A-4970-A6F7-E7AC52762E0C}" type="slidenum">
              <a:rPr lang="en-US" smtClean="0"/>
              <a:pPr/>
              <a:t>19</a:t>
            </a:fld>
            <a:endParaRPr lang="en-US"/>
          </a:p>
        </p:txBody>
      </p:sp>
      <p:graphicFrame>
        <p:nvGraphicFramePr>
          <p:cNvPr id="7" name="Table 6">
            <a:extLst>
              <a:ext uri="{FF2B5EF4-FFF2-40B4-BE49-F238E27FC236}">
                <a16:creationId xmlns:a16="http://schemas.microsoft.com/office/drawing/2014/main" id="{AA1EB347-C765-7CDF-E1AB-0978E2B916E0}"/>
              </a:ext>
            </a:extLst>
          </p:cNvPr>
          <p:cNvGraphicFramePr>
            <a:graphicFrameLocks/>
          </p:cNvGraphicFramePr>
          <p:nvPr>
            <p:extLst>
              <p:ext uri="{D42A27DB-BD31-4B8C-83A1-F6EECF244321}">
                <p14:modId xmlns:p14="http://schemas.microsoft.com/office/powerpoint/2010/main" val="3403279740"/>
              </p:ext>
            </p:extLst>
          </p:nvPr>
        </p:nvGraphicFramePr>
        <p:xfrm>
          <a:off x="152400" y="990600"/>
          <a:ext cx="8915398" cy="3950970"/>
        </p:xfrm>
        <a:graphic>
          <a:graphicData uri="http://schemas.openxmlformats.org/drawingml/2006/table">
            <a:tbl>
              <a:tblPr firstRow="1" bandRow="1">
                <a:tableStyleId>{5C22544A-7EE6-4342-B048-85BDC9FD1C3A}</a:tableStyleId>
              </a:tblPr>
              <a:tblGrid>
                <a:gridCol w="2385260">
                  <a:extLst>
                    <a:ext uri="{9D8B030D-6E8A-4147-A177-3AD203B41FA5}">
                      <a16:colId xmlns:a16="http://schemas.microsoft.com/office/drawing/2014/main" val="1446383811"/>
                    </a:ext>
                  </a:extLst>
                </a:gridCol>
                <a:gridCol w="1245445">
                  <a:extLst>
                    <a:ext uri="{9D8B030D-6E8A-4147-A177-3AD203B41FA5}">
                      <a16:colId xmlns:a16="http://schemas.microsoft.com/office/drawing/2014/main" val="617713397"/>
                    </a:ext>
                  </a:extLst>
                </a:gridCol>
                <a:gridCol w="5284693">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rgbClr val="000000"/>
                          </a:solidFill>
                          <a:effectLst/>
                          <a:latin typeface="Segoe UI" panose="020B0502040204020203" pitchFamily="34" charset="0"/>
                          <a:cs typeface="Segoe UI" panose="020B0502040204020203" pitchFamily="34" charset="0"/>
                        </a:rPr>
                        <a:t>DAM Settlement Point Prices </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4102</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RTCMTDAMSettlementPointPrice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cdr.00004102.0000000000000000.YYYYMMDD.HH24missFF3.DAMSPNP4190_RTC_MT_csv.zip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cdr.00004102.0000000000000000.YYYYMMDD.HHMMSS.DAMSPNP4190_RTC_MT.csv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413454479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DAM Shadow Prices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NP4-191-RTCMT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4103</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cdr.00004103.0000000000000000.YYYYMMDD.HH24missFF3.DASPBCNP4191_RTC_MT_csv.zip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cdr.00004103.0000000000000000.YYYYMMDD.HHMMSS.DASPBCNP4191_RTC_MT.csv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479997679"/>
                  </a:ext>
                </a:extLst>
              </a:tr>
            </a:tbl>
          </a:graphicData>
        </a:graphic>
      </p:graphicFrame>
    </p:spTree>
    <p:extLst>
      <p:ext uri="{BB962C8B-B14F-4D97-AF65-F5344CB8AC3E}">
        <p14:creationId xmlns:p14="http://schemas.microsoft.com/office/powerpoint/2010/main" val="472732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EF30CE-4239-4B5B-3605-44C9313C2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D783036-487C-5375-7018-380AB83A4E93}"/>
              </a:ext>
            </a:extLst>
          </p:cNvPr>
          <p:cNvSpPr>
            <a:spLocks noGrp="1"/>
          </p:cNvSpPr>
          <p:nvPr>
            <p:ph type="title"/>
          </p:nvPr>
        </p:nvSpPr>
        <p:spPr>
          <a:xfrm>
            <a:off x="381000" y="243682"/>
            <a:ext cx="8458200" cy="694285"/>
          </a:xfrm>
        </p:spPr>
        <p:txBody>
          <a:bodyPr/>
          <a:lstStyle/>
          <a:p>
            <a:r>
              <a:rPr lang="en-US" dirty="0"/>
              <a:t>RTC Report Information: CDR</a:t>
            </a:r>
          </a:p>
        </p:txBody>
      </p:sp>
      <p:sp>
        <p:nvSpPr>
          <p:cNvPr id="3" name="Content Placeholder 2">
            <a:extLst>
              <a:ext uri="{FF2B5EF4-FFF2-40B4-BE49-F238E27FC236}">
                <a16:creationId xmlns:a16="http://schemas.microsoft.com/office/drawing/2014/main" id="{119BF5DC-2047-A7DB-CE65-93166EBA3E07}"/>
              </a:ext>
            </a:extLst>
          </p:cNvPr>
          <p:cNvSpPr>
            <a:spLocks noGrp="1"/>
          </p:cNvSpPr>
          <p:nvPr>
            <p:ph idx="1"/>
          </p:nvPr>
        </p:nvSpPr>
        <p:spPr>
          <a:xfrm>
            <a:off x="228600" y="798214"/>
            <a:ext cx="8763000" cy="5450185"/>
          </a:xfrm>
        </p:spPr>
        <p:txBody>
          <a:bodyPr/>
          <a:lstStyle/>
          <a:p>
            <a:pPr marL="0" indent="0">
              <a:buNone/>
            </a:pPr>
            <a:r>
              <a:rPr lang="en-US" sz="1600" dirty="0">
                <a:effectLst/>
                <a:latin typeface="Segoe UI" panose="020B0502040204020203" pitchFamily="34" charset="0"/>
                <a:ea typeface="Calibri" panose="020F0502020204030204" pitchFamily="34" charset="0"/>
              </a:rPr>
              <a:t>Report delivery for RTC will occur in multiple phases which includes a Market Trials version of existing reports necessary to support Open and Closed Loop </a:t>
            </a:r>
            <a:r>
              <a:rPr lang="en-US" sz="1600" dirty="0">
                <a:latin typeface="Segoe UI" panose="020B0502040204020203" pitchFamily="34" charset="0"/>
                <a:ea typeface="Calibri" panose="020F0502020204030204" pitchFamily="34" charset="0"/>
              </a:rPr>
              <a:t>testing, </a:t>
            </a:r>
            <a:r>
              <a:rPr lang="en-US" sz="1600" dirty="0">
                <a:effectLst/>
                <a:latin typeface="Segoe UI" panose="020B0502040204020203" pitchFamily="34" charset="0"/>
                <a:ea typeface="Calibri" panose="020F0502020204030204" pitchFamily="34" charset="0"/>
              </a:rPr>
              <a:t>new RTC reports, existing report modifications and report removals. Phased Approach: </a:t>
            </a:r>
          </a:p>
          <a:p>
            <a:pPr marL="0" indent="0">
              <a:buNone/>
            </a:pPr>
            <a:endParaRPr lang="en-US" sz="400" dirty="0">
              <a:latin typeface="Segoe UI" panose="020B0502040204020203" pitchFamily="34" charset="0"/>
              <a:ea typeface="Calibri" panose="020F0502020204030204" pitchFamily="34" charset="0"/>
            </a:endParaRPr>
          </a:p>
          <a:p>
            <a:r>
              <a:rPr lang="en-US" sz="1600" b="1" u="sng" dirty="0">
                <a:effectLst/>
                <a:latin typeface="Segoe UI" panose="020B0502040204020203" pitchFamily="34" charset="0"/>
                <a:ea typeface="Calibri" panose="020F0502020204030204" pitchFamily="34" charset="0"/>
              </a:rPr>
              <a:t>Market Trials </a:t>
            </a:r>
            <a:r>
              <a:rPr lang="en-US" sz="1600" dirty="0">
                <a:effectLst/>
                <a:latin typeface="Segoe UI" panose="020B0502040204020203" pitchFamily="34" charset="0"/>
                <a:ea typeface="Calibri" panose="020F0502020204030204" pitchFamily="34" charset="0"/>
              </a:rPr>
              <a:t>will include a select group of report </a:t>
            </a:r>
            <a:r>
              <a:rPr lang="en-US" sz="1600" i="1" dirty="0">
                <a:effectLst/>
                <a:latin typeface="Segoe UI" panose="020B0502040204020203" pitchFamily="34" charset="0"/>
                <a:ea typeface="Calibri" panose="020F0502020204030204" pitchFamily="34" charset="0"/>
              </a:rPr>
              <a:t>copies</a:t>
            </a:r>
            <a:r>
              <a:rPr lang="en-US" sz="1600" dirty="0">
                <a:effectLst/>
                <a:latin typeface="Segoe UI" panose="020B0502040204020203" pitchFamily="34" charset="0"/>
                <a:ea typeface="Calibri" panose="020F0502020204030204" pitchFamily="34" charset="0"/>
              </a:rPr>
              <a:t> based on existing reports as well as NEW CDR reports. These will occur in 2 groupings.</a:t>
            </a:r>
          </a:p>
          <a:p>
            <a:pPr lvl="1"/>
            <a:r>
              <a:rPr lang="en-US" sz="1400" dirty="0">
                <a:latin typeface="Segoe UI" panose="020B0502040204020203" pitchFamily="34" charset="0"/>
                <a:ea typeface="Calibri" panose="020F0502020204030204" pitchFamily="34" charset="0"/>
              </a:rPr>
              <a:t>Group 1/Open Loop:</a:t>
            </a:r>
          </a:p>
          <a:p>
            <a:pPr lvl="2"/>
            <a:r>
              <a:rPr lang="en-US" sz="1400" dirty="0">
                <a:latin typeface="Segoe UI" panose="020B0502040204020203" pitchFamily="34" charset="0"/>
                <a:ea typeface="Calibri" panose="020F0502020204030204" pitchFamily="34" charset="0"/>
              </a:rPr>
              <a:t>3 report </a:t>
            </a:r>
            <a:r>
              <a:rPr lang="en-US" sz="1400" i="1" dirty="0">
                <a:latin typeface="Segoe UI" panose="020B0502040204020203" pitchFamily="34" charset="0"/>
                <a:ea typeface="Calibri" panose="020F0502020204030204" pitchFamily="34" charset="0"/>
              </a:rPr>
              <a:t>copies</a:t>
            </a:r>
            <a:r>
              <a:rPr lang="en-US" sz="1400" dirty="0">
                <a:latin typeface="Segoe UI" panose="020B0502040204020203" pitchFamily="34" charset="0"/>
                <a:ea typeface="Calibri" panose="020F0502020204030204" pitchFamily="34" charset="0"/>
              </a:rPr>
              <a:t> needed to support Open Loop Testing</a:t>
            </a:r>
          </a:p>
          <a:p>
            <a:pPr lvl="2"/>
            <a:r>
              <a:rPr lang="en-US" sz="1400" dirty="0">
                <a:latin typeface="Segoe UI" panose="020B0502040204020203" pitchFamily="34" charset="0"/>
                <a:ea typeface="Calibri" panose="020F0502020204030204" pitchFamily="34" charset="0"/>
              </a:rPr>
              <a:t>1 New RTC CDR Report for SCED AS Prices</a:t>
            </a:r>
          </a:p>
          <a:p>
            <a:pPr lvl="2"/>
            <a:r>
              <a:rPr lang="en-US" sz="1400" dirty="0">
                <a:latin typeface="Segoe UI" panose="020B0502040204020203" pitchFamily="34" charset="0"/>
                <a:ea typeface="Calibri" panose="020F0502020204030204" pitchFamily="34" charset="0"/>
              </a:rPr>
              <a:t>Available: July 2025 </a:t>
            </a:r>
          </a:p>
          <a:p>
            <a:pPr lvl="1"/>
            <a:r>
              <a:rPr lang="en-US" sz="1400" dirty="0">
                <a:effectLst/>
                <a:latin typeface="Segoe UI" panose="020B0502040204020203" pitchFamily="34" charset="0"/>
                <a:ea typeface="Calibri" panose="020F0502020204030204" pitchFamily="34" charset="0"/>
              </a:rPr>
              <a:t>Group 2/Closed Loop: </a:t>
            </a:r>
          </a:p>
          <a:p>
            <a:pPr lvl="2"/>
            <a:r>
              <a:rPr lang="en-US" sz="1400" dirty="0">
                <a:effectLst/>
                <a:latin typeface="Segoe UI" panose="020B0502040204020203" pitchFamily="34" charset="0"/>
                <a:ea typeface="Calibri" panose="020F0502020204030204" pitchFamily="34" charset="0"/>
              </a:rPr>
              <a:t>Remaining 7 report </a:t>
            </a:r>
            <a:r>
              <a:rPr lang="en-US" sz="1400" i="1" dirty="0">
                <a:effectLst/>
                <a:latin typeface="Segoe UI" panose="020B0502040204020203" pitchFamily="34" charset="0"/>
                <a:ea typeface="Calibri" panose="020F0502020204030204" pitchFamily="34" charset="0"/>
              </a:rPr>
              <a:t>copie</a:t>
            </a:r>
            <a:r>
              <a:rPr lang="en-US" sz="1400" i="1" dirty="0">
                <a:latin typeface="Segoe UI" panose="020B0502040204020203" pitchFamily="34" charset="0"/>
                <a:ea typeface="Calibri" panose="020F0502020204030204" pitchFamily="34" charset="0"/>
              </a:rPr>
              <a:t>s</a:t>
            </a:r>
            <a:r>
              <a:rPr lang="en-US" sz="1400" dirty="0">
                <a:latin typeface="Segoe UI" panose="020B0502040204020203" pitchFamily="34" charset="0"/>
                <a:ea typeface="Calibri" panose="020F0502020204030204" pitchFamily="34" charset="0"/>
              </a:rPr>
              <a:t> to support Closed Loop Testing</a:t>
            </a:r>
          </a:p>
          <a:p>
            <a:pPr lvl="2"/>
            <a:r>
              <a:rPr lang="en-US" sz="1400" dirty="0">
                <a:latin typeface="Segoe UI" panose="020B0502040204020203" pitchFamily="34" charset="0"/>
                <a:ea typeface="Calibri" panose="020F0502020204030204" pitchFamily="34" charset="0"/>
              </a:rPr>
              <a:t>11 New CDR reports</a:t>
            </a:r>
          </a:p>
          <a:p>
            <a:pPr lvl="2"/>
            <a:r>
              <a:rPr lang="en-US" sz="1400" dirty="0">
                <a:latin typeface="Segoe UI" panose="020B0502040204020203" pitchFamily="34" charset="0"/>
                <a:ea typeface="Calibri" panose="020F0502020204030204" pitchFamily="34" charset="0"/>
              </a:rPr>
              <a:t>Available: September 2025 </a:t>
            </a:r>
          </a:p>
          <a:p>
            <a:pPr marL="914400" lvl="2" indent="0">
              <a:buNone/>
            </a:pPr>
            <a:endParaRPr lang="en-US" sz="1000" dirty="0">
              <a:latin typeface="Segoe UI" panose="020B0502040204020203" pitchFamily="34" charset="0"/>
              <a:ea typeface="Calibri" panose="020F0502020204030204" pitchFamily="34" charset="0"/>
            </a:endParaRPr>
          </a:p>
          <a:p>
            <a:r>
              <a:rPr lang="en-US" sz="1600" b="1" u="sng" dirty="0">
                <a:latin typeface="Segoe UI" panose="020B0502040204020203" pitchFamily="34" charset="0"/>
                <a:ea typeface="Calibri" panose="020F0502020204030204" pitchFamily="34" charset="0"/>
              </a:rPr>
              <a:t>Go-Live/Cutover </a:t>
            </a:r>
            <a:r>
              <a:rPr lang="en-US" sz="1600" dirty="0">
                <a:latin typeface="Segoe UI" panose="020B0502040204020203" pitchFamily="34" charset="0"/>
                <a:ea typeface="Calibri" panose="020F0502020204030204" pitchFamily="34" charset="0"/>
              </a:rPr>
              <a:t>will include the remaining CDR report changes (28) for RTC</a:t>
            </a:r>
          </a:p>
          <a:p>
            <a:pPr lvl="1"/>
            <a:r>
              <a:rPr lang="en-US" sz="1400" dirty="0">
                <a:effectLst/>
                <a:latin typeface="Segoe UI" panose="020B0502040204020203" pitchFamily="34" charset="0"/>
                <a:ea typeface="Calibri" panose="020F0502020204030204" pitchFamily="34" charset="0"/>
              </a:rPr>
              <a:t>Group </a:t>
            </a:r>
            <a:r>
              <a:rPr lang="en-US" sz="1400" dirty="0">
                <a:latin typeface="Segoe UI" panose="020B0502040204020203" pitchFamily="34" charset="0"/>
                <a:ea typeface="Calibri" panose="020F0502020204030204" pitchFamily="34" charset="0"/>
              </a:rPr>
              <a:t>3/Go-Live:</a:t>
            </a:r>
          </a:p>
          <a:p>
            <a:pPr lvl="2"/>
            <a:r>
              <a:rPr lang="en-US" sz="1400" dirty="0">
                <a:effectLst/>
                <a:latin typeface="Segoe UI" panose="020B0502040204020203" pitchFamily="34" charset="0"/>
                <a:ea typeface="Calibri" panose="020F0502020204030204" pitchFamily="34" charset="0"/>
              </a:rPr>
              <a:t>All Existing reports being </a:t>
            </a:r>
            <a:r>
              <a:rPr lang="en-US" sz="1400" i="1" dirty="0">
                <a:effectLst/>
                <a:latin typeface="Segoe UI" panose="020B0502040204020203" pitchFamily="34" charset="0"/>
                <a:ea typeface="Calibri" panose="020F0502020204030204" pitchFamily="34" charset="0"/>
              </a:rPr>
              <a:t>modifie</a:t>
            </a:r>
            <a:r>
              <a:rPr lang="en-US" sz="1400" i="1" dirty="0">
                <a:latin typeface="Segoe UI" panose="020B0502040204020203" pitchFamily="34" charset="0"/>
                <a:ea typeface="Calibri" panose="020F0502020204030204" pitchFamily="34" charset="0"/>
              </a:rPr>
              <a:t>d</a:t>
            </a:r>
            <a:r>
              <a:rPr lang="en-US" sz="1400" dirty="0">
                <a:latin typeface="Segoe UI" panose="020B0502040204020203" pitchFamily="34" charset="0"/>
                <a:ea typeface="Calibri" panose="020F0502020204030204" pitchFamily="34" charset="0"/>
              </a:rPr>
              <a:t> for RTC (15)</a:t>
            </a:r>
          </a:p>
          <a:p>
            <a:pPr lvl="2"/>
            <a:r>
              <a:rPr lang="en-US" sz="1400" dirty="0">
                <a:latin typeface="Segoe UI" panose="020B0502040204020203" pitchFamily="34" charset="0"/>
                <a:ea typeface="Calibri" panose="020F0502020204030204" pitchFamily="34" charset="0"/>
              </a:rPr>
              <a:t>Report removals (9)</a:t>
            </a:r>
          </a:p>
          <a:p>
            <a:pPr lvl="2"/>
            <a:r>
              <a:rPr lang="en-US" sz="1400" dirty="0">
                <a:latin typeface="Segoe UI" panose="020B0502040204020203" pitchFamily="34" charset="0"/>
                <a:ea typeface="Calibri" panose="020F0502020204030204" pitchFamily="34" charset="0"/>
              </a:rPr>
              <a:t>New NPRR1216 Emergency Pricing Report (1)</a:t>
            </a:r>
          </a:p>
          <a:p>
            <a:pPr lvl="2"/>
            <a:r>
              <a:rPr lang="en-US" sz="1400" dirty="0">
                <a:latin typeface="Segoe UI" panose="020B0502040204020203" pitchFamily="34" charset="0"/>
                <a:ea typeface="Calibri" panose="020F0502020204030204" pitchFamily="34" charset="0"/>
              </a:rPr>
              <a:t>New AS Trade Overages Report (1)</a:t>
            </a:r>
          </a:p>
          <a:p>
            <a:pPr lvl="2"/>
            <a:r>
              <a:rPr lang="en-US" sz="1400" dirty="0">
                <a:latin typeface="Segoe UI" panose="020B0502040204020203" pitchFamily="34" charset="0"/>
                <a:ea typeface="Calibri" panose="020F0502020204030204" pitchFamily="34" charset="0"/>
              </a:rPr>
              <a:t>New Price Correction Reports (2)</a:t>
            </a:r>
          </a:p>
        </p:txBody>
      </p:sp>
      <p:sp>
        <p:nvSpPr>
          <p:cNvPr id="4" name="Slide Number Placeholder 3">
            <a:extLst>
              <a:ext uri="{FF2B5EF4-FFF2-40B4-BE49-F238E27FC236}">
                <a16:creationId xmlns:a16="http://schemas.microsoft.com/office/drawing/2014/main" id="{B67E6475-4C20-41EC-1E83-04419CC49114}"/>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5915936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5EEF05-24A6-5A0B-C582-AFDC3A6631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6C7AB4-C775-5929-0E8A-89A3BCE646D3}"/>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1885980F-FA8A-0815-498D-8E448563C11B}"/>
              </a:ext>
            </a:extLst>
          </p:cNvPr>
          <p:cNvSpPr>
            <a:spLocks noGrp="1"/>
          </p:cNvSpPr>
          <p:nvPr>
            <p:ph type="sldNum" sz="quarter" idx="4"/>
          </p:nvPr>
        </p:nvSpPr>
        <p:spPr/>
        <p:txBody>
          <a:bodyPr/>
          <a:lstStyle/>
          <a:p>
            <a:fld id="{1D93BD3E-1E9A-4970-A6F7-E7AC52762E0C}" type="slidenum">
              <a:rPr lang="en-US" smtClean="0"/>
              <a:pPr/>
              <a:t>20</a:t>
            </a:fld>
            <a:endParaRPr lang="en-US"/>
          </a:p>
        </p:txBody>
      </p:sp>
      <p:graphicFrame>
        <p:nvGraphicFramePr>
          <p:cNvPr id="7" name="Table 6">
            <a:extLst>
              <a:ext uri="{FF2B5EF4-FFF2-40B4-BE49-F238E27FC236}">
                <a16:creationId xmlns:a16="http://schemas.microsoft.com/office/drawing/2014/main" id="{5207D696-B91F-2A4E-7155-256E83FB5553}"/>
              </a:ext>
            </a:extLst>
          </p:cNvPr>
          <p:cNvGraphicFramePr>
            <a:graphicFrameLocks/>
          </p:cNvGraphicFramePr>
          <p:nvPr>
            <p:extLst>
              <p:ext uri="{D42A27DB-BD31-4B8C-83A1-F6EECF244321}">
                <p14:modId xmlns:p14="http://schemas.microsoft.com/office/powerpoint/2010/main" val="496186407"/>
              </p:ext>
            </p:extLst>
          </p:nvPr>
        </p:nvGraphicFramePr>
        <p:xfrm>
          <a:off x="114300" y="914400"/>
          <a:ext cx="8915400" cy="5017770"/>
        </p:xfrm>
        <a:graphic>
          <a:graphicData uri="http://schemas.openxmlformats.org/drawingml/2006/table">
            <a:tbl>
              <a:tblPr firstRow="1" bandRow="1">
                <a:tableStyleId>{5C22544A-7EE6-4342-B048-85BDC9FD1C3A}</a:tableStyleId>
              </a:tblPr>
              <a:tblGrid>
                <a:gridCol w="1562100">
                  <a:extLst>
                    <a:ext uri="{9D8B030D-6E8A-4147-A177-3AD203B41FA5}">
                      <a16:colId xmlns:a16="http://schemas.microsoft.com/office/drawing/2014/main" val="1446383811"/>
                    </a:ext>
                  </a:extLst>
                </a:gridCol>
                <a:gridCol w="1219200">
                  <a:extLst>
                    <a:ext uri="{9D8B030D-6E8A-4147-A177-3AD203B41FA5}">
                      <a16:colId xmlns:a16="http://schemas.microsoft.com/office/drawing/2014/main" val="617713397"/>
                    </a:ext>
                  </a:extLst>
                </a:gridCol>
                <a:gridCol w="6134100">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RTD Indicative LMPs by Resource Nodes, Load Zones and Hubs </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NP6-970-RTCMT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4105</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RTCMTRTDIndicativeLMPs</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a:t>
                      </a:r>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cdr.00004105.0000000000000000.YYYYMMDD.HH24missFF3.</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a:t>
                      </a:r>
                    </a:p>
                    <a:p>
                      <a:r>
                        <a:rPr lang="en-US" sz="1000" b="0" i="0" kern="1200" dirty="0" err="1">
                          <a:solidFill>
                            <a:schemeClr val="dk1"/>
                          </a:solidFill>
                          <a:effectLst/>
                          <a:latin typeface="Segoe UI" panose="020B0502040204020203" pitchFamily="34" charset="0"/>
                          <a:ea typeface="+mn-ea"/>
                          <a:cs typeface="Segoe UI" panose="020B0502040204020203" pitchFamily="34" charset="0"/>
                        </a:rPr>
                        <a:t>YYYYMMDD_HHMMSS_csv</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RTDLMPRNLZHUBNP6970_RTC_MT_YYYYMMDD_HHMMSS.xml</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cdr.00004105.0000000000000000.YYYYMMDD.HHMMSS.</a:t>
                      </a:r>
                      <a:r>
                        <a:rPr lang="en-US" sz="1000" b="0" i="0" kern="1200" dirty="0">
                          <a:solidFill>
                            <a:schemeClr val="dk1"/>
                          </a:solidFill>
                          <a:effectLst/>
                          <a:latin typeface="Segoe UI" panose="020B0502040204020203" pitchFamily="34" charset="0"/>
                          <a:ea typeface="+mn-ea"/>
                          <a:cs typeface="Segoe UI" panose="020B0502040204020203" pitchFamily="34" charset="0"/>
                        </a:rPr>
                        <a:t> RTDLMPRNLZHUBNP6970_RTC_MT_ YYYYMMDD_HHMMSS</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.csv</a:t>
                      </a:r>
                    </a:p>
                    <a:p>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38211741"/>
                  </a:ext>
                </a:extLst>
              </a:tr>
              <a:tr h="370840">
                <a:tc>
                  <a:txBody>
                    <a:bodyPr/>
                    <a:lstStyle/>
                    <a:p>
                      <a:pPr algn="l" fontAlgn="b"/>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000" b="1" i="0" u="none" strike="noStrike" dirty="0">
                          <a:solidFill>
                            <a:schemeClr val="tx1"/>
                          </a:solidFill>
                          <a:effectLst/>
                          <a:latin typeface="Segoe UI" panose="020B0502040204020203" pitchFamily="34" charset="0"/>
                          <a:cs typeface="Segoe UI" panose="020B0502040204020203" pitchFamily="34" charset="0"/>
                        </a:rPr>
                        <a:t>Settlement Point Prices at Resource Nodes, Hubs and Load Zones</a:t>
                      </a:r>
                    </a:p>
                    <a:p>
                      <a:pPr algn="l" fontAlgn="b"/>
                      <a:endParaRPr lang="en-US" sz="1000" b="0" i="0" u="none" strike="noStrike" dirty="0">
                        <a:solidFill>
                          <a:schemeClr val="tx1"/>
                        </a:solidFill>
                        <a:effectLst/>
                        <a:latin typeface="Segoe UI" panose="020B0502040204020203" pitchFamily="34" charset="0"/>
                        <a:cs typeface="Segoe UI" panose="020B0502040204020203" pitchFamily="34" charset="0"/>
                      </a:endParaRP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NP6-905-RTCMT</a:t>
                      </a: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4107</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RTCMTDAShadowPricesForBindingConstraint</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Market Facing Change - RTC Market Trials Version</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Note: This is a Market Trials copy of the existing report with updated Product Name, EMIL ID, </a:t>
                      </a:r>
                      <a:r>
                        <a:rPr lang="en-US" sz="1000" b="0" i="0" u="none" strike="noStrike" dirty="0" err="1">
                          <a:solidFill>
                            <a:srgbClr val="000000"/>
                          </a:solidFill>
                          <a:effectLst/>
                          <a:latin typeface="Segoe UI" panose="020B0502040204020203" pitchFamily="34" charset="0"/>
                          <a:cs typeface="Segoe UI" panose="020B0502040204020203" pitchFamily="34" charset="0"/>
                        </a:rPr>
                        <a:t>Rpt</a:t>
                      </a:r>
                      <a:r>
                        <a:rPr lang="en-US" sz="1000" b="0" i="0" u="none" strike="noStrike" dirty="0">
                          <a:solidFill>
                            <a:srgbClr val="000000"/>
                          </a:solidFill>
                          <a:effectLst/>
                          <a:latin typeface="Segoe UI" panose="020B0502040204020203" pitchFamily="34" charset="0"/>
                          <a:cs typeface="Segoe UI" panose="020B0502040204020203" pitchFamily="34" charset="0"/>
                        </a:rPr>
                        <a:t> ID and filename</a:t>
                      </a:r>
                    </a:p>
                    <a:p>
                      <a:pPr algn="l" fontAlgn="b"/>
                      <a:endParaRPr lang="en-US" sz="1000" b="0" i="0" u="none" strike="noStrike" dirty="0">
                        <a:solidFill>
                          <a:srgbClr val="000000"/>
                        </a:solidFill>
                        <a:effectLst/>
                        <a:latin typeface="Segoe UI" panose="020B0502040204020203" pitchFamily="34" charset="0"/>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cdr.00004107.0000000000000000.YYYYMMDD.HH24missFF3.SPPHLZNP6905_RTC_MT_YYYYMMDD _HH24MI_csv.zip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 YYYYMMDD _HH24MI.xml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cdr.00004107.0000000000000000.YYYYMMDD.HHMMSS.SPPHLZNP6905_RTC_MT_YYYYMMDD _HH24MI.csv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82118558"/>
                  </a:ext>
                </a:extLst>
              </a:tr>
            </a:tbl>
          </a:graphicData>
        </a:graphic>
      </p:graphicFrame>
    </p:spTree>
    <p:extLst>
      <p:ext uri="{BB962C8B-B14F-4D97-AF65-F5344CB8AC3E}">
        <p14:creationId xmlns:p14="http://schemas.microsoft.com/office/powerpoint/2010/main" val="1110769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503BE9-93D4-98C8-3000-3168952B82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75C1EA-AD3C-C94F-5EC6-BC40B98E8979}"/>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34A6CF40-3061-13F0-25EA-E814671C82A3}"/>
              </a:ext>
            </a:extLst>
          </p:cNvPr>
          <p:cNvSpPr>
            <a:spLocks noGrp="1"/>
          </p:cNvSpPr>
          <p:nvPr>
            <p:ph type="sldNum" sz="quarter" idx="4"/>
          </p:nvPr>
        </p:nvSpPr>
        <p:spPr/>
        <p:txBody>
          <a:bodyPr/>
          <a:lstStyle/>
          <a:p>
            <a:fld id="{1D93BD3E-1E9A-4970-A6F7-E7AC52762E0C}" type="slidenum">
              <a:rPr lang="en-US" smtClean="0"/>
              <a:pPr/>
              <a:t>21</a:t>
            </a:fld>
            <a:endParaRPr lang="en-US"/>
          </a:p>
        </p:txBody>
      </p:sp>
      <p:graphicFrame>
        <p:nvGraphicFramePr>
          <p:cNvPr id="7" name="Table 6">
            <a:extLst>
              <a:ext uri="{FF2B5EF4-FFF2-40B4-BE49-F238E27FC236}">
                <a16:creationId xmlns:a16="http://schemas.microsoft.com/office/drawing/2014/main" id="{DA68F343-01CB-B0B4-43C1-8E531241A266}"/>
              </a:ext>
            </a:extLst>
          </p:cNvPr>
          <p:cNvGraphicFramePr>
            <a:graphicFrameLocks/>
          </p:cNvGraphicFramePr>
          <p:nvPr>
            <p:extLst>
              <p:ext uri="{D42A27DB-BD31-4B8C-83A1-F6EECF244321}">
                <p14:modId xmlns:p14="http://schemas.microsoft.com/office/powerpoint/2010/main" val="111016364"/>
              </p:ext>
            </p:extLst>
          </p:nvPr>
        </p:nvGraphicFramePr>
        <p:xfrm>
          <a:off x="76200" y="1143000"/>
          <a:ext cx="8991600" cy="3905250"/>
        </p:xfrm>
        <a:graphic>
          <a:graphicData uri="http://schemas.openxmlformats.org/drawingml/2006/table">
            <a:tbl>
              <a:tblPr firstRow="1" bandRow="1">
                <a:tableStyleId>{5C22544A-7EE6-4342-B048-85BDC9FD1C3A}</a:tableStyleId>
              </a:tblPr>
              <a:tblGrid>
                <a:gridCol w="1446474">
                  <a:extLst>
                    <a:ext uri="{9D8B030D-6E8A-4147-A177-3AD203B41FA5}">
                      <a16:colId xmlns:a16="http://schemas.microsoft.com/office/drawing/2014/main" val="1446383811"/>
                    </a:ext>
                  </a:extLst>
                </a:gridCol>
                <a:gridCol w="1329194">
                  <a:extLst>
                    <a:ext uri="{9D8B030D-6E8A-4147-A177-3AD203B41FA5}">
                      <a16:colId xmlns:a16="http://schemas.microsoft.com/office/drawing/2014/main" val="617713397"/>
                    </a:ext>
                  </a:extLst>
                </a:gridCol>
                <a:gridCol w="3340241">
                  <a:extLst>
                    <a:ext uri="{9D8B030D-6E8A-4147-A177-3AD203B41FA5}">
                      <a16:colId xmlns:a16="http://schemas.microsoft.com/office/drawing/2014/main" val="2854586228"/>
                    </a:ext>
                  </a:extLst>
                </a:gridCol>
                <a:gridCol w="2875691">
                  <a:extLst>
                    <a:ext uri="{9D8B030D-6E8A-4147-A177-3AD203B41FA5}">
                      <a16:colId xmlns:a16="http://schemas.microsoft.com/office/drawing/2014/main" val="3147703138"/>
                    </a:ext>
                  </a:extLst>
                </a:gridCol>
              </a:tblGrid>
              <a:tr h="370840">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3041359140"/>
                  </a:ext>
                </a:extLst>
              </a:tr>
              <a:tr h="0">
                <a:tc rowSpan="2">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RTD Indicative Price Adders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Previous Name: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RTD Indicative ORDC and Reliability Deployment Price Adders and Reserves</a:t>
                      </a:r>
                    </a:p>
                    <a:p>
                      <a:pPr algn="l" fontAlgn="b"/>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NP6-325-RTCMT</a:t>
                      </a:r>
                    </a:p>
                    <a:p>
                      <a:pPr algn="l" fontAlgn="b"/>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4109</a:t>
                      </a:r>
                    </a:p>
                  </a:txBody>
                  <a:tcPr marL="9525" marR="9525" marT="9525" marB="0"/>
                </a:tc>
                <a:tc row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 Market Trials Version with RTC changes for: </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New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RTRDPARUS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RTRDPARDS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RTRDPANSS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txBody>
                  <a:tcPr marL="9525" marR="9525" marT="9525" marB="0" anchor="b"/>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Remove Columns: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nchor="b"/>
                </a:tc>
                <a:extLst>
                  <a:ext uri="{0D108BD9-81ED-4DB2-BD59-A6C34878D82A}">
                    <a16:rowId xmlns:a16="http://schemas.microsoft.com/office/drawing/2014/main" val="2223593993"/>
                  </a:ext>
                </a:extLst>
              </a:tr>
              <a:tr h="0">
                <a:tc vMerge="1">
                  <a:txBody>
                    <a:bodyPr/>
                    <a:lstStyle/>
                    <a:p>
                      <a:pPr algn="l" fontAlgn="b"/>
                      <a:endParaRPr lang="en-US" sz="12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tc v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gridSpan="2">
                  <a:txBody>
                    <a:bodyPr/>
                    <a:lstStyle/>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Market Trials File 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cdr.00004109.0000000000000000.YYYYMMDD.HH24missFF3.RTDPriceAdderNP6325_RTC_MT_YYYYMMDD_csv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cdr.00004109.0000000000000000.YYYYMMDD.HHMMSS.RTDPriceAdderNP6325_RTC_MT_YYYYMMDD_HHMMSS.csv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00" b="0" i="0" kern="1200" dirty="0" err="1">
                          <a:solidFill>
                            <a:schemeClr val="dk1"/>
                          </a:solidFill>
                          <a:effectLst/>
                          <a:latin typeface="Segoe UI" panose="020B0502040204020203" pitchFamily="34" charset="0"/>
                          <a:ea typeface="+mn-ea"/>
                          <a:cs typeface="Segoe UI" panose="020B0502040204020203" pitchFamily="34" charset="0"/>
                        </a:rPr>
                        <a:t>RTCMTRTDPriceAdders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extLst>
                  <a:ext uri="{0D108BD9-81ED-4DB2-BD59-A6C34878D82A}">
                    <a16:rowId xmlns:a16="http://schemas.microsoft.com/office/drawing/2014/main" val="2813035475"/>
                  </a:ext>
                </a:extLst>
              </a:tr>
            </a:tbl>
          </a:graphicData>
        </a:graphic>
      </p:graphicFrame>
    </p:spTree>
    <p:extLst>
      <p:ext uri="{BB962C8B-B14F-4D97-AF65-F5344CB8AC3E}">
        <p14:creationId xmlns:p14="http://schemas.microsoft.com/office/powerpoint/2010/main" val="3798016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1F9DB2-4492-6535-07AD-894B36F20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AF0337-CEDF-53B6-67EA-57984A79F95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A72A35C0-2C8A-4149-AFC6-1900D3B6EB32}"/>
              </a:ext>
            </a:extLst>
          </p:cNvPr>
          <p:cNvSpPr>
            <a:spLocks noGrp="1"/>
          </p:cNvSpPr>
          <p:nvPr>
            <p:ph type="sldNum" sz="quarter" idx="4"/>
          </p:nvPr>
        </p:nvSpPr>
        <p:spPr/>
        <p:txBody>
          <a:bodyPr/>
          <a:lstStyle/>
          <a:p>
            <a:fld id="{1D93BD3E-1E9A-4970-A6F7-E7AC52762E0C}" type="slidenum">
              <a:rPr lang="en-US" smtClean="0"/>
              <a:pPr/>
              <a:t>22</a:t>
            </a:fld>
            <a:endParaRPr lang="en-US"/>
          </a:p>
        </p:txBody>
      </p:sp>
      <p:sp>
        <p:nvSpPr>
          <p:cNvPr id="3" name="TextBox 2">
            <a:extLst>
              <a:ext uri="{FF2B5EF4-FFF2-40B4-BE49-F238E27FC236}">
                <a16:creationId xmlns:a16="http://schemas.microsoft.com/office/drawing/2014/main" id="{B265B978-ACC5-EB21-6790-A430570319F0}"/>
              </a:ext>
            </a:extLst>
          </p:cNvPr>
          <p:cNvSpPr txBox="1"/>
          <p:nvPr/>
        </p:nvSpPr>
        <p:spPr>
          <a:xfrm>
            <a:off x="381000" y="838200"/>
            <a:ext cx="38862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Market Trials – New</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2 (11 New Reports)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8/1/2025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September 2025</a:t>
            </a:r>
          </a:p>
        </p:txBody>
      </p:sp>
      <p:graphicFrame>
        <p:nvGraphicFramePr>
          <p:cNvPr id="5" name="Table 4">
            <a:extLst>
              <a:ext uri="{FF2B5EF4-FFF2-40B4-BE49-F238E27FC236}">
                <a16:creationId xmlns:a16="http://schemas.microsoft.com/office/drawing/2014/main" id="{ED31283A-CD3D-C6B4-CF07-F394C7AE26F8}"/>
              </a:ext>
            </a:extLst>
          </p:cNvPr>
          <p:cNvGraphicFramePr>
            <a:graphicFrameLocks/>
          </p:cNvGraphicFramePr>
          <p:nvPr>
            <p:extLst>
              <p:ext uri="{D42A27DB-BD31-4B8C-83A1-F6EECF244321}">
                <p14:modId xmlns:p14="http://schemas.microsoft.com/office/powerpoint/2010/main" val="3951786327"/>
              </p:ext>
            </p:extLst>
          </p:nvPr>
        </p:nvGraphicFramePr>
        <p:xfrm>
          <a:off x="495299" y="1833497"/>
          <a:ext cx="8115301" cy="4310380"/>
        </p:xfrm>
        <a:graphic>
          <a:graphicData uri="http://schemas.openxmlformats.org/drawingml/2006/table">
            <a:tbl>
              <a:tblPr firstRow="1" bandRow="1">
                <a:tableStyleId>{5C22544A-7EE6-4342-B048-85BDC9FD1C3A}</a:tableStyleId>
              </a:tblPr>
              <a:tblGrid>
                <a:gridCol w="5008663">
                  <a:extLst>
                    <a:ext uri="{9D8B030D-6E8A-4147-A177-3AD203B41FA5}">
                      <a16:colId xmlns:a16="http://schemas.microsoft.com/office/drawing/2014/main" val="2854586228"/>
                    </a:ext>
                  </a:extLst>
                </a:gridCol>
                <a:gridCol w="1553319">
                  <a:extLst>
                    <a:ext uri="{9D8B030D-6E8A-4147-A177-3AD203B41FA5}">
                      <a16:colId xmlns:a16="http://schemas.microsoft.com/office/drawing/2014/main" val="1368441191"/>
                    </a:ext>
                  </a:extLst>
                </a:gridCol>
                <a:gridCol w="1553319">
                  <a:extLst>
                    <a:ext uri="{9D8B030D-6E8A-4147-A177-3AD203B41FA5}">
                      <a16:colId xmlns:a16="http://schemas.microsoft.com/office/drawing/2014/main" val="418122078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dirty="0">
                          <a:latin typeface="Segoe UI" panose="020B0502040204020203" pitchFamily="34" charset="0"/>
                          <a:cs typeface="Segoe UI" panose="020B0502040204020203" pitchFamily="34" charset="0"/>
                        </a:rPr>
                        <a:t>Columns Info</a:t>
                      </a: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and SCED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24893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06:00 - Daily  AND event triggered by DAM-SCED-ASDC-NOTF if there is a change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DAMSCEDASDC</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cdr.00024893.0000000000000000.YYYYMMDD.HH24missFF3.DAMSCEDASDCNP4212_csv.zip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cdr.00024893.0000000000000000.YYYYMMDD.HHMMSS.DAMSCEDASDCNP4212.csv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15-Minute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24898 | 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kern="1200" dirty="0">
                          <a:solidFill>
                            <a:schemeClr val="dk1"/>
                          </a:solidFill>
                          <a:effectLst/>
                          <a:latin typeface="Segoe UI" panose="020B0502040204020203" pitchFamily="34" charset="0"/>
                          <a:ea typeface="+mn-ea"/>
                          <a:cs typeface="Segoe UI" panose="020B0502040204020203" pitchFamily="34" charset="0"/>
                        </a:rPr>
                        <a:t>MCPC15Min</a:t>
                      </a: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DeliveryInt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MCPC</a:t>
                      </a:r>
                    </a:p>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cdr.00024898.0000000000000000.YYYYMMDD.HH24missFF3.MCPC15MinNP6331_csv.zip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Files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cdr.00024898.0000000000000000.YYYYMMDD.HHMMSS.MCPC15MinNP6331.csv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pPr algn="l" fontAlgn="b"/>
                      <a:endParaRPr lang="en-US" sz="1200" b="0" i="0" u="none" strike="noStrike" dirty="0">
                        <a:solidFill>
                          <a:srgbClr val="000000"/>
                        </a:solidFill>
                        <a:effectLst/>
                        <a:latin typeface="Aptos Narrow" panose="020B0004020202020204"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036151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012EB-63E8-35A2-2BE6-DA26272BBB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DBED0C-ED08-BC6C-9EAA-177322F1BD22}"/>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289C0C3A-4926-B301-DC25-8BAD819CA0A6}"/>
              </a:ext>
            </a:extLst>
          </p:cNvPr>
          <p:cNvSpPr>
            <a:spLocks noGrp="1"/>
          </p:cNvSpPr>
          <p:nvPr>
            <p:ph type="sldNum" sz="quarter" idx="4"/>
          </p:nvPr>
        </p:nvSpPr>
        <p:spPr/>
        <p:txBody>
          <a:bodyPr/>
          <a:lstStyle/>
          <a:p>
            <a:fld id="{1D93BD3E-1E9A-4970-A6F7-E7AC52762E0C}" type="slidenum">
              <a:rPr lang="en-US" smtClean="0"/>
              <a:pPr/>
              <a:t>23</a:t>
            </a:fld>
            <a:endParaRPr lang="en-US"/>
          </a:p>
        </p:txBody>
      </p:sp>
      <p:graphicFrame>
        <p:nvGraphicFramePr>
          <p:cNvPr id="5" name="Table 4">
            <a:extLst>
              <a:ext uri="{FF2B5EF4-FFF2-40B4-BE49-F238E27FC236}">
                <a16:creationId xmlns:a16="http://schemas.microsoft.com/office/drawing/2014/main" id="{75FA5FFF-A0E4-2EA7-BB1D-E740D28E1E49}"/>
              </a:ext>
            </a:extLst>
          </p:cNvPr>
          <p:cNvGraphicFramePr>
            <a:graphicFrameLocks/>
          </p:cNvGraphicFramePr>
          <p:nvPr>
            <p:extLst>
              <p:ext uri="{D42A27DB-BD31-4B8C-83A1-F6EECF244321}">
                <p14:modId xmlns:p14="http://schemas.microsoft.com/office/powerpoint/2010/main" val="3798920300"/>
              </p:ext>
            </p:extLst>
          </p:nvPr>
        </p:nvGraphicFramePr>
        <p:xfrm>
          <a:off x="381000" y="846826"/>
          <a:ext cx="7848600" cy="4142740"/>
        </p:xfrm>
        <a:graphic>
          <a:graphicData uri="http://schemas.openxmlformats.org/drawingml/2006/table">
            <a:tbl>
              <a:tblPr firstRow="1" bandRow="1">
                <a:tableStyleId>{5C22544A-7EE6-4342-B048-85BDC9FD1C3A}</a:tableStyleId>
              </a:tblPr>
              <a:tblGrid>
                <a:gridCol w="38862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1758221045"/>
                    </a:ext>
                  </a:extLst>
                </a:gridCol>
                <a:gridCol w="1981200">
                  <a:extLst>
                    <a:ext uri="{9D8B030D-6E8A-4147-A177-3AD203B41FA5}">
                      <a16:colId xmlns:a16="http://schemas.microsoft.com/office/drawing/2014/main" val="289619932"/>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sz="12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Real-Time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24889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dirty="0">
                          <a:solidFill>
                            <a:srgbClr val="000000"/>
                          </a:solidFill>
                          <a:effectLst/>
                          <a:latin typeface="Segoe UI" panose="020B0502040204020203" pitchFamily="34" charset="0"/>
                          <a:cs typeface="Segoe UI" panose="020B0502040204020203" pitchFamily="34" charset="0"/>
                        </a:rPr>
                        <a:t>Frequency: Every 15 Mins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RTD</a:t>
                      </a:r>
                      <a:r>
                        <a:rPr lang="en-US" sz="1050" b="0" i="0" kern="1200" dirty="0">
                          <a:solidFill>
                            <a:schemeClr val="dk1"/>
                          </a:solidFill>
                          <a:effectLst/>
                          <a:latin typeface="Segoe UI" panose="020B0502040204020203" pitchFamily="34" charset="0"/>
                          <a:ea typeface="+mn-ea"/>
                          <a:cs typeface="Segoe UI" panose="020B0502040204020203" pitchFamily="34" charset="0"/>
                        </a:rPr>
                        <a:t>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REGUP</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REGDN</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ECRS</a:t>
                      </a:r>
                    </a:p>
                    <a:p>
                      <a:pPr algn="l" fontAlgn="b"/>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NSPIN</a:t>
                      </a:r>
                    </a:p>
                  </a:txBody>
                  <a:tcPr marL="9525" marR="9525" marT="9525" marB="0" anchor="b"/>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cdr.00024889.0000000000000000.YYYYMMDD.HH24missFF3.RTDMCPCNP6329_csv.zip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cdr.00024889.0000000000000000.YYYYMMDD.HHMMSS.RTDMCPCNP6329.csv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DAM Total Ancillary Services Sold</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NP4-532-CD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24888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DAM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DAMASSOLD</a:t>
                      </a: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extLst>
                  <a:ext uri="{0D108BD9-81ED-4DB2-BD59-A6C34878D82A}">
                    <a16:rowId xmlns:a16="http://schemas.microsoft.com/office/drawing/2014/main" val="169328010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cdr.00024888.0000000000000000.YYYYMMDD.HH24missFF3.DAMASSOLDNP4532_csv.zip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cdr.00024888.0000000000000000.YYYYMMDD.HHMMSS.DAMASSOLDNP4532.csv</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5348814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B418FD-A830-E286-BC09-F175638227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73780EF-369D-8A0D-2DC0-2A5C329DC8FD}"/>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C5BFFB50-7DA2-01FB-C82B-7D362CAA45E2}"/>
              </a:ext>
            </a:extLst>
          </p:cNvPr>
          <p:cNvSpPr>
            <a:spLocks noGrp="1"/>
          </p:cNvSpPr>
          <p:nvPr>
            <p:ph type="sldNum" sz="quarter" idx="4"/>
          </p:nvPr>
        </p:nvSpPr>
        <p:spPr/>
        <p:txBody>
          <a:bodyPr/>
          <a:lstStyle/>
          <a:p>
            <a:fld id="{1D93BD3E-1E9A-4970-A6F7-E7AC52762E0C}" type="slidenum">
              <a:rPr lang="en-US" smtClean="0"/>
              <a:pPr/>
              <a:t>24</a:t>
            </a:fld>
            <a:endParaRPr lang="en-US"/>
          </a:p>
        </p:txBody>
      </p:sp>
      <p:graphicFrame>
        <p:nvGraphicFramePr>
          <p:cNvPr id="5" name="Table 4">
            <a:extLst>
              <a:ext uri="{FF2B5EF4-FFF2-40B4-BE49-F238E27FC236}">
                <a16:creationId xmlns:a16="http://schemas.microsoft.com/office/drawing/2014/main" id="{0EB0B4BF-7FAB-407F-220F-CCCAF074128B}"/>
              </a:ext>
            </a:extLst>
          </p:cNvPr>
          <p:cNvGraphicFramePr>
            <a:graphicFrameLocks/>
          </p:cNvGraphicFramePr>
          <p:nvPr>
            <p:extLst>
              <p:ext uri="{D42A27DB-BD31-4B8C-83A1-F6EECF244321}">
                <p14:modId xmlns:p14="http://schemas.microsoft.com/office/powerpoint/2010/main" val="167242059"/>
              </p:ext>
            </p:extLst>
          </p:nvPr>
        </p:nvGraphicFramePr>
        <p:xfrm>
          <a:off x="609600" y="914400"/>
          <a:ext cx="7924800" cy="5182870"/>
        </p:xfrm>
        <a:graphic>
          <a:graphicData uri="http://schemas.openxmlformats.org/drawingml/2006/table">
            <a:tbl>
              <a:tblPr firstRow="1" bandRow="1">
                <a:tableStyleId>{5C22544A-7EE6-4342-B048-85BDC9FD1C3A}</a:tableStyleId>
              </a:tblPr>
              <a:tblGrid>
                <a:gridCol w="3923930">
                  <a:extLst>
                    <a:ext uri="{9D8B030D-6E8A-4147-A177-3AD203B41FA5}">
                      <a16:colId xmlns:a16="http://schemas.microsoft.com/office/drawing/2014/main" val="2854586228"/>
                    </a:ext>
                  </a:extLst>
                </a:gridCol>
                <a:gridCol w="4000870">
                  <a:extLst>
                    <a:ext uri="{9D8B030D-6E8A-4147-A177-3AD203B41FA5}">
                      <a16:colId xmlns:a16="http://schemas.microsoft.com/office/drawing/2014/main" val="1758221045"/>
                    </a:ext>
                  </a:extLst>
                </a:gridCol>
              </a:tblGrid>
              <a:tr h="370840">
                <a:tc>
                  <a:txBody>
                    <a:bodyPr/>
                    <a:lstStyle/>
                    <a:p>
                      <a:r>
                        <a:rPr lang="en-US" sz="11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100">
                          <a:latin typeface="Segoe UI" panose="020B0502040204020203" pitchFamily="34" charset="0"/>
                          <a:cs typeface="Segoe UI" panose="020B0502040204020203" pitchFamily="34" charset="0"/>
                        </a:rPr>
                        <a:t>Columns Info</a:t>
                      </a:r>
                      <a:endParaRPr lang="en-US" sz="11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HRUC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NP5-528-CD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24896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HRUC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HRUCASDF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cdr.00024896.0000000000000000.YYYYMMDD.HH24missFF3.HRUCASDFNP5528_csv.zip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cdr.00024896.0000000000000000.YYYYMMDD.HHMMSS.HRUCASDFNP5528.csv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DRUC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24895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DRUC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DRUCASDF</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RUCTimestamp</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DeliveryHour</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ASType</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ASDeploymentFactors</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err="1">
                          <a:ln>
                            <a:noFill/>
                          </a:ln>
                          <a:solidFill>
                            <a:srgbClr val="000000"/>
                          </a:solidFill>
                          <a:effectLst/>
                          <a:uLnTx/>
                          <a:uFillTx/>
                          <a:latin typeface="Segoe UI" panose="020B0502040204020203" pitchFamily="34" charset="0"/>
                          <a:ea typeface="+mn-ea"/>
                          <a:cs typeface="Segoe UI" panose="020B0502040204020203" pitchFamily="34" charset="0"/>
                        </a:rPr>
                        <a:t>RepeatedHourFlag</a:t>
                      </a:r>
                      <a:endParaRPr kumimoji="0" lang="en-US" sz="1000" b="0" i="0" u="none" strike="noStrike" kern="1200" cap="none" spc="0" normalizeH="0" baseline="0" noProof="0" dirty="0">
                        <a:ln>
                          <a:noFill/>
                        </a:ln>
                        <a:solidFill>
                          <a:srgbClr val="000000"/>
                        </a:solidFill>
                        <a:effectLst/>
                        <a:uLnTx/>
                        <a:uFillTx/>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cdr.00024895.0000000000000000.YYYYMMDD.HH24missFF3.DRUCASDFNP5527_csv.zip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cdr.00024895.0000000000000000.YYYYMMDD.HHMMSS.DRUCASDFNP5527.csv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WRUC Ancillary Service Deployment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NP5-525-CD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24897 | </a:t>
                      </a:r>
                      <a:r>
                        <a:rPr lang="en-US" sz="100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WRUC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WRUCASDF</a:t>
                      </a:r>
                    </a:p>
                  </a:txBody>
                  <a:tcPr marL="9525" marR="9525" marT="9525" marB="0"/>
                </a:tc>
                <a:tc>
                  <a:txBody>
                    <a:bodyPr/>
                    <a:lstStyle/>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RUCTimestamp</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DeliveryHour</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693280103"/>
                  </a:ext>
                </a:extLst>
              </a:tr>
              <a:tr h="0">
                <a:tc gridSpan="2">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cdr.00024897.0000000000000000.YYYYMMDD.HH24missFF3.WRUCASDFNP5525_xml.zip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cdr.00024897.0000000000000000.YYYYMMDD.HH24missFF3.WRUCASDFNP5525_csv.zip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cdr.00024897.0000000000000000.YYYYMMDD.HHMMSS.WRUCASDFNP5525.xml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cdr.00024897.0000000000000000.YYYYMMDD.HHMMSS.WRUCASDFNP5525.csv</a:t>
                      </a:r>
                    </a:p>
                  </a:txBody>
                  <a:tcPr marL="9525" marR="9525" marT="9525" marB="0" anchor="b"/>
                </a:tc>
                <a:tc hMerge="1">
                  <a:txBody>
                    <a:bodyPr/>
                    <a:lstStyle/>
                    <a:p>
                      <a:endParaRPr lang="en-US"/>
                    </a:p>
                  </a:txBody>
                  <a:tcPr/>
                </a:tc>
                <a:extLst>
                  <a:ext uri="{0D108BD9-81ED-4DB2-BD59-A6C34878D82A}">
                    <a16:rowId xmlns:a16="http://schemas.microsoft.com/office/drawing/2014/main" val="1271818352"/>
                  </a:ext>
                </a:extLst>
              </a:tr>
            </a:tbl>
          </a:graphicData>
        </a:graphic>
      </p:graphicFrame>
    </p:spTree>
    <p:extLst>
      <p:ext uri="{BB962C8B-B14F-4D97-AF65-F5344CB8AC3E}">
        <p14:creationId xmlns:p14="http://schemas.microsoft.com/office/powerpoint/2010/main" val="330798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20CD7C-9377-CF7C-FAFB-C1328C1D75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756FD0-B7B0-7690-F8DD-AFDD421665B0}"/>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4CFE81E-423A-3529-F93E-F445E28A96D1}"/>
              </a:ext>
            </a:extLst>
          </p:cNvPr>
          <p:cNvSpPr>
            <a:spLocks noGrp="1"/>
          </p:cNvSpPr>
          <p:nvPr>
            <p:ph type="sldNum" sz="quarter" idx="4"/>
          </p:nvPr>
        </p:nvSpPr>
        <p:spPr/>
        <p:txBody>
          <a:bodyPr/>
          <a:lstStyle/>
          <a:p>
            <a:fld id="{1D93BD3E-1E9A-4970-A6F7-E7AC52762E0C}" type="slidenum">
              <a:rPr lang="en-US" smtClean="0"/>
              <a:pPr/>
              <a:t>25</a:t>
            </a:fld>
            <a:endParaRPr lang="en-US"/>
          </a:p>
        </p:txBody>
      </p:sp>
      <p:graphicFrame>
        <p:nvGraphicFramePr>
          <p:cNvPr id="5" name="Table 4">
            <a:extLst>
              <a:ext uri="{FF2B5EF4-FFF2-40B4-BE49-F238E27FC236}">
                <a16:creationId xmlns:a16="http://schemas.microsoft.com/office/drawing/2014/main" id="{47726067-1B53-0F36-0D18-46A9EA5926D8}"/>
              </a:ext>
            </a:extLst>
          </p:cNvPr>
          <p:cNvGraphicFramePr>
            <a:graphicFrameLocks/>
          </p:cNvGraphicFramePr>
          <p:nvPr>
            <p:extLst>
              <p:ext uri="{D42A27DB-BD31-4B8C-83A1-F6EECF244321}">
                <p14:modId xmlns:p14="http://schemas.microsoft.com/office/powerpoint/2010/main" val="2319695305"/>
              </p:ext>
            </p:extLst>
          </p:nvPr>
        </p:nvGraphicFramePr>
        <p:xfrm>
          <a:off x="381000" y="846826"/>
          <a:ext cx="7848600" cy="4942840"/>
        </p:xfrm>
        <a:graphic>
          <a:graphicData uri="http://schemas.openxmlformats.org/drawingml/2006/table">
            <a:tbl>
              <a:tblPr firstRow="1" bandRow="1">
                <a:tableStyleId>{5C22544A-7EE6-4342-B048-85BDC9FD1C3A}</a:tableStyleId>
              </a:tblPr>
              <a:tblGrid>
                <a:gridCol w="4419600">
                  <a:extLst>
                    <a:ext uri="{9D8B030D-6E8A-4147-A177-3AD203B41FA5}">
                      <a16:colId xmlns:a16="http://schemas.microsoft.com/office/drawing/2014/main" val="2854586228"/>
                    </a:ext>
                  </a:extLst>
                </a:gridCol>
                <a:gridCol w="1981200">
                  <a:extLst>
                    <a:ext uri="{9D8B030D-6E8A-4147-A177-3AD203B41FA5}">
                      <a16:colId xmlns:a16="http://schemas.microsoft.com/office/drawing/2014/main" val="2182099030"/>
                    </a:ext>
                  </a:extLst>
                </a:gridCol>
                <a:gridCol w="1447800">
                  <a:extLst>
                    <a:ext uri="{9D8B030D-6E8A-4147-A177-3AD203B41FA5}">
                      <a16:colId xmlns:a16="http://schemas.microsoft.com/office/drawing/2014/main" val="3551131858"/>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RTD Indicative Ancillary Service Awards by Resource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NP6-330-CD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24890 | </a:t>
                      </a:r>
                      <a:r>
                        <a:rPr lang="en-US" sz="1050" b="0" i="0" u="none" strike="noStrike" dirty="0">
                          <a:solidFill>
                            <a:srgbClr val="000000"/>
                          </a:solidFill>
                          <a:effectLst/>
                          <a:latin typeface="Segoe UI" panose="020B0502040204020203" pitchFamily="34" charset="0"/>
                          <a:cs typeface="Segoe UI" panose="020B0502040204020203" pitchFamily="34" charset="0"/>
                        </a:rPr>
                        <a:t>Certified for QSEs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RTD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RTDIndASAwardByRes</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RTDTimestamp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IntervalID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IntervalEndingRepeatedHourFlag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ResourceName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ParticipantName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QSE_DUNS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REGDN</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REGUP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RRSPFR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RRSFFR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RRSUFR</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ECRS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NSPIN</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cdr.00024890.0000000000000000.YYYYMMDD.HH24missFF3.RTDIndASAwardbyResNP6330_csv.zip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cdr.00024890.0000000000000000.YYYYMMDD.HHMMSS.RTDIndASAwardbyResNP6330.csv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RUC Ancillary Service Demand Curves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NP4-211-CD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24894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AND event triggered with a change: RUC-ASDC-NOTF </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RUCASDC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gridSpan="2">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DemandCurvePoint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Quantity</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Price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dirty="0">
                        <a:latin typeface="Segoe UI" panose="020B0502040204020203" pitchFamily="34" charset="0"/>
                        <a:cs typeface="Segoe UI" panose="020B0502040204020203" pitchFamily="34" charset="0"/>
                      </a:endParaRPr>
                    </a:p>
                  </a:txBody>
                  <a:tcPr marL="9525" marR="9525" marT="9525" marB="0"/>
                </a:tc>
                <a:tc hMerge="1">
                  <a:txBody>
                    <a:bodyPr/>
                    <a:lstStyle/>
                    <a:p>
                      <a:pPr algn="l" fontAlgn="b"/>
                      <a:endParaRPr lang="en-US" sz="1050" b="0" i="0" u="none" strike="noStrike" dirty="0">
                        <a:solidFill>
                          <a:srgbClr val="000000"/>
                        </a:solidFill>
                        <a:effectLst/>
                        <a:latin typeface="Aptos Narrow" panose="020B0004020202020204" pitchFamily="34" charset="0"/>
                      </a:endParaRPr>
                    </a:p>
                  </a:txBody>
                  <a:tcPr marL="9525" marR="9525" marT="9525" marB="0"/>
                </a:tc>
                <a:extLst>
                  <a:ext uri="{0D108BD9-81ED-4DB2-BD59-A6C34878D82A}">
                    <a16:rowId xmlns:a16="http://schemas.microsoft.com/office/drawing/2014/main" val="1739069111"/>
                  </a:ext>
                </a:extLst>
              </a:tr>
              <a:tr h="0">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cdr.00024894.0000000000000000.YYYYMMDD.HH24missFF3.RUCASDCNP4211_csv.zip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cdr.00024894.0000000000000000.YYYYMMDD.HHMMSS.RUCASDCNP4211.csv</a:t>
                      </a:r>
                    </a:p>
                  </a:txBody>
                  <a:tcPr marL="9525" marR="9525" marT="9525" marB="0" anchor="b"/>
                </a:tc>
                <a:tc hMerge="1">
                  <a:txBody>
                    <a:bodyPr/>
                    <a:lstStyle/>
                    <a:p>
                      <a:endParaRPr lang="en-US"/>
                    </a:p>
                  </a:txBody>
                  <a:tcPr/>
                </a:tc>
                <a:tc hMerge="1">
                  <a:txBody>
                    <a:bodyPr/>
                    <a:lstStyle/>
                    <a:p>
                      <a:endParaRPr lang="en-US" sz="1000" b="0" i="0" u="none" strike="noStrike" kern="1200" dirty="0">
                        <a:solidFill>
                          <a:srgbClr val="000000"/>
                        </a:solidFill>
                        <a:effectLst/>
                        <a:latin typeface="Aptos Narrow" panose="020B0004020202020204" pitchFamily="34" charset="0"/>
                        <a:ea typeface="+mn-ea"/>
                        <a:cs typeface="+mn-cs"/>
                      </a:endParaRPr>
                    </a:p>
                  </a:txBody>
                  <a:tcPr marL="9525" marR="9525" marT="9525" marB="0" anchor="b"/>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22204040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769A82-ED1E-F741-5F92-44034A8A19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6290CBA-8982-EB60-0588-202B0420ED6B}"/>
              </a:ext>
            </a:extLst>
          </p:cNvPr>
          <p:cNvSpPr>
            <a:spLocks noGrp="1"/>
          </p:cNvSpPr>
          <p:nvPr>
            <p:ph type="title"/>
          </p:nvPr>
        </p:nvSpPr>
        <p:spPr>
          <a:xfrm>
            <a:off x="381000" y="243682"/>
            <a:ext cx="8458200" cy="594518"/>
          </a:xfrm>
        </p:spPr>
        <p:txBody>
          <a:bodyPr/>
          <a:lstStyle/>
          <a:p>
            <a:r>
              <a:rPr lang="en-US" dirty="0"/>
              <a:t>CDR Report Impact Summary: RTC Group 2</a:t>
            </a:r>
          </a:p>
        </p:txBody>
      </p:sp>
      <p:sp>
        <p:nvSpPr>
          <p:cNvPr id="4" name="Slide Number Placeholder 3">
            <a:extLst>
              <a:ext uri="{FF2B5EF4-FFF2-40B4-BE49-F238E27FC236}">
                <a16:creationId xmlns:a16="http://schemas.microsoft.com/office/drawing/2014/main" id="{790CA028-A607-4F06-DDFC-6B5FB40F0283}"/>
              </a:ext>
            </a:extLst>
          </p:cNvPr>
          <p:cNvSpPr>
            <a:spLocks noGrp="1"/>
          </p:cNvSpPr>
          <p:nvPr>
            <p:ph type="sldNum" sz="quarter" idx="4"/>
          </p:nvPr>
        </p:nvSpPr>
        <p:spPr/>
        <p:txBody>
          <a:bodyPr/>
          <a:lstStyle/>
          <a:p>
            <a:fld id="{1D93BD3E-1E9A-4970-A6F7-E7AC52762E0C}" type="slidenum">
              <a:rPr lang="en-US" smtClean="0"/>
              <a:pPr/>
              <a:t>26</a:t>
            </a:fld>
            <a:endParaRPr lang="en-US"/>
          </a:p>
        </p:txBody>
      </p:sp>
      <p:graphicFrame>
        <p:nvGraphicFramePr>
          <p:cNvPr id="5" name="Table 4">
            <a:extLst>
              <a:ext uri="{FF2B5EF4-FFF2-40B4-BE49-F238E27FC236}">
                <a16:creationId xmlns:a16="http://schemas.microsoft.com/office/drawing/2014/main" id="{5A6B76F9-7483-2B5B-C5EF-A10EB1F8438F}"/>
              </a:ext>
            </a:extLst>
          </p:cNvPr>
          <p:cNvGraphicFramePr>
            <a:graphicFrameLocks/>
          </p:cNvGraphicFramePr>
          <p:nvPr>
            <p:extLst>
              <p:ext uri="{D42A27DB-BD31-4B8C-83A1-F6EECF244321}">
                <p14:modId xmlns:p14="http://schemas.microsoft.com/office/powerpoint/2010/main" val="2341611704"/>
              </p:ext>
            </p:extLst>
          </p:nvPr>
        </p:nvGraphicFramePr>
        <p:xfrm>
          <a:off x="381000" y="846826"/>
          <a:ext cx="8229600" cy="4942840"/>
        </p:xfrm>
        <a:graphic>
          <a:graphicData uri="http://schemas.openxmlformats.org/drawingml/2006/table">
            <a:tbl>
              <a:tblPr firstRow="1" bandRow="1">
                <a:tableStyleId>{5C22544A-7EE6-4342-B048-85BDC9FD1C3A}</a:tableStyleId>
              </a:tblPr>
              <a:tblGrid>
                <a:gridCol w="4234648">
                  <a:extLst>
                    <a:ext uri="{9D8B030D-6E8A-4147-A177-3AD203B41FA5}">
                      <a16:colId xmlns:a16="http://schemas.microsoft.com/office/drawing/2014/main" val="2854586228"/>
                    </a:ext>
                  </a:extLst>
                </a:gridCol>
                <a:gridCol w="3994952">
                  <a:extLst>
                    <a:ext uri="{9D8B030D-6E8A-4147-A177-3AD203B41FA5}">
                      <a16:colId xmlns:a16="http://schemas.microsoft.com/office/drawing/2014/main" val="245230101"/>
                    </a:ext>
                  </a:extLst>
                </a:gridCol>
              </a:tblGrid>
              <a:tr h="370840">
                <a:tc>
                  <a:txBody>
                    <a:bodyPr/>
                    <a:lstStyle/>
                    <a:p>
                      <a:r>
                        <a:rPr lang="en-US" sz="1200" dirty="0">
                          <a:latin typeface="Segoe UI" panose="020B0502040204020203" pitchFamily="34" charset="0"/>
                          <a:cs typeface="Segoe UI" panose="020B0502040204020203" pitchFamily="34" charset="0"/>
                        </a:rPr>
                        <a:t>Change Details – Summary and filename info</a:t>
                      </a:r>
                    </a:p>
                  </a:txBody>
                  <a:tcPr/>
                </a:tc>
                <a:tc>
                  <a:txBody>
                    <a:bodyPr/>
                    <a:lstStyle/>
                    <a:p>
                      <a:r>
                        <a:rPr lang="en-US" sz="1200">
                          <a:latin typeface="Segoe UI" panose="020B0502040204020203" pitchFamily="34" charset="0"/>
                          <a:cs typeface="Segoe UI" panose="020B0502040204020203" pitchFamily="34" charset="0"/>
                        </a:rPr>
                        <a:t>Columns Info</a:t>
                      </a:r>
                      <a:endParaRPr lang="en-US">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3041359140"/>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Capability of Resources Available to Provide Ancillary Service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NP6-328-CD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24887 | </a:t>
                      </a:r>
                      <a:r>
                        <a:rPr lang="en-US" sz="1050" b="0" i="0" u="none" strike="noStrike" dirty="0">
                          <a:solidFill>
                            <a:srgbClr val="000000"/>
                          </a:solidFill>
                          <a:effectLst/>
                          <a:latin typeface="Segoe UI" panose="020B0502040204020203" pitchFamily="34" charset="0"/>
                          <a:cs typeface="Segoe UI" panose="020B0502040204020203" pitchFamily="34" charset="0"/>
                        </a:rPr>
                        <a:t>Public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Frequency: Event – Per SCED Run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TotASResCapability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SCEDTimestamp</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CapREGDNTotal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CapREGUP_RRS_ECRS_NSPINTotal</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23593993"/>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cdr.00024887.0000000000000000.YYYYMMDD.HH24missFF3.TotASResCapabilityNP6328_csv.zip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cdr.00024887.0000000000000000.YYYYMMDD.HHMMSS.TotASResCapabilityNP6328.csv</a:t>
                      </a:r>
                    </a:p>
                  </a:txBody>
                  <a:tcPr marL="9525" marR="9525" marT="9525" marB="0" anchor="b"/>
                </a:tc>
                <a:tc hMerge="1">
                  <a:txBody>
                    <a:bodyPr/>
                    <a:lstStyle/>
                    <a:p>
                      <a:endParaRPr lang="en-US"/>
                    </a:p>
                  </a:txBody>
                  <a:tcPr/>
                </a:tc>
                <a:extLst>
                  <a:ext uri="{0D108BD9-81ED-4DB2-BD59-A6C34878D82A}">
                    <a16:rowId xmlns:a16="http://schemas.microsoft.com/office/drawing/2014/main" val="2813035475"/>
                  </a:ext>
                </a:extLst>
              </a:tr>
              <a:tr h="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Projected Ancillary Service Deployments Factors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NP5-526-CD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24886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06:00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ProjectedASDF</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ASDeploymentFactors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739069111"/>
                  </a:ext>
                </a:extLst>
              </a:tr>
              <a:tr h="0">
                <a:tc gridSpan="2">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Filename: </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cdr.00024886.0000000000000000.YYYYMMDD.HH24missFF3.ProjectedASDFNP5526_csv.zip</a:t>
                      </a:r>
                    </a:p>
                    <a:p>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cdr.00024886.0000000000000000.YYYYMMDD.HHMMSS.ProjectedASDFNP5526.csv</a:t>
                      </a:r>
                    </a:p>
                  </a:txBody>
                  <a:tcPr marL="9525" marR="9525" marT="9525" marB="0" anchor="b"/>
                </a:tc>
                <a:tc hMerge="1">
                  <a:txBody>
                    <a:bodyPr/>
                    <a:lstStyle/>
                    <a:p>
                      <a:endParaRPr lang="en-US"/>
                    </a:p>
                  </a:txBody>
                  <a:tcPr/>
                </a:tc>
                <a:extLst>
                  <a:ext uri="{0D108BD9-81ED-4DB2-BD59-A6C34878D82A}">
                    <a16:rowId xmlns:a16="http://schemas.microsoft.com/office/drawing/2014/main" val="1769905700"/>
                  </a:ext>
                </a:extLst>
              </a:tr>
            </a:tbl>
          </a:graphicData>
        </a:graphic>
      </p:graphicFrame>
    </p:spTree>
    <p:extLst>
      <p:ext uri="{BB962C8B-B14F-4D97-AF65-F5344CB8AC3E}">
        <p14:creationId xmlns:p14="http://schemas.microsoft.com/office/powerpoint/2010/main" val="38307549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386F40-328D-B232-F4C7-9309091F17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0CE4F0F-07E9-1DAD-2D7A-68E102BF8DC9}"/>
              </a:ext>
            </a:extLst>
          </p:cNvPr>
          <p:cNvSpPr>
            <a:spLocks noGrp="1"/>
          </p:cNvSpPr>
          <p:nvPr>
            <p:ph type="title"/>
          </p:nvPr>
        </p:nvSpPr>
        <p:spPr>
          <a:xfrm>
            <a:off x="381000" y="243682"/>
            <a:ext cx="8458200" cy="694285"/>
          </a:xfrm>
        </p:spPr>
        <p:txBody>
          <a:bodyPr/>
          <a:lstStyle/>
          <a:p>
            <a:r>
              <a:rPr lang="en-US" dirty="0"/>
              <a:t>Group 3 Summary </a:t>
            </a:r>
          </a:p>
        </p:txBody>
      </p:sp>
      <p:sp>
        <p:nvSpPr>
          <p:cNvPr id="4" name="Slide Number Placeholder 3">
            <a:extLst>
              <a:ext uri="{FF2B5EF4-FFF2-40B4-BE49-F238E27FC236}">
                <a16:creationId xmlns:a16="http://schemas.microsoft.com/office/drawing/2014/main" id="{017FC9A6-C92B-FBAA-F6CE-43C2D70E54B0}"/>
              </a:ext>
            </a:extLst>
          </p:cNvPr>
          <p:cNvSpPr>
            <a:spLocks noGrp="1"/>
          </p:cNvSpPr>
          <p:nvPr>
            <p:ph type="sldNum" sz="quarter" idx="4"/>
          </p:nvPr>
        </p:nvSpPr>
        <p:spPr/>
        <p:txBody>
          <a:bodyPr/>
          <a:lstStyle/>
          <a:p>
            <a:fld id="{1D93BD3E-1E9A-4970-A6F7-E7AC52762E0C}" type="slidenum">
              <a:rPr lang="en-US" smtClean="0"/>
              <a:pPr/>
              <a:t>27</a:t>
            </a:fld>
            <a:endParaRPr lang="en-US"/>
          </a:p>
        </p:txBody>
      </p:sp>
      <p:sp>
        <p:nvSpPr>
          <p:cNvPr id="5" name="Content Placeholder 2">
            <a:extLst>
              <a:ext uri="{FF2B5EF4-FFF2-40B4-BE49-F238E27FC236}">
                <a16:creationId xmlns:a16="http://schemas.microsoft.com/office/drawing/2014/main" id="{80262A70-C841-85CC-1C3C-1C4F23CD8563}"/>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16D275CD-1D39-D781-AF68-0E083E9CB9F8}"/>
              </a:ext>
            </a:extLst>
          </p:cNvPr>
          <p:cNvSpPr txBox="1">
            <a:spLocks noGrp="1"/>
          </p:cNvSpPr>
          <p:nvPr>
            <p:ph idx="1"/>
          </p:nvPr>
        </p:nvSpPr>
        <p:spPr>
          <a:xfrm>
            <a:off x="381000" y="1244600"/>
            <a:ext cx="8534400" cy="3151632"/>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3/Go-Live</a:t>
            </a:r>
          </a:p>
          <a:p>
            <a:pPr marL="285750" indent="-285750"/>
            <a:r>
              <a:rPr lang="en-US" sz="1400" dirty="0">
                <a:latin typeface="Segoe UI" panose="020B0502040204020203" pitchFamily="34" charset="0"/>
                <a:cs typeface="Segoe UI" panose="020B0502040204020203" pitchFamily="34" charset="0"/>
              </a:rPr>
              <a:t>28 Reports in total</a:t>
            </a:r>
          </a:p>
          <a:p>
            <a:pPr marL="285750" indent="-285750"/>
            <a:r>
              <a:rPr lang="en-US" sz="1400" dirty="0">
                <a:latin typeface="Segoe UI" panose="020B0502040204020203" pitchFamily="34" charset="0"/>
                <a:cs typeface="Segoe UI" panose="020B0502040204020203" pitchFamily="34" charset="0"/>
              </a:rPr>
              <a:t>4 New CDR Report</a:t>
            </a:r>
          </a:p>
          <a:p>
            <a:pPr marL="285750" indent="-285750"/>
            <a:r>
              <a:rPr lang="en-US" sz="1400" dirty="0">
                <a:latin typeface="Segoe UI" panose="020B0502040204020203" pitchFamily="34" charset="0"/>
                <a:cs typeface="Segoe UI" panose="020B0502040204020203" pitchFamily="34" charset="0"/>
              </a:rPr>
              <a:t>15 Report Modifications</a:t>
            </a:r>
          </a:p>
          <a:p>
            <a:pPr marL="285750" indent="-285750"/>
            <a:r>
              <a:rPr lang="en-US" sz="1400" dirty="0">
                <a:latin typeface="Segoe UI" panose="020B0502040204020203" pitchFamily="34" charset="0"/>
                <a:cs typeface="Segoe UI" panose="020B0502040204020203" pitchFamily="34" charset="0"/>
              </a:rPr>
              <a:t>9 Report Removals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report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3475540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2C51A1-A9D8-B43B-537F-3342AC92DC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3988E12-F4C3-4C91-21EE-34CF25E22FCD}"/>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4C3A9A7-A309-B23D-1ADD-336D7F402243}"/>
              </a:ext>
            </a:extLst>
          </p:cNvPr>
          <p:cNvSpPr>
            <a:spLocks noGrp="1"/>
          </p:cNvSpPr>
          <p:nvPr>
            <p:ph type="sldNum" sz="quarter" idx="4"/>
          </p:nvPr>
        </p:nvSpPr>
        <p:spPr/>
        <p:txBody>
          <a:bodyPr/>
          <a:lstStyle/>
          <a:p>
            <a:fld id="{1D93BD3E-1E9A-4970-A6F7-E7AC52762E0C}" type="slidenum">
              <a:rPr lang="en-US" smtClean="0"/>
              <a:pPr/>
              <a:t>28</a:t>
            </a:fld>
            <a:endParaRPr lang="en-US"/>
          </a:p>
        </p:txBody>
      </p:sp>
      <p:sp>
        <p:nvSpPr>
          <p:cNvPr id="3" name="TextBox 2">
            <a:extLst>
              <a:ext uri="{FF2B5EF4-FFF2-40B4-BE49-F238E27FC236}">
                <a16:creationId xmlns:a16="http://schemas.microsoft.com/office/drawing/2014/main" id="{AB7BC8E9-29D3-1F32-1044-4D6725A556E4}"/>
              </a:ext>
            </a:extLst>
          </p:cNvPr>
          <p:cNvSpPr txBox="1"/>
          <p:nvPr/>
        </p:nvSpPr>
        <p:spPr>
          <a:xfrm>
            <a:off x="457200" y="635169"/>
            <a:ext cx="3200400" cy="830997"/>
          </a:xfrm>
          <a:prstGeom prst="rect">
            <a:avLst/>
          </a:prstGeom>
          <a:noFill/>
        </p:spPr>
        <p:txBody>
          <a:bodyPr wrap="square" rtlCol="0">
            <a:spAutoFit/>
          </a:bodyPr>
          <a:lstStyle/>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Go-Live – New</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Group 3 (4 New Reports)</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200" dirty="0">
                <a:latin typeface="Segoe UI" panose="020B0502040204020203" pitchFamily="34" charset="0"/>
                <a:cs typeface="Segoe UI" panose="020B0502040204020203" pitchFamily="34" charset="0"/>
              </a:rPr>
              <a:t>Product Delivery Date: December 2025</a:t>
            </a:r>
          </a:p>
        </p:txBody>
      </p:sp>
      <p:graphicFrame>
        <p:nvGraphicFramePr>
          <p:cNvPr id="6" name="Table 5">
            <a:extLst>
              <a:ext uri="{FF2B5EF4-FFF2-40B4-BE49-F238E27FC236}">
                <a16:creationId xmlns:a16="http://schemas.microsoft.com/office/drawing/2014/main" id="{5FC5F4A8-D9FA-EB30-8154-20E193819F70}"/>
              </a:ext>
            </a:extLst>
          </p:cNvPr>
          <p:cNvGraphicFramePr>
            <a:graphicFrameLocks noGrp="1"/>
          </p:cNvGraphicFramePr>
          <p:nvPr>
            <p:extLst>
              <p:ext uri="{D42A27DB-BD31-4B8C-83A1-F6EECF244321}">
                <p14:modId xmlns:p14="http://schemas.microsoft.com/office/powerpoint/2010/main" val="3033751686"/>
              </p:ext>
            </p:extLst>
          </p:nvPr>
        </p:nvGraphicFramePr>
        <p:xfrm>
          <a:off x="337894" y="1447800"/>
          <a:ext cx="8468212" cy="5032911"/>
        </p:xfrm>
        <a:graphic>
          <a:graphicData uri="http://schemas.openxmlformats.org/drawingml/2006/table">
            <a:tbl>
              <a:tblPr firstRow="1" bandRow="1">
                <a:tableStyleId>{5C22544A-7EE6-4342-B048-85BDC9FD1C3A}</a:tableStyleId>
              </a:tblPr>
              <a:tblGrid>
                <a:gridCol w="4399280">
                  <a:extLst>
                    <a:ext uri="{9D8B030D-6E8A-4147-A177-3AD203B41FA5}">
                      <a16:colId xmlns:a16="http://schemas.microsoft.com/office/drawing/2014/main" val="1622747754"/>
                    </a:ext>
                  </a:extLst>
                </a:gridCol>
                <a:gridCol w="2034466">
                  <a:extLst>
                    <a:ext uri="{9D8B030D-6E8A-4147-A177-3AD203B41FA5}">
                      <a16:colId xmlns:a16="http://schemas.microsoft.com/office/drawing/2014/main" val="3969065969"/>
                    </a:ext>
                  </a:extLst>
                </a:gridCol>
                <a:gridCol w="2034466">
                  <a:extLst>
                    <a:ext uri="{9D8B030D-6E8A-4147-A177-3AD203B41FA5}">
                      <a16:colId xmlns:a16="http://schemas.microsoft.com/office/drawing/2014/main" val="1975933083"/>
                    </a:ext>
                  </a:extLst>
                </a:gridCol>
              </a:tblGrid>
              <a:tr h="129540">
                <a:tc>
                  <a:txBody>
                    <a:bodyPr/>
                    <a:lstStyle/>
                    <a:p>
                      <a:r>
                        <a:rPr lang="en-US" sz="1050" dirty="0">
                          <a:latin typeface="Segoe UI" panose="020B0502040204020203" pitchFamily="34" charset="0"/>
                          <a:cs typeface="Segoe UI" panose="020B0502040204020203" pitchFamily="34" charset="0"/>
                        </a:rPr>
                        <a:t>Change Details – Summary and filename info</a:t>
                      </a:r>
                    </a:p>
                  </a:txBody>
                  <a:tcPr/>
                </a:tc>
                <a:tc gridSpan="2">
                  <a:txBody>
                    <a:bodyPr/>
                    <a:lstStyle/>
                    <a:p>
                      <a:r>
                        <a:rPr lang="en-US" sz="1050" dirty="0">
                          <a:latin typeface="Segoe UI" panose="020B0502040204020203" pitchFamily="34" charset="0"/>
                          <a:cs typeface="Segoe UI" panose="020B0502040204020203" pitchFamily="34" charset="0"/>
                        </a:rPr>
                        <a:t>Columns Info</a:t>
                      </a:r>
                      <a:endParaRPr lang="en-US" sz="1400" dirty="0">
                        <a:latin typeface="Segoe UI" panose="020B0502040204020203" pitchFamily="34" charset="0"/>
                        <a:cs typeface="Segoe UI" panose="020B0502040204020203" pitchFamily="34" charset="0"/>
                      </a:endParaRPr>
                    </a:p>
                  </a:txBody>
                  <a:tcPr/>
                </a:tc>
                <a:tc hMerge="1">
                  <a:txBody>
                    <a:bodyPr/>
                    <a:lstStyle/>
                    <a:p>
                      <a:endParaRPr lang="en-US"/>
                    </a:p>
                  </a:txBody>
                  <a:tcPr/>
                </a:tc>
                <a:extLst>
                  <a:ext uri="{0D108BD9-81ED-4DB2-BD59-A6C34878D82A}">
                    <a16:rowId xmlns:a16="http://schemas.microsoft.com/office/drawing/2014/main" val="3091875541"/>
                  </a:ext>
                </a:extLst>
              </a:tr>
              <a:tr h="73914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Ancillary Service Trade Overages Report</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NP4-413-CD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24892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14:30 Daily </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ASTradeOverages</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p>
                      <a:pPr marL="0" marR="0" lvl="0" indent="0" algn="l" defTabSz="914400" rtl="0" eaLnBrk="1" fontAlgn="b" latinLnBrk="0" hangingPunct="1">
                        <a:lnSpc>
                          <a:spcPct val="100000"/>
                        </a:lnSpc>
                        <a:spcBef>
                          <a:spcPts val="0"/>
                        </a:spcBef>
                        <a:spcAft>
                          <a:spcPts val="0"/>
                        </a:spcAft>
                        <a:buClrTx/>
                        <a:buSzTx/>
                        <a:buFontTx/>
                        <a:buNone/>
                        <a:tabLst/>
                        <a:defRPr/>
                      </a:pP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QSEID</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QSEDuns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Delivery Date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HourEnding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ASType</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ASTradeBought</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ASTradeSold</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SelfAS</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Overage</a:t>
                      </a:r>
                    </a:p>
                    <a:p>
                      <a:pPr algn="l" fontAlgn="b"/>
                      <a:r>
                        <a:rPr lang="en-US" sz="1050" b="0" i="0" u="none" strike="noStrike" dirty="0" err="1">
                          <a:solidFill>
                            <a:srgbClr val="000000"/>
                          </a:solidFill>
                          <a:effectLst/>
                          <a:latin typeface="Segoe UI" panose="020B0502040204020203" pitchFamily="34" charset="0"/>
                          <a:cs typeface="Segoe UI" panose="020B0502040204020203" pitchFamily="34" charset="0"/>
                        </a:rPr>
                        <a:t>RepeatedHourFlag</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07844560"/>
                  </a:ext>
                </a:extLst>
              </a:tr>
              <a:tr h="767715">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cdr.00024892.0000000000000000.YYYYMMDD.HH24missFF3.ASTradeOveragesNP4413_csv.zip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cdr.00024892.0000000000000000.YYYYMMDD.HHMMSS.ASTradeOveragesNP4413.csv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7915285"/>
                  </a:ext>
                </a:extLst>
              </a:tr>
              <a:tr h="66576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15-Min Settlement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RTMPriceCorrectionMCPCSPP</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DeliveryDate</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DeliveryHour</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DeliveryInterval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3057857268"/>
                  </a:ext>
                </a:extLst>
              </a:tr>
              <a:tr h="790722">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cdr.00013045.0000000000000000.YYYYMMDD.HH24missFF3.pricecorrection_RTM_MCPC_SPP_YYYYMMDD_to_YYYYMMDD_NP4197_csv.zip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cdr.00013045.0000000000000000.YYYYMMDD.HHMMSS.pricecorrection_RTM_MCPC_SPP_YYYYMMDD_to_YYYYMMDD_NP4197.csv</a:t>
                      </a:r>
                    </a:p>
                  </a:txBody>
                  <a:tcPr marL="9525" marR="9525" marT="9525"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31881734"/>
                  </a:ext>
                </a:extLst>
              </a:tr>
              <a:tr h="65796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RTM Price Corrections for MCPC by SCED Interval</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NP4-197-M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13045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Frequency: Event – Per Price Correction</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XSD Element Name: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RTMPriceCorrectionMCPCSCED</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SCEDTimestamp</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ASType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MCPCOriginal</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tc>
                  <a:txBody>
                    <a:bodyPr/>
                    <a:lstStyle/>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MCPCCorrected</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PriceCorrectionTime</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b"/>
                </a:tc>
                <a:extLst>
                  <a:ext uri="{0D108BD9-81ED-4DB2-BD59-A6C34878D82A}">
                    <a16:rowId xmlns:a16="http://schemas.microsoft.com/office/drawing/2014/main" val="1010803477"/>
                  </a:ext>
                </a:extLst>
              </a:tr>
              <a:tr h="560367">
                <a:tc gridSpan="3">
                  <a:txBody>
                    <a:bodyPr/>
                    <a:lstStyle/>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cdr.00013045.0000000000000000.YYYYMMDD.HH24missFF3.pricecorrection_RTM_MCPC_SCED_YYYYMMDD_to_YYYYMMDD_NP4197_xml.zip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cdr.00013045.0000000000000000.YYYYMMDD.HH24missFF3.pricecorrection_RTM_MCPC_SCED_YYYYMMDD_to_YYYYMMDD_NP4197_csv.zip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File within zip:</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pricecorrection_RTM_MCPC_SCED_YYYYMMDD_to_YYYYMMDD_NP4197.xml</a:t>
                      </a:r>
                    </a:p>
                    <a:p>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cdr.00013045.0000000000000000.YYYYMMDD.HHMMSS. pricecorrection_RTM_MCPC_SCED_YYYYMMDD_to_YYYYMMDD_NP4197.csv</a:t>
                      </a:r>
                    </a:p>
                  </a:txBody>
                  <a:tcPr marL="9525" marR="9525" marT="9525" marB="0"/>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205039281"/>
                  </a:ext>
                </a:extLst>
              </a:tr>
              <a:tr h="0">
                <a:tc gridSpan="3">
                  <a:txBody>
                    <a:bodyPr/>
                    <a:lstStyle/>
                    <a:p>
                      <a:pPr algn="l"/>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Emergency Pricing Program Cumulative Hours Tracking Report – All info TBD</a:t>
                      </a:r>
                    </a:p>
                    <a:p>
                      <a:endParaRPr lang="en-US" sz="1000" b="1"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767459792"/>
                  </a:ext>
                </a:extLst>
              </a:tr>
            </a:tbl>
          </a:graphicData>
        </a:graphic>
      </p:graphicFrame>
    </p:spTree>
    <p:extLst>
      <p:ext uri="{BB962C8B-B14F-4D97-AF65-F5344CB8AC3E}">
        <p14:creationId xmlns:p14="http://schemas.microsoft.com/office/powerpoint/2010/main" val="23877016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8309EE-3892-6A8D-6731-DFF312FF63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E38975-647D-82F7-DAF0-6B29F484A86E}"/>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41205881-30F0-036D-ACBF-1D3A500809E2}"/>
              </a:ext>
            </a:extLst>
          </p:cNvPr>
          <p:cNvSpPr>
            <a:spLocks noGrp="1"/>
          </p:cNvSpPr>
          <p:nvPr>
            <p:ph type="sldNum" sz="quarter" idx="4"/>
          </p:nvPr>
        </p:nvSpPr>
        <p:spPr/>
        <p:txBody>
          <a:bodyPr/>
          <a:lstStyle/>
          <a:p>
            <a:fld id="{1D93BD3E-1E9A-4970-A6F7-E7AC52762E0C}" type="slidenum">
              <a:rPr lang="en-US" smtClean="0"/>
              <a:pPr/>
              <a:t>29</a:t>
            </a:fld>
            <a:endParaRPr lang="en-US"/>
          </a:p>
        </p:txBody>
      </p:sp>
      <p:sp>
        <p:nvSpPr>
          <p:cNvPr id="3" name="TextBox 2">
            <a:extLst>
              <a:ext uri="{FF2B5EF4-FFF2-40B4-BE49-F238E27FC236}">
                <a16:creationId xmlns:a16="http://schemas.microsoft.com/office/drawing/2014/main" id="{397B85BA-D0EA-AB78-423D-806C2EB518C1}"/>
              </a:ext>
            </a:extLst>
          </p:cNvPr>
          <p:cNvSpPr txBox="1"/>
          <p:nvPr/>
        </p:nvSpPr>
        <p:spPr>
          <a:xfrm>
            <a:off x="457200" y="677012"/>
            <a:ext cx="3581400" cy="95410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Modify</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(15 Report Modifications)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XSD Delivery Date: 10/15/2025</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December 2025</a:t>
            </a:r>
          </a:p>
        </p:txBody>
      </p:sp>
      <p:graphicFrame>
        <p:nvGraphicFramePr>
          <p:cNvPr id="5" name="Table 4">
            <a:extLst>
              <a:ext uri="{FF2B5EF4-FFF2-40B4-BE49-F238E27FC236}">
                <a16:creationId xmlns:a16="http://schemas.microsoft.com/office/drawing/2014/main" id="{9A032682-4A32-A726-8CC5-7B1084D2EAF2}"/>
              </a:ext>
            </a:extLst>
          </p:cNvPr>
          <p:cNvGraphicFramePr>
            <a:graphicFrameLocks noGrp="1"/>
          </p:cNvGraphicFramePr>
          <p:nvPr>
            <p:extLst>
              <p:ext uri="{D42A27DB-BD31-4B8C-83A1-F6EECF244321}">
                <p14:modId xmlns:p14="http://schemas.microsoft.com/office/powerpoint/2010/main" val="28713231"/>
              </p:ext>
            </p:extLst>
          </p:nvPr>
        </p:nvGraphicFramePr>
        <p:xfrm>
          <a:off x="108946" y="1636870"/>
          <a:ext cx="8926107" cy="4487055"/>
        </p:xfrm>
        <a:graphic>
          <a:graphicData uri="http://schemas.openxmlformats.org/drawingml/2006/table">
            <a:tbl>
              <a:tblPr firstRow="1" bandRow="1">
                <a:tableStyleId>{5C22544A-7EE6-4342-B048-85BDC9FD1C3A}</a:tableStyleId>
              </a:tblPr>
              <a:tblGrid>
                <a:gridCol w="1866901">
                  <a:extLst>
                    <a:ext uri="{9D8B030D-6E8A-4147-A177-3AD203B41FA5}">
                      <a16:colId xmlns:a16="http://schemas.microsoft.com/office/drawing/2014/main" val="3493791001"/>
                    </a:ext>
                  </a:extLst>
                </a:gridCol>
                <a:gridCol w="1453153">
                  <a:extLst>
                    <a:ext uri="{9D8B030D-6E8A-4147-A177-3AD203B41FA5}">
                      <a16:colId xmlns:a16="http://schemas.microsoft.com/office/drawing/2014/main" val="3353945848"/>
                    </a:ext>
                  </a:extLst>
                </a:gridCol>
                <a:gridCol w="1447800">
                  <a:extLst>
                    <a:ext uri="{9D8B030D-6E8A-4147-A177-3AD203B41FA5}">
                      <a16:colId xmlns:a16="http://schemas.microsoft.com/office/drawing/2014/main" val="3545967936"/>
                    </a:ext>
                  </a:extLst>
                </a:gridCol>
                <a:gridCol w="2133600">
                  <a:extLst>
                    <a:ext uri="{9D8B030D-6E8A-4147-A177-3AD203B41FA5}">
                      <a16:colId xmlns:a16="http://schemas.microsoft.com/office/drawing/2014/main" val="168415875"/>
                    </a:ext>
                  </a:extLst>
                </a:gridCol>
                <a:gridCol w="2024653">
                  <a:extLst>
                    <a:ext uri="{9D8B030D-6E8A-4147-A177-3AD203B41FA5}">
                      <a16:colId xmlns:a16="http://schemas.microsoft.com/office/drawing/2014/main" val="850890794"/>
                    </a:ext>
                  </a:extLst>
                </a:gridCol>
              </a:tblGrid>
              <a:tr h="616554">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gridSpan="2">
                  <a:txBody>
                    <a:bodyPr/>
                    <a:lstStyle/>
                    <a:p>
                      <a:r>
                        <a:rPr lang="en-US" sz="12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p>
                      <a:endParaRPr lang="en-US" sz="1200" dirty="0">
                        <a:latin typeface="Segoe UI" panose="020B0502040204020203" pitchFamily="34" charset="0"/>
                        <a:cs typeface="Segoe UI" panose="020B0502040204020203" pitchFamily="34" charset="0"/>
                      </a:endParaRPr>
                    </a:p>
                  </a:txBody>
                  <a:tcPr/>
                </a:tc>
                <a:extLst>
                  <a:ext uri="{0D108BD9-81ED-4DB2-BD59-A6C34878D82A}">
                    <a16:rowId xmlns:a16="http://schemas.microsoft.com/office/drawing/2014/main" val="2808069409"/>
                  </a:ext>
                </a:extLst>
              </a:tr>
              <a:tr h="1301002">
                <a:tc>
                  <a:txBody>
                    <a:bodyPr/>
                    <a:lstStyle/>
                    <a:p>
                      <a:pPr algn="l" fontAlgn="b"/>
                      <a:r>
                        <a:rPr lang="en-US" sz="1100" b="1" i="0" u="none" strike="noStrike" kern="1200" dirty="0">
                          <a:solidFill>
                            <a:srgbClr val="000000"/>
                          </a:solidFill>
                          <a:effectLst/>
                          <a:latin typeface="Segoe UI" panose="020B0502040204020203" pitchFamily="34" charset="0"/>
                          <a:ea typeface="+mn-ea"/>
                          <a:cs typeface="Segoe UI" panose="020B0502040204020203" pitchFamily="34" charset="0"/>
                        </a:rPr>
                        <a:t>Day-Ahead and Real-Time System Wide-Offer Caps</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System Wide-Offer Cap</a:t>
                      </a:r>
                    </a:p>
                    <a:p>
                      <a:pPr algn="l" fontAlgn="b"/>
                      <a:endParaRPr lang="en-US" sz="110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NP4-791-CD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12349</a:t>
                      </a:r>
                    </a:p>
                  </a:txBody>
                  <a:tcPr marL="9525" marR="9525" marT="9525" marB="0"/>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gridSpan="2">
                  <a:txBody>
                    <a:bodyPr/>
                    <a:lstStyle/>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DASWCAP</a:t>
                      </a:r>
                    </a:p>
                    <a:p>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RTSWCAP</a:t>
                      </a:r>
                    </a:p>
                  </a:txBody>
                  <a:tcPr marL="9525" marR="9525" marT="9525" marB="0"/>
                </a:tc>
                <a:tc hMerge="1">
                  <a:txBody>
                    <a:bodyPr/>
                    <a:lstStyle/>
                    <a:p>
                      <a:endParaRPr lang="en-US"/>
                    </a:p>
                  </a:txBody>
                  <a:tcPr/>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SWCAP</a:t>
                      </a:r>
                    </a:p>
                  </a:txBody>
                  <a:tcPr marL="9525" marR="9525" marT="9525" marB="0"/>
                </a:tc>
                <a:extLst>
                  <a:ext uri="{0D108BD9-81ED-4DB2-BD59-A6C34878D82A}">
                    <a16:rowId xmlns:a16="http://schemas.microsoft.com/office/drawing/2014/main" val="2460303332"/>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Short-Term System Adequacy</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NP3-763-CD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12315</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New columns, ESR logic, filter status changes</a:t>
                      </a: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CapREGDNTotal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CapREGUP_RRS_ECRS_NSPINTotal</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10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978045">
                <a:tc>
                  <a:txBody>
                    <a:bodyPr/>
                    <a:lstStyle/>
                    <a:p>
                      <a:pPr algn="l" fontAlgn="b"/>
                      <a:r>
                        <a:rPr lang="en-US" sz="1100" b="1" i="0" u="none" strike="noStrike" baseline="0" dirty="0">
                          <a:solidFill>
                            <a:srgbClr val="000000"/>
                          </a:solidFill>
                          <a:effectLst/>
                          <a:latin typeface="Segoe UI" panose="020B0502040204020203" pitchFamily="34" charset="0"/>
                          <a:cs typeface="Segoe UI" panose="020B0502040204020203" pitchFamily="34" charset="0"/>
                        </a:rPr>
                        <a:t>RTD Indicative Price Adders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Previous Name: RTD Indicative ORDC and Reliability Deployment Price Adders and Reserves</a:t>
                      </a:r>
                    </a:p>
                    <a:p>
                      <a:pPr algn="l" fontAlgn="b"/>
                      <a:endParaRPr lang="en-US" sz="11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100" b="0" i="0" u="none" strike="noStrike" baseline="0" dirty="0">
                          <a:solidFill>
                            <a:srgbClr val="000000"/>
                          </a:solidFill>
                          <a:effectLst/>
                          <a:latin typeface="Segoe UI" panose="020B0502040204020203" pitchFamily="34" charset="0"/>
                          <a:cs typeface="Segoe UI" panose="020B0502040204020203" pitchFamily="34" charset="0"/>
                        </a:rPr>
                        <a:t>NP6-325-CD</a:t>
                      </a:r>
                    </a:p>
                    <a:p>
                      <a:pPr algn="l" fontAlgn="b"/>
                      <a:r>
                        <a:rPr lang="en-US" sz="11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100" b="0" i="0" u="none" strike="noStrike" baseline="0" dirty="0">
                          <a:solidFill>
                            <a:srgbClr val="000000"/>
                          </a:solidFill>
                          <a:effectLst/>
                          <a:latin typeface="Segoe UI" panose="020B0502040204020203" pitchFamily="34" charset="0"/>
                          <a:cs typeface="Segoe UI" panose="020B0502040204020203" pitchFamily="34" charset="0"/>
                        </a:rPr>
                        <a:t> ID: 13222</a:t>
                      </a: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gridSpan="2">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RTRDPARUS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RTRDPARDS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RTRDPARRS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RTRDPAECRS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RTRDPANSS</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hMerge="1">
                  <a:txBody>
                    <a:bodyPr/>
                    <a:lstStyle/>
                    <a:p>
                      <a:endParaRPr lang="en-US" sz="1100" b="0" i="0" u="none" strike="noStrike" kern="1200" baseline="0" dirty="0">
                        <a:solidFill>
                          <a:srgbClr val="000000"/>
                        </a:solidFill>
                        <a:effectLst/>
                        <a:latin typeface="Aptos Narrow" panose="020B0004020202020204" pitchFamily="34" charset="0"/>
                        <a:ea typeface="+mn-ea"/>
                        <a:cs typeface="+mn-cs"/>
                      </a:endParaRPr>
                    </a:p>
                  </a:txBody>
                  <a:tcPr marL="9525" marR="9525" marT="9525" marB="0"/>
                </a:tc>
                <a:tc>
                  <a:txBody>
                    <a:bodyPr/>
                    <a:lstStyle/>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Batch ID</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RTOFFCAP</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RTOLLASL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RTOHASL</a:t>
                      </a:r>
                    </a:p>
                    <a:p>
                      <a:r>
                        <a:rPr lang="en-US" sz="1100" b="0" i="0" u="none" strike="noStrike" kern="1200" baseline="0" dirty="0">
                          <a:solidFill>
                            <a:srgbClr val="000000"/>
                          </a:solidFill>
                          <a:effectLst/>
                          <a:latin typeface="Segoe UI" panose="020B0502040204020203" pitchFamily="34" charset="0"/>
                          <a:ea typeface="+mn-ea"/>
                          <a:cs typeface="Segoe UI" panose="020B0502040204020203" pitchFamily="34" charset="0"/>
                        </a:rPr>
                        <a:t>RTNCLRECRS</a:t>
                      </a:r>
                    </a:p>
                  </a:txBody>
                  <a:tcPr marL="9525" marR="9525" marT="9525" marB="0"/>
                </a:tc>
                <a:extLst>
                  <a:ext uri="{0D108BD9-81ED-4DB2-BD59-A6C34878D82A}">
                    <a16:rowId xmlns:a16="http://schemas.microsoft.com/office/drawing/2014/main" val="1248163627"/>
                  </a:ext>
                </a:extLst>
              </a:tr>
            </a:tbl>
          </a:graphicData>
        </a:graphic>
      </p:graphicFrame>
    </p:spTree>
    <p:extLst>
      <p:ext uri="{BB962C8B-B14F-4D97-AF65-F5344CB8AC3E}">
        <p14:creationId xmlns:p14="http://schemas.microsoft.com/office/powerpoint/2010/main" val="4149997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522120-2731-9E21-51E4-C01FB118B8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883FF4A-BFEA-8ADD-34E1-67381725039F}"/>
              </a:ext>
            </a:extLst>
          </p:cNvPr>
          <p:cNvSpPr>
            <a:spLocks noGrp="1"/>
          </p:cNvSpPr>
          <p:nvPr>
            <p:ph type="title"/>
          </p:nvPr>
        </p:nvSpPr>
        <p:spPr>
          <a:xfrm>
            <a:off x="381000" y="243682"/>
            <a:ext cx="8458200" cy="694285"/>
          </a:xfrm>
        </p:spPr>
        <p:txBody>
          <a:bodyPr/>
          <a:lstStyle/>
          <a:p>
            <a:r>
              <a:rPr lang="en-US" dirty="0"/>
              <a:t>RTC Report Information: Market Trials - Existing</a:t>
            </a:r>
          </a:p>
        </p:txBody>
      </p:sp>
      <p:sp>
        <p:nvSpPr>
          <p:cNvPr id="3" name="Content Placeholder 2">
            <a:extLst>
              <a:ext uri="{FF2B5EF4-FFF2-40B4-BE49-F238E27FC236}">
                <a16:creationId xmlns:a16="http://schemas.microsoft.com/office/drawing/2014/main" id="{C350EF96-8627-80C5-225B-EF58504B343E}"/>
              </a:ext>
            </a:extLst>
          </p:cNvPr>
          <p:cNvSpPr>
            <a:spLocks noGrp="1"/>
          </p:cNvSpPr>
          <p:nvPr>
            <p:ph idx="1"/>
          </p:nvPr>
        </p:nvSpPr>
        <p:spPr>
          <a:xfrm>
            <a:off x="381000" y="944281"/>
            <a:ext cx="8382000" cy="4992801"/>
          </a:xfrm>
        </p:spPr>
        <p:txBody>
          <a:bodyPr/>
          <a:lstStyle/>
          <a:p>
            <a:pPr marL="0" indent="0">
              <a:buNone/>
            </a:pPr>
            <a:r>
              <a:rPr lang="en-US" sz="1800" dirty="0">
                <a:effectLst/>
                <a:latin typeface="Segoe UI" panose="020B0502040204020203" pitchFamily="34" charset="0"/>
                <a:ea typeface="Calibri" panose="020F0502020204030204" pitchFamily="34" charset="0"/>
              </a:rPr>
              <a:t>CDR Report delivery for RTC will occur in multiple phases and include a Market Trials version of existing reports necessary to support on-going activities for Open and Closed Loop Testing. These reports will be delivered in Groups 1 &amp; 2.</a:t>
            </a:r>
          </a:p>
          <a:p>
            <a:pPr marL="0" indent="0">
              <a:buNone/>
            </a:pPr>
            <a:endParaRPr lang="en-US" sz="1100" dirty="0">
              <a:latin typeface="Segoe UI" panose="020B0502040204020203" pitchFamily="34" charset="0"/>
              <a:ea typeface="Calibri" panose="020F0502020204030204" pitchFamily="34" charset="0"/>
            </a:endParaRPr>
          </a:p>
          <a:p>
            <a:pPr marL="0" indent="0">
              <a:buNone/>
            </a:pPr>
            <a:r>
              <a:rPr lang="en-US" sz="1800" dirty="0">
                <a:effectLst/>
                <a:latin typeface="Segoe UI" panose="020B0502040204020203" pitchFamily="34" charset="0"/>
                <a:ea typeface="Calibri" panose="020F0502020204030204" pitchFamily="34" charset="0"/>
              </a:rPr>
              <a:t>MT version of existing reports:</a:t>
            </a:r>
          </a:p>
          <a:p>
            <a:r>
              <a:rPr lang="en-US" sz="1800" dirty="0">
                <a:latin typeface="Segoe UI" panose="020B0502040204020203" pitchFamily="34" charset="0"/>
                <a:ea typeface="Calibri" panose="020F0502020204030204" pitchFamily="34" charset="0"/>
              </a:rPr>
              <a:t>10 Existing reports identified as necessary to shadow RTC activities (next slide)</a:t>
            </a:r>
          </a:p>
          <a:p>
            <a:r>
              <a:rPr lang="en-US" sz="1800" dirty="0">
                <a:effectLst/>
                <a:latin typeface="Segoe UI" panose="020B0502040204020203" pitchFamily="34" charset="0"/>
                <a:ea typeface="Calibri" panose="020F0502020204030204" pitchFamily="34" charset="0"/>
              </a:rPr>
              <a:t>New version includes an updated </a:t>
            </a:r>
            <a:r>
              <a:rPr lang="en-US" sz="1800" dirty="0">
                <a:latin typeface="Segoe UI" panose="020B0502040204020203" pitchFamily="34" charset="0"/>
                <a:ea typeface="Calibri" panose="020F0502020204030204" pitchFamily="34" charset="0"/>
              </a:rPr>
              <a:t>Product Name, EMIL ID, Report Type ID, filename and XSD element name </a:t>
            </a:r>
          </a:p>
          <a:p>
            <a:r>
              <a:rPr lang="en-US" sz="1800" dirty="0">
                <a:effectLst/>
                <a:latin typeface="Segoe UI" panose="020B0502040204020203" pitchFamily="34" charset="0"/>
                <a:ea typeface="Calibri" panose="020F0502020204030204" pitchFamily="34" charset="0"/>
              </a:rPr>
              <a:t>These reports will contain RTC Market Trials data based on o</a:t>
            </a:r>
            <a:r>
              <a:rPr lang="en-US" sz="1800" dirty="0">
                <a:latin typeface="Segoe UI" panose="020B0502040204020203" pitchFamily="34" charset="0"/>
                <a:ea typeface="Calibri" panose="020F0502020204030204" pitchFamily="34" charset="0"/>
              </a:rPr>
              <a:t>n-going activities</a:t>
            </a:r>
          </a:p>
          <a:p>
            <a:r>
              <a:rPr lang="en-US" sz="1800" dirty="0">
                <a:effectLst/>
                <a:latin typeface="Segoe UI" panose="020B0502040204020203" pitchFamily="34" charset="0"/>
                <a:ea typeface="Calibri" panose="020F0502020204030204" pitchFamily="34" charset="0"/>
              </a:rPr>
              <a:t>The PROD version of these reports will continue to post ‘AS IS’ during MT</a:t>
            </a:r>
          </a:p>
          <a:p>
            <a:r>
              <a:rPr lang="en-US" sz="1800" dirty="0">
                <a:latin typeface="Segoe UI" panose="020B0502040204020203" pitchFamily="34" charset="0"/>
                <a:ea typeface="Calibri" panose="020F0502020204030204" pitchFamily="34" charset="0"/>
              </a:rPr>
              <a:t>These reports are available for download on the Market Information System (MIS) Public and are available using External Web Services (EWS) </a:t>
            </a:r>
            <a:r>
              <a:rPr lang="en-US" sz="1800" dirty="0" err="1">
                <a:latin typeface="Segoe UI" panose="020B0502040204020203" pitchFamily="34" charset="0"/>
                <a:ea typeface="Calibri" panose="020F0502020204030204" pitchFamily="34" charset="0"/>
              </a:rPr>
              <a:t>GetReport</a:t>
            </a:r>
            <a:r>
              <a:rPr lang="en-US" sz="1800" dirty="0">
                <a:latin typeface="Segoe UI" panose="020B0502040204020203" pitchFamily="34" charset="0"/>
                <a:ea typeface="Calibri" panose="020F0502020204030204" pitchFamily="34" charset="0"/>
              </a:rPr>
              <a:t> functionality. Specific posting location information is still to be determined.</a:t>
            </a:r>
          </a:p>
          <a:p>
            <a:r>
              <a:rPr lang="en-US" sz="1800" dirty="0">
                <a:effectLst/>
                <a:latin typeface="Segoe UI" panose="020B0502040204020203" pitchFamily="34" charset="0"/>
                <a:ea typeface="Calibri" panose="020F0502020204030204" pitchFamily="34" charset="0"/>
              </a:rPr>
              <a:t>Thes</a:t>
            </a:r>
            <a:r>
              <a:rPr lang="en-US" sz="1800" dirty="0">
                <a:latin typeface="Segoe UI" panose="020B0502040204020203" pitchFamily="34" charset="0"/>
                <a:ea typeface="Calibri" panose="020F0502020204030204" pitchFamily="34" charset="0"/>
              </a:rPr>
              <a:t>e reports are NOT available using the EWS </a:t>
            </a:r>
            <a:r>
              <a:rPr lang="en-US" sz="1800" dirty="0" err="1">
                <a:latin typeface="Segoe UI" panose="020B0502040204020203" pitchFamily="34" charset="0"/>
                <a:ea typeface="Calibri" panose="020F0502020204030204" pitchFamily="34" charset="0"/>
              </a:rPr>
              <a:t>GetContent</a:t>
            </a:r>
            <a:r>
              <a:rPr lang="en-US" sz="1800" dirty="0">
                <a:latin typeface="Segoe UI" panose="020B0502040204020203" pitchFamily="34" charset="0"/>
                <a:ea typeface="Calibri" panose="020F0502020204030204" pitchFamily="34" charset="0"/>
              </a:rPr>
              <a:t> calls such as </a:t>
            </a:r>
            <a:r>
              <a:rPr lang="en-US" sz="1800" dirty="0" err="1">
                <a:latin typeface="Segoe UI" panose="020B0502040204020203" pitchFamily="34" charset="0"/>
                <a:ea typeface="Calibri" panose="020F0502020204030204" pitchFamily="34" charset="0"/>
              </a:rPr>
              <a:t>GetLMP</a:t>
            </a:r>
            <a:r>
              <a:rPr lang="en-US" sz="1800" dirty="0">
                <a:latin typeface="Segoe UI" panose="020B0502040204020203" pitchFamily="34" charset="0"/>
                <a:ea typeface="Calibri" panose="020F0502020204030204" pitchFamily="34" charset="0"/>
              </a:rPr>
              <a:t>, </a:t>
            </a:r>
            <a:r>
              <a:rPr lang="en-US" sz="1800" dirty="0" err="1">
                <a:latin typeface="Segoe UI" panose="020B0502040204020203" pitchFamily="34" charset="0"/>
                <a:ea typeface="Calibri" panose="020F0502020204030204" pitchFamily="34" charset="0"/>
              </a:rPr>
              <a:t>GetSCEDViolatedConstraints</a:t>
            </a:r>
            <a:r>
              <a:rPr lang="en-US" sz="1800" dirty="0">
                <a:latin typeface="Segoe UI" panose="020B0502040204020203" pitchFamily="34" charset="0"/>
                <a:ea typeface="Calibri" panose="020F0502020204030204" pitchFamily="34" charset="0"/>
              </a:rPr>
              <a:t> or </a:t>
            </a:r>
            <a:r>
              <a:rPr lang="en-US" sz="1800" dirty="0" err="1">
                <a:latin typeface="Segoe UI" panose="020B0502040204020203" pitchFamily="34" charset="0"/>
                <a:ea typeface="Calibri" panose="020F0502020204030204" pitchFamily="34" charset="0"/>
              </a:rPr>
              <a:t>GetSystemParameters</a:t>
            </a:r>
            <a:endParaRPr lang="en-US" sz="1800" dirty="0">
              <a:effectLst/>
              <a:latin typeface="Segoe UI" panose="020B0502040204020203" pitchFamily="34" charset="0"/>
              <a:ea typeface="Calibri" panose="020F0502020204030204" pitchFamily="34" charset="0"/>
            </a:endParaRPr>
          </a:p>
          <a:p>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551BD9F-BE77-4457-C4E4-8AA962C3B013}"/>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5" name="Content Placeholder 2">
            <a:extLst>
              <a:ext uri="{FF2B5EF4-FFF2-40B4-BE49-F238E27FC236}">
                <a16:creationId xmlns:a16="http://schemas.microsoft.com/office/drawing/2014/main" id="{44A2F113-AE6A-F79F-4C09-7B4E59AF245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3002485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E54E6E-7D6B-8580-D4F4-415FF6039B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AEA875-80E4-60F8-97AC-7CDAA461B683}"/>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3AE90AFA-3135-8398-184B-BD9D5DCF9C5C}"/>
              </a:ext>
            </a:extLst>
          </p:cNvPr>
          <p:cNvSpPr>
            <a:spLocks noGrp="1"/>
          </p:cNvSpPr>
          <p:nvPr>
            <p:ph type="sldNum" sz="quarter" idx="4"/>
          </p:nvPr>
        </p:nvSpPr>
        <p:spPr/>
        <p:txBody>
          <a:bodyPr/>
          <a:lstStyle/>
          <a:p>
            <a:fld id="{1D93BD3E-1E9A-4970-A6F7-E7AC52762E0C}" type="slidenum">
              <a:rPr lang="en-US" smtClean="0"/>
              <a:pPr/>
              <a:t>30</a:t>
            </a:fld>
            <a:endParaRPr lang="en-US"/>
          </a:p>
        </p:txBody>
      </p:sp>
      <p:graphicFrame>
        <p:nvGraphicFramePr>
          <p:cNvPr id="5" name="Table 4">
            <a:extLst>
              <a:ext uri="{FF2B5EF4-FFF2-40B4-BE49-F238E27FC236}">
                <a16:creationId xmlns:a16="http://schemas.microsoft.com/office/drawing/2014/main" id="{A9BEA63F-6012-1DF9-FBFB-E3888509353F}"/>
              </a:ext>
            </a:extLst>
          </p:cNvPr>
          <p:cNvGraphicFramePr>
            <a:graphicFrameLocks noGrp="1"/>
          </p:cNvGraphicFramePr>
          <p:nvPr>
            <p:extLst>
              <p:ext uri="{D42A27DB-BD31-4B8C-83A1-F6EECF244321}">
                <p14:modId xmlns:p14="http://schemas.microsoft.com/office/powerpoint/2010/main" val="1759824236"/>
              </p:ext>
            </p:extLst>
          </p:nvPr>
        </p:nvGraphicFramePr>
        <p:xfrm>
          <a:off x="147046" y="818947"/>
          <a:ext cx="8926108" cy="5505216"/>
        </p:xfrm>
        <a:graphic>
          <a:graphicData uri="http://schemas.openxmlformats.org/drawingml/2006/table">
            <a:tbl>
              <a:tblPr firstRow="1" bandRow="1">
                <a:tableStyleId>{5C22544A-7EE6-4342-B048-85BDC9FD1C3A}</a:tableStyleId>
              </a:tblPr>
              <a:tblGrid>
                <a:gridCol w="2024654">
                  <a:extLst>
                    <a:ext uri="{9D8B030D-6E8A-4147-A177-3AD203B41FA5}">
                      <a16:colId xmlns:a16="http://schemas.microsoft.com/office/drawing/2014/main" val="3493791001"/>
                    </a:ext>
                  </a:extLst>
                </a:gridCol>
                <a:gridCol w="1524000">
                  <a:extLst>
                    <a:ext uri="{9D8B030D-6E8A-4147-A177-3AD203B41FA5}">
                      <a16:colId xmlns:a16="http://schemas.microsoft.com/office/drawing/2014/main" val="3353945848"/>
                    </a:ext>
                  </a:extLst>
                </a:gridCol>
                <a:gridCol w="3276600">
                  <a:extLst>
                    <a:ext uri="{9D8B030D-6E8A-4147-A177-3AD203B41FA5}">
                      <a16:colId xmlns:a16="http://schemas.microsoft.com/office/drawing/2014/main" val="3545967936"/>
                    </a:ext>
                  </a:extLst>
                </a:gridCol>
                <a:gridCol w="1050427">
                  <a:extLst>
                    <a:ext uri="{9D8B030D-6E8A-4147-A177-3AD203B41FA5}">
                      <a16:colId xmlns:a16="http://schemas.microsoft.com/office/drawing/2014/main" val="850890794"/>
                    </a:ext>
                  </a:extLst>
                </a:gridCol>
                <a:gridCol w="1050427">
                  <a:extLst>
                    <a:ext uri="{9D8B030D-6E8A-4147-A177-3AD203B41FA5}">
                      <a16:colId xmlns:a16="http://schemas.microsoft.com/office/drawing/2014/main" val="2064224329"/>
                    </a:ext>
                  </a:extLst>
                </a:gridCol>
              </a:tblGrid>
              <a:tr h="47645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r>
                        <a:rPr lang="en-US" sz="1200" dirty="0">
                          <a:latin typeface="Segoe UI" panose="020B0502040204020203" pitchFamily="34" charset="0"/>
                          <a:cs typeface="Segoe UI" panose="020B0502040204020203" pitchFamily="34" charset="0"/>
                        </a:rPr>
                        <a:t>Change Type/Summary</a:t>
                      </a: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Details – Removed Columns</a:t>
                      </a:r>
                    </a:p>
                  </a:txBody>
                  <a:tcPr/>
                </a:tc>
                <a:tc hMerge="1">
                  <a:txBody>
                    <a:bodyPr/>
                    <a:lstStyle/>
                    <a:p>
                      <a:endParaRPr lang="en-US"/>
                    </a:p>
                  </a:txBody>
                  <a:tcPr/>
                </a:tc>
                <a:extLst>
                  <a:ext uri="{0D108BD9-81ED-4DB2-BD59-A6C34878D82A}">
                    <a16:rowId xmlns:a16="http://schemas.microsoft.com/office/drawing/2014/main" val="2808069409"/>
                  </a:ext>
                </a:extLst>
              </a:tr>
              <a:tr h="1319728">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Real-Time Price Adders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Prices for 15-minute Settlement Interval</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column/XSD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RTRDPRU</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RTRDPRD</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RTRDPRRS</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RTRDPECR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RTRDPNS</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RTRSVPOR</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RTRSVPOFF</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1795753551"/>
                  </a:ext>
                </a:extLst>
              </a:tr>
              <a:tr h="1319728">
                <a:tc>
                  <a:txBody>
                    <a:bodyPr/>
                    <a:lstStyle/>
                    <a:p>
                      <a:pPr algn="l" fontAlgn="b"/>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Real-Time Price Adders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Real-Time ORDC and Reliability Deployment Price Adders and Reserves by SCED Interval</a:t>
                      </a:r>
                    </a:p>
                    <a:p>
                      <a:pPr algn="l" fontAlgn="b"/>
                      <a:endParaRPr lang="en-US" sz="1050" b="0" i="0" u="none" strike="sng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13221</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Rename,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RTRDPARUS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RTRDPARDS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RTRDPARRS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RTRDPAECRS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RTRDPANSS</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RTOLLSL</a:t>
                      </a:r>
                    </a:p>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RTOLHSL</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Batch ID</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PRC</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RTBP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RTCLRREG</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RTCLRBP</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RTCLRLSL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RTCLRNS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RTNCLRRRS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RTOLNSRS</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RTSCT30HSL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RTOFFNSHSL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RTRUCCST30HSL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RTORDPA</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RTOLLASL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RTOHASL</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RTNCLRNSCAP</a:t>
                      </a:r>
                    </a:p>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RTNCLRECRS</a:t>
                      </a:r>
                    </a:p>
                  </a:txBody>
                  <a:tcPr marL="9525" marR="9525" marT="9525" marB="0"/>
                </a:tc>
                <a:extLst>
                  <a:ext uri="{0D108BD9-81ED-4DB2-BD59-A6C34878D82A}">
                    <a16:rowId xmlns:a16="http://schemas.microsoft.com/office/drawing/2014/main" val="2460303332"/>
                  </a:ext>
                </a:extLst>
              </a:tr>
              <a:tr h="1051225">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Price Corrections for LMPs by SOG including Price Adders</a:t>
                      </a:r>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NP4-197-M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13045</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gridSpan="2">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endPar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sng" strike="noStrike" kern="1200" baseline="0" dirty="0">
                          <a:solidFill>
                            <a:srgbClr val="000000"/>
                          </a:solidFill>
                          <a:effectLst/>
                          <a:latin typeface="Segoe UI" panose="020B0502040204020203" pitchFamily="34" charset="0"/>
                          <a:ea typeface="+mn-ea"/>
                          <a:cs typeface="Segoe UI" panose="020B0502040204020203" pitchFamily="34" charset="0"/>
                        </a:rPr>
                        <a:t>Remove in 2026 R3: </a:t>
                      </a: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RTORDPAOriginal</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RTORDPACorrected</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hMerge="1">
                  <a:txBody>
                    <a:bodyPr/>
                    <a:lstStyle/>
                    <a:p>
                      <a:endParaRPr lang="en-US"/>
                    </a:p>
                  </a:txBody>
                  <a:tcPr/>
                </a:tc>
                <a:extLst>
                  <a:ext uri="{0D108BD9-81ED-4DB2-BD59-A6C34878D82A}">
                    <a16:rowId xmlns:a16="http://schemas.microsoft.com/office/drawing/2014/main" val="1248163627"/>
                  </a:ext>
                </a:extLst>
              </a:tr>
              <a:tr h="5334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LMP By SOG Including Price Adders</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NP6-327-CD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21114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Columns/XSD changes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RTRDPA</a:t>
                      </a:r>
                    </a:p>
                  </a:txBody>
                  <a:tcPr marL="9525" marR="9525" marT="9525" marB="0"/>
                </a:tc>
                <a:tc gridSpan="2">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RTORPA</a:t>
                      </a:r>
                    </a:p>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RTORDPA</a:t>
                      </a:r>
                    </a:p>
                  </a:txBody>
                  <a:tcPr marL="9525" marR="9525" marT="9525" marB="0"/>
                </a:tc>
                <a:tc hMerge="1">
                  <a:txBody>
                    <a:bodyPr/>
                    <a:lstStyle/>
                    <a:p>
                      <a:endParaRPr lang="en-US"/>
                    </a:p>
                  </a:txBody>
                  <a:tcPr/>
                </a:tc>
                <a:extLst>
                  <a:ext uri="{0D108BD9-81ED-4DB2-BD59-A6C34878D82A}">
                    <a16:rowId xmlns:a16="http://schemas.microsoft.com/office/drawing/2014/main" val="3115205937"/>
                  </a:ext>
                </a:extLst>
              </a:tr>
            </a:tbl>
          </a:graphicData>
        </a:graphic>
      </p:graphicFrame>
    </p:spTree>
    <p:extLst>
      <p:ext uri="{BB962C8B-B14F-4D97-AF65-F5344CB8AC3E}">
        <p14:creationId xmlns:p14="http://schemas.microsoft.com/office/powerpoint/2010/main" val="1076488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B9DF44-F6D0-6A3D-C64B-5606C89457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FC5984-460E-1525-048B-3B0369CDD2A2}"/>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BDE15396-BE79-7997-B661-E9EA98963170}"/>
              </a:ext>
            </a:extLst>
          </p:cNvPr>
          <p:cNvSpPr>
            <a:spLocks noGrp="1"/>
          </p:cNvSpPr>
          <p:nvPr>
            <p:ph type="sldNum" sz="quarter" idx="4"/>
          </p:nvPr>
        </p:nvSpPr>
        <p:spPr/>
        <p:txBody>
          <a:bodyPr/>
          <a:lstStyle/>
          <a:p>
            <a:fld id="{1D93BD3E-1E9A-4970-A6F7-E7AC52762E0C}" type="slidenum">
              <a:rPr lang="en-US" smtClean="0"/>
              <a:pPr/>
              <a:t>31</a:t>
            </a:fld>
            <a:endParaRPr lang="en-US"/>
          </a:p>
        </p:txBody>
      </p:sp>
      <p:graphicFrame>
        <p:nvGraphicFramePr>
          <p:cNvPr id="5" name="Table 4">
            <a:extLst>
              <a:ext uri="{FF2B5EF4-FFF2-40B4-BE49-F238E27FC236}">
                <a16:creationId xmlns:a16="http://schemas.microsoft.com/office/drawing/2014/main" id="{502E9BD6-B06F-BB70-4816-646292350E71}"/>
              </a:ext>
            </a:extLst>
          </p:cNvPr>
          <p:cNvGraphicFramePr>
            <a:graphicFrameLocks noGrp="1"/>
          </p:cNvGraphicFramePr>
          <p:nvPr>
            <p:extLst>
              <p:ext uri="{D42A27DB-BD31-4B8C-83A1-F6EECF244321}">
                <p14:modId xmlns:p14="http://schemas.microsoft.com/office/powerpoint/2010/main" val="2541649164"/>
              </p:ext>
            </p:extLst>
          </p:nvPr>
        </p:nvGraphicFramePr>
        <p:xfrm>
          <a:off x="0" y="914400"/>
          <a:ext cx="9143999" cy="4398645"/>
        </p:xfrm>
        <a:graphic>
          <a:graphicData uri="http://schemas.openxmlformats.org/drawingml/2006/table">
            <a:tbl>
              <a:tblPr firstRow="1" bandRow="1">
                <a:tableStyleId>{5C22544A-7EE6-4342-B048-85BDC9FD1C3A}</a:tableStyleId>
              </a:tblPr>
              <a:tblGrid>
                <a:gridCol w="1293476">
                  <a:extLst>
                    <a:ext uri="{9D8B030D-6E8A-4147-A177-3AD203B41FA5}">
                      <a16:colId xmlns:a16="http://schemas.microsoft.com/office/drawing/2014/main" val="3493791001"/>
                    </a:ext>
                  </a:extLst>
                </a:gridCol>
                <a:gridCol w="1221124">
                  <a:extLst>
                    <a:ext uri="{9D8B030D-6E8A-4147-A177-3AD203B41FA5}">
                      <a16:colId xmlns:a16="http://schemas.microsoft.com/office/drawing/2014/main" val="3353945848"/>
                    </a:ext>
                  </a:extLst>
                </a:gridCol>
                <a:gridCol w="2362200">
                  <a:extLst>
                    <a:ext uri="{9D8B030D-6E8A-4147-A177-3AD203B41FA5}">
                      <a16:colId xmlns:a16="http://schemas.microsoft.com/office/drawing/2014/main" val="3545967936"/>
                    </a:ext>
                  </a:extLst>
                </a:gridCol>
                <a:gridCol w="1905000">
                  <a:extLst>
                    <a:ext uri="{9D8B030D-6E8A-4147-A177-3AD203B41FA5}">
                      <a16:colId xmlns:a16="http://schemas.microsoft.com/office/drawing/2014/main" val="1359018529"/>
                    </a:ext>
                  </a:extLst>
                </a:gridCol>
                <a:gridCol w="2362199">
                  <a:extLst>
                    <a:ext uri="{9D8B030D-6E8A-4147-A177-3AD203B41FA5}">
                      <a16:colId xmlns:a16="http://schemas.microsoft.com/office/drawing/2014/main" val="850890794"/>
                    </a:ext>
                  </a:extLst>
                </a:gridCol>
              </a:tblGrid>
              <a:tr h="0">
                <a:tc>
                  <a:txBody>
                    <a:bodyPr/>
                    <a:lstStyle/>
                    <a:p>
                      <a:r>
                        <a:rPr lang="en-US" sz="1100" dirty="0">
                          <a:latin typeface="Segoe UI" panose="020B0502040204020203" pitchFamily="34" charset="0"/>
                          <a:cs typeface="Segoe UI" panose="020B0502040204020203" pitchFamily="34" charset="0"/>
                        </a:rPr>
                        <a:t>Product</a:t>
                      </a:r>
                    </a:p>
                  </a:txBody>
                  <a:tcPr/>
                </a:tc>
                <a:tc>
                  <a:txBody>
                    <a:bodyPr/>
                    <a:lstStyle/>
                    <a:p>
                      <a:r>
                        <a:rPr lang="en-US" sz="1100" dirty="0">
                          <a:latin typeface="Segoe UI" panose="020B0502040204020203" pitchFamily="34" charset="0"/>
                          <a:cs typeface="Segoe UI" panose="020B0502040204020203" pitchFamily="34" charset="0"/>
                        </a:rPr>
                        <a:t>Change Type/Summary</a:t>
                      </a:r>
                    </a:p>
                  </a:txBody>
                  <a:tcPr/>
                </a:tc>
                <a:tc gridSpan="2">
                  <a:txBody>
                    <a:bodyPr/>
                    <a:lstStyle/>
                    <a:p>
                      <a:r>
                        <a:rPr lang="en-US" sz="1100" dirty="0">
                          <a:latin typeface="Segoe UI" panose="020B0502040204020203" pitchFamily="34" charset="0"/>
                          <a:cs typeface="Segoe UI" panose="020B0502040204020203" pitchFamily="34" charset="0"/>
                        </a:rPr>
                        <a:t>Change Details – New Columns</a:t>
                      </a:r>
                    </a:p>
                  </a:txBody>
                  <a:tcPr/>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00" b="1" i="0" u="none" strike="noStrike" baseline="0" dirty="0">
                          <a:solidFill>
                            <a:srgbClr val="000000"/>
                          </a:solidFill>
                          <a:effectLst/>
                          <a:latin typeface="Segoe UI" panose="020B0502040204020203" pitchFamily="34" charset="0"/>
                          <a:cs typeface="Segoe UI" panose="020B0502040204020203" pitchFamily="34" charset="0"/>
                        </a:rPr>
                        <a:t>QSE Ancillary Services Capacity Monitor</a:t>
                      </a:r>
                    </a:p>
                    <a:p>
                      <a:pPr algn="l" fontAlgn="b"/>
                      <a:endParaRPr lang="en-US" sz="100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00" b="0" i="0" u="none" strike="noStrike" baseline="0" dirty="0">
                          <a:solidFill>
                            <a:srgbClr val="000000"/>
                          </a:solidFill>
                          <a:effectLst/>
                          <a:latin typeface="Segoe UI" panose="020B0502040204020203" pitchFamily="34" charset="0"/>
                          <a:cs typeface="Segoe UI" panose="020B0502040204020203" pitchFamily="34" charset="0"/>
                        </a:rPr>
                        <a:t>NP8-143-CD | </a:t>
                      </a:r>
                      <a:r>
                        <a:rPr lang="en-US" sz="100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00" b="0" i="0" u="none" strike="noStrike" baseline="0" dirty="0">
                          <a:solidFill>
                            <a:srgbClr val="000000"/>
                          </a:solidFill>
                          <a:effectLst/>
                          <a:latin typeface="Segoe UI" panose="020B0502040204020203" pitchFamily="34" charset="0"/>
                          <a:cs typeface="Segoe UI" panose="020B0502040204020203" pitchFamily="34" charset="0"/>
                        </a:rPr>
                        <a:t> ID: 11025</a:t>
                      </a: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RRSPFR_CAPACITY_GENS_ESR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RRS_FFR_NONESR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RRSPFR_AWARD_GEN_ESR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RRS_AWARD_NCLRS </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RRSPFR_AWARD_CLR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RRS_FFR_ALLRES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NS_AWARD_ONLINE_GEN_W_EOC</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NS_AWARD_W_OS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NS_AWARD_LOADS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NS_AWARD_OFFNS_OFFLINEGEN_ONLINEGEN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NS_AWARD_QSGR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NS_AWARD_ESR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DEPLOYED_REG_UP</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DEPLOYED_REG_DN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REG_UP_AWARD_ALLRES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REG_DN_AWARD_ALLRES</a:t>
                      </a:r>
                    </a:p>
                  </a:txBody>
                  <a:tcPr marL="9525" marR="9525" marT="9525" marB="0"/>
                </a:tc>
                <a:tc>
                  <a:txBody>
                    <a:bodyPr/>
                    <a:lstStyle/>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CAP_WO_EO_INCREASE_BP_GEN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CAP_WO_EO_DECREASE_BP_GEN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CAP_WO_EO_EB_INCREASE_BP_ESR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CAP_WO_EO_EB_DECREASE_BP_ESR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CAP_INCREASE_BP_5MIN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CAP_DECREASE_BP_5MIN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ECRS_AWARD_GEN</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ECRS_AWARD_QS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ECRS_AWARD_NCL</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ECRS_AWARD_ESR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ECRS_CAPACITY_ESR</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a:t>
                      </a:r>
                    </a:p>
                    <a:p>
                      <a:r>
                        <a:rPr lang="en-US" sz="900" b="0" i="0" u="none" strike="noStrike" kern="1200" dirty="0">
                          <a:solidFill>
                            <a:srgbClr val="000000"/>
                          </a:solidFill>
                          <a:effectLst/>
                          <a:latin typeface="Segoe UI" panose="020B0502040204020203" pitchFamily="34" charset="0"/>
                          <a:ea typeface="+mn-ea"/>
                          <a:cs typeface="Segoe UI" panose="020B0502040204020203" pitchFamily="34" charset="0"/>
                        </a:rPr>
                        <a:t>CAPACITY_REGUP_RRS_ECRS_NS</a:t>
                      </a:r>
                    </a:p>
                    <a:p>
                      <a:endParaRPr lang="en-US" sz="9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RRS_FFR</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NSRS_OFFLINE_GEN_RES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NSRS_RESPONSIBILITY_MET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REG_UP_RESPONSIBILITY_MET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REG_DOWN_SUM_RES_RESPONSIBILITY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REG_DOWN_RESPONSIBILITY_MET</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CAP_WO_EO_INCREASE_BP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CAP_WO_EO_DECREASE_BP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ECRS_RESP_GN</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ECRS_RESP_QS</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ECRS_RESP_NCL</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ECRS_SUM_RES_RESP</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ECRS_QSE_RESPONSIBILITY</a:t>
                      </a:r>
                    </a:p>
                    <a:p>
                      <a:pPr algn="l" fontAlgn="b"/>
                      <a:r>
                        <a:rPr lang="en-US" sz="1000" b="0" i="0" u="none" strike="noStrike" dirty="0">
                          <a:solidFill>
                            <a:srgbClr val="000000"/>
                          </a:solidFill>
                          <a:effectLst/>
                          <a:latin typeface="Segoe UI" panose="020B0502040204020203" pitchFamily="34" charset="0"/>
                          <a:cs typeface="Segoe UI" panose="020B0502040204020203" pitchFamily="34" charset="0"/>
                        </a:rPr>
                        <a:t>ECRS_RESPONSIBILITY_MET</a:t>
                      </a:r>
                    </a:p>
                  </a:txBody>
                  <a:tcPr marL="9525" marR="9525" marT="9525" marB="0"/>
                </a:tc>
                <a:extLst>
                  <a:ext uri="{0D108BD9-81ED-4DB2-BD59-A6C34878D82A}">
                    <a16:rowId xmlns:a16="http://schemas.microsoft.com/office/drawing/2014/main" val="2460303332"/>
                  </a:ext>
                </a:extLst>
              </a:tr>
            </a:tbl>
          </a:graphicData>
        </a:graphic>
      </p:graphicFrame>
    </p:spTree>
    <p:extLst>
      <p:ext uri="{BB962C8B-B14F-4D97-AF65-F5344CB8AC3E}">
        <p14:creationId xmlns:p14="http://schemas.microsoft.com/office/powerpoint/2010/main" val="3596635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93CF2D-01CD-3642-422A-623FE7FAA1A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AC65D26-7EE9-AB42-5BA4-FDE5E75F13BA}"/>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805FD141-D408-3C55-A633-36FE71D089F5}"/>
              </a:ext>
            </a:extLst>
          </p:cNvPr>
          <p:cNvSpPr>
            <a:spLocks noGrp="1"/>
          </p:cNvSpPr>
          <p:nvPr>
            <p:ph type="sldNum" sz="quarter" idx="4"/>
          </p:nvPr>
        </p:nvSpPr>
        <p:spPr/>
        <p:txBody>
          <a:bodyPr/>
          <a:lstStyle/>
          <a:p>
            <a:fld id="{1D93BD3E-1E9A-4970-A6F7-E7AC52762E0C}" type="slidenum">
              <a:rPr lang="en-US" smtClean="0"/>
              <a:pPr/>
              <a:t>32</a:t>
            </a:fld>
            <a:endParaRPr lang="en-US"/>
          </a:p>
        </p:txBody>
      </p:sp>
      <p:graphicFrame>
        <p:nvGraphicFramePr>
          <p:cNvPr id="5" name="Table 4">
            <a:extLst>
              <a:ext uri="{FF2B5EF4-FFF2-40B4-BE49-F238E27FC236}">
                <a16:creationId xmlns:a16="http://schemas.microsoft.com/office/drawing/2014/main" id="{316BAB73-6965-81C4-DD76-58C0EA7AAD0A}"/>
              </a:ext>
            </a:extLst>
          </p:cNvPr>
          <p:cNvGraphicFramePr>
            <a:graphicFrameLocks noGrp="1"/>
          </p:cNvGraphicFramePr>
          <p:nvPr>
            <p:extLst>
              <p:ext uri="{D42A27DB-BD31-4B8C-83A1-F6EECF244321}">
                <p14:modId xmlns:p14="http://schemas.microsoft.com/office/powerpoint/2010/main" val="165488537"/>
              </p:ext>
            </p:extLst>
          </p:nvPr>
        </p:nvGraphicFramePr>
        <p:xfrm>
          <a:off x="378124" y="995362"/>
          <a:ext cx="8387752" cy="5437182"/>
        </p:xfrm>
        <a:graphic>
          <a:graphicData uri="http://schemas.openxmlformats.org/drawingml/2006/table">
            <a:tbl>
              <a:tblPr firstRow="1" bandRow="1">
                <a:tableStyleId>{5C22544A-7EE6-4342-B048-85BDC9FD1C3A}</a:tableStyleId>
              </a:tblPr>
              <a:tblGrid>
                <a:gridCol w="2212676">
                  <a:extLst>
                    <a:ext uri="{9D8B030D-6E8A-4147-A177-3AD203B41FA5}">
                      <a16:colId xmlns:a16="http://schemas.microsoft.com/office/drawing/2014/main" val="3493791001"/>
                    </a:ext>
                  </a:extLst>
                </a:gridCol>
                <a:gridCol w="2052804">
                  <a:extLst>
                    <a:ext uri="{9D8B030D-6E8A-4147-A177-3AD203B41FA5}">
                      <a16:colId xmlns:a16="http://schemas.microsoft.com/office/drawing/2014/main" val="1542701904"/>
                    </a:ext>
                  </a:extLst>
                </a:gridCol>
                <a:gridCol w="1503688">
                  <a:extLst>
                    <a:ext uri="{9D8B030D-6E8A-4147-A177-3AD203B41FA5}">
                      <a16:colId xmlns:a16="http://schemas.microsoft.com/office/drawing/2014/main" val="3353945848"/>
                    </a:ext>
                  </a:extLst>
                </a:gridCol>
                <a:gridCol w="2618584">
                  <a:extLst>
                    <a:ext uri="{9D8B030D-6E8A-4147-A177-3AD203B41FA5}">
                      <a16:colId xmlns:a16="http://schemas.microsoft.com/office/drawing/2014/main" val="3545967936"/>
                    </a:ext>
                  </a:extLst>
                </a:gridCol>
              </a:tblGrid>
              <a:tr h="649293">
                <a:tc>
                  <a:txBody>
                    <a:bodyPr/>
                    <a:lstStyle/>
                    <a:p>
                      <a:r>
                        <a:rPr lang="en-US" sz="1200" dirty="0">
                          <a:latin typeface="Segoe UI" panose="020B0502040204020203" pitchFamily="34" charset="0"/>
                          <a:cs typeface="Segoe UI" panose="020B0502040204020203" pitchFamily="34" charset="0"/>
                        </a:rPr>
                        <a:t>Product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Segoe UI" panose="020B0502040204020203" pitchFamily="34" charset="0"/>
                          <a:cs typeface="Segoe UI" panose="020B0502040204020203" pitchFamily="34" charset="0"/>
                        </a:rPr>
                        <a:t>Change Type/Summary</a:t>
                      </a:r>
                    </a:p>
                    <a:p>
                      <a:endParaRPr lang="en-US" sz="1200" dirty="0">
                        <a:latin typeface="Segoe UI" panose="020B0502040204020203" pitchFamily="34" charset="0"/>
                        <a:cs typeface="Segoe UI" panose="020B0502040204020203" pitchFamily="34" charset="0"/>
                      </a:endParaRPr>
                    </a:p>
                  </a:txBody>
                  <a:tcPr/>
                </a:tc>
                <a:tc>
                  <a:txBody>
                    <a:bodyPr/>
                    <a:lstStyle/>
                    <a:p>
                      <a:r>
                        <a:rPr lang="en-US" sz="1200" dirty="0">
                          <a:latin typeface="Segoe UI" panose="020B0502040204020203" pitchFamily="34" charset="0"/>
                          <a:cs typeface="Segoe UI" panose="020B0502040204020203" pitchFamily="34" charset="0"/>
                        </a:rPr>
                        <a:t>Change Details – New Columns</a:t>
                      </a:r>
                    </a:p>
                  </a:txBody>
                  <a:tcPr/>
                </a:tc>
                <a:tc>
                  <a:txBody>
                    <a:bodyPr/>
                    <a:lstStyle/>
                    <a:p>
                      <a:r>
                        <a:rPr lang="en-US" sz="1200" dirty="0">
                          <a:latin typeface="Segoe UI" panose="020B0502040204020203" pitchFamily="34" charset="0"/>
                          <a:cs typeface="Segoe UI" panose="020B0502040204020203" pitchFamily="34" charset="0"/>
                        </a:rPr>
                        <a:t>Change Details – Removed Columns</a:t>
                      </a:r>
                    </a:p>
                  </a:txBody>
                  <a:tcPr/>
                </a:tc>
                <a:extLst>
                  <a:ext uri="{0D108BD9-81ED-4DB2-BD59-A6C34878D82A}">
                    <a16:rowId xmlns:a16="http://schemas.microsoft.com/office/drawing/2014/main" val="2808069409"/>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 Credit Exposure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NP4-411-CD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13096</a:t>
                      </a:r>
                    </a:p>
                  </a:txBody>
                  <a:tcPr marL="9525" marR="9525" marT="9525" marB="0"/>
                </a:tc>
                <a:tc>
                  <a:txBody>
                    <a:bodyPr/>
                    <a:lstStyle/>
                    <a:p>
                      <a:pPr algn="l" fontAlgn="b"/>
                      <a:r>
                        <a:rPr lang="en-US" sz="1050" b="0" i="0" u="none" strike="noStrike" dirty="0">
                          <a:solidFill>
                            <a:srgbClr val="000000"/>
                          </a:solidFill>
                          <a:effectLst/>
                          <a:latin typeface="Segoe UI" panose="020B0502040204020203" pitchFamily="34" charset="0"/>
                          <a:cs typeface="Segoe UI" panose="020B0502040204020203" pitchFamily="34" charset="0"/>
                        </a:rPr>
                        <a:t>ESR logic, column/XSD changes</a:t>
                      </a:r>
                    </a:p>
                  </a:txBody>
                  <a:tcPr marL="9525" marR="9525" marT="9525" marB="0"/>
                </a:tc>
                <a:tc>
                  <a:txBody>
                    <a:bodyPr/>
                    <a:lstStyle/>
                    <a:p>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EBOC</a:t>
                      </a:r>
                    </a:p>
                    <a:p>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ASOnly</a:t>
                      </a:r>
                      <a:endParaRPr lang="en-US" sz="105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13470447"/>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Sold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NP4-193-CD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12334</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2460303332"/>
                  </a:ext>
                </a:extLst>
              </a:tr>
              <a:tr h="569907">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Total Energy Purchased</a:t>
                      </a:r>
                    </a:p>
                    <a:p>
                      <a:pPr algn="l" fontAlgn="b"/>
                      <a:endParaRPr lang="en-US" sz="1050" b="1"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NP4-192-CD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12333</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ESR logic, calc changes, column/XSD changes</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RepeatedHourFlag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tc>
                  <a:txBody>
                    <a:bodyPr/>
                    <a:lstStyle/>
                    <a:p>
                      <a:r>
                        <a:rPr lang="en-US" sz="1050" b="0" i="0" u="none" strike="noStrike" kern="1200" baseline="0" dirty="0" err="1">
                          <a:solidFill>
                            <a:srgbClr val="000000"/>
                          </a:solidFill>
                          <a:effectLst/>
                          <a:latin typeface="Segoe UI" panose="020B0502040204020203" pitchFamily="34" charset="0"/>
                          <a:ea typeface="+mn-ea"/>
                          <a:cs typeface="Segoe UI" panose="020B0502040204020203" pitchFamily="34" charset="0"/>
                        </a:rPr>
                        <a:t>DSTFlag</a:t>
                      </a:r>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859374028"/>
                  </a:ext>
                </a:extLst>
              </a:tr>
              <a:tr h="89096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DAM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Previous Name: Aggregated Ancillary Service Offer Curve</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NP4-19-CD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12330</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Rename Only</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p>
                      <a:endPar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716034264"/>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RUC Online in SCED Offline in COP Report</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NP3-764-CD | </a:t>
                      </a:r>
                      <a:r>
                        <a:rPr lang="en-US" sz="1050" b="0" i="0" u="none" strike="noStrike" baseline="0" dirty="0" err="1">
                          <a:solidFill>
                            <a:srgbClr val="000000"/>
                          </a:solidFill>
                          <a:effectLst/>
                          <a:latin typeface="Segoe UI" panose="020B0502040204020203" pitchFamily="34" charset="0"/>
                          <a:cs typeface="Segoe UI" panose="020B0502040204020203" pitchFamily="34" charset="0"/>
                        </a:rPr>
                        <a:t>Rpt</a:t>
                      </a:r>
                      <a:r>
                        <a:rPr lang="en-US" sz="1050" b="0" i="0" u="none" strike="noStrike" baseline="0" dirty="0">
                          <a:solidFill>
                            <a:srgbClr val="000000"/>
                          </a:solidFill>
                          <a:effectLst/>
                          <a:latin typeface="Segoe UI" panose="020B0502040204020203" pitchFamily="34" charset="0"/>
                          <a:cs typeface="Segoe UI" panose="020B0502040204020203" pitchFamily="34" charset="0"/>
                        </a:rPr>
                        <a:t> ID 15753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311520593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Resource Outage Capacity</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NP3-233-CD | 13103</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 ESR Logic</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616047397"/>
                  </a:ext>
                </a:extLst>
              </a:tr>
              <a:tr h="609600">
                <a:tc>
                  <a:txBody>
                    <a:bodyPr/>
                    <a:lstStyle/>
                    <a:p>
                      <a:pPr algn="l" fontAlgn="b"/>
                      <a:r>
                        <a:rPr lang="en-US" sz="1050" b="1" i="0" u="none" strike="noStrike" baseline="0" dirty="0">
                          <a:solidFill>
                            <a:srgbClr val="000000"/>
                          </a:solidFill>
                          <a:effectLst/>
                          <a:latin typeface="Segoe UI" panose="020B0502040204020203" pitchFamily="34" charset="0"/>
                          <a:cs typeface="Segoe UI" panose="020B0502040204020203" pitchFamily="34" charset="0"/>
                        </a:rPr>
                        <a:t>Hourly Real-Time Load vs Actual </a:t>
                      </a:r>
                    </a:p>
                    <a:p>
                      <a:pPr algn="l" fontAlgn="b"/>
                      <a:endParaRPr lang="en-US" sz="1050" b="0" i="0" u="none" strike="noStrike" baseline="0" dirty="0">
                        <a:solidFill>
                          <a:srgbClr val="000000"/>
                        </a:solidFill>
                        <a:effectLst/>
                        <a:latin typeface="Segoe UI" panose="020B0502040204020203" pitchFamily="34" charset="0"/>
                        <a:cs typeface="Segoe UI" panose="020B0502040204020203" pitchFamily="34" charset="0"/>
                      </a:endParaRPr>
                    </a:p>
                    <a:p>
                      <a:pPr algn="l" fontAlgn="b"/>
                      <a:r>
                        <a:rPr lang="en-US" sz="1050" b="0" i="0" u="none" strike="noStrike" baseline="0" dirty="0">
                          <a:solidFill>
                            <a:srgbClr val="000000"/>
                          </a:solidFill>
                          <a:effectLst/>
                          <a:latin typeface="Segoe UI" panose="020B0502040204020203" pitchFamily="34" charset="0"/>
                          <a:cs typeface="Segoe UI" panose="020B0502040204020203" pitchFamily="34" charset="0"/>
                        </a:rPr>
                        <a:t>GEN-55-CD</a:t>
                      </a:r>
                    </a:p>
                  </a:txBody>
                  <a:tcPr marL="9525" marR="9525" marT="9525"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Backend Change:  Filter Status</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tc>
                  <a:txBody>
                    <a:bodyPr/>
                    <a:lstStyle/>
                    <a:p>
                      <a:r>
                        <a:rPr lang="en-US" sz="1050" b="0" i="0" u="none" strike="noStrike" kern="1200" baseline="0" dirty="0">
                          <a:solidFill>
                            <a:srgbClr val="000000"/>
                          </a:solidFill>
                          <a:effectLst/>
                          <a:latin typeface="Segoe UI" panose="020B0502040204020203" pitchFamily="34" charset="0"/>
                          <a:ea typeface="+mn-ea"/>
                          <a:cs typeface="Segoe UI" panose="020B0502040204020203" pitchFamily="34" charset="0"/>
                        </a:rPr>
                        <a:t>n/a</a:t>
                      </a:r>
                    </a:p>
                  </a:txBody>
                  <a:tcPr marL="9525" marR="9525" marT="9525" marB="0"/>
                </a:tc>
                <a:extLst>
                  <a:ext uri="{0D108BD9-81ED-4DB2-BD59-A6C34878D82A}">
                    <a16:rowId xmlns:a16="http://schemas.microsoft.com/office/drawing/2014/main" val="1159869679"/>
                  </a:ext>
                </a:extLst>
              </a:tr>
            </a:tbl>
          </a:graphicData>
        </a:graphic>
      </p:graphicFrame>
    </p:spTree>
    <p:extLst>
      <p:ext uri="{BB962C8B-B14F-4D97-AF65-F5344CB8AC3E}">
        <p14:creationId xmlns:p14="http://schemas.microsoft.com/office/powerpoint/2010/main" val="28183823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4EB3DF-27D9-1307-7941-CEA41CC5E68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3D9CC8-43D4-5B10-1A5D-2D1B34287A74}"/>
              </a:ext>
            </a:extLst>
          </p:cNvPr>
          <p:cNvSpPr>
            <a:spLocks noGrp="1"/>
          </p:cNvSpPr>
          <p:nvPr>
            <p:ph type="title"/>
          </p:nvPr>
        </p:nvSpPr>
        <p:spPr>
          <a:xfrm>
            <a:off x="381000" y="243682"/>
            <a:ext cx="8458200" cy="594518"/>
          </a:xfrm>
        </p:spPr>
        <p:txBody>
          <a:bodyPr/>
          <a:lstStyle/>
          <a:p>
            <a:r>
              <a:rPr lang="en-US" dirty="0"/>
              <a:t>CDR Report Impact Summary: RTC Group 3</a:t>
            </a:r>
          </a:p>
        </p:txBody>
      </p:sp>
      <p:sp>
        <p:nvSpPr>
          <p:cNvPr id="4" name="Slide Number Placeholder 3">
            <a:extLst>
              <a:ext uri="{FF2B5EF4-FFF2-40B4-BE49-F238E27FC236}">
                <a16:creationId xmlns:a16="http://schemas.microsoft.com/office/drawing/2014/main" id="{1451D090-EC30-BCD8-29A8-B8DDC7F23393}"/>
              </a:ext>
            </a:extLst>
          </p:cNvPr>
          <p:cNvSpPr>
            <a:spLocks noGrp="1"/>
          </p:cNvSpPr>
          <p:nvPr>
            <p:ph type="sldNum" sz="quarter" idx="4"/>
          </p:nvPr>
        </p:nvSpPr>
        <p:spPr/>
        <p:txBody>
          <a:bodyPr/>
          <a:lstStyle/>
          <a:p>
            <a:fld id="{1D93BD3E-1E9A-4970-A6F7-E7AC52762E0C}" type="slidenum">
              <a:rPr lang="en-US" smtClean="0"/>
              <a:pPr/>
              <a:t>33</a:t>
            </a:fld>
            <a:endParaRPr lang="en-US"/>
          </a:p>
        </p:txBody>
      </p:sp>
      <p:sp>
        <p:nvSpPr>
          <p:cNvPr id="3" name="TextBox 2">
            <a:extLst>
              <a:ext uri="{FF2B5EF4-FFF2-40B4-BE49-F238E27FC236}">
                <a16:creationId xmlns:a16="http://schemas.microsoft.com/office/drawing/2014/main" id="{B67BDA52-D5C2-2147-48FD-7C29DFB07F20}"/>
              </a:ext>
            </a:extLst>
          </p:cNvPr>
          <p:cNvSpPr txBox="1"/>
          <p:nvPr/>
        </p:nvSpPr>
        <p:spPr>
          <a:xfrm>
            <a:off x="457200" y="759748"/>
            <a:ext cx="3048000"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Go-Live – Remove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Group 3 (9 Report Removals)</a:t>
            </a:r>
          </a:p>
        </p:txBody>
      </p:sp>
      <p:graphicFrame>
        <p:nvGraphicFramePr>
          <p:cNvPr id="6" name="Table 5">
            <a:extLst>
              <a:ext uri="{FF2B5EF4-FFF2-40B4-BE49-F238E27FC236}">
                <a16:creationId xmlns:a16="http://schemas.microsoft.com/office/drawing/2014/main" id="{C6D3F415-3089-D4DC-DF81-5ABAFAA684E9}"/>
              </a:ext>
            </a:extLst>
          </p:cNvPr>
          <p:cNvGraphicFramePr>
            <a:graphicFrameLocks noGrp="1"/>
          </p:cNvGraphicFramePr>
          <p:nvPr>
            <p:extLst>
              <p:ext uri="{D42A27DB-BD31-4B8C-83A1-F6EECF244321}">
                <p14:modId xmlns:p14="http://schemas.microsoft.com/office/powerpoint/2010/main" val="1429532669"/>
              </p:ext>
            </p:extLst>
          </p:nvPr>
        </p:nvGraphicFramePr>
        <p:xfrm>
          <a:off x="1899611" y="1282968"/>
          <a:ext cx="5344777" cy="4886661"/>
        </p:xfrm>
        <a:graphic>
          <a:graphicData uri="http://schemas.openxmlformats.org/drawingml/2006/table">
            <a:tbl>
              <a:tblPr firstRow="1" bandRow="1">
                <a:tableStyleId>{5C22544A-7EE6-4342-B048-85BDC9FD1C3A}</a:tableStyleId>
              </a:tblPr>
              <a:tblGrid>
                <a:gridCol w="5344777">
                  <a:extLst>
                    <a:ext uri="{9D8B030D-6E8A-4147-A177-3AD203B41FA5}">
                      <a16:colId xmlns:a16="http://schemas.microsoft.com/office/drawing/2014/main" val="1622747754"/>
                    </a:ext>
                  </a:extLst>
                </a:gridCol>
              </a:tblGrid>
              <a:tr h="277196">
                <a:tc>
                  <a:txBody>
                    <a:bodyPr/>
                    <a:lstStyle/>
                    <a:p>
                      <a:r>
                        <a:rPr lang="en-US" sz="1100" dirty="0">
                          <a:latin typeface="Segoe UI" panose="020B0502040204020203" pitchFamily="34" charset="0"/>
                          <a:cs typeface="Segoe UI" panose="020B0502040204020203" pitchFamily="34" charset="0"/>
                        </a:rPr>
                        <a:t>Report Removals– Summary Info</a:t>
                      </a:r>
                    </a:p>
                  </a:txBody>
                  <a:tcPr/>
                </a:tc>
                <a:extLst>
                  <a:ext uri="{0D108BD9-81ED-4DB2-BD59-A6C34878D82A}">
                    <a16:rowId xmlns:a16="http://schemas.microsoft.com/office/drawing/2014/main" val="3091875541"/>
                  </a:ext>
                </a:extLst>
              </a:tr>
              <a:tr h="545279">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Load Resources Providing RRS and ECRS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NP6-552-CD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10041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4007844560"/>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Group Assignments for NCLRs and Off-Line Generation Resources Participating in NSRS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NP6-577-CD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21939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DRUC</a:t>
                      </a:r>
                      <a:endParaRPr lang="en-US" sz="105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extLst>
                  <a:ext uri="{0D108BD9-81ED-4DB2-BD59-A6C34878D82A}">
                    <a16:rowId xmlns:a16="http://schemas.microsoft.com/office/drawing/2014/main" val="227915285"/>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Offers</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NP4-179-CD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12327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3057857268"/>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Resource AS Supply Insufficiency at 1430</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NP8-142-CD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10052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 for the 12/4 DAM</a:t>
                      </a:r>
                      <a:endParaRPr lang="en-US" sz="100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31881734"/>
                  </a:ext>
                </a:extLst>
              </a:tr>
              <a:tr h="570698">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50" b="1" i="0" u="none" strike="noStrike" kern="1200" dirty="0">
                          <a:solidFill>
                            <a:srgbClr val="000000"/>
                          </a:solidFill>
                          <a:effectLst/>
                          <a:latin typeface="Segoe UI" panose="020B0502040204020203" pitchFamily="34" charset="0"/>
                          <a:ea typeface="+mn-ea"/>
                          <a:cs typeface="Segoe UI" panose="020B0502040204020203" pitchFamily="34" charset="0"/>
                        </a:rPr>
                        <a:t>SASM Aggregated Ancillary Service Offer Curve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NP6-913-CD | </a:t>
                      </a:r>
                      <a:r>
                        <a:rPr lang="en-US" sz="105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50" b="0" i="0" u="none" strike="noStrike" kern="1200" dirty="0">
                          <a:solidFill>
                            <a:srgbClr val="000000"/>
                          </a:solidFill>
                          <a:effectLst/>
                          <a:latin typeface="Segoe UI" panose="020B0502040204020203" pitchFamily="34" charset="0"/>
                          <a:ea typeface="+mn-ea"/>
                          <a:cs typeface="Segoe UI" panose="020B0502040204020203" pitchFamily="34" charset="0"/>
                        </a:rPr>
                        <a:t> ID: 12350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50" b="0" i="0" kern="1200" dirty="0">
                        <a:solidFill>
                          <a:schemeClr val="dk1"/>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010803477"/>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Total Ancillary Service Procured in SASM</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NP6-655-CD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12343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1205039281"/>
                  </a:ext>
                </a:extLst>
              </a:tr>
              <a:tr h="48917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MCPC by Ancillary Service Type</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NP6-569-CD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12341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864306238"/>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Undeliverable and Failed to Provide AS Capacity</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NP6-482-CD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13097 | Certified for QSEs</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12/3/25</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3739221"/>
                  </a:ext>
                </a:extLst>
              </a:tr>
              <a:tr h="483055">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1" i="0" u="none" strike="noStrike" kern="1200" dirty="0">
                          <a:solidFill>
                            <a:srgbClr val="000000"/>
                          </a:solidFill>
                          <a:effectLst/>
                          <a:latin typeface="Segoe UI" panose="020B0502040204020203" pitchFamily="34" charset="0"/>
                          <a:ea typeface="+mn-ea"/>
                          <a:cs typeface="Segoe UI" panose="020B0502040204020203" pitchFamily="34" charset="0"/>
                        </a:rPr>
                        <a:t>SASM Price Corrections: MCPC</a:t>
                      </a:r>
                    </a:p>
                    <a:p>
                      <a:pPr marL="0" marR="0" lvl="0" indent="0" algn="l" defTabSz="914400" rtl="0" eaLnBrk="1" fontAlgn="b" latinLnBrk="0" hangingPunct="1">
                        <a:lnSpc>
                          <a:spcPct val="100000"/>
                        </a:lnSpc>
                        <a:spcBef>
                          <a:spcPts val="0"/>
                        </a:spcBef>
                        <a:spcAft>
                          <a:spcPts val="0"/>
                        </a:spcAft>
                        <a:buClrTx/>
                        <a:buSzTx/>
                        <a:buFontTx/>
                        <a:buNone/>
                        <a:tabLst/>
                        <a:defRPr/>
                      </a:pP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NP4-198-M | </a:t>
                      </a:r>
                      <a:r>
                        <a:rPr lang="en-US" sz="1000" b="0" i="0" u="none" strike="noStrike" kern="1200" dirty="0" err="1">
                          <a:solidFill>
                            <a:srgbClr val="000000"/>
                          </a:solidFill>
                          <a:effectLst/>
                          <a:latin typeface="Segoe UI" panose="020B0502040204020203" pitchFamily="34" charset="0"/>
                          <a:ea typeface="+mn-ea"/>
                          <a:cs typeface="Segoe UI" panose="020B0502040204020203" pitchFamily="34" charset="0"/>
                        </a:rPr>
                        <a:t>Rpt</a:t>
                      </a:r>
                      <a:r>
                        <a:rPr lang="en-US" sz="1000" b="0" i="0" u="none" strike="noStrike" kern="1200" dirty="0">
                          <a:solidFill>
                            <a:srgbClr val="000000"/>
                          </a:solidFill>
                          <a:effectLst/>
                          <a:latin typeface="Segoe UI" panose="020B0502040204020203" pitchFamily="34" charset="0"/>
                          <a:ea typeface="+mn-ea"/>
                          <a:cs typeface="Segoe UI" panose="020B0502040204020203" pitchFamily="34" charset="0"/>
                        </a:rPr>
                        <a:t> ID: 13046 | Public</a:t>
                      </a:r>
                    </a:p>
                    <a:p>
                      <a:pPr marL="0" marR="0" lvl="0" indent="0" algn="l" defTabSz="914400" rtl="0" eaLnBrk="1" fontAlgn="b" latinLnBrk="0" hangingPunct="1">
                        <a:lnSpc>
                          <a:spcPct val="100000"/>
                        </a:lnSpc>
                        <a:spcBef>
                          <a:spcPts val="0"/>
                        </a:spcBef>
                        <a:spcAft>
                          <a:spcPts val="0"/>
                        </a:spcAft>
                        <a:buClrTx/>
                        <a:buSzTx/>
                        <a:buFontTx/>
                        <a:buNone/>
                        <a:tabLst/>
                        <a:defRPr/>
                      </a:pPr>
                      <a:r>
                        <a:rPr lang="en-US" sz="900" b="0" i="0" u="none" strike="noStrike" dirty="0">
                          <a:solidFill>
                            <a:srgbClr val="000000"/>
                          </a:solidFill>
                          <a:effectLst/>
                          <a:latin typeface="Segoe UI" panose="020B0502040204020203" pitchFamily="34" charset="0"/>
                          <a:cs typeface="Segoe UI" panose="020B0502040204020203" pitchFamily="34" charset="0"/>
                        </a:rPr>
                        <a:t>Last Run Date: 2026</a:t>
                      </a:r>
                      <a:endParaRPr lang="en-US" sz="1000" b="0" i="0" u="none" strike="noStrike" kern="1200" dirty="0">
                        <a:solidFill>
                          <a:srgbClr val="000000"/>
                        </a:solidFill>
                        <a:effectLst/>
                        <a:latin typeface="Segoe UI" panose="020B0502040204020203" pitchFamily="34" charset="0"/>
                        <a:ea typeface="+mn-ea"/>
                        <a:cs typeface="Segoe UI" panose="020B0502040204020203" pitchFamily="34" charset="0"/>
                      </a:endParaRPr>
                    </a:p>
                  </a:txBody>
                  <a:tcPr marL="9525" marR="9525" marT="9525" marB="0"/>
                </a:tc>
                <a:extLst>
                  <a:ext uri="{0D108BD9-81ED-4DB2-BD59-A6C34878D82A}">
                    <a16:rowId xmlns:a16="http://schemas.microsoft.com/office/drawing/2014/main" val="946927856"/>
                  </a:ext>
                </a:extLst>
              </a:tr>
            </a:tbl>
          </a:graphicData>
        </a:graphic>
      </p:graphicFrame>
    </p:spTree>
    <p:extLst>
      <p:ext uri="{BB962C8B-B14F-4D97-AF65-F5344CB8AC3E}">
        <p14:creationId xmlns:p14="http://schemas.microsoft.com/office/powerpoint/2010/main" val="2709173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1B281E-1014-2020-B451-9DB497CDE5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24F68D-E39F-66DC-9C09-9BC9F0F5C1BA}"/>
              </a:ext>
            </a:extLst>
          </p:cNvPr>
          <p:cNvSpPr>
            <a:spLocks noGrp="1"/>
          </p:cNvSpPr>
          <p:nvPr>
            <p:ph type="title"/>
          </p:nvPr>
        </p:nvSpPr>
        <p:spPr>
          <a:xfrm>
            <a:off x="381000" y="243682"/>
            <a:ext cx="8458200" cy="694285"/>
          </a:xfrm>
        </p:spPr>
        <p:txBody>
          <a:bodyPr/>
          <a:lstStyle/>
          <a:p>
            <a:r>
              <a:rPr lang="en-US" dirty="0"/>
              <a:t>Public Dashboard Summary </a:t>
            </a:r>
          </a:p>
        </p:txBody>
      </p:sp>
      <p:sp>
        <p:nvSpPr>
          <p:cNvPr id="4" name="Slide Number Placeholder 3">
            <a:extLst>
              <a:ext uri="{FF2B5EF4-FFF2-40B4-BE49-F238E27FC236}">
                <a16:creationId xmlns:a16="http://schemas.microsoft.com/office/drawing/2014/main" id="{A8D098C8-475A-18F4-04B2-A80EF412E642}"/>
              </a:ext>
            </a:extLst>
          </p:cNvPr>
          <p:cNvSpPr>
            <a:spLocks noGrp="1"/>
          </p:cNvSpPr>
          <p:nvPr>
            <p:ph type="sldNum" sz="quarter" idx="4"/>
          </p:nvPr>
        </p:nvSpPr>
        <p:spPr/>
        <p:txBody>
          <a:bodyPr/>
          <a:lstStyle/>
          <a:p>
            <a:fld id="{1D93BD3E-1E9A-4970-A6F7-E7AC52762E0C}" type="slidenum">
              <a:rPr lang="en-US" smtClean="0"/>
              <a:pPr/>
              <a:t>34</a:t>
            </a:fld>
            <a:endParaRPr lang="en-US"/>
          </a:p>
        </p:txBody>
      </p:sp>
      <p:sp>
        <p:nvSpPr>
          <p:cNvPr id="5" name="Content Placeholder 2">
            <a:extLst>
              <a:ext uri="{FF2B5EF4-FFF2-40B4-BE49-F238E27FC236}">
                <a16:creationId xmlns:a16="http://schemas.microsoft.com/office/drawing/2014/main" id="{6F5F7723-FA3C-5B31-DE71-F8D39511A10D}"/>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sp>
        <p:nvSpPr>
          <p:cNvPr id="7" name="Content Placeholder 6">
            <a:extLst>
              <a:ext uri="{FF2B5EF4-FFF2-40B4-BE49-F238E27FC236}">
                <a16:creationId xmlns:a16="http://schemas.microsoft.com/office/drawing/2014/main" id="{BD9B7A2B-5089-AE87-EBF3-2D16E7845EF2}"/>
              </a:ext>
            </a:extLst>
          </p:cNvPr>
          <p:cNvSpPr txBox="1">
            <a:spLocks noGrp="1"/>
          </p:cNvSpPr>
          <p:nvPr>
            <p:ph idx="1"/>
          </p:nvPr>
        </p:nvSpPr>
        <p:spPr>
          <a:xfrm>
            <a:off x="381000" y="1244600"/>
            <a:ext cx="8534400" cy="2634567"/>
          </a:xfrm>
          <a:prstGeom prst="rect">
            <a:avLst/>
          </a:prstGeom>
          <a:noFill/>
        </p:spPr>
        <p:txBody>
          <a:bodyPr wrap="square" rtlCol="0">
            <a:spAutoFit/>
          </a:bodyPr>
          <a:lstStyle/>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Changes implemented at Go-Live</a:t>
            </a:r>
          </a:p>
          <a:p>
            <a:pPr marL="285750" indent="-285750"/>
            <a:r>
              <a:rPr lang="en-US" sz="1400" dirty="0">
                <a:latin typeface="Segoe UI" panose="020B0502040204020203" pitchFamily="34" charset="0"/>
                <a:cs typeface="Segoe UI" panose="020B0502040204020203" pitchFamily="34" charset="0"/>
              </a:rPr>
              <a:t>13 Displays/Dashboards in total</a:t>
            </a:r>
          </a:p>
          <a:p>
            <a:pPr marL="285750" indent="-285750"/>
            <a:r>
              <a:rPr lang="en-US" sz="1400" dirty="0">
                <a:latin typeface="Segoe UI" panose="020B0502040204020203" pitchFamily="34" charset="0"/>
                <a:cs typeface="Segoe UI" panose="020B0502040204020203" pitchFamily="34" charset="0"/>
              </a:rPr>
              <a:t>1 New Display</a:t>
            </a:r>
          </a:p>
          <a:p>
            <a:pPr marL="285750" indent="-285750"/>
            <a:r>
              <a:rPr lang="en-US" sz="1400" dirty="0">
                <a:latin typeface="Segoe UI" panose="020B0502040204020203" pitchFamily="34" charset="0"/>
                <a:cs typeface="Segoe UI" panose="020B0502040204020203" pitchFamily="34" charset="0"/>
              </a:rPr>
              <a:t>12 Modified Displays/Dashboards</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Product Delivery Date: Dec 2025</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Detailed display/dashboard changes are captured in the following slides</a:t>
            </a: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1865971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675E-B044-42BD-AA59-7BF26446D100}"/>
              </a:ext>
            </a:extLst>
          </p:cNvPr>
          <p:cNvSpPr>
            <a:spLocks noGrp="1"/>
          </p:cNvSpPr>
          <p:nvPr>
            <p:ph type="title"/>
          </p:nvPr>
        </p:nvSpPr>
        <p:spPr>
          <a:xfrm>
            <a:off x="381000" y="243682"/>
            <a:ext cx="8686800" cy="594518"/>
          </a:xfrm>
        </p:spPr>
        <p:txBody>
          <a:bodyPr/>
          <a:lstStyle/>
          <a:p>
            <a:r>
              <a:rPr lang="en-US" dirty="0"/>
              <a:t>Public Dashboard Impact Summary: RTC Go-Live</a:t>
            </a:r>
          </a:p>
        </p:txBody>
      </p:sp>
      <p:graphicFrame>
        <p:nvGraphicFramePr>
          <p:cNvPr id="6" name="Table 6">
            <a:extLst>
              <a:ext uri="{FF2B5EF4-FFF2-40B4-BE49-F238E27FC236}">
                <a16:creationId xmlns:a16="http://schemas.microsoft.com/office/drawing/2014/main" id="{3B33DA6E-E7F9-47DA-B238-DFE114FEA727}"/>
              </a:ext>
            </a:extLst>
          </p:cNvPr>
          <p:cNvGraphicFramePr>
            <a:graphicFrameLocks noGrp="1"/>
          </p:cNvGraphicFramePr>
          <p:nvPr>
            <p:ph idx="1"/>
            <p:extLst>
              <p:ext uri="{D42A27DB-BD31-4B8C-83A1-F6EECF244321}">
                <p14:modId xmlns:p14="http://schemas.microsoft.com/office/powerpoint/2010/main" val="2883803384"/>
              </p:ext>
            </p:extLst>
          </p:nvPr>
        </p:nvGraphicFramePr>
        <p:xfrm>
          <a:off x="228600" y="914400"/>
          <a:ext cx="8686800" cy="4852035"/>
        </p:xfrm>
        <a:graphic>
          <a:graphicData uri="http://schemas.openxmlformats.org/drawingml/2006/table">
            <a:tbl>
              <a:tblPr firstRow="1" bandRow="1">
                <a:tableStyleId>{5C22544A-7EE6-4342-B048-85BDC9FD1C3A}</a:tableStyleId>
              </a:tblPr>
              <a:tblGrid>
                <a:gridCol w="3179990">
                  <a:extLst>
                    <a:ext uri="{9D8B030D-6E8A-4147-A177-3AD203B41FA5}">
                      <a16:colId xmlns:a16="http://schemas.microsoft.com/office/drawing/2014/main" val="1446383811"/>
                    </a:ext>
                  </a:extLst>
                </a:gridCol>
                <a:gridCol w="1422289">
                  <a:extLst>
                    <a:ext uri="{9D8B030D-6E8A-4147-A177-3AD203B41FA5}">
                      <a16:colId xmlns:a16="http://schemas.microsoft.com/office/drawing/2014/main" val="617713397"/>
                    </a:ext>
                  </a:extLst>
                </a:gridCol>
                <a:gridCol w="4084521">
                  <a:extLst>
                    <a:ext uri="{9D8B030D-6E8A-4147-A177-3AD203B41FA5}">
                      <a16:colId xmlns:a16="http://schemas.microsoft.com/office/drawing/2014/main" val="3147703138"/>
                    </a:ext>
                  </a:extLst>
                </a:gridCol>
              </a:tblGrid>
              <a:tr h="370840">
                <a:tc>
                  <a:txBody>
                    <a:bodyPr/>
                    <a:lstStyle/>
                    <a:p>
                      <a:r>
                        <a:rPr lang="en-US" sz="1600" dirty="0">
                          <a:latin typeface="Segoe UI" panose="020B0502040204020203" pitchFamily="34" charset="0"/>
                          <a:cs typeface="Segoe UI" panose="020B0502040204020203" pitchFamily="34" charset="0"/>
                        </a:rPr>
                        <a:t>Product</a:t>
                      </a:r>
                    </a:p>
                  </a:txBody>
                  <a:tcPr/>
                </a:tc>
                <a:tc>
                  <a:txBody>
                    <a:bodyPr/>
                    <a:lstStyle/>
                    <a:p>
                      <a:r>
                        <a:rPr lang="en-US" sz="1600" dirty="0">
                          <a:latin typeface="Segoe UI" panose="020B0502040204020203" pitchFamily="34" charset="0"/>
                          <a:cs typeface="Segoe UI" panose="020B0502040204020203" pitchFamily="34" charset="0"/>
                        </a:rPr>
                        <a:t>Change Type</a:t>
                      </a:r>
                    </a:p>
                  </a:txBody>
                  <a:tcPr/>
                </a:tc>
                <a:tc>
                  <a:txBody>
                    <a:bodyPr/>
                    <a:lstStyle/>
                    <a:p>
                      <a:r>
                        <a:rPr lang="en-US" sz="1600" dirty="0">
                          <a:latin typeface="Segoe UI" panose="020B0502040204020203" pitchFamily="34" charset="0"/>
                          <a:cs typeface="Segoe UI" panose="020B0502040204020203" pitchFamily="34" charset="0"/>
                        </a:rPr>
                        <a:t>Change Summary</a:t>
                      </a:r>
                    </a:p>
                  </a:txBody>
                  <a:tcPr/>
                </a:tc>
                <a:extLst>
                  <a:ext uri="{0D108BD9-81ED-4DB2-BD59-A6C34878D82A}">
                    <a16:rowId xmlns:a16="http://schemas.microsoft.com/office/drawing/2014/main" val="304135914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Clearing Prices for Capacity by SCED Interval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New graph: SCED Timestamp and AS Type MCPC Values</a:t>
                      </a:r>
                    </a:p>
                  </a:txBody>
                  <a:tcPr marL="9525" marR="9525" marT="9525" marB="0" anchor="b"/>
                </a:tc>
                <a:extLst>
                  <a:ext uri="{0D108BD9-81ED-4DB2-BD59-A6C34878D82A}">
                    <a16:rowId xmlns:a16="http://schemas.microsoft.com/office/drawing/2014/main" val="1848829606"/>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Capacity Available to SCED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Updated graph - replace HASL/LASL with HSL/LSL and MPC/LPC</a:t>
                      </a:r>
                    </a:p>
                  </a:txBody>
                  <a:tcPr marL="9525" marR="9525" marT="9525" marB="0" anchor="b"/>
                </a:tc>
                <a:extLst>
                  <a:ext uri="{0D108BD9-81ED-4DB2-BD59-A6C34878D82A}">
                    <a16:rowId xmlns:a16="http://schemas.microsoft.com/office/drawing/2014/main" val="86849525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Latest SCED Run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1433585693"/>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LMPs for Load Zones and Trading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Update Price Adder calculations and references: RTORDPA/RTRDPA</a:t>
                      </a:r>
                    </a:p>
                  </a:txBody>
                  <a:tcPr marL="9525" marR="9525" marT="9525" marB="0" anchor="b"/>
                </a:tc>
                <a:extLst>
                  <a:ext uri="{0D108BD9-81ED-4DB2-BD59-A6C34878D82A}">
                    <a16:rowId xmlns:a16="http://schemas.microsoft.com/office/drawing/2014/main" val="2774701104"/>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RTD Indicative LMPs by Load Zones or Hubs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136486892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Locational Prices (LMP Contour Map): LMPs</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37446903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Settlement Point Prices Display</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Market Facing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UI text changes, Update Price Adder calculations and references: RTORDPA/RTRDPA</a:t>
                      </a:r>
                    </a:p>
                  </a:txBody>
                  <a:tcPr marL="9525" marR="9525" marT="9525" marB="0" anchor="b"/>
                </a:tc>
                <a:extLst>
                  <a:ext uri="{0D108BD9-81ED-4DB2-BD59-A6C34878D82A}">
                    <a16:rowId xmlns:a16="http://schemas.microsoft.com/office/drawing/2014/main" val="2906727875"/>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Ancillary Services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based on ASCAPMON data changes</a:t>
                      </a:r>
                    </a:p>
                  </a:txBody>
                  <a:tcPr marL="9525" marR="9525" marT="9525" marB="0" anchor="b"/>
                </a:tc>
                <a:extLst>
                  <a:ext uri="{0D108BD9-81ED-4DB2-BD59-A6C34878D82A}">
                    <a16:rowId xmlns:a16="http://schemas.microsoft.com/office/drawing/2014/main" val="4193032160"/>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Supply &amp;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27266158"/>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Real-Time System Conditions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Backend </a:t>
                      </a:r>
                      <a:r>
                        <a:rPr lang="en-US" sz="1200" b="0" i="0" u="none" strike="noStrike" dirty="0" err="1">
                          <a:solidFill>
                            <a:srgbClr val="000000"/>
                          </a:solidFill>
                          <a:effectLst/>
                          <a:latin typeface="Segoe UI" panose="020B0502040204020203" pitchFamily="34" charset="0"/>
                          <a:cs typeface="Segoe UI" panose="020B0502040204020203" pitchFamily="34" charset="0"/>
                        </a:rPr>
                        <a:t>sql</a:t>
                      </a:r>
                      <a:r>
                        <a:rPr lang="en-US" sz="1200" b="0" i="0" u="none" strike="noStrike" dirty="0">
                          <a:solidFill>
                            <a:srgbClr val="000000"/>
                          </a:solidFill>
                          <a:effectLst/>
                          <a:latin typeface="Segoe UI" panose="020B0502040204020203" pitchFamily="34" charset="0"/>
                          <a:cs typeface="Segoe UI" panose="020B0502040204020203" pitchFamily="34" charset="0"/>
                        </a:rPr>
                        <a:t> change to align data sources</a:t>
                      </a:r>
                    </a:p>
                  </a:txBody>
                  <a:tcPr marL="9525" marR="9525" marT="9525" marB="0" anchor="b"/>
                </a:tc>
                <a:extLst>
                  <a:ext uri="{0D108BD9-81ED-4DB2-BD59-A6C34878D82A}">
                    <a16:rowId xmlns:a16="http://schemas.microsoft.com/office/drawing/2014/main" val="3549768692"/>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System-Wide Demand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for status changes</a:t>
                      </a:r>
                    </a:p>
                  </a:txBody>
                  <a:tcPr marL="9525" marR="9525" marT="9525" marB="0" anchor="b"/>
                </a:tc>
                <a:extLst>
                  <a:ext uri="{0D108BD9-81ED-4DB2-BD59-A6C34878D82A}">
                    <a16:rowId xmlns:a16="http://schemas.microsoft.com/office/drawing/2014/main" val="50584727"/>
                  </a:ext>
                </a:extLst>
              </a:tr>
              <a:tr h="370840">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Generation Outages Dashboard</a:t>
                      </a:r>
                    </a:p>
                  </a:txBody>
                  <a:tcPr marL="9525" marR="9525" marT="9525" marB="0" anchor="b"/>
                </a:tc>
                <a:tc>
                  <a:txBody>
                    <a:bodyPr/>
                    <a:lstStyle/>
                    <a:p>
                      <a:pPr algn="l" fontAlgn="b"/>
                      <a:r>
                        <a:rPr lang="en-US" sz="1200" b="0" i="0" u="none" strike="noStrike">
                          <a:solidFill>
                            <a:srgbClr val="000000"/>
                          </a:solidFill>
                          <a:effectLst/>
                          <a:latin typeface="Segoe UI" panose="020B0502040204020203" pitchFamily="34" charset="0"/>
                          <a:cs typeface="Segoe UI" panose="020B0502040204020203" pitchFamily="34" charset="0"/>
                        </a:rPr>
                        <a:t>Backend Change</a:t>
                      </a:r>
                    </a:p>
                  </a:txBody>
                  <a:tcPr marL="9525" marR="9525" marT="9525" marB="0" anchor="b"/>
                </a:tc>
                <a:tc>
                  <a:txBody>
                    <a:bodyPr/>
                    <a:lstStyle/>
                    <a:p>
                      <a:pPr algn="l" fontAlgn="b"/>
                      <a:r>
                        <a:rPr lang="en-US" sz="1200" b="0" i="0" u="none" strike="noStrike" dirty="0">
                          <a:solidFill>
                            <a:srgbClr val="000000"/>
                          </a:solidFill>
                          <a:effectLst/>
                          <a:latin typeface="Segoe UI" panose="020B0502040204020203" pitchFamily="34" charset="0"/>
                          <a:cs typeface="Segoe UI" panose="020B0502040204020203" pitchFamily="34" charset="0"/>
                        </a:rPr>
                        <a:t>Filter update to add ESRs</a:t>
                      </a:r>
                    </a:p>
                  </a:txBody>
                  <a:tcPr marL="9525" marR="9525" marT="9525" marB="0" anchor="b"/>
                </a:tc>
                <a:extLst>
                  <a:ext uri="{0D108BD9-81ED-4DB2-BD59-A6C34878D82A}">
                    <a16:rowId xmlns:a16="http://schemas.microsoft.com/office/drawing/2014/main" val="1543700519"/>
                  </a:ext>
                </a:extLst>
              </a:tr>
            </a:tbl>
          </a:graphicData>
        </a:graphic>
      </p:graphicFrame>
      <p:sp>
        <p:nvSpPr>
          <p:cNvPr id="4" name="Slide Number Placeholder 3">
            <a:extLst>
              <a:ext uri="{FF2B5EF4-FFF2-40B4-BE49-F238E27FC236}">
                <a16:creationId xmlns:a16="http://schemas.microsoft.com/office/drawing/2014/main" id="{FB0BA992-2F0F-4D17-9A6B-F829F04046EB}"/>
              </a:ext>
            </a:extLst>
          </p:cNvPr>
          <p:cNvSpPr>
            <a:spLocks noGrp="1"/>
          </p:cNvSpPr>
          <p:nvPr>
            <p:ph type="sldNum" sz="quarter" idx="4"/>
          </p:nvPr>
        </p:nvSpPr>
        <p:spPr/>
        <p:txBody>
          <a:bodyPr/>
          <a:lstStyle/>
          <a:p>
            <a:fld id="{1D93BD3E-1E9A-4970-A6F7-E7AC52762E0C}" type="slidenum">
              <a:rPr lang="en-US" smtClean="0"/>
              <a:pPr/>
              <a:t>35</a:t>
            </a:fld>
            <a:endParaRPr lang="en-US"/>
          </a:p>
        </p:txBody>
      </p:sp>
    </p:spTree>
    <p:extLst>
      <p:ext uri="{BB962C8B-B14F-4D97-AF65-F5344CB8AC3E}">
        <p14:creationId xmlns:p14="http://schemas.microsoft.com/office/powerpoint/2010/main" val="7037397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6E6729-C83E-29E3-100D-13626F85220E}"/>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BCBB8FBD-F295-7A6B-7F0D-4AFA7EBA2452}"/>
              </a:ext>
            </a:extLst>
          </p:cNvPr>
          <p:cNvGraphicFramePr>
            <a:graphicFrameLocks noGrp="1"/>
          </p:cNvGraphicFramePr>
          <p:nvPr>
            <p:ph idx="1"/>
            <p:extLst>
              <p:ext uri="{D42A27DB-BD31-4B8C-83A1-F6EECF244321}">
                <p14:modId xmlns:p14="http://schemas.microsoft.com/office/powerpoint/2010/main" val="2619404350"/>
              </p:ext>
            </p:extLst>
          </p:nvPr>
        </p:nvGraphicFramePr>
        <p:xfrm>
          <a:off x="381000" y="838201"/>
          <a:ext cx="8382000" cy="3124199"/>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39739">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16143">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Section Heading changes: Replace Capacity with Capability, Replace Responsibility with Awards </a:t>
                      </a:r>
                    </a:p>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See below</a:t>
                      </a:r>
                    </a:p>
                  </a:txBody>
                  <a:tcPr/>
                </a:tc>
                <a:extLst>
                  <a:ext uri="{0D108BD9-81ED-4DB2-BD59-A6C34878D82A}">
                    <a16:rowId xmlns:a16="http://schemas.microsoft.com/office/drawing/2014/main" val="1848829606"/>
                  </a:ext>
                </a:extLst>
              </a:tr>
              <a:tr h="2144380">
                <a:tc>
                  <a:txBody>
                    <a:bodyPr/>
                    <a:lstStyle/>
                    <a:p>
                      <a:r>
                        <a:rPr lang="en-US" sz="1200" dirty="0">
                          <a:latin typeface="Segoe UI" panose="020B0502040204020203" pitchFamily="34" charset="0"/>
                          <a:cs typeface="Segoe UI" panose="020B0502040204020203" pitchFamily="34" charset="0"/>
                        </a:rPr>
                        <a:t>Modified Columns</a:t>
                      </a:r>
                    </a:p>
                  </a:txBody>
                  <a:tcPr/>
                </a:tc>
                <a:tc>
                  <a:txBody>
                    <a:bodyPr/>
                    <a:lstStyle/>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increase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 Offer Curves available to decrease Generation Resource Base Points in SCED</a:t>
                      </a:r>
                    </a:p>
                    <a:p>
                      <a:r>
                        <a:rPr lang="en-US" sz="1050" b="0" i="0" kern="1200" dirty="0">
                          <a:solidFill>
                            <a:schemeClr val="dk1"/>
                          </a:solidFill>
                          <a:effectLst/>
                          <a:latin typeface="Segoe UI" panose="020B0502040204020203" pitchFamily="34" charset="0"/>
                          <a:ea typeface="+mn-ea"/>
                          <a:cs typeface="Segoe UI" panose="020B0502040204020203" pitchFamily="34" charset="0"/>
                        </a:rPr>
                        <a:t>Non-Spin Reserve Capability: Off-Line Generation Resources modified to include NSPIN awards on power augmentation capacity that is not active on online generations resources</a:t>
                      </a:r>
                    </a:p>
                    <a:p>
                      <a:r>
                        <a:rPr lang="en-US" sz="1050" b="0" i="0" kern="1200" dirty="0">
                          <a:solidFill>
                            <a:schemeClr val="dk1"/>
                          </a:solidFill>
                          <a:effectLst/>
                          <a:latin typeface="Segoe UI" panose="020B0502040204020203" pitchFamily="34" charset="0"/>
                          <a:ea typeface="+mn-ea"/>
                          <a:cs typeface="Segoe UI" panose="020B0502040204020203" pitchFamily="34" charset="0"/>
                        </a:rPr>
                        <a:t>ECRS Capability: ECRS Deployed Generation Resources and Load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CC50056C-6CA8-B7C5-640E-90FD016356BF}"/>
              </a:ext>
            </a:extLst>
          </p:cNvPr>
          <p:cNvSpPr>
            <a:spLocks noGrp="1"/>
          </p:cNvSpPr>
          <p:nvPr>
            <p:ph type="sldNum" sz="quarter" idx="4"/>
          </p:nvPr>
        </p:nvSpPr>
        <p:spPr/>
        <p:txBody>
          <a:bodyPr/>
          <a:lstStyle/>
          <a:p>
            <a:fld id="{1D93BD3E-1E9A-4970-A6F7-E7AC52762E0C}" type="slidenum">
              <a:rPr lang="en-US" smtClean="0"/>
              <a:pPr/>
              <a:t>36</a:t>
            </a:fld>
            <a:endParaRPr lang="en-US"/>
          </a:p>
        </p:txBody>
      </p:sp>
      <p:sp>
        <p:nvSpPr>
          <p:cNvPr id="9" name="Title 1">
            <a:extLst>
              <a:ext uri="{FF2B5EF4-FFF2-40B4-BE49-F238E27FC236}">
                <a16:creationId xmlns:a16="http://schemas.microsoft.com/office/drawing/2014/main" id="{35C274B5-8DB5-C64F-4536-CC121D96E887}"/>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14715846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B72D5B-0F13-ACF7-041F-9FFF5DE7B06D}"/>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A0DF2794-7FDA-B2BF-96D0-C9434944588B}"/>
              </a:ext>
            </a:extLst>
          </p:cNvPr>
          <p:cNvGraphicFramePr>
            <a:graphicFrameLocks noGrp="1"/>
          </p:cNvGraphicFramePr>
          <p:nvPr>
            <p:ph idx="1"/>
            <p:extLst>
              <p:ext uri="{D42A27DB-BD31-4B8C-83A1-F6EECF244321}">
                <p14:modId xmlns:p14="http://schemas.microsoft.com/office/powerpoint/2010/main" val="1925422051"/>
              </p:ext>
            </p:extLst>
          </p:nvPr>
        </p:nvGraphicFramePr>
        <p:xfrm>
          <a:off x="381000" y="838200"/>
          <a:ext cx="8382000" cy="4293252"/>
        </p:xfrm>
        <a:graphic>
          <a:graphicData uri="http://schemas.openxmlformats.org/drawingml/2006/table">
            <a:tbl>
              <a:tblPr firstRow="1" bandRow="1">
                <a:tableStyleId>{5C22544A-7EE6-4342-B048-85BDC9FD1C3A}</a:tableStyleId>
              </a:tblPr>
              <a:tblGrid>
                <a:gridCol w="3020540">
                  <a:extLst>
                    <a:ext uri="{9D8B030D-6E8A-4147-A177-3AD203B41FA5}">
                      <a16:colId xmlns:a16="http://schemas.microsoft.com/office/drawing/2014/main" val="1446383811"/>
                    </a:ext>
                  </a:extLst>
                </a:gridCol>
                <a:gridCol w="5361460">
                  <a:extLst>
                    <a:ext uri="{9D8B030D-6E8A-4147-A177-3AD203B41FA5}">
                      <a16:colId xmlns:a16="http://schemas.microsoft.com/office/drawing/2014/main" val="3147703138"/>
                    </a:ext>
                  </a:extLst>
                </a:gridCol>
              </a:tblGrid>
              <a:tr h="358900">
                <a:tc>
                  <a:txBody>
                    <a:bodyPr/>
                    <a:lstStyle/>
                    <a:p>
                      <a:r>
                        <a:rPr lang="en-US" sz="1800" dirty="0">
                          <a:latin typeface="Segoe UI" panose="020B0502040204020203" pitchFamily="34" charset="0"/>
                          <a:cs typeface="Segoe UI" panose="020B0502040204020203" pitchFamily="34" charset="0"/>
                        </a:rPr>
                        <a:t>Report</a:t>
                      </a:r>
                    </a:p>
                  </a:txBody>
                  <a:tcPr/>
                </a:tc>
                <a:tc>
                  <a:txBody>
                    <a:bodyPr/>
                    <a:lstStyle/>
                    <a:p>
                      <a:r>
                        <a:rPr lang="en-US" sz="18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650892">
                <a:tc>
                  <a:txBody>
                    <a:bodyPr/>
                    <a:lstStyle/>
                    <a:p>
                      <a:r>
                        <a:rPr lang="en-US" sz="12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200" b="1" dirty="0">
                        <a:latin typeface="Segoe UI" panose="020B0502040204020203" pitchFamily="34" charset="0"/>
                        <a:cs typeface="Segoe UI" panose="020B0502040204020203" pitchFamily="34" charset="0"/>
                      </a:endParaRPr>
                    </a:p>
                  </a:txBody>
                  <a:tcPr/>
                </a:tc>
                <a:tc>
                  <a:txBody>
                    <a:bodyPr/>
                    <a:lstStyle/>
                    <a:p>
                      <a:r>
                        <a:rPr lang="en-US" sz="12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2371105">
                <a:tc>
                  <a:txBody>
                    <a:bodyPr/>
                    <a:lstStyle/>
                    <a:p>
                      <a:r>
                        <a:rPr lang="en-US" sz="1200" dirty="0">
                          <a:latin typeface="Segoe UI" panose="020B0502040204020203" pitchFamily="34" charset="0"/>
                          <a:cs typeface="Segoe UI" panose="020B0502040204020203" pitchFamily="34" charset="0"/>
                        </a:rPr>
                        <a:t>Removed Columns</a:t>
                      </a: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Resources With Energy Offer Curves </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Capacity: On-Line Generation Reserves with Output Schedules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Off-Line Generation Resources excluding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Non-Spin Reserve Responsibility: Quick Start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Generation Resource 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Responsive Reserve Responsibility Resources capable of Fast Frequency Response</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Reg-Up</a:t>
                      </a:r>
                    </a:p>
                    <a:p>
                      <a:r>
                        <a:rPr lang="en-US" sz="1100" b="0" i="0" kern="1200" dirty="0">
                          <a:solidFill>
                            <a:schemeClr val="dk1"/>
                          </a:solidFill>
                          <a:effectLst/>
                          <a:latin typeface="Segoe UI" panose="020B0502040204020203" pitchFamily="34" charset="0"/>
                          <a:ea typeface="+mn-ea"/>
                          <a:cs typeface="Segoe UI" panose="020B0502040204020203" pitchFamily="34" charset="0"/>
                        </a:rPr>
                        <a:t>Regulation Responsibility: Reg-Down</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Capacity: Deployed Generation Resources and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Generation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Load Resources excluding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Controllable Load Resources</a:t>
                      </a:r>
                    </a:p>
                    <a:p>
                      <a:r>
                        <a:rPr lang="en-US" sz="1100" b="0" i="0" kern="1200" dirty="0">
                          <a:solidFill>
                            <a:schemeClr val="dk1"/>
                          </a:solidFill>
                          <a:effectLst/>
                          <a:latin typeface="Segoe UI" panose="020B0502040204020203" pitchFamily="34" charset="0"/>
                          <a:ea typeface="+mn-ea"/>
                          <a:cs typeface="Segoe UI" panose="020B0502040204020203" pitchFamily="34" charset="0"/>
                        </a:rPr>
                        <a:t>ECRS Responsibility:  Quick Start Generation Resources</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00A008DB-3F0F-C13C-202F-13375743B120}"/>
              </a:ext>
            </a:extLst>
          </p:cNvPr>
          <p:cNvSpPr>
            <a:spLocks noGrp="1"/>
          </p:cNvSpPr>
          <p:nvPr>
            <p:ph type="sldNum" sz="quarter" idx="4"/>
          </p:nvPr>
        </p:nvSpPr>
        <p:spPr/>
        <p:txBody>
          <a:bodyPr/>
          <a:lstStyle/>
          <a:p>
            <a:fld id="{1D93BD3E-1E9A-4970-A6F7-E7AC52762E0C}" type="slidenum">
              <a:rPr lang="en-US" smtClean="0"/>
              <a:pPr/>
              <a:t>37</a:t>
            </a:fld>
            <a:endParaRPr lang="en-US"/>
          </a:p>
        </p:txBody>
      </p:sp>
      <p:sp>
        <p:nvSpPr>
          <p:cNvPr id="9" name="Title 1">
            <a:extLst>
              <a:ext uri="{FF2B5EF4-FFF2-40B4-BE49-F238E27FC236}">
                <a16:creationId xmlns:a16="http://schemas.microsoft.com/office/drawing/2014/main" id="{BF2225EB-E056-7949-AAD2-56138FD0D8C0}"/>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36394483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068EBB-4107-4E90-A766-0428ACF2BD54}"/>
            </a:ext>
          </a:extLst>
        </p:cNvPr>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02CA3BEC-0E00-97AC-BD89-BCCA5003A02A}"/>
              </a:ext>
            </a:extLst>
          </p:cNvPr>
          <p:cNvGraphicFramePr>
            <a:graphicFrameLocks noGrp="1"/>
          </p:cNvGraphicFramePr>
          <p:nvPr>
            <p:ph idx="1"/>
            <p:extLst>
              <p:ext uri="{D42A27DB-BD31-4B8C-83A1-F6EECF244321}">
                <p14:modId xmlns:p14="http://schemas.microsoft.com/office/powerpoint/2010/main" val="3015072263"/>
              </p:ext>
            </p:extLst>
          </p:nvPr>
        </p:nvGraphicFramePr>
        <p:xfrm>
          <a:off x="228600" y="838200"/>
          <a:ext cx="8686800" cy="5433533"/>
        </p:xfrm>
        <a:graphic>
          <a:graphicData uri="http://schemas.openxmlformats.org/drawingml/2006/table">
            <a:tbl>
              <a:tblPr firstRow="1" bandRow="1">
                <a:tableStyleId>{5C22544A-7EE6-4342-B048-85BDC9FD1C3A}</a:tableStyleId>
              </a:tblPr>
              <a:tblGrid>
                <a:gridCol w="2685010">
                  <a:extLst>
                    <a:ext uri="{9D8B030D-6E8A-4147-A177-3AD203B41FA5}">
                      <a16:colId xmlns:a16="http://schemas.microsoft.com/office/drawing/2014/main" val="1446383811"/>
                    </a:ext>
                  </a:extLst>
                </a:gridCol>
                <a:gridCol w="6001790">
                  <a:extLst>
                    <a:ext uri="{9D8B030D-6E8A-4147-A177-3AD203B41FA5}">
                      <a16:colId xmlns:a16="http://schemas.microsoft.com/office/drawing/2014/main" val="3147703138"/>
                    </a:ext>
                  </a:extLst>
                </a:gridCol>
              </a:tblGrid>
              <a:tr h="389093">
                <a:tc>
                  <a:txBody>
                    <a:bodyPr/>
                    <a:lstStyle/>
                    <a:p>
                      <a:r>
                        <a:rPr lang="en-US" sz="1600" dirty="0">
                          <a:latin typeface="Segoe UI" panose="020B0502040204020203" pitchFamily="34" charset="0"/>
                          <a:cs typeface="Segoe UI" panose="020B0502040204020203" pitchFamily="34" charset="0"/>
                        </a:rPr>
                        <a:t>Report</a:t>
                      </a:r>
                    </a:p>
                  </a:txBody>
                  <a:tcPr/>
                </a:tc>
                <a:tc>
                  <a:txBody>
                    <a:bodyPr/>
                    <a:lstStyle/>
                    <a:p>
                      <a:r>
                        <a:rPr lang="en-US" sz="1600" dirty="0">
                          <a:latin typeface="Segoe UI" panose="020B0502040204020203" pitchFamily="34" charset="0"/>
                          <a:cs typeface="Segoe UI" panose="020B0502040204020203" pitchFamily="34" charset="0"/>
                        </a:rPr>
                        <a:t>Change Summary and Details</a:t>
                      </a:r>
                    </a:p>
                  </a:txBody>
                  <a:tcPr/>
                </a:tc>
                <a:extLst>
                  <a:ext uri="{0D108BD9-81ED-4DB2-BD59-A6C34878D82A}">
                    <a16:rowId xmlns:a16="http://schemas.microsoft.com/office/drawing/2014/main" val="3041359140"/>
                  </a:ext>
                </a:extLst>
              </a:tr>
              <a:tr h="372907">
                <a:tc>
                  <a:txBody>
                    <a:bodyPr/>
                    <a:lstStyle/>
                    <a:p>
                      <a:r>
                        <a:rPr lang="en-US" sz="1100" b="1" i="0" kern="1200" dirty="0">
                          <a:solidFill>
                            <a:schemeClr val="dk1"/>
                          </a:solidFill>
                          <a:effectLst/>
                          <a:latin typeface="Segoe UI" panose="020B0502040204020203" pitchFamily="34" charset="0"/>
                          <a:ea typeface="+mn-ea"/>
                          <a:cs typeface="Segoe UI" panose="020B0502040204020203" pitchFamily="34" charset="0"/>
                        </a:rPr>
                        <a:t>System Ancillary Services Capacity Monitor (ASCAPMON) Display</a:t>
                      </a:r>
                      <a:endParaRPr lang="en-US" sz="1100" b="1" dirty="0">
                        <a:latin typeface="Segoe UI" panose="020B0502040204020203" pitchFamily="34" charset="0"/>
                        <a:cs typeface="Segoe UI" panose="020B0502040204020203" pitchFamily="34" charset="0"/>
                      </a:endParaRPr>
                    </a:p>
                  </a:txBody>
                  <a:tcPr/>
                </a:tc>
                <a:tc>
                  <a:txBody>
                    <a:bodyPr/>
                    <a:lstStyle/>
                    <a:p>
                      <a:r>
                        <a:rPr lang="en-US" sz="1100" b="0" i="0" kern="1200" dirty="0">
                          <a:solidFill>
                            <a:schemeClr val="dk1"/>
                          </a:solidFill>
                          <a:effectLst/>
                          <a:latin typeface="Segoe UI" panose="020B0502040204020203" pitchFamily="34" charset="0"/>
                          <a:ea typeface="+mn-ea"/>
                          <a:cs typeface="Segoe UI" panose="020B0502040204020203" pitchFamily="34" charset="0"/>
                        </a:rPr>
                        <a:t>Column add/mod/removals: Continued</a:t>
                      </a:r>
                    </a:p>
                  </a:txBody>
                  <a:tcPr/>
                </a:tc>
                <a:extLst>
                  <a:ext uri="{0D108BD9-81ED-4DB2-BD59-A6C34878D82A}">
                    <a16:rowId xmlns:a16="http://schemas.microsoft.com/office/drawing/2014/main" val="1848829606"/>
                  </a:ext>
                </a:extLst>
              </a:tr>
              <a:tr h="4460961">
                <a:tc>
                  <a:txBody>
                    <a:bodyPr/>
                    <a:lstStyle/>
                    <a:p>
                      <a:r>
                        <a:rPr lang="en-US" sz="1100" dirty="0">
                          <a:latin typeface="Segoe UI" panose="020B0502040204020203" pitchFamily="34" charset="0"/>
                          <a:cs typeface="Segoe UI" panose="020B0502040204020203" pitchFamily="34" charset="0"/>
                        </a:rPr>
                        <a:t>New Columns</a:t>
                      </a:r>
                    </a:p>
                  </a:txBody>
                  <a:tcPr/>
                </a:tc>
                <a:tc>
                  <a:txBody>
                    <a:bodyPr/>
                    <a:lstStyle/>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Capability: RRS Capability from ESRs providing FFR</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Generation Resource</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Responsive Reserve Awards: Resources Capable of Fast Frequency Response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Capability: ECRS Available</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Load Resources excluding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Controllable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ECRS: Awards Ancillary Service Resources awards for ECRS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Capability: Non-Spin Available (Non-Spin Capability ESRs)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Resources With Energy Offer Curves  </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On-Line Generation Reserves with Output Schedules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Load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Off-Line Generation Resources excluding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Quick Start Generation Resources</a:t>
                      </a:r>
                    </a:p>
                    <a:p>
                      <a:r>
                        <a:rPr lang="en-US" sz="900" b="0" i="0" kern="1200" dirty="0">
                          <a:solidFill>
                            <a:schemeClr val="dk1"/>
                          </a:solidFill>
                          <a:effectLst/>
                          <a:latin typeface="Segoe UI" panose="020B0502040204020203" pitchFamily="34" charset="0"/>
                          <a:ea typeface="+mn-ea"/>
                          <a:cs typeface="Segoe UI" panose="020B0502040204020203" pitchFamily="34" charset="0"/>
                        </a:rPr>
                        <a:t>Non-Spin Reserve Awards: Ancillary Service Resources awards for Non-Spin</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Reg-Up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Capability: Reg-Down Capability</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Reg-Up</a:t>
                      </a:r>
                    </a:p>
                    <a:p>
                      <a:r>
                        <a:rPr lang="en-US" sz="900" b="0" i="0" kern="1200" dirty="0">
                          <a:solidFill>
                            <a:schemeClr val="dk1"/>
                          </a:solidFill>
                          <a:effectLst/>
                          <a:latin typeface="Segoe UI" panose="020B0502040204020203" pitchFamily="34" charset="0"/>
                          <a:ea typeface="+mn-ea"/>
                          <a:cs typeface="Segoe UI" panose="020B0502040204020203" pitchFamily="34" charset="0"/>
                        </a:rPr>
                        <a:t>Regulation Awards: Reg-Down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or both</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to provide Reg-Up, RRS, ECRS, or Non-Spin, in any combination</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 Energy/Bid Offers available to decrease ESR Base Points in the next five minutes in SCED (LDL)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increase ESR Base Points in the next five minutes in SCED (HDL)</a:t>
                      </a:r>
                    </a:p>
                    <a:p>
                      <a:r>
                        <a:rPr lang="en-US" sz="900" b="0" i="0" kern="1200" dirty="0">
                          <a:solidFill>
                            <a:schemeClr val="dk1"/>
                          </a:solidFill>
                          <a:effectLst/>
                          <a:latin typeface="Segoe UI" panose="020B0502040204020203" pitchFamily="34" charset="0"/>
                          <a:ea typeface="+mn-ea"/>
                          <a:cs typeface="Segoe UI" panose="020B0502040204020203" pitchFamily="34" charset="0"/>
                        </a:rPr>
                        <a:t>System Available Capacity: Capacity without Energy/Bid Offers available to decrease ESR Base Points in the next five minutes in SCED (LDL)</a:t>
                      </a:r>
                    </a:p>
                  </a:txBody>
                  <a:tcPr/>
                </a:tc>
                <a:extLst>
                  <a:ext uri="{0D108BD9-81ED-4DB2-BD59-A6C34878D82A}">
                    <a16:rowId xmlns:a16="http://schemas.microsoft.com/office/drawing/2014/main" val="868495255"/>
                  </a:ext>
                </a:extLst>
              </a:tr>
            </a:tbl>
          </a:graphicData>
        </a:graphic>
      </p:graphicFrame>
      <p:sp>
        <p:nvSpPr>
          <p:cNvPr id="4" name="Slide Number Placeholder 3">
            <a:extLst>
              <a:ext uri="{FF2B5EF4-FFF2-40B4-BE49-F238E27FC236}">
                <a16:creationId xmlns:a16="http://schemas.microsoft.com/office/drawing/2014/main" id="{A820C4D0-D539-E298-CC2E-8CC9284C37DA}"/>
              </a:ext>
            </a:extLst>
          </p:cNvPr>
          <p:cNvSpPr>
            <a:spLocks noGrp="1"/>
          </p:cNvSpPr>
          <p:nvPr>
            <p:ph type="sldNum" sz="quarter" idx="4"/>
          </p:nvPr>
        </p:nvSpPr>
        <p:spPr/>
        <p:txBody>
          <a:bodyPr/>
          <a:lstStyle/>
          <a:p>
            <a:fld id="{1D93BD3E-1E9A-4970-A6F7-E7AC52762E0C}" type="slidenum">
              <a:rPr lang="en-US" smtClean="0"/>
              <a:pPr/>
              <a:t>38</a:t>
            </a:fld>
            <a:endParaRPr lang="en-US"/>
          </a:p>
        </p:txBody>
      </p:sp>
      <p:sp>
        <p:nvSpPr>
          <p:cNvPr id="8" name="Title 1">
            <a:extLst>
              <a:ext uri="{FF2B5EF4-FFF2-40B4-BE49-F238E27FC236}">
                <a16:creationId xmlns:a16="http://schemas.microsoft.com/office/drawing/2014/main" id="{A71AF218-A7A2-486A-F7C6-79D763D0D969}"/>
              </a:ext>
            </a:extLst>
          </p:cNvPr>
          <p:cNvSpPr>
            <a:spLocks noGrp="1"/>
          </p:cNvSpPr>
          <p:nvPr>
            <p:ph type="title"/>
          </p:nvPr>
        </p:nvSpPr>
        <p:spPr>
          <a:xfrm>
            <a:off x="381000" y="244475"/>
            <a:ext cx="8686800" cy="593725"/>
          </a:xfrm>
        </p:spPr>
        <p:txBody>
          <a:bodyPr/>
          <a:lstStyle/>
          <a:p>
            <a:r>
              <a:rPr lang="en-US" dirty="0"/>
              <a:t>Public Dashboard Impact Summary: RTC Go-Live</a:t>
            </a:r>
          </a:p>
        </p:txBody>
      </p:sp>
    </p:spTree>
    <p:extLst>
      <p:ext uri="{BB962C8B-B14F-4D97-AF65-F5344CB8AC3E}">
        <p14:creationId xmlns:p14="http://schemas.microsoft.com/office/powerpoint/2010/main" val="200651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DD85B5-E418-69F1-8B01-184754D40A2D}"/>
              </a:ext>
            </a:extLst>
          </p:cNvPr>
          <p:cNvSpPr>
            <a:spLocks noGrp="1"/>
          </p:cNvSpPr>
          <p:nvPr>
            <p:ph type="title"/>
          </p:nvPr>
        </p:nvSpPr>
        <p:spPr>
          <a:xfrm>
            <a:off x="381000" y="243682"/>
            <a:ext cx="8458200" cy="738664"/>
          </a:xfrm>
        </p:spPr>
        <p:txBody>
          <a:bodyPr/>
          <a:lstStyle/>
          <a:p>
            <a:r>
              <a:rPr lang="en-US" dirty="0"/>
              <a:t>RTC Report Information: Market Trials - Existing</a:t>
            </a:r>
          </a:p>
        </p:txBody>
      </p:sp>
      <p:graphicFrame>
        <p:nvGraphicFramePr>
          <p:cNvPr id="5" name="Content Placeholder 4">
            <a:extLst>
              <a:ext uri="{FF2B5EF4-FFF2-40B4-BE49-F238E27FC236}">
                <a16:creationId xmlns:a16="http://schemas.microsoft.com/office/drawing/2014/main" id="{B705F377-84C4-90DE-63C8-BEF47BB82751}"/>
              </a:ext>
            </a:extLst>
          </p:cNvPr>
          <p:cNvGraphicFramePr>
            <a:graphicFrameLocks noGrp="1"/>
          </p:cNvGraphicFramePr>
          <p:nvPr>
            <p:ph idx="1"/>
            <p:extLst>
              <p:ext uri="{D42A27DB-BD31-4B8C-83A1-F6EECF244321}">
                <p14:modId xmlns:p14="http://schemas.microsoft.com/office/powerpoint/2010/main" val="1913804635"/>
              </p:ext>
            </p:extLst>
          </p:nvPr>
        </p:nvGraphicFramePr>
        <p:xfrm>
          <a:off x="533401" y="1447800"/>
          <a:ext cx="8077199" cy="3036570"/>
        </p:xfrm>
        <a:graphic>
          <a:graphicData uri="http://schemas.openxmlformats.org/drawingml/2006/table">
            <a:tbl>
              <a:tblPr>
                <a:tableStyleId>{5C22544A-7EE6-4342-B048-85BDC9FD1C3A}</a:tableStyleId>
              </a:tblPr>
              <a:tblGrid>
                <a:gridCol w="609600">
                  <a:extLst>
                    <a:ext uri="{9D8B030D-6E8A-4147-A177-3AD203B41FA5}">
                      <a16:colId xmlns:a16="http://schemas.microsoft.com/office/drawing/2014/main" val="3524162264"/>
                    </a:ext>
                  </a:extLst>
                </a:gridCol>
                <a:gridCol w="1219200">
                  <a:extLst>
                    <a:ext uri="{9D8B030D-6E8A-4147-A177-3AD203B41FA5}">
                      <a16:colId xmlns:a16="http://schemas.microsoft.com/office/drawing/2014/main" val="3092067992"/>
                    </a:ext>
                  </a:extLst>
                </a:gridCol>
                <a:gridCol w="533400">
                  <a:extLst>
                    <a:ext uri="{9D8B030D-6E8A-4147-A177-3AD203B41FA5}">
                      <a16:colId xmlns:a16="http://schemas.microsoft.com/office/drawing/2014/main" val="4064691450"/>
                    </a:ext>
                  </a:extLst>
                </a:gridCol>
                <a:gridCol w="1295400">
                  <a:extLst>
                    <a:ext uri="{9D8B030D-6E8A-4147-A177-3AD203B41FA5}">
                      <a16:colId xmlns:a16="http://schemas.microsoft.com/office/drawing/2014/main" val="3991421658"/>
                    </a:ext>
                  </a:extLst>
                </a:gridCol>
                <a:gridCol w="4419599">
                  <a:extLst>
                    <a:ext uri="{9D8B030D-6E8A-4147-A177-3AD203B41FA5}">
                      <a16:colId xmlns:a16="http://schemas.microsoft.com/office/drawing/2014/main" val="56019910"/>
                    </a:ext>
                  </a:extLst>
                </a:gridCol>
              </a:tblGrid>
              <a:tr h="190500">
                <a:tc>
                  <a:txBody>
                    <a:bodyPr/>
                    <a:lstStyle/>
                    <a:p>
                      <a:pPr marL="0" algn="l" defTabSz="914400" rtl="0" eaLnBrk="1" fontAlgn="b" latinLnBrk="0" hangingPunct="1"/>
                      <a:r>
                        <a:rPr lang="en-US" sz="1200" b="1" u="sng" strike="noStrike" kern="1200" dirty="0">
                          <a:solidFill>
                            <a:schemeClr val="dk1"/>
                          </a:solidFill>
                          <a:effectLst/>
                          <a:latin typeface="Segoe UI" panose="020B0502040204020203" pitchFamily="34" charset="0"/>
                          <a:ea typeface="+mn-ea"/>
                          <a:cs typeface="Segoe UI" panose="020B0502040204020203" pitchFamily="34" charset="0"/>
                        </a:rPr>
                        <a:t>GROUP</a:t>
                      </a: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 </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89821120"/>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10322262"/>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3810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1</a:t>
                      </a: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507967"/>
                  </a:ext>
                </a:extLst>
              </a:tr>
              <a:tr h="190500">
                <a:tc>
                  <a:txBody>
                    <a:bodyPr/>
                    <a:lstStyle/>
                    <a:p>
                      <a:pPr algn="ctr" fontAlgn="b"/>
                      <a:r>
                        <a:rPr lang="en-US" sz="1100" b="0" i="0" u="none" strike="noStrike" dirty="0">
                          <a:solidFill>
                            <a:srgbClr val="000000"/>
                          </a:solidFill>
                          <a:effectLst/>
                          <a:latin typeface="Segoe UI" panose="020B0502040204020203" pitchFamily="34" charset="0"/>
                          <a:cs typeface="Segoe UI" panose="020B0502040204020203" pitchFamily="34" charset="0"/>
                        </a:rPr>
                        <a:t>2</a:t>
                      </a: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NP6-325-RTCMT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
        <p:nvSpPr>
          <p:cNvPr id="4" name="Slide Number Placeholder 3">
            <a:extLst>
              <a:ext uri="{FF2B5EF4-FFF2-40B4-BE49-F238E27FC236}">
                <a16:creationId xmlns:a16="http://schemas.microsoft.com/office/drawing/2014/main" id="{6FFC377B-B1A0-29DC-A7D4-E74FAD64C84F}"/>
              </a:ext>
            </a:extLst>
          </p:cNvPr>
          <p:cNvSpPr>
            <a:spLocks noGrp="1"/>
          </p:cNvSpPr>
          <p:nvPr>
            <p:ph type="sldNum" sz="quarter" idx="4"/>
          </p:nvPr>
        </p:nvSpPr>
        <p:spPr/>
        <p:txBody>
          <a:bodyPr/>
          <a:lstStyle/>
          <a:p>
            <a:fld id="{1D93BD3E-1E9A-4970-A6F7-E7AC52762E0C}" type="slidenum">
              <a:rPr lang="en-US" smtClean="0"/>
              <a:pPr/>
              <a:t>4</a:t>
            </a:fld>
            <a:endParaRPr lang="en-US"/>
          </a:p>
        </p:txBody>
      </p:sp>
      <p:sp>
        <p:nvSpPr>
          <p:cNvPr id="6" name="TextBox 5">
            <a:extLst>
              <a:ext uri="{FF2B5EF4-FFF2-40B4-BE49-F238E27FC236}">
                <a16:creationId xmlns:a16="http://schemas.microsoft.com/office/drawing/2014/main" id="{B81D61DF-94CD-5412-EE4C-6E4E1E1E16FE}"/>
              </a:ext>
            </a:extLst>
          </p:cNvPr>
          <p:cNvSpPr txBox="1"/>
          <p:nvPr/>
        </p:nvSpPr>
        <p:spPr>
          <a:xfrm>
            <a:off x="378125" y="838200"/>
            <a:ext cx="8115300" cy="523220"/>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The below listed reports are being provided as part of the on-going Market Trials activities. These are </a:t>
            </a:r>
            <a:r>
              <a:rPr lang="en-US" sz="1400" i="1" dirty="0">
                <a:latin typeface="Segoe UI" panose="020B0502040204020203" pitchFamily="34" charset="0"/>
                <a:cs typeface="Segoe UI" panose="020B0502040204020203" pitchFamily="34" charset="0"/>
              </a:rPr>
              <a:t>copies</a:t>
            </a:r>
            <a:r>
              <a:rPr lang="en-US" sz="1400" dirty="0">
                <a:latin typeface="Segoe UI" panose="020B0502040204020203" pitchFamily="34" charset="0"/>
                <a:cs typeface="Segoe UI" panose="020B0502040204020203" pitchFamily="34" charset="0"/>
              </a:rPr>
              <a:t> of existing reports that have been modified to include RTC Market Trials specific data sets.</a:t>
            </a:r>
          </a:p>
        </p:txBody>
      </p:sp>
      <p:sp>
        <p:nvSpPr>
          <p:cNvPr id="7" name="TextBox 6">
            <a:extLst>
              <a:ext uri="{FF2B5EF4-FFF2-40B4-BE49-F238E27FC236}">
                <a16:creationId xmlns:a16="http://schemas.microsoft.com/office/drawing/2014/main" id="{27529A46-359C-3BBC-BF84-D4A4A8B03A3D}"/>
              </a:ext>
            </a:extLst>
          </p:cNvPr>
          <p:cNvSpPr txBox="1"/>
          <p:nvPr/>
        </p:nvSpPr>
        <p:spPr>
          <a:xfrm>
            <a:off x="397175" y="4574636"/>
            <a:ext cx="8077200" cy="1600438"/>
          </a:xfrm>
          <a:prstGeom prst="rect">
            <a:avLst/>
          </a:prstGeom>
          <a:noFill/>
        </p:spPr>
        <p:txBody>
          <a:bodyPr wrap="square" rtlCol="0">
            <a:spAutoFit/>
          </a:bodyPr>
          <a:lstStyle/>
          <a:p>
            <a:r>
              <a:rPr lang="en-US" sz="1400" dirty="0">
                <a:latin typeface="Segoe UI" panose="020B0502040204020203" pitchFamily="34" charset="0"/>
                <a:cs typeface="Segoe UI" panose="020B0502040204020203" pitchFamily="34" charset="0"/>
              </a:rPr>
              <a:t>Note:</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8 of these reports exist in a PROD format which are NOT being modified for RTC</a:t>
            </a:r>
          </a:p>
          <a:p>
            <a:pPr marL="285750"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2 of these reports are labeled as MOD to indicate they ARE being modified for RTC</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Market Trials version listed above will include the RTC modifications </a:t>
            </a:r>
          </a:p>
          <a:p>
            <a:pPr marL="742950" lvl="1" indent="-285750">
              <a:buFont typeface="Arial" panose="020B0604020202020204" pitchFamily="34" charset="0"/>
              <a:buChar char="•"/>
            </a:pPr>
            <a:r>
              <a:rPr lang="en-US" sz="1400" dirty="0">
                <a:latin typeface="Segoe UI" panose="020B0502040204020203" pitchFamily="34" charset="0"/>
                <a:cs typeface="Segoe UI" panose="020B0502040204020203" pitchFamily="34" charset="0"/>
              </a:rPr>
              <a:t>The PROD versions of these reports will include the same modifications but will not be delivered during Market Trials. They are part of the larger go-live bundle that includes existing reports with modifications.</a:t>
            </a:r>
          </a:p>
        </p:txBody>
      </p:sp>
    </p:spTree>
    <p:extLst>
      <p:ext uri="{BB962C8B-B14F-4D97-AF65-F5344CB8AC3E}">
        <p14:creationId xmlns:p14="http://schemas.microsoft.com/office/powerpoint/2010/main" val="1759235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663E37-E08E-43C4-88BC-65E797C6FF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9AF1A5-B5D3-B5DD-6C2D-EB0EA16F1C12}"/>
              </a:ext>
            </a:extLst>
          </p:cNvPr>
          <p:cNvSpPr>
            <a:spLocks noGrp="1"/>
          </p:cNvSpPr>
          <p:nvPr>
            <p:ph type="title"/>
          </p:nvPr>
        </p:nvSpPr>
        <p:spPr>
          <a:xfrm>
            <a:off x="381000" y="243682"/>
            <a:ext cx="8458200" cy="694285"/>
          </a:xfrm>
        </p:spPr>
        <p:txBody>
          <a:bodyPr/>
          <a:lstStyle/>
          <a:p>
            <a:r>
              <a:rPr lang="en-US" dirty="0"/>
              <a:t>RTC Report Information: Market Trials - Group 1</a:t>
            </a:r>
          </a:p>
        </p:txBody>
      </p:sp>
      <p:sp>
        <p:nvSpPr>
          <p:cNvPr id="3" name="Content Placeholder 2">
            <a:extLst>
              <a:ext uri="{FF2B5EF4-FFF2-40B4-BE49-F238E27FC236}">
                <a16:creationId xmlns:a16="http://schemas.microsoft.com/office/drawing/2014/main" id="{13B3B7DC-2979-F16B-A895-D8A4F2F3E5E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1/Open Loop testing for Market Trials</a:t>
            </a:r>
            <a:r>
              <a:rPr lang="en-US" sz="1800" dirty="0">
                <a:effectLst/>
                <a:latin typeface="Segoe UI" panose="020B0502040204020203" pitchFamily="34" charset="0"/>
                <a:ea typeface="Calibri" panose="020F0502020204030204" pitchFamily="34" charset="0"/>
              </a:rPr>
              <a:t>. The draft XSD for these reports will be made available: 5/30/2025 with MT report delivery in July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86286B4-133A-5841-DE52-B545D4C1BC9C}"/>
              </a:ext>
            </a:extLst>
          </p:cNvPr>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6" name="Table 5">
            <a:extLst>
              <a:ext uri="{FF2B5EF4-FFF2-40B4-BE49-F238E27FC236}">
                <a16:creationId xmlns:a16="http://schemas.microsoft.com/office/drawing/2014/main" id="{65365449-C5BD-E5ED-86C5-652F61B01D81}"/>
              </a:ext>
            </a:extLst>
          </p:cNvPr>
          <p:cNvGraphicFramePr>
            <a:graphicFrameLocks noGrp="1"/>
          </p:cNvGraphicFramePr>
          <p:nvPr>
            <p:extLst>
              <p:ext uri="{D42A27DB-BD31-4B8C-83A1-F6EECF244321}">
                <p14:modId xmlns:p14="http://schemas.microsoft.com/office/powerpoint/2010/main" val="3865326664"/>
              </p:ext>
            </p:extLst>
          </p:nvPr>
        </p:nvGraphicFramePr>
        <p:xfrm>
          <a:off x="457200" y="2208948"/>
          <a:ext cx="7848600" cy="1274445"/>
        </p:xfrm>
        <a:graphic>
          <a:graphicData uri="http://schemas.openxmlformats.org/drawingml/2006/table">
            <a:tbl>
              <a:tblPr>
                <a:tableStyleId>{5C22544A-7EE6-4342-B048-85BDC9FD1C3A}</a:tableStyleId>
              </a:tblPr>
              <a:tblGrid>
                <a:gridCol w="1208125">
                  <a:extLst>
                    <a:ext uri="{9D8B030D-6E8A-4147-A177-3AD203B41FA5}">
                      <a16:colId xmlns:a16="http://schemas.microsoft.com/office/drawing/2014/main" val="752221144"/>
                    </a:ext>
                  </a:extLst>
                </a:gridCol>
                <a:gridCol w="483250">
                  <a:extLst>
                    <a:ext uri="{9D8B030D-6E8A-4147-A177-3AD203B41FA5}">
                      <a16:colId xmlns:a16="http://schemas.microsoft.com/office/drawing/2014/main" val="4146742910"/>
                    </a:ext>
                  </a:extLst>
                </a:gridCol>
                <a:gridCol w="1288666">
                  <a:extLst>
                    <a:ext uri="{9D8B030D-6E8A-4147-A177-3AD203B41FA5}">
                      <a16:colId xmlns:a16="http://schemas.microsoft.com/office/drawing/2014/main" val="279891872"/>
                    </a:ext>
                  </a:extLst>
                </a:gridCol>
                <a:gridCol w="4868559">
                  <a:extLst>
                    <a:ext uri="{9D8B030D-6E8A-4147-A177-3AD203B41FA5}">
                      <a16:colId xmlns:a16="http://schemas.microsoft.com/office/drawing/2014/main" val="1507937652"/>
                    </a:ext>
                  </a:extLst>
                </a:gridCol>
              </a:tblGrid>
              <a:tr h="190500">
                <a:tc>
                  <a:txBody>
                    <a:bodyPr/>
                    <a:lstStyle/>
                    <a:p>
                      <a:pPr algn="l" fontAlgn="b"/>
                      <a:r>
                        <a:rPr lang="en-US" sz="1100" b="1" u="sng" strike="noStrike" dirty="0">
                          <a:effectLst/>
                          <a:latin typeface="Segoe UI" panose="020B0502040204020203" pitchFamily="34" charset="0"/>
                          <a:cs typeface="Segoe UI" panose="020B0502040204020203" pitchFamily="34" charset="0"/>
                        </a:rPr>
                        <a:t>EMIL ID</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NP6-788-RTCMT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LMPs by Resource Nodes, Load Zones and Trading Hubs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NP6-86-RTCMT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SCED Shadow Prices and Binding Transmission Constraints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4108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b="0" i="0" u="none" strike="noStrike" dirty="0">
                          <a:solidFill>
                            <a:srgbClr val="000000"/>
                          </a:solidFill>
                          <a:effectLst/>
                          <a:latin typeface="Segoe UI" panose="020B0502040204020203" pitchFamily="34" charset="0"/>
                          <a:cs typeface="Segoe UI" panose="020B0502040204020203" pitchFamily="34" charset="0"/>
                        </a:rPr>
                        <a:t>Real-Time Price Adders by SCED Interval</a:t>
                      </a:r>
                      <a:endParaRPr lang="en-US" sz="1100" u="none" strike="noStrike" dirty="0">
                        <a:effectLst/>
                        <a:latin typeface="Segoe UI" panose="020B0502040204020203" pitchFamily="34" charset="0"/>
                        <a:cs typeface="Segoe UI" panose="020B0502040204020203" pitchFamily="34" charset="0"/>
                      </a:endParaRPr>
                    </a:p>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PRIOR NAME: </a:t>
                      </a:r>
                      <a:r>
                        <a:rPr lang="en-US" sz="1100" u="none" strike="noStrike" dirty="0">
                          <a:effectLst/>
                          <a:latin typeface="Segoe UI" panose="020B0502040204020203" pitchFamily="34" charset="0"/>
                          <a:cs typeface="Segoe UI" panose="020B0502040204020203" pitchFamily="34" charset="0"/>
                        </a:rPr>
                        <a:t>Real-Time ORDC and Reliability Deployment Price Adders and Reserves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40631498"/>
                  </a:ext>
                </a:extLst>
              </a:tr>
              <a:tr h="190500">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NP6-332-CD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24891</a:t>
                      </a:r>
                    </a:p>
                  </a:txBody>
                  <a:tcPr marL="9525" marR="9525" marT="9525" marB="0" anchor="b"/>
                </a:tc>
                <a:tc>
                  <a:txBody>
                    <a:bodyPr/>
                    <a:lstStyle/>
                    <a:p>
                      <a:pPr algn="l" fontAlgn="b"/>
                      <a:r>
                        <a:rPr lang="en-US" sz="1100" b="0" i="0" u="none" strike="noStrike" dirty="0">
                          <a:solidFill>
                            <a:srgbClr val="000000"/>
                          </a:solidFill>
                          <a:effectLst/>
                          <a:latin typeface="Segoe UI" panose="020B0502040204020203" pitchFamily="34" charset="0"/>
                          <a:cs typeface="Segoe UI" panose="020B0502040204020203" pitchFamily="34" charset="0"/>
                        </a:rPr>
                        <a:t>MT - NEW</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Real-Time Clearing Prices for Capacity by SCED Interval</a:t>
                      </a:r>
                    </a:p>
                  </a:txBody>
                  <a:tcPr marL="9525" marR="9525" marT="9525" marB="0" anchor="b"/>
                </a:tc>
                <a:extLst>
                  <a:ext uri="{0D108BD9-81ED-4DB2-BD59-A6C34878D82A}">
                    <a16:rowId xmlns:a16="http://schemas.microsoft.com/office/drawing/2014/main" val="2742002131"/>
                  </a:ext>
                </a:extLst>
              </a:tr>
            </a:tbl>
          </a:graphicData>
        </a:graphic>
      </p:graphicFrame>
    </p:spTree>
    <p:extLst>
      <p:ext uri="{BB962C8B-B14F-4D97-AF65-F5344CB8AC3E}">
        <p14:creationId xmlns:p14="http://schemas.microsoft.com/office/powerpoint/2010/main" val="2427552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F0EE6B-A67F-548B-987C-198AB4B901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658CA30-E9CE-D9E1-99B3-865F38C1108E}"/>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268DC2A7-091E-D9CD-1516-1B454EE515B8}"/>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reports listed below are </a:t>
            </a:r>
            <a:r>
              <a:rPr lang="en-US" sz="1800" i="1" dirty="0">
                <a:effectLst/>
                <a:latin typeface="Segoe UI" panose="020B0502040204020203" pitchFamily="34" charset="0"/>
                <a:ea typeface="Calibri" panose="020F0502020204030204" pitchFamily="34" charset="0"/>
              </a:rPr>
              <a:t>copies</a:t>
            </a:r>
            <a:r>
              <a:rPr lang="en-US" sz="1800" dirty="0">
                <a:effectLst/>
                <a:latin typeface="Segoe UI" panose="020B0502040204020203" pitchFamily="34" charset="0"/>
                <a:ea typeface="Calibri" panose="020F0502020204030204" pitchFamily="34" charset="0"/>
              </a:rPr>
              <a:t> of existing reports. The draft XSD for these reports will be made available: 8/1/2025 with MT report </a:t>
            </a:r>
            <a:r>
              <a:rPr lang="en-US" sz="1800" dirty="0">
                <a:latin typeface="Segoe UI" panose="020B0502040204020203" pitchFamily="34" charset="0"/>
                <a:ea typeface="Calibri" panose="020F0502020204030204" pitchFamily="34" charset="0"/>
              </a:rPr>
              <a:t>d</a:t>
            </a:r>
            <a:r>
              <a:rPr lang="en-US" sz="1800" dirty="0">
                <a:effectLst/>
                <a:latin typeface="Segoe UI" panose="020B0502040204020203" pitchFamily="34" charset="0"/>
                <a:ea typeface="Calibri" panose="020F0502020204030204" pitchFamily="34" charset="0"/>
              </a:rPr>
              <a:t>elivery in September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06D88F1-77B9-CCFA-BD12-9D445DD0B90A}"/>
              </a:ext>
            </a:extLst>
          </p:cNvPr>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Content Placeholder 4">
            <a:extLst>
              <a:ext uri="{FF2B5EF4-FFF2-40B4-BE49-F238E27FC236}">
                <a16:creationId xmlns:a16="http://schemas.microsoft.com/office/drawing/2014/main" id="{35AB70A7-D188-A11F-A182-AF31B7F87D8A}"/>
              </a:ext>
            </a:extLst>
          </p:cNvPr>
          <p:cNvGraphicFramePr>
            <a:graphicFrameLocks/>
          </p:cNvGraphicFramePr>
          <p:nvPr>
            <p:extLst>
              <p:ext uri="{D42A27DB-BD31-4B8C-83A1-F6EECF244321}">
                <p14:modId xmlns:p14="http://schemas.microsoft.com/office/powerpoint/2010/main" val="2779084742"/>
              </p:ext>
            </p:extLst>
          </p:nvPr>
        </p:nvGraphicFramePr>
        <p:xfrm>
          <a:off x="304799" y="2362200"/>
          <a:ext cx="8534401" cy="1525905"/>
        </p:xfrm>
        <a:graphic>
          <a:graphicData uri="http://schemas.openxmlformats.org/drawingml/2006/table">
            <a:tbl>
              <a:tblPr>
                <a:tableStyleId>{5C22544A-7EE6-4342-B048-85BDC9FD1C3A}</a:tableStyleId>
              </a:tblPr>
              <a:tblGrid>
                <a:gridCol w="1393372">
                  <a:extLst>
                    <a:ext uri="{9D8B030D-6E8A-4147-A177-3AD203B41FA5}">
                      <a16:colId xmlns:a16="http://schemas.microsoft.com/office/drawing/2014/main" val="3092067992"/>
                    </a:ext>
                  </a:extLst>
                </a:gridCol>
                <a:gridCol w="609600">
                  <a:extLst>
                    <a:ext uri="{9D8B030D-6E8A-4147-A177-3AD203B41FA5}">
                      <a16:colId xmlns:a16="http://schemas.microsoft.com/office/drawing/2014/main" val="4064691450"/>
                    </a:ext>
                  </a:extLst>
                </a:gridCol>
                <a:gridCol w="1349829">
                  <a:extLst>
                    <a:ext uri="{9D8B030D-6E8A-4147-A177-3AD203B41FA5}">
                      <a16:colId xmlns:a16="http://schemas.microsoft.com/office/drawing/2014/main" val="3991421658"/>
                    </a:ext>
                  </a:extLst>
                </a:gridCol>
                <a:gridCol w="5181600">
                  <a:extLst>
                    <a:ext uri="{9D8B030D-6E8A-4147-A177-3AD203B41FA5}">
                      <a16:colId xmlns:a16="http://schemas.microsoft.com/office/drawing/2014/main" val="56019910"/>
                    </a:ext>
                  </a:extLst>
                </a:gridCol>
              </a:tblGrid>
              <a:tr h="190500">
                <a:tc>
                  <a:txBody>
                    <a:bodyPr/>
                    <a:lstStyle/>
                    <a:p>
                      <a:pPr algn="l" fontAlgn="b"/>
                      <a:r>
                        <a:rPr lang="en-US" sz="1200" b="1" u="sng" strike="noStrike" dirty="0">
                          <a:effectLst/>
                          <a:latin typeface="Segoe UI" panose="020B0502040204020203" pitchFamily="34" charset="0"/>
                          <a:cs typeface="Segoe UI" panose="020B0502040204020203" pitchFamily="34" charset="0"/>
                        </a:rPr>
                        <a:t>EMIL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err="1">
                          <a:effectLst/>
                          <a:latin typeface="Segoe UI" panose="020B0502040204020203" pitchFamily="34" charset="0"/>
                          <a:cs typeface="Segoe UI" panose="020B0502040204020203" pitchFamily="34" charset="0"/>
                        </a:rPr>
                        <a:t>Rpt</a:t>
                      </a:r>
                      <a:r>
                        <a:rPr lang="en-US" sz="1200" b="1" u="sng" strike="noStrike" dirty="0">
                          <a:effectLst/>
                          <a:latin typeface="Segoe UI" panose="020B0502040204020203" pitchFamily="34" charset="0"/>
                          <a:cs typeface="Segoe UI" panose="020B0502040204020203" pitchFamily="34" charset="0"/>
                        </a:rPr>
                        <a:t> ID</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Report Type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200" b="1" u="sng" strike="noStrike" dirty="0">
                          <a:effectLst/>
                          <a:latin typeface="Segoe UI" panose="020B0502040204020203" pitchFamily="34" charset="0"/>
                          <a:cs typeface="Segoe UI" panose="020B0502040204020203" pitchFamily="34" charset="0"/>
                        </a:rPr>
                        <a:t>Product Name</a:t>
                      </a:r>
                      <a:endParaRPr lang="en-US" sz="12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9267673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NP4-188-RTCMT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4100</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Clearing Prices for Capacity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030003653"/>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NP4-183-RTCMT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4101</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Hourly LMPs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52756252"/>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NP4-190-RTCMT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Settlement Point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69772093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NP4-191-RTCMT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4103</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DAM Shadow Prices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9099332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NP6-970-RTCMT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LMPs by Resource Nodes, Load Zones and Hubs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47280446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NP6-905-RTCMT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4107</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Settlement Point Prices at Resource Nodes, Hubs and Load Zones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86521969"/>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NP6-325-RTCMT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4109</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MT - Existing/MOD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0" i="0" u="none" strike="noStrike" kern="1200" dirty="0">
                          <a:solidFill>
                            <a:srgbClr val="000000"/>
                          </a:solidFill>
                          <a:effectLst/>
                          <a:latin typeface="Segoe UI" panose="020B0502040204020203" pitchFamily="34" charset="0"/>
                          <a:ea typeface="+mn-ea"/>
                          <a:cs typeface="Segoe UI" panose="020B0502040204020203" pitchFamily="34" charset="0"/>
                        </a:rPr>
                        <a:t>RTC Market Trials  </a:t>
                      </a:r>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87879806"/>
                  </a:ext>
                </a:extLst>
              </a:tr>
            </a:tbl>
          </a:graphicData>
        </a:graphic>
      </p:graphicFrame>
    </p:spTree>
    <p:extLst>
      <p:ext uri="{BB962C8B-B14F-4D97-AF65-F5344CB8AC3E}">
        <p14:creationId xmlns:p14="http://schemas.microsoft.com/office/powerpoint/2010/main" val="430255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6CEC9-FCCE-8363-DF3A-8BA21CD28CB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05E02B9-8DC2-5D8E-B850-DB42EB0B7892}"/>
              </a:ext>
            </a:extLst>
          </p:cNvPr>
          <p:cNvSpPr>
            <a:spLocks noGrp="1"/>
          </p:cNvSpPr>
          <p:nvPr>
            <p:ph type="title"/>
          </p:nvPr>
        </p:nvSpPr>
        <p:spPr>
          <a:xfrm>
            <a:off x="381000" y="243682"/>
            <a:ext cx="8458200" cy="694285"/>
          </a:xfrm>
        </p:spPr>
        <p:txBody>
          <a:bodyPr/>
          <a:lstStyle/>
          <a:p>
            <a:r>
              <a:rPr lang="en-US" dirty="0"/>
              <a:t>RTC Report Information: Market Trials - Group 2</a:t>
            </a:r>
          </a:p>
        </p:txBody>
      </p:sp>
      <p:sp>
        <p:nvSpPr>
          <p:cNvPr id="3" name="Content Placeholder 2">
            <a:extLst>
              <a:ext uri="{FF2B5EF4-FFF2-40B4-BE49-F238E27FC236}">
                <a16:creationId xmlns:a16="http://schemas.microsoft.com/office/drawing/2014/main" id="{7260FBBE-80AB-CA04-88C0-28E8428A4C85}"/>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2/Closed Loop testing for Market Trials</a:t>
            </a:r>
            <a:r>
              <a:rPr lang="en-US" sz="1800" dirty="0">
                <a:effectLst/>
                <a:latin typeface="Segoe UI" panose="020B0502040204020203" pitchFamily="34" charset="0"/>
                <a:ea typeface="Calibri" panose="020F0502020204030204" pitchFamily="34" charset="0"/>
              </a:rPr>
              <a:t>. All of these reports are NEW for RTC. The draft XSD for these 11 NEW reports will be made available: 8/1/2025 with MT report delivery in Sept 2025. </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4E9D19A-EFAA-AD87-1CD6-0F5534085F65}"/>
              </a:ext>
            </a:extLst>
          </p:cNvPr>
          <p:cNvSpPr>
            <a:spLocks noGrp="1"/>
          </p:cNvSpPr>
          <p:nvPr>
            <p:ph type="sldNum" sz="quarter" idx="4"/>
          </p:nvPr>
        </p:nvSpPr>
        <p:spPr/>
        <p:txBody>
          <a:bodyPr/>
          <a:lstStyle/>
          <a:p>
            <a:fld id="{1D93BD3E-1E9A-4970-A6F7-E7AC52762E0C}" type="slidenum">
              <a:rPr lang="en-US" smtClean="0"/>
              <a:pPr/>
              <a:t>7</a:t>
            </a:fld>
            <a:endParaRPr lang="en-US"/>
          </a:p>
        </p:txBody>
      </p:sp>
      <p:sp>
        <p:nvSpPr>
          <p:cNvPr id="5" name="Content Placeholder 2">
            <a:extLst>
              <a:ext uri="{FF2B5EF4-FFF2-40B4-BE49-F238E27FC236}">
                <a16:creationId xmlns:a16="http://schemas.microsoft.com/office/drawing/2014/main" id="{49BCD93C-606E-6B0B-8C60-88E0139CCAB7}"/>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4D870EF4-E357-24BD-27CC-201AFA8A51F1}"/>
              </a:ext>
            </a:extLst>
          </p:cNvPr>
          <p:cNvGraphicFramePr>
            <a:graphicFrameLocks noGrp="1"/>
          </p:cNvGraphicFramePr>
          <p:nvPr>
            <p:extLst>
              <p:ext uri="{D42A27DB-BD31-4B8C-83A1-F6EECF244321}">
                <p14:modId xmlns:p14="http://schemas.microsoft.com/office/powerpoint/2010/main" val="2581579436"/>
              </p:ext>
            </p:extLst>
          </p:nvPr>
        </p:nvGraphicFramePr>
        <p:xfrm>
          <a:off x="685800" y="2208948"/>
          <a:ext cx="7239000" cy="2286000"/>
        </p:xfrm>
        <a:graphic>
          <a:graphicData uri="http://schemas.openxmlformats.org/drawingml/2006/table">
            <a:tbl>
              <a:tblPr>
                <a:tableStyleId>{5C22544A-7EE6-4342-B048-85BDC9FD1C3A}</a:tableStyleId>
              </a:tblPr>
              <a:tblGrid>
                <a:gridCol w="888221">
                  <a:extLst>
                    <a:ext uri="{9D8B030D-6E8A-4147-A177-3AD203B41FA5}">
                      <a16:colId xmlns:a16="http://schemas.microsoft.com/office/drawing/2014/main" val="752221144"/>
                    </a:ext>
                  </a:extLst>
                </a:gridCol>
                <a:gridCol w="559579">
                  <a:extLst>
                    <a:ext uri="{9D8B030D-6E8A-4147-A177-3AD203B41FA5}">
                      <a16:colId xmlns:a16="http://schemas.microsoft.com/office/drawing/2014/main" val="4146742910"/>
                    </a:ext>
                  </a:extLst>
                </a:gridCol>
                <a:gridCol w="914400">
                  <a:extLst>
                    <a:ext uri="{9D8B030D-6E8A-4147-A177-3AD203B41FA5}">
                      <a16:colId xmlns:a16="http://schemas.microsoft.com/office/drawing/2014/main" val="279891872"/>
                    </a:ext>
                  </a:extLst>
                </a:gridCol>
                <a:gridCol w="4876800">
                  <a:extLst>
                    <a:ext uri="{9D8B030D-6E8A-4147-A177-3AD203B41FA5}">
                      <a16:colId xmlns:a16="http://schemas.microsoft.com/office/drawing/2014/main" val="1507937652"/>
                    </a:ext>
                  </a:extLst>
                </a:gridCol>
              </a:tblGrid>
              <a:tr h="190500">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6920707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DAM and SCED Ancillary Service Demand Curves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4400422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NP6-331-CD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24898</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Clearing Prices for Capacity by 15-Minute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8392175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Real-Time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562758044"/>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NP6-330-CD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RTD Indicative Ancillary Service Awards by Resource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0818897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HRUC Ancillary Service Deployment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019431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630146882"/>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WRUC Ancillary Service Deployment Factors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60184322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NP4-532-CD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24888</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DAM Total Ancillary Services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94593651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NP4-211-CD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24894</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RUC Ancillary Service Demand Curves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1044330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NP6-328-CD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NEW</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a:effectLst/>
                          <a:latin typeface="Segoe UI" panose="020B0502040204020203" pitchFamily="34" charset="0"/>
                          <a:cs typeface="Segoe UI" panose="020B0502040204020203" pitchFamily="34" charset="0"/>
                        </a:rPr>
                        <a:t>Total Capability of Resources Available to Provide Ancillary Service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2679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NP5-526-CD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24886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tc>
                <a:tc>
                  <a:txBody>
                    <a:bodyPr/>
                    <a:lstStyle/>
                    <a:p>
                      <a:pPr algn="l" fontAlgn="b"/>
                      <a:r>
                        <a:rPr lang="en-US" sz="1100" u="none" strike="noStrike" dirty="0">
                          <a:effectLst/>
                          <a:latin typeface="Segoe UI" panose="020B0502040204020203" pitchFamily="34" charset="0"/>
                          <a:cs typeface="Segoe UI" panose="020B0502040204020203" pitchFamily="34" charset="0"/>
                        </a:rPr>
                        <a:t>Projected Ancillary Service Deployments Factors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689534998"/>
                  </a:ext>
                </a:extLst>
              </a:tr>
            </a:tbl>
          </a:graphicData>
        </a:graphic>
      </p:graphicFrame>
    </p:spTree>
    <p:extLst>
      <p:ext uri="{BB962C8B-B14F-4D97-AF65-F5344CB8AC3E}">
        <p14:creationId xmlns:p14="http://schemas.microsoft.com/office/powerpoint/2010/main" val="2402688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F2205-9F14-4081-6B14-FE70F596971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6E249B8-9366-C96C-7244-5128345A4D76}"/>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D1232CDA-DD5B-ABCB-B00A-A5556CCBB51C}"/>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and will not be available during Market Trials</a:t>
            </a:r>
            <a:r>
              <a:rPr lang="en-US" sz="1800" dirty="0">
                <a:effectLst/>
                <a:latin typeface="Segoe UI" panose="020B0502040204020203" pitchFamily="34" charset="0"/>
                <a:ea typeface="Calibri" panose="020F0502020204030204" pitchFamily="34" charset="0"/>
              </a:rPr>
              <a:t>. All of these reports are existing reports being </a:t>
            </a:r>
            <a:r>
              <a:rPr lang="en-US" sz="1800" i="1" dirty="0">
                <a:effectLst/>
                <a:latin typeface="Segoe UI" panose="020B0502040204020203" pitchFamily="34" charset="0"/>
                <a:ea typeface="Calibri" panose="020F0502020204030204" pitchFamily="34" charset="0"/>
              </a:rPr>
              <a:t>modified</a:t>
            </a:r>
            <a:r>
              <a:rPr lang="en-US" sz="1800" dirty="0">
                <a:effectLst/>
                <a:latin typeface="Segoe UI" panose="020B0502040204020203" pitchFamily="34" charset="0"/>
                <a:ea typeface="Calibri" panose="020F0502020204030204" pitchFamily="34" charset="0"/>
              </a:rPr>
              <a:t> for RTC and will be made available during cutover. The draft XSD for these reports will be made available: 10/15/2025.</a:t>
            </a: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3C75F92E-6F54-E082-57A2-F50B2758805A}"/>
              </a:ext>
            </a:extLst>
          </p:cNvPr>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a:extLst>
              <a:ext uri="{FF2B5EF4-FFF2-40B4-BE49-F238E27FC236}">
                <a16:creationId xmlns:a16="http://schemas.microsoft.com/office/drawing/2014/main" id="{C26966D9-2F7A-7673-6E41-36D2A3413BCC}"/>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7" name="Table 6">
            <a:extLst>
              <a:ext uri="{FF2B5EF4-FFF2-40B4-BE49-F238E27FC236}">
                <a16:creationId xmlns:a16="http://schemas.microsoft.com/office/drawing/2014/main" id="{22FB1CF4-F4D4-787B-3AD8-F695568EB44A}"/>
              </a:ext>
            </a:extLst>
          </p:cNvPr>
          <p:cNvGraphicFramePr>
            <a:graphicFrameLocks noGrp="1"/>
          </p:cNvGraphicFramePr>
          <p:nvPr>
            <p:extLst>
              <p:ext uri="{D42A27DB-BD31-4B8C-83A1-F6EECF244321}">
                <p14:modId xmlns:p14="http://schemas.microsoft.com/office/powerpoint/2010/main" val="1642991016"/>
              </p:ext>
            </p:extLst>
          </p:nvPr>
        </p:nvGraphicFramePr>
        <p:xfrm>
          <a:off x="1104900" y="2362200"/>
          <a:ext cx="7010400" cy="3057525"/>
        </p:xfrm>
        <a:graphic>
          <a:graphicData uri="http://schemas.openxmlformats.org/drawingml/2006/table">
            <a:tbl>
              <a:tblPr>
                <a:tableStyleId>{5C22544A-7EE6-4342-B048-85BDC9FD1C3A}</a:tableStyleId>
              </a:tblPr>
              <a:tblGrid>
                <a:gridCol w="936802">
                  <a:extLst>
                    <a:ext uri="{9D8B030D-6E8A-4147-A177-3AD203B41FA5}">
                      <a16:colId xmlns:a16="http://schemas.microsoft.com/office/drawing/2014/main" val="411202792"/>
                    </a:ext>
                  </a:extLst>
                </a:gridCol>
                <a:gridCol w="749441">
                  <a:extLst>
                    <a:ext uri="{9D8B030D-6E8A-4147-A177-3AD203B41FA5}">
                      <a16:colId xmlns:a16="http://schemas.microsoft.com/office/drawing/2014/main" val="157572509"/>
                    </a:ext>
                  </a:extLst>
                </a:gridCol>
                <a:gridCol w="1061709">
                  <a:extLst>
                    <a:ext uri="{9D8B030D-6E8A-4147-A177-3AD203B41FA5}">
                      <a16:colId xmlns:a16="http://schemas.microsoft.com/office/drawing/2014/main" val="3593456674"/>
                    </a:ext>
                  </a:extLst>
                </a:gridCol>
                <a:gridCol w="4262448">
                  <a:extLst>
                    <a:ext uri="{9D8B030D-6E8A-4147-A177-3AD203B41FA5}">
                      <a16:colId xmlns:a16="http://schemas.microsoft.com/office/drawing/2014/main" val="551553048"/>
                    </a:ext>
                  </a:extLst>
                </a:gridCol>
              </a:tblGrid>
              <a:tr h="200025">
                <a:tc>
                  <a:txBody>
                    <a:bodyPr/>
                    <a:lstStyle/>
                    <a:p>
                      <a:pPr algn="l" rtl="0"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rtl="0"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245901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NP4-791-CD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Day-Ahead and Real-Time System Wide-Offer Caps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6827966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12315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Short-Term System Adequacy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24746597"/>
                  </a:ext>
                </a:extLst>
              </a:tr>
              <a:tr h="190500">
                <a:tc>
                  <a:txBody>
                    <a:bodyPr/>
                    <a:lstStyle/>
                    <a:p>
                      <a:pPr algn="l" fontAlgn="b"/>
                      <a:r>
                        <a:rPr lang="en-US" sz="1100" u="none" strike="noStrike" dirty="0">
                          <a:effectLst/>
                          <a:latin typeface="Segoe UI" panose="020B0502040204020203" pitchFamily="34" charset="0"/>
                          <a:cs typeface="Segoe UI" panose="020B0502040204020203" pitchFamily="34" charset="0"/>
                        </a:rPr>
                        <a:t>NP6-325-CD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13222</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RTD Indicative Price Adders</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7172395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Real-Time Price Adders for 15-Minute Settlement Interval</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765675563"/>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13221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Real-Time Price Adders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09587014"/>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NP8-143-CD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11025</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QSE Ancillary Services Capacity Monitor</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533306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Price Corrections for LMPs by SOG including Price Adders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93393695"/>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NP6-327-CD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21114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LMP By SOG Including Price Adders (RTC)</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730669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NP3-764-CD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15753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RUC Online in SCED Offline in COP Report</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081770421"/>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NP3-233-CD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13103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Hourly Resource Outage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91260386"/>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12334</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Sold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409421980"/>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Total Energy Purchased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74475374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NP4-411-CD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 Credit Exposure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273925847"/>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NP4-19-CD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MODIFY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DAM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2035950309"/>
                  </a:ext>
                </a:extLst>
              </a:tr>
              <a:tr h="190500">
                <a:tc>
                  <a:txBody>
                    <a:bodyPr/>
                    <a:lstStyle/>
                    <a:p>
                      <a:pPr algn="l" fontAlgn="b"/>
                      <a:r>
                        <a:rPr lang="en-US" sz="1100" u="none" strike="noStrike">
                          <a:effectLst/>
                          <a:latin typeface="Segoe UI" panose="020B0502040204020203" pitchFamily="34" charset="0"/>
                          <a:cs typeface="Segoe UI" panose="020B0502040204020203" pitchFamily="34" charset="0"/>
                        </a:rPr>
                        <a:t>GEN-55-CD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13499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MODIFY</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Hourly Real-Time Load vs Actual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49129405"/>
                  </a:ext>
                </a:extLst>
              </a:tr>
            </a:tbl>
          </a:graphicData>
        </a:graphic>
      </p:graphicFrame>
    </p:spTree>
    <p:extLst>
      <p:ext uri="{BB962C8B-B14F-4D97-AF65-F5344CB8AC3E}">
        <p14:creationId xmlns:p14="http://schemas.microsoft.com/office/powerpoint/2010/main" val="267525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BCB1DF-F955-F17D-51A1-664FCC44E0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A02C3-9F45-2C15-B907-0A2CDE63E67C}"/>
              </a:ext>
            </a:extLst>
          </p:cNvPr>
          <p:cNvSpPr>
            <a:spLocks noGrp="1"/>
          </p:cNvSpPr>
          <p:nvPr>
            <p:ph type="title"/>
          </p:nvPr>
        </p:nvSpPr>
        <p:spPr>
          <a:xfrm>
            <a:off x="381000" y="243682"/>
            <a:ext cx="8458200" cy="694285"/>
          </a:xfrm>
        </p:spPr>
        <p:txBody>
          <a:bodyPr/>
          <a:lstStyle/>
          <a:p>
            <a:r>
              <a:rPr lang="en-US" dirty="0"/>
              <a:t>RTC Report Information: Go-Live - Group 3</a:t>
            </a:r>
          </a:p>
        </p:txBody>
      </p:sp>
      <p:sp>
        <p:nvSpPr>
          <p:cNvPr id="3" name="Content Placeholder 2">
            <a:extLst>
              <a:ext uri="{FF2B5EF4-FFF2-40B4-BE49-F238E27FC236}">
                <a16:creationId xmlns:a16="http://schemas.microsoft.com/office/drawing/2014/main" id="{545E1338-2187-8A7F-3A90-A387BD194291}"/>
              </a:ext>
            </a:extLst>
          </p:cNvPr>
          <p:cNvSpPr>
            <a:spLocks noGrp="1"/>
          </p:cNvSpPr>
          <p:nvPr>
            <p:ph idx="1"/>
          </p:nvPr>
        </p:nvSpPr>
        <p:spPr>
          <a:xfrm>
            <a:off x="381000" y="950798"/>
            <a:ext cx="8534400" cy="4992801"/>
          </a:xfrm>
        </p:spPr>
        <p:txBody>
          <a:bodyPr/>
          <a:lstStyle/>
          <a:p>
            <a:pPr marL="0" indent="0">
              <a:buNone/>
            </a:pPr>
            <a:r>
              <a:rPr lang="en-US" sz="1800" dirty="0">
                <a:effectLst/>
                <a:latin typeface="Segoe UI" panose="020B0502040204020203" pitchFamily="34" charset="0"/>
                <a:ea typeface="Calibri" panose="020F0502020204030204" pitchFamily="34" charset="0"/>
              </a:rPr>
              <a:t>The following reports are included </a:t>
            </a:r>
            <a:r>
              <a:rPr lang="en-US" sz="1800" dirty="0">
                <a:latin typeface="Segoe UI" panose="020B0502040204020203" pitchFamily="34" charset="0"/>
                <a:ea typeface="Calibri" panose="020F0502020204030204" pitchFamily="34" charset="0"/>
              </a:rPr>
              <a:t>as part of CDR Group 3/Go-Live bundles and will not be available during Market Trials</a:t>
            </a:r>
            <a:r>
              <a:rPr lang="en-US" sz="1800" dirty="0">
                <a:effectLst/>
                <a:latin typeface="Segoe UI" panose="020B0502040204020203" pitchFamily="34" charset="0"/>
                <a:ea typeface="Calibri" panose="020F0502020204030204" pitchFamily="34" charset="0"/>
              </a:rPr>
              <a:t>. These reports consist of NEW and REMOVED reports for RTC. The draft XSD for these reports will be made available: 10/15/2025.</a:t>
            </a:r>
          </a:p>
          <a:p>
            <a:pPr marL="0" indent="0">
              <a:buNone/>
            </a:pPr>
            <a:endParaRPr lang="en-US" sz="1800" dirty="0">
              <a:effectLst/>
              <a:latin typeface="Segoe UI" panose="020B0502040204020203" pitchFamily="34" charset="0"/>
              <a:ea typeface="Calibri" panose="020F0502020204030204" pitchFamily="34" charset="0"/>
            </a:endParaRPr>
          </a:p>
          <a:p>
            <a:pPr marL="0" indent="0">
              <a:buNone/>
            </a:pPr>
            <a:endParaRPr lang="en-US" sz="1800" dirty="0">
              <a:latin typeface="Segoe UI" panose="020B0502040204020203" pitchFamily="34" charset="0"/>
              <a:ea typeface="Calibri" panose="020F0502020204030204" pitchFamily="34" charset="0"/>
            </a:endParaRPr>
          </a:p>
          <a:p>
            <a:pPr marL="0" indent="0">
              <a:buNone/>
            </a:pPr>
            <a:endParaRPr lang="en-US" sz="1800" dirty="0">
              <a:effectLst/>
              <a:latin typeface="Segoe UI" panose="020B0502040204020203"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E6640838-AB79-1A50-15EF-68875AB47831}"/>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a:extLst>
              <a:ext uri="{FF2B5EF4-FFF2-40B4-BE49-F238E27FC236}">
                <a16:creationId xmlns:a16="http://schemas.microsoft.com/office/drawing/2014/main" id="{6C7E5976-45CA-2A5A-7EAA-5AD4CB0DD40B}"/>
              </a:ext>
            </a:extLst>
          </p:cNvPr>
          <p:cNvSpPr txBox="1">
            <a:spLocks/>
          </p:cNvSpPr>
          <p:nvPr/>
        </p:nvSpPr>
        <p:spPr>
          <a:xfrm>
            <a:off x="457200" y="3636472"/>
            <a:ext cx="8534400" cy="243596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endParaRPr lang="en-US" dirty="0"/>
          </a:p>
        </p:txBody>
      </p:sp>
      <p:graphicFrame>
        <p:nvGraphicFramePr>
          <p:cNvPr id="6" name="Table 5">
            <a:extLst>
              <a:ext uri="{FF2B5EF4-FFF2-40B4-BE49-F238E27FC236}">
                <a16:creationId xmlns:a16="http://schemas.microsoft.com/office/drawing/2014/main" id="{AFFAB6DA-87AF-214E-7E6B-9466AFDAB0A0}"/>
              </a:ext>
            </a:extLst>
          </p:cNvPr>
          <p:cNvGraphicFramePr>
            <a:graphicFrameLocks noGrp="1"/>
          </p:cNvGraphicFramePr>
          <p:nvPr>
            <p:extLst>
              <p:ext uri="{D42A27DB-BD31-4B8C-83A1-F6EECF244321}">
                <p14:modId xmlns:p14="http://schemas.microsoft.com/office/powerpoint/2010/main" val="3317858076"/>
              </p:ext>
            </p:extLst>
          </p:nvPr>
        </p:nvGraphicFramePr>
        <p:xfrm>
          <a:off x="628650" y="2370585"/>
          <a:ext cx="7829549" cy="1123896"/>
        </p:xfrm>
        <a:graphic>
          <a:graphicData uri="http://schemas.openxmlformats.org/drawingml/2006/table">
            <a:tbl>
              <a:tblPr>
                <a:tableStyleId>{5C22544A-7EE6-4342-B048-85BDC9FD1C3A}</a:tableStyleId>
              </a:tblPr>
              <a:tblGrid>
                <a:gridCol w="1047750">
                  <a:extLst>
                    <a:ext uri="{9D8B030D-6E8A-4147-A177-3AD203B41FA5}">
                      <a16:colId xmlns:a16="http://schemas.microsoft.com/office/drawing/2014/main" val="615820415"/>
                    </a:ext>
                  </a:extLst>
                </a:gridCol>
                <a:gridCol w="609600">
                  <a:extLst>
                    <a:ext uri="{9D8B030D-6E8A-4147-A177-3AD203B41FA5}">
                      <a16:colId xmlns:a16="http://schemas.microsoft.com/office/drawing/2014/main" val="2807859584"/>
                    </a:ext>
                  </a:extLst>
                </a:gridCol>
                <a:gridCol w="990600">
                  <a:extLst>
                    <a:ext uri="{9D8B030D-6E8A-4147-A177-3AD203B41FA5}">
                      <a16:colId xmlns:a16="http://schemas.microsoft.com/office/drawing/2014/main" val="4245434355"/>
                    </a:ext>
                  </a:extLst>
                </a:gridCol>
                <a:gridCol w="5181599">
                  <a:extLst>
                    <a:ext uri="{9D8B030D-6E8A-4147-A177-3AD203B41FA5}">
                      <a16:colId xmlns:a16="http://schemas.microsoft.com/office/drawing/2014/main" val="2079377932"/>
                    </a:ext>
                  </a:extLst>
                </a:gridCol>
              </a:tblGrid>
              <a:tr h="217881">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b="1" u="sng" strike="noStrike" dirty="0">
                          <a:effectLst/>
                          <a:latin typeface="Segoe UI" panose="020B0502040204020203" pitchFamily="34" charset="0"/>
                          <a:cs typeface="Segoe UI" panose="020B0502040204020203" pitchFamily="34" charset="0"/>
                        </a:rPr>
                        <a:t>Report Type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479589918"/>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NP4-413-CD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24892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Ancillary Service Trade Overages Report</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30950413"/>
                  </a:ext>
                </a:extLst>
              </a:tr>
              <a:tr h="217881">
                <a:tc>
                  <a:txBody>
                    <a:bodyPr/>
                    <a:lstStyle/>
                    <a:p>
                      <a:pPr algn="l" fontAlgn="b"/>
                      <a:r>
                        <a:rPr lang="en-US" sz="1100" u="none" strike="noStrike" dirty="0">
                          <a:effectLst/>
                          <a:latin typeface="Segoe UI" panose="020B0502040204020203" pitchFamily="34" charset="0"/>
                          <a:cs typeface="Segoe UI" panose="020B0502040204020203" pitchFamily="34" charset="0"/>
                        </a:rPr>
                        <a:t>TBD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TBD</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Emergency Pricing Program Cumulative Hours Tracking</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3178324624"/>
                  </a:ext>
                </a:extLst>
              </a:tr>
              <a:tr h="252372">
                <a:tc>
                  <a:txBody>
                    <a:bodyPr/>
                    <a:lstStyle/>
                    <a:p>
                      <a:pPr algn="l" fontAlgn="b"/>
                      <a:r>
                        <a:rPr lang="en-US" sz="1100" u="none" strike="noStrike" dirty="0">
                          <a:effectLst/>
                          <a:latin typeface="Segoe UI" panose="020B0502040204020203" pitchFamily="34" charset="0"/>
                          <a:cs typeface="Segoe UI" panose="020B0502040204020203" pitchFamily="34" charset="0"/>
                        </a:rPr>
                        <a:t>NP4-197-M</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 by 15-Min Settlement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1552283875"/>
                  </a:ext>
                </a:extLst>
              </a:tr>
              <a:tr h="217881">
                <a:tc>
                  <a:txBody>
                    <a:bodyPr/>
                    <a:lstStyle/>
                    <a:p>
                      <a:pPr algn="l" fontAlgn="b"/>
                      <a:r>
                        <a:rPr lang="en-US" sz="1100" u="none" strike="noStrike">
                          <a:effectLst/>
                          <a:latin typeface="Segoe UI" panose="020B0502040204020203" pitchFamily="34" charset="0"/>
                          <a:cs typeface="Segoe UI" panose="020B0502040204020203" pitchFamily="34" charset="0"/>
                        </a:rPr>
                        <a:t>NP4-197-M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13045</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NEW</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RTM Price Corrections for MCPCs by SCED Interval</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525" marR="9525" marT="9525" marB="0" anchor="b"/>
                </a:tc>
                <a:extLst>
                  <a:ext uri="{0D108BD9-81ED-4DB2-BD59-A6C34878D82A}">
                    <a16:rowId xmlns:a16="http://schemas.microsoft.com/office/drawing/2014/main" val="4260794288"/>
                  </a:ext>
                </a:extLst>
              </a:tr>
            </a:tbl>
          </a:graphicData>
        </a:graphic>
      </p:graphicFrame>
      <p:graphicFrame>
        <p:nvGraphicFramePr>
          <p:cNvPr id="8" name="Table 7">
            <a:extLst>
              <a:ext uri="{FF2B5EF4-FFF2-40B4-BE49-F238E27FC236}">
                <a16:creationId xmlns:a16="http://schemas.microsoft.com/office/drawing/2014/main" id="{42DF1899-2C06-1FCC-5B42-C2816614D0F3}"/>
              </a:ext>
            </a:extLst>
          </p:cNvPr>
          <p:cNvGraphicFramePr>
            <a:graphicFrameLocks noGrp="1"/>
          </p:cNvGraphicFramePr>
          <p:nvPr>
            <p:extLst>
              <p:ext uri="{D42A27DB-BD31-4B8C-83A1-F6EECF244321}">
                <p14:modId xmlns:p14="http://schemas.microsoft.com/office/powerpoint/2010/main" val="1117314849"/>
              </p:ext>
            </p:extLst>
          </p:nvPr>
        </p:nvGraphicFramePr>
        <p:xfrm>
          <a:off x="381000" y="3949935"/>
          <a:ext cx="8458200" cy="1895840"/>
        </p:xfrm>
        <a:graphic>
          <a:graphicData uri="http://schemas.openxmlformats.org/drawingml/2006/table">
            <a:tbl>
              <a:tblPr>
                <a:tableStyleId>{5C22544A-7EE6-4342-B048-85BDC9FD1C3A}</a:tableStyleId>
              </a:tblPr>
              <a:tblGrid>
                <a:gridCol w="1111049">
                  <a:extLst>
                    <a:ext uri="{9D8B030D-6E8A-4147-A177-3AD203B41FA5}">
                      <a16:colId xmlns:a16="http://schemas.microsoft.com/office/drawing/2014/main" val="1954223843"/>
                    </a:ext>
                  </a:extLst>
                </a:gridCol>
                <a:gridCol w="666398">
                  <a:extLst>
                    <a:ext uri="{9D8B030D-6E8A-4147-A177-3AD203B41FA5}">
                      <a16:colId xmlns:a16="http://schemas.microsoft.com/office/drawing/2014/main" val="2070219445"/>
                    </a:ext>
                  </a:extLst>
                </a:gridCol>
                <a:gridCol w="1057761">
                  <a:extLst>
                    <a:ext uri="{9D8B030D-6E8A-4147-A177-3AD203B41FA5}">
                      <a16:colId xmlns:a16="http://schemas.microsoft.com/office/drawing/2014/main" val="429130692"/>
                    </a:ext>
                  </a:extLst>
                </a:gridCol>
                <a:gridCol w="5622992">
                  <a:extLst>
                    <a:ext uri="{9D8B030D-6E8A-4147-A177-3AD203B41FA5}">
                      <a16:colId xmlns:a16="http://schemas.microsoft.com/office/drawing/2014/main" val="3547349076"/>
                    </a:ext>
                  </a:extLst>
                </a:gridCol>
              </a:tblGrid>
              <a:tr h="189584">
                <a:tc>
                  <a:txBody>
                    <a:bodyPr/>
                    <a:lstStyle/>
                    <a:p>
                      <a:pPr algn="l" fontAlgn="b"/>
                      <a:r>
                        <a:rPr lang="en-US" sz="1100" b="1" u="sng" strike="noStrike">
                          <a:effectLst/>
                          <a:latin typeface="Segoe UI" panose="020B0502040204020203" pitchFamily="34" charset="0"/>
                          <a:cs typeface="Segoe UI" panose="020B0502040204020203" pitchFamily="34" charset="0"/>
                        </a:rPr>
                        <a:t>EMIL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a:effectLst/>
                          <a:latin typeface="Segoe UI" panose="020B0502040204020203" pitchFamily="34" charset="0"/>
                          <a:cs typeface="Segoe UI" panose="020B0502040204020203" pitchFamily="34" charset="0"/>
                        </a:rPr>
                        <a:t>RPT ID</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b="1" u="sng" strike="noStrike">
                          <a:effectLst/>
                          <a:latin typeface="Segoe UI" panose="020B0502040204020203" pitchFamily="34" charset="0"/>
                          <a:cs typeface="Segoe UI" panose="020B0502040204020203" pitchFamily="34" charset="0"/>
                        </a:rPr>
                        <a:t>Report Type</a:t>
                      </a:r>
                      <a:endParaRPr lang="en-US" sz="1100" b="1" i="0" u="sng"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b="1" u="sng" strike="noStrike" dirty="0">
                          <a:effectLst/>
                          <a:latin typeface="Segoe UI" panose="020B0502040204020203" pitchFamily="34" charset="0"/>
                          <a:cs typeface="Segoe UI" panose="020B0502040204020203" pitchFamily="34" charset="0"/>
                        </a:rPr>
                        <a:t>Product Name</a:t>
                      </a:r>
                      <a:endParaRPr lang="en-US" sz="1100" b="1" i="0" u="sng"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513140698"/>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NP6-552-CD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Load Resources Providing RRS and ECRS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8243847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NP6-577-CD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21939</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Group Assignments for NCLRs and Off-Line Generation Resources Participating in NSRS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11835893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NP4-179-CD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12327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Offers</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175753263"/>
                  </a:ext>
                </a:extLst>
              </a:tr>
              <a:tr h="189584">
                <a:tc>
                  <a:txBody>
                    <a:bodyPr/>
                    <a:lstStyle/>
                    <a:p>
                      <a:pPr algn="l" fontAlgn="b"/>
                      <a:r>
                        <a:rPr lang="en-US" sz="1100" u="none" strike="noStrike" dirty="0">
                          <a:effectLst/>
                          <a:latin typeface="Segoe UI" panose="020B0502040204020203" pitchFamily="34" charset="0"/>
                          <a:cs typeface="Segoe UI" panose="020B0502040204020203" pitchFamily="34" charset="0"/>
                        </a:rPr>
                        <a:t>NP8-142-CD </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10052</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Resource AS Supply Insufficiency at 1430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601147837"/>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NP6-913-CD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12350</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Aggregated Ancillary Service Offer Curve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965195199"/>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NP6-655-CD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12343</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Total Ancillary Service Procured in SASM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159693853"/>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NP6-569-CD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12341</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MCPC by Ancillary Service Type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2817799474"/>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NP6-482-CD</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13097</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a:effectLst/>
                          <a:latin typeface="Segoe UI" panose="020B0502040204020203" pitchFamily="34" charset="0"/>
                          <a:cs typeface="Segoe UI" panose="020B0502040204020203" pitchFamily="34" charset="0"/>
                        </a:rPr>
                        <a:t>REMOVE</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a:effectLst/>
                          <a:latin typeface="Segoe UI" panose="020B0502040204020203" pitchFamily="34" charset="0"/>
                          <a:cs typeface="Segoe UI" panose="020B0502040204020203" pitchFamily="34" charset="0"/>
                        </a:rPr>
                        <a:t>SASM Undeliverable and Failed to Provide AS Capacity</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3642249525"/>
                  </a:ext>
                </a:extLst>
              </a:tr>
              <a:tr h="189584">
                <a:tc>
                  <a:txBody>
                    <a:bodyPr/>
                    <a:lstStyle/>
                    <a:p>
                      <a:pPr algn="l" fontAlgn="b"/>
                      <a:r>
                        <a:rPr lang="en-US" sz="1100" u="none" strike="noStrike">
                          <a:effectLst/>
                          <a:latin typeface="Segoe UI" panose="020B0502040204020203" pitchFamily="34" charset="0"/>
                          <a:cs typeface="Segoe UI" panose="020B0502040204020203" pitchFamily="34" charset="0"/>
                        </a:rPr>
                        <a:t>NP4-198-M</a:t>
                      </a:r>
                      <a:endParaRPr lang="en-US" sz="1100" b="0" i="0" u="none" strike="noStrike">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13046</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ctr" fontAlgn="b"/>
                      <a:r>
                        <a:rPr lang="en-US" sz="1100" u="none" strike="noStrike" dirty="0">
                          <a:effectLst/>
                          <a:latin typeface="Segoe UI" panose="020B0502040204020203" pitchFamily="34" charset="0"/>
                          <a:cs typeface="Segoe UI" panose="020B0502040204020203" pitchFamily="34" charset="0"/>
                        </a:rPr>
                        <a:t>REMOVE</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tc>
                  <a:txBody>
                    <a:bodyPr/>
                    <a:lstStyle/>
                    <a:p>
                      <a:pPr algn="l" fontAlgn="b"/>
                      <a:r>
                        <a:rPr lang="en-US" sz="1100" u="none" strike="noStrike" dirty="0">
                          <a:effectLst/>
                          <a:latin typeface="Segoe UI" panose="020B0502040204020203" pitchFamily="34" charset="0"/>
                          <a:cs typeface="Segoe UI" panose="020B0502040204020203" pitchFamily="34" charset="0"/>
                        </a:rPr>
                        <a:t>SASM Price Corrections: MCPC</a:t>
                      </a:r>
                      <a:endParaRPr lang="en-US" sz="1100" b="0" i="0" u="none" strike="noStrike" dirty="0">
                        <a:solidFill>
                          <a:srgbClr val="000000"/>
                        </a:solidFill>
                        <a:effectLst/>
                        <a:latin typeface="Segoe UI" panose="020B0502040204020203" pitchFamily="34" charset="0"/>
                        <a:cs typeface="Segoe UI" panose="020B0502040204020203" pitchFamily="34" charset="0"/>
                      </a:endParaRPr>
                    </a:p>
                  </a:txBody>
                  <a:tcPr marL="9479" marR="9479" marT="9479" marB="0" anchor="b"/>
                </a:tc>
                <a:extLst>
                  <a:ext uri="{0D108BD9-81ED-4DB2-BD59-A6C34878D82A}">
                    <a16:rowId xmlns:a16="http://schemas.microsoft.com/office/drawing/2014/main" val="4227378807"/>
                  </a:ext>
                </a:extLst>
              </a:tr>
            </a:tbl>
          </a:graphicData>
        </a:graphic>
      </p:graphicFrame>
    </p:spTree>
    <p:extLst>
      <p:ext uri="{BB962C8B-B14F-4D97-AF65-F5344CB8AC3E}">
        <p14:creationId xmlns:p14="http://schemas.microsoft.com/office/powerpoint/2010/main" val="300051925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277562</TotalTime>
  <Words>7659</Words>
  <Application>Microsoft Office PowerPoint</Application>
  <PresentationFormat>On-screen Show (4:3)</PresentationFormat>
  <Paragraphs>1484</Paragraphs>
  <Slides>38</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38</vt:i4>
      </vt:variant>
    </vt:vector>
  </HeadingPairs>
  <TitlesOfParts>
    <vt:vector size="45" baseType="lpstr">
      <vt:lpstr>Aptos Narrow</vt:lpstr>
      <vt:lpstr>Arial</vt:lpstr>
      <vt:lpstr>Calibri</vt:lpstr>
      <vt:lpstr>Segoe UI</vt:lpstr>
      <vt:lpstr>1_Custom Design</vt:lpstr>
      <vt:lpstr>Office Theme</vt:lpstr>
      <vt:lpstr>Custom Design</vt:lpstr>
      <vt:lpstr>PowerPoint Presentation</vt:lpstr>
      <vt:lpstr>RTC Report Information: CDR</vt:lpstr>
      <vt:lpstr>RTC Report Information: Market Trials - Existing</vt:lpstr>
      <vt:lpstr>RTC Report Information: Market Trials - Existing</vt:lpstr>
      <vt:lpstr>RTC Report Information: Market Trials - Group 1</vt:lpstr>
      <vt:lpstr>RTC Report Information: Market Trials - Group 2</vt:lpstr>
      <vt:lpstr>RTC Report Information: Market Trials - Group 2</vt:lpstr>
      <vt:lpstr>RTC Report Information: Go-Live - Group 3</vt:lpstr>
      <vt:lpstr>RTC Report Information: Go-Live - Group 3</vt:lpstr>
      <vt:lpstr>RTC Public Dashboard Information: Go-Live</vt:lpstr>
      <vt:lpstr>Supplemental Posting Information</vt:lpstr>
      <vt:lpstr>Appendix of Examples</vt:lpstr>
      <vt:lpstr>Group 1 Summary </vt:lpstr>
      <vt:lpstr>CDR Report Impact Summary: RTC Group 1</vt:lpstr>
      <vt:lpstr>CDR Report Impact Summary: RTC Group 1</vt:lpstr>
      <vt:lpstr>CDR Report Impact Summary: RTC Group 1</vt:lpstr>
      <vt:lpstr>Group 2 Summary </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CDR Report Impact Summary: RTC Group 2</vt:lpstr>
      <vt:lpstr>Group 3 Summary </vt:lpstr>
      <vt:lpstr>CDR Report Impact Summary: RTC Group 3</vt:lpstr>
      <vt:lpstr>CDR Report Impact Summary: RTC Group 3</vt:lpstr>
      <vt:lpstr>CDR Report Impact Summary: RTC Group 3</vt:lpstr>
      <vt:lpstr>CDR Report Impact Summary: RTC Group 3</vt:lpstr>
      <vt:lpstr>CDR Report Impact Summary: RTC Group 3</vt:lpstr>
      <vt:lpstr>CDR Report Impact Summary: RTC Group 3</vt:lpstr>
      <vt:lpstr>Public Dashboard Summary </vt:lpstr>
      <vt:lpstr>Public Dashboard Impact Summary: RTC Go-Live</vt:lpstr>
      <vt:lpstr>Public Dashboard Impact Summary: RTC Go-Live</vt:lpstr>
      <vt:lpstr>Public Dashboard Impact Summary: RTC Go-Live</vt:lpstr>
      <vt:lpstr>Public Dashboard Impact Summary: RTC Go-Live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Lavas, Jamie</cp:lastModifiedBy>
  <cp:revision>2764</cp:revision>
  <cp:lastPrinted>2020-02-05T17:47:59Z</cp:lastPrinted>
  <dcterms:created xsi:type="dcterms:W3CDTF">2016-01-21T15:20:31Z</dcterms:created>
  <dcterms:modified xsi:type="dcterms:W3CDTF">2025-04-18T19:36:13Z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2025-04-17T00:44:13Z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2a882c6f-0ca6-45a2-b14a-5c36bc8b6e36</vt:lpwstr>
  </property>
  <property fmtid="{D5CDD505-2E9C-101B-9397-08002B2CF9AE}" pid="9" name="MSIP_Label_7084cbda-52b8-46fb-a7b7-cb5bd465ed85_ContentBits">
    <vt:lpwstr>0</vt:lpwstr>
  </property>
  <property fmtid="{D5CDD505-2E9C-101B-9397-08002B2CF9AE}" pid="10" name="MSIP_Label_7084cbda-52b8-46fb-a7b7-cb5bd465ed85_Tag">
    <vt:lpwstr>10, 3, 0, 1</vt:lpwstr>
  </property>
</Properties>
</file>