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  <p:sldMasterId id="2147493497" r:id="rId6"/>
  </p:sldMasterIdLst>
  <p:notesMasterIdLst>
    <p:notesMasterId r:id="rId24"/>
  </p:notesMasterIdLst>
  <p:handoutMasterIdLst>
    <p:handoutMasterId r:id="rId25"/>
  </p:handoutMasterIdLst>
  <p:sldIdLst>
    <p:sldId id="260" r:id="rId7"/>
    <p:sldId id="284" r:id="rId8"/>
    <p:sldId id="294" r:id="rId9"/>
    <p:sldId id="296" r:id="rId10"/>
    <p:sldId id="262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7" r:id="rId20"/>
    <p:sldId id="298" r:id="rId21"/>
    <p:sldId id="303" r:id="rId22"/>
    <p:sldId id="307" r:id="rId23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FMEs &amp; IMFR" id="{7B07A7F3-E643-48FA-B8F7-0A8F95EAB17B}">
          <p14:sldIdLst>
            <p14:sldId id="294"/>
            <p14:sldId id="296"/>
          </p14:sldIdLst>
        </p14:section>
        <p14:section name="Questions" id="{96F416E3-8143-44F1-BC34-31FDEEEDC0B2}">
          <p14:sldIdLst>
            <p14:sldId id="262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  <p14:sldId id="303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89813" autoAdjust="0"/>
  </p:normalViewPr>
  <p:slideViewPr>
    <p:cSldViewPr snapToGrid="0" snapToObjects="1">
      <p:cViewPr varScale="1">
        <p:scale>
          <a:sx n="71" d="100"/>
          <a:sy n="71" d="100"/>
        </p:scale>
        <p:origin x="672" y="108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-4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-2472"/>
    </p:cViewPr>
  </p:sorterViewPr>
  <p:notesViewPr>
    <p:cSldViewPr snapToGrid="0" snapToObjects="1" showGuides="1">
      <p:cViewPr varScale="1">
        <p:scale>
          <a:sx n="61" d="100"/>
          <a:sy n="61" d="100"/>
        </p:scale>
        <p:origin x="3211" y="67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22.27% </a:t>
            </a:r>
            <a:r>
              <a:rPr lang="en-US" sz="9600" dirty="0"/>
              <a:t>o</a:t>
            </a:r>
            <a:r>
              <a:rPr lang="en-US" sz="9600" b="0" i="0" u="none" strike="noStrike" dirty="0">
                <a:effectLst/>
                <a:latin typeface="Arial" panose="020B0604020202020204" pitchFamily="34" charset="0"/>
              </a:rPr>
              <a:t>f total energy was provided by wind generation</a:t>
            </a:r>
            <a:endParaRPr lang="en-US" sz="7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64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6,516,996</a:t>
            </a:r>
            <a:r>
              <a:rPr lang="en-US" sz="2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US" sz="1200" b="1" i="0" dirty="0">
                <a:solidFill>
                  <a:schemeClr val="accent2"/>
                </a:solidFill>
              </a:rPr>
              <a:t>MWh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94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15.66% </a:t>
            </a:r>
            <a:r>
              <a:rPr lang="en-US" sz="9600" b="0" i="0" u="none" strike="noStrike" dirty="0">
                <a:effectLst/>
                <a:latin typeface="Arial" panose="020B0604020202020204" pitchFamily="34" charset="0"/>
              </a:rPr>
              <a:t>of total energy was provided by solar generation</a:t>
            </a:r>
            <a:endParaRPr lang="en-US" sz="9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8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/>
              <a:t>Minimum Inertia</a:t>
            </a:r>
            <a:r>
              <a:rPr lang="en-US" sz="1600" strike="noStrike" baseline="0" dirty="0"/>
              <a:t> in May 2025 =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156,068</a:t>
            </a:r>
            <a:r>
              <a:rPr lang="en-US" sz="3600" dirty="0"/>
              <a:t>  </a:t>
            </a:r>
            <a:r>
              <a:rPr lang="en-US" sz="2400" b="1" strike="noStrike" dirty="0">
                <a:solidFill>
                  <a:schemeClr val="accent2"/>
                </a:solidFill>
              </a:rPr>
              <a:t>MW*s</a:t>
            </a:r>
            <a:r>
              <a:rPr lang="en-US" sz="24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2400" strike="noStrike" dirty="0">
                <a:solidFill>
                  <a:schemeClr val="accent2"/>
                </a:solidFill>
              </a:rPr>
              <a:t>on May 4</a:t>
            </a:r>
            <a:r>
              <a:rPr lang="en-US" sz="24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2400" strike="noStrike" dirty="0">
                <a:solidFill>
                  <a:schemeClr val="accent2"/>
                </a:solidFill>
              </a:rPr>
              <a:t>  </a:t>
            </a:r>
            <a:endParaRPr lang="en-US" sz="1600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baseline="0" dirty="0"/>
              <a:t>Historical Overall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1600" strike="noStrike" baseline="0" dirty="0"/>
            </a:br>
            <a:r>
              <a:rPr lang="en-US" sz="1600" strike="noStrike" baseline="0" dirty="0"/>
              <a:t>May 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trike="noStrike" dirty="0">
                <a:solidFill>
                  <a:schemeClr val="accent2"/>
                </a:solidFill>
              </a:rPr>
              <a:t>Mean: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233,644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000" b="1" strike="noStrike" dirty="0">
                <a:solidFill>
                  <a:schemeClr val="accent2"/>
                </a:solidFill>
              </a:rPr>
              <a:t>MW*s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trike="noStrike" dirty="0">
                <a:solidFill>
                  <a:schemeClr val="accent2"/>
                </a:solidFill>
              </a:rPr>
              <a:t>Max: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295,647</a:t>
            </a:r>
            <a:r>
              <a:rPr lang="en-US" sz="3600" dirty="0"/>
              <a:t> </a:t>
            </a:r>
            <a:r>
              <a:rPr lang="en-US" sz="2000" b="1" strike="noStrike" dirty="0">
                <a:solidFill>
                  <a:schemeClr val="accent2"/>
                </a:solidFill>
              </a:rPr>
              <a:t>MW*s</a:t>
            </a:r>
            <a:r>
              <a:rPr lang="en-US" sz="20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2000" strike="noStrike" dirty="0">
                <a:solidFill>
                  <a:schemeClr val="accent2"/>
                </a:solidFill>
              </a:rPr>
              <a:t>on May 15</a:t>
            </a:r>
            <a:r>
              <a:rPr lang="en-US" sz="20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2000" strike="noStrike" dirty="0">
                <a:solidFill>
                  <a:schemeClr val="accent2"/>
                </a:solidFill>
              </a:rPr>
              <a:t> </a:t>
            </a:r>
            <a:endParaRPr lang="en-US" sz="2000" b="1" strike="noStrike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trike="noStrike" dirty="0">
                <a:solidFill>
                  <a:schemeClr val="accent2"/>
                </a:solidFill>
              </a:rPr>
              <a:t>Min: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156,068</a:t>
            </a:r>
            <a:r>
              <a:rPr lang="en-US" sz="3600" dirty="0"/>
              <a:t> </a:t>
            </a:r>
            <a:r>
              <a:rPr lang="en-US" sz="2000" b="1" strike="noStrike" dirty="0">
                <a:solidFill>
                  <a:schemeClr val="accent2"/>
                </a:solidFill>
              </a:rPr>
              <a:t>MW*s</a:t>
            </a:r>
            <a:r>
              <a:rPr lang="en-US" sz="2000" b="1" strike="noStrike" baseline="0" dirty="0">
                <a:solidFill>
                  <a:schemeClr val="accent2"/>
                </a:solidFill>
              </a:rPr>
              <a:t> </a:t>
            </a:r>
            <a:r>
              <a:rPr lang="en-US" sz="2000" b="1" strike="noStrike" dirty="0">
                <a:solidFill>
                  <a:schemeClr val="accent2"/>
                </a:solidFill>
              </a:rPr>
              <a:t> </a:t>
            </a:r>
            <a:r>
              <a:rPr lang="en-US" sz="2000" strike="noStrike" dirty="0">
                <a:solidFill>
                  <a:schemeClr val="accent2"/>
                </a:solidFill>
              </a:rPr>
              <a:t>on May 4</a:t>
            </a:r>
            <a:r>
              <a:rPr lang="en-US" sz="20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2000" strike="noStrike" dirty="0">
                <a:solidFill>
                  <a:schemeClr val="accent2"/>
                </a:solidFill>
              </a:rPr>
              <a:t> </a:t>
            </a:r>
            <a:endParaRPr lang="en-US" sz="2000" b="1" strike="no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1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Summary of ERCOT inertia for the previous 10 years. Lowest inertia this year was on March 18th.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5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t">
              <a:buNone/>
            </a:pPr>
            <a:endParaRPr lang="en-US" dirty="0">
              <a:effectLst/>
              <a:latin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72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93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15.31</a:t>
            </a:r>
            <a:r>
              <a:rPr lang="en-US" sz="1800" dirty="0"/>
              <a:t> </a:t>
            </a:r>
            <a:r>
              <a:rPr lang="en-US" sz="1800" dirty="0" err="1"/>
              <a:t>mHz</a:t>
            </a:r>
            <a:r>
              <a:rPr lang="en-US" sz="1800" dirty="0"/>
              <a:t> on avg for May 2025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44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6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41,612,149</a:t>
            </a:r>
            <a:r>
              <a:rPr lang="en-US" sz="1800" dirty="0"/>
              <a:t> </a:t>
            </a:r>
            <a:r>
              <a:rPr lang="en-US" sz="1200" b="1" dirty="0">
                <a:solidFill>
                  <a:schemeClr val="accent2"/>
                </a:solidFill>
              </a:rPr>
              <a:t>MWh</a:t>
            </a:r>
            <a:endParaRPr lang="en-US" sz="1200" b="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18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9,267,483</a:t>
            </a:r>
            <a:r>
              <a:rPr lang="en-US" sz="1800" dirty="0"/>
              <a:t> </a:t>
            </a:r>
            <a:r>
              <a:rPr lang="en-US" sz="1000" b="1" dirty="0">
                <a:solidFill>
                  <a:schemeClr val="accent2"/>
                </a:solidFill>
              </a:rPr>
              <a:t>MWh</a:t>
            </a:r>
          </a:p>
          <a:p>
            <a:pPr lvl="1"/>
            <a:endParaRPr lang="en-US" sz="1000" b="1" dirty="0">
              <a:solidFill>
                <a:schemeClr val="accent2"/>
              </a:solidFill>
            </a:endParaRPr>
          </a:p>
          <a:p>
            <a:pPr lvl="1"/>
            <a:endParaRPr lang="en-US" sz="10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11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5061682-25A7-2F16-7521-EC1DF3FB8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0" y="-230188"/>
            <a:ext cx="8229600" cy="1143000"/>
          </a:xfrm>
        </p:spPr>
        <p:txBody>
          <a:bodyPr/>
          <a:lstStyle>
            <a:lvl1pPr>
              <a:defRPr sz="2400" b="1" i="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079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6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72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0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4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1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2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07/10/25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6/05/2025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6/8/2023</a:t>
            </a:r>
          </a:p>
          <a:p>
            <a:pPr algn="l"/>
            <a:endParaRPr lang="en-US" sz="1050" dirty="0"/>
          </a:p>
          <a:p>
            <a:pPr algn="l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4143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  <p:sldLayoutId id="2147493499" r:id="rId2"/>
    <p:sldLayoutId id="2147493500" r:id="rId3"/>
    <p:sldLayoutId id="2147493501" r:id="rId4"/>
    <p:sldLayoutId id="2147493502" r:id="rId5"/>
    <p:sldLayoutId id="2147493503" r:id="rId6"/>
    <p:sldLayoutId id="2147493504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dirty="0"/>
                <a:t>Chair: Chad Mulholland, NRG</a:t>
              </a:r>
            </a:p>
            <a:p>
              <a:r>
                <a:rPr lang="en-US" sz="2000" dirty="0"/>
                <a:t>Vice Chair: </a:t>
              </a:r>
              <a:r>
                <a:rPr lang="en-US" sz="1800" dirty="0"/>
                <a:t>N/A</a:t>
              </a:r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July 10</a:t>
              </a:r>
              <a:r>
                <a:rPr lang="en-US" baseline="30000" dirty="0"/>
                <a:t>th</a:t>
              </a:r>
              <a:r>
                <a:rPr lang="en-US" dirty="0"/>
                <a:t>, 2025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Time Error Corrections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B51529-0D6D-0C94-E8ED-C32CD9BAF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30" y="837975"/>
            <a:ext cx="8535140" cy="508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BDF971-C9C4-7B0B-5010-7122579F8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30" y="837975"/>
            <a:ext cx="8535140" cy="507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 from Wind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4ACAF-000A-45E6-8E92-E88039BEE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64" y="798348"/>
            <a:ext cx="8459536" cy="517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% Energy from Wind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71A012-6B6B-3E8B-14D1-DE03F51A5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09" y="877603"/>
            <a:ext cx="8461981" cy="51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 from Solar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03C93A-6FA8-BB09-841E-7FEA5CFAE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64" y="837975"/>
            <a:ext cx="8423326" cy="507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% Energy from Solar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ABBD2C-D15D-905A-E704-0BD43907E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09" y="837975"/>
            <a:ext cx="8461981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Daily Minimum System Inertia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582E8C-5B8C-78B8-DB52-6D08E3914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57" y="837975"/>
            <a:ext cx="8455885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84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/>
              <a:t>ERCOT Inertia Trend</a:t>
            </a:r>
            <a:endParaRPr lang="en-US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06DCD7-9CB1-7D00-A45D-F96EFB35E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652" y="1104575"/>
            <a:ext cx="7255677" cy="464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0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/>
            <a:r>
              <a:rPr lang="en-US" sz="2000" dirty="0"/>
              <a:t>Meeting Minutes</a:t>
            </a:r>
            <a:endParaRPr lang="en-US" sz="1600" kern="0" dirty="0"/>
          </a:p>
          <a:p>
            <a:pPr lvl="2"/>
            <a:r>
              <a:rPr lang="en-US" sz="1600" kern="0" dirty="0"/>
              <a:t>Ancillary Service Methodology for 2026</a:t>
            </a:r>
          </a:p>
          <a:p>
            <a:pPr lvl="3"/>
            <a:r>
              <a:rPr lang="en-US" sz="1600" kern="0" dirty="0"/>
              <a:t>Preliminary data and analysis; target TAC approval in August 2025</a:t>
            </a:r>
          </a:p>
          <a:p>
            <a:pPr lvl="2"/>
            <a:r>
              <a:rPr lang="en-US" sz="1600" b="0" kern="0" dirty="0">
                <a:solidFill>
                  <a:srgbClr val="2D3338"/>
                </a:solidFill>
                <a:effectLst/>
                <a:latin typeface="arial" panose="020B0604020202020204" pitchFamily="34" charset="0"/>
              </a:rPr>
              <a:t>Large Load Threshold Analysis</a:t>
            </a:r>
          </a:p>
          <a:p>
            <a:pPr lvl="3"/>
            <a:r>
              <a:rPr lang="en-US" sz="1600" kern="0" dirty="0">
                <a:solidFill>
                  <a:srgbClr val="2D3338"/>
                </a:solidFill>
                <a:latin typeface="arial" panose="020B0604020202020204" pitchFamily="34" charset="0"/>
              </a:rPr>
              <a:t>Topic overview, similar to ERCOT Workshop from 6/13/25</a:t>
            </a:r>
            <a:endParaRPr lang="en-US" sz="1600" b="0" kern="0" dirty="0">
              <a:solidFill>
                <a:srgbClr val="2D3338"/>
              </a:solidFill>
              <a:effectLst/>
              <a:latin typeface="arial" panose="020B0604020202020204" pitchFamily="34" charset="0"/>
            </a:endParaRPr>
          </a:p>
          <a:p>
            <a:pPr lvl="2"/>
            <a:r>
              <a:rPr lang="en-US" sz="1600" kern="0" dirty="0">
                <a:solidFill>
                  <a:srgbClr val="2D3338"/>
                </a:solidFill>
                <a:latin typeface="arial" panose="020B0604020202020204" pitchFamily="34" charset="0"/>
              </a:rPr>
              <a:t>Updated Operating Guides for RTC+B</a:t>
            </a:r>
          </a:p>
          <a:p>
            <a:pPr lvl="3"/>
            <a:r>
              <a:rPr lang="en-US" sz="1600" kern="0" dirty="0">
                <a:solidFill>
                  <a:srgbClr val="2D3338"/>
                </a:solidFill>
                <a:latin typeface="arial" panose="020B0604020202020204" pitchFamily="34" charset="0"/>
              </a:rPr>
              <a:t>Define Total Governor Control Capability and connect definition to ESR qualification for RRS-PFR</a:t>
            </a:r>
          </a:p>
          <a:p>
            <a:pPr lvl="3"/>
            <a:r>
              <a:rPr lang="en-US" sz="1600" kern="0" dirty="0">
                <a:solidFill>
                  <a:srgbClr val="2D3338"/>
                </a:solidFill>
                <a:latin typeface="arial" panose="020B0604020202020204" pitchFamily="34" charset="0"/>
              </a:rPr>
              <a:t>Examples provided for ESR AS performance expectations</a:t>
            </a:r>
          </a:p>
          <a:p>
            <a:pPr marL="1371600" lvl="3" indent="0">
              <a:buNone/>
            </a:pPr>
            <a:endParaRPr lang="en-US" sz="1200" b="0" kern="0" dirty="0">
              <a:solidFill>
                <a:srgbClr val="2D3338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en-US" sz="2000" dirty="0"/>
              <a:t>BAL-001-TRE-2 FMEs and IMFR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No FMEs in the month of May</a:t>
            </a:r>
          </a:p>
          <a:p>
            <a:pPr marL="914400" marR="0" lvl="2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600" dirty="0">
              <a:solidFill>
                <a:prstClr val="black"/>
              </a:solidFill>
              <a:latin typeface="Arial"/>
            </a:endParaRPr>
          </a:p>
          <a:p>
            <a:pPr lvl="1"/>
            <a:r>
              <a:rPr lang="en-US" sz="2000" dirty="0"/>
              <a:t>Frequency Control Report</a:t>
            </a:r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2186" y="5986823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455 MW/0.1 Hz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C1FEA1-2491-CA87-E63B-86C0399AE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68" y="720762"/>
            <a:ext cx="8669263" cy="51744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417CD2-E3FD-E966-A0CD-8A3F6A723086}"/>
              </a:ext>
            </a:extLst>
          </p:cNvPr>
          <p:cNvSpPr/>
          <p:nvPr/>
        </p:nvSpPr>
        <p:spPr>
          <a:xfrm>
            <a:off x="6577983" y="4287712"/>
            <a:ext cx="2092960" cy="512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IMFR Performance currently</a:t>
            </a:r>
          </a:p>
          <a:p>
            <a:pPr algn="ctr"/>
            <a:r>
              <a:rPr lang="en-US" sz="1100" dirty="0"/>
              <a:t> 1638.33 MW/0.1HZ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2025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CPS1 Performance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550A48-D290-ED56-4E8C-C5CE40017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09" y="773962"/>
            <a:ext cx="8461981" cy="51696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577654-6721-6BA3-C928-C60E859E6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221" y="773962"/>
            <a:ext cx="3724979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RMS1 Performance of ERCOT Frequency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056E69-BD85-1DAD-F9B6-D07830225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09" y="761769"/>
            <a:ext cx="8461981" cy="518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Frequency Profile Analysis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964381-9C35-D931-13C3-E6B69535B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57" y="801397"/>
            <a:ext cx="8455885" cy="515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c34af464-7aa1-4edd-9be4-83dffc1cb926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20278</TotalTime>
  <Words>396</Words>
  <Application>Microsoft Office PowerPoint</Application>
  <PresentationFormat>On-screen Show (4:3)</PresentationFormat>
  <Paragraphs>74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</vt:lpstr>
      <vt:lpstr>Calibri</vt:lpstr>
      <vt:lpstr>Roboto</vt:lpstr>
      <vt:lpstr>Times New Roman</vt:lpstr>
      <vt:lpstr>Office Theme</vt:lpstr>
      <vt:lpstr>Custom Design</vt:lpstr>
      <vt:lpstr>1_Office Theme</vt:lpstr>
      <vt:lpstr>PowerPoint Presentation</vt:lpstr>
      <vt:lpstr>Report Overview &amp; Notes</vt:lpstr>
      <vt:lpstr>Frequency Measurable Events Performance</vt:lpstr>
      <vt:lpstr>Interconnection Minimum Frequency Response (IMFR) Performance</vt:lpstr>
      <vt:lpstr>PowerPoint Presentation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  <vt:lpstr>ERCOT Daily Minimum System Inertia</vt:lpstr>
      <vt:lpstr>ERCOT Inertia Trend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Mulholland, Chad</cp:lastModifiedBy>
  <cp:revision>932</cp:revision>
  <cp:lastPrinted>2021-08-03T14:43:19Z</cp:lastPrinted>
  <dcterms:created xsi:type="dcterms:W3CDTF">2010-04-12T23:12:02Z</dcterms:created>
  <dcterms:modified xsi:type="dcterms:W3CDTF">2025-07-09T18:25:02Z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2023-07-12T17:44:11Z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63e11289-6a55-4da5-bff3-6a8ee0b6bb8e</vt:lpwstr>
  </property>
  <property fmtid="{D5CDD505-2E9C-101B-9397-08002B2CF9AE}" pid="9" name="MSIP_Label_7084cbda-52b8-46fb-a7b7-cb5bd465ed85_ContentBits">
    <vt:lpwstr>0</vt:lpwstr>
  </property>
</Properties>
</file>