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3"/>
  </p:sldMasterIdLst>
  <p:notesMasterIdLst>
    <p:notesMasterId r:id="rId13"/>
  </p:notesMasterIdLst>
  <p:sldIdLst>
    <p:sldId id="256" r:id="rId4"/>
    <p:sldId id="276" r:id="rId5"/>
    <p:sldId id="274" r:id="rId6"/>
    <p:sldId id="280" r:id="rId7"/>
    <p:sldId id="275" r:id="rId8"/>
    <p:sldId id="278" r:id="rId9"/>
    <p:sldId id="279" r:id="rId10"/>
    <p:sldId id="281" r:id="rId11"/>
    <p:sldId id="2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5" d="100"/>
          <a:sy n="95" d="100"/>
        </p:scale>
        <p:origin x="119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A13450-4CF3-4745-9550-7541FFD94A2B}" type="datetimeFigureOut">
              <a:rPr lang="en-US" smtClean="0"/>
              <a:t>7/7/2025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32BAD7-6ACB-44F4-B36D-40EA5E0A9754}" type="slidenum">
              <a:rPr lang="en-US" smtClean="0"/>
              <a:t>‹#›</a:t>
            </a:fld>
            <a:endParaRPr lang="en-US" dirty="0"/>
          </a:p>
        </p:txBody>
      </p:sp>
    </p:spTree>
    <p:extLst>
      <p:ext uri="{BB962C8B-B14F-4D97-AF65-F5344CB8AC3E}">
        <p14:creationId xmlns:p14="http://schemas.microsoft.com/office/powerpoint/2010/main" val="163445173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1</a:t>
            </a:fld>
            <a:endParaRPr lang="en-US" dirty="0"/>
          </a:p>
        </p:txBody>
      </p:sp>
    </p:spTree>
    <p:extLst>
      <p:ext uri="{BB962C8B-B14F-4D97-AF65-F5344CB8AC3E}">
        <p14:creationId xmlns:p14="http://schemas.microsoft.com/office/powerpoint/2010/main" val="1325093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2</a:t>
            </a:fld>
            <a:endParaRPr lang="en-US" dirty="0"/>
          </a:p>
        </p:txBody>
      </p:sp>
    </p:spTree>
    <p:extLst>
      <p:ext uri="{BB962C8B-B14F-4D97-AF65-F5344CB8AC3E}">
        <p14:creationId xmlns:p14="http://schemas.microsoft.com/office/powerpoint/2010/main" val="1059159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3</a:t>
            </a:fld>
            <a:endParaRPr lang="en-US" dirty="0"/>
          </a:p>
        </p:txBody>
      </p:sp>
    </p:spTree>
    <p:extLst>
      <p:ext uri="{BB962C8B-B14F-4D97-AF65-F5344CB8AC3E}">
        <p14:creationId xmlns:p14="http://schemas.microsoft.com/office/powerpoint/2010/main" val="1806570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4</a:t>
            </a:fld>
            <a:endParaRPr lang="en-US" dirty="0"/>
          </a:p>
        </p:txBody>
      </p:sp>
    </p:spTree>
    <p:extLst>
      <p:ext uri="{BB962C8B-B14F-4D97-AF65-F5344CB8AC3E}">
        <p14:creationId xmlns:p14="http://schemas.microsoft.com/office/powerpoint/2010/main" val="254230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5</a:t>
            </a:fld>
            <a:endParaRPr lang="en-US" dirty="0"/>
          </a:p>
        </p:txBody>
      </p:sp>
    </p:spTree>
    <p:extLst>
      <p:ext uri="{BB962C8B-B14F-4D97-AF65-F5344CB8AC3E}">
        <p14:creationId xmlns:p14="http://schemas.microsoft.com/office/powerpoint/2010/main" val="4295466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6</a:t>
            </a:fld>
            <a:endParaRPr lang="en-US" dirty="0"/>
          </a:p>
        </p:txBody>
      </p:sp>
    </p:spTree>
    <p:extLst>
      <p:ext uri="{BB962C8B-B14F-4D97-AF65-F5344CB8AC3E}">
        <p14:creationId xmlns:p14="http://schemas.microsoft.com/office/powerpoint/2010/main" val="3246186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7</a:t>
            </a:fld>
            <a:endParaRPr lang="en-US" dirty="0"/>
          </a:p>
        </p:txBody>
      </p:sp>
    </p:spTree>
    <p:extLst>
      <p:ext uri="{BB962C8B-B14F-4D97-AF65-F5344CB8AC3E}">
        <p14:creationId xmlns:p14="http://schemas.microsoft.com/office/powerpoint/2010/main" val="2598024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8</a:t>
            </a:fld>
            <a:endParaRPr lang="en-US" dirty="0"/>
          </a:p>
        </p:txBody>
      </p:sp>
    </p:spTree>
    <p:extLst>
      <p:ext uri="{BB962C8B-B14F-4D97-AF65-F5344CB8AC3E}">
        <p14:creationId xmlns:p14="http://schemas.microsoft.com/office/powerpoint/2010/main" val="4049423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9</a:t>
            </a:fld>
            <a:endParaRPr lang="en-US" dirty="0"/>
          </a:p>
        </p:txBody>
      </p:sp>
    </p:spTree>
    <p:extLst>
      <p:ext uri="{BB962C8B-B14F-4D97-AF65-F5344CB8AC3E}">
        <p14:creationId xmlns:p14="http://schemas.microsoft.com/office/powerpoint/2010/main" val="4177202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400420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51693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753778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56458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24772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8129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7/08/2021</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14469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7/08/2021</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67051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7/08/2021</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31196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1569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226731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7/08/2021</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E3C8A-25C0-43C8-8B90-29268A384E92}" type="slidenum">
              <a:rPr lang="en-US" smtClean="0"/>
              <a:t>‹#›</a:t>
            </a:fld>
            <a:endParaRPr lang="en-US" dirty="0"/>
          </a:p>
        </p:txBody>
      </p:sp>
    </p:spTree>
    <p:extLst>
      <p:ext uri="{BB962C8B-B14F-4D97-AF65-F5344CB8AC3E}">
        <p14:creationId xmlns:p14="http://schemas.microsoft.com/office/powerpoint/2010/main" val="1865201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42426"/>
            <a:ext cx="9144000" cy="2034229"/>
          </a:xfrm>
        </p:spPr>
        <p:txBody>
          <a:bodyPr/>
          <a:lstStyle/>
          <a:p>
            <a:r>
              <a:rPr lang="en-US" b="1" dirty="0"/>
              <a:t>Planning Working Group Update</a:t>
            </a:r>
          </a:p>
        </p:txBody>
      </p:sp>
      <p:sp>
        <p:nvSpPr>
          <p:cNvPr id="3" name="Subtitle 2"/>
          <p:cNvSpPr>
            <a:spLocks noGrp="1"/>
          </p:cNvSpPr>
          <p:nvPr>
            <p:ph type="subTitle" idx="1"/>
          </p:nvPr>
        </p:nvSpPr>
        <p:spPr>
          <a:xfrm>
            <a:off x="1524000" y="3044392"/>
            <a:ext cx="9144000" cy="2894202"/>
          </a:xfrm>
        </p:spPr>
        <p:txBody>
          <a:bodyPr>
            <a:noAutofit/>
          </a:bodyPr>
          <a:lstStyle/>
          <a:p>
            <a:r>
              <a:rPr lang="en-US" sz="2800" dirty="0"/>
              <a:t>to</a:t>
            </a:r>
          </a:p>
          <a:p>
            <a:pPr>
              <a:spcAft>
                <a:spcPts val="1000"/>
              </a:spcAft>
            </a:pPr>
            <a:r>
              <a:rPr lang="en-US" sz="2800" dirty="0"/>
              <a:t>The Reliability and Operations Subcommittee</a:t>
            </a:r>
          </a:p>
          <a:p>
            <a:r>
              <a:rPr lang="en-US" sz="2800" dirty="0"/>
              <a:t>Mina Turner, PLWG Chair</a:t>
            </a:r>
          </a:p>
          <a:p>
            <a:r>
              <a:rPr lang="en-US" sz="2800" dirty="0"/>
              <a:t>Kristin Cook, PLWG Vice-Chair</a:t>
            </a:r>
          </a:p>
          <a:p>
            <a:r>
              <a:rPr lang="en-US" sz="2800" dirty="0"/>
              <a:t> July 10</a:t>
            </a:r>
            <a:r>
              <a:rPr lang="en-US" sz="2800" baseline="30000" dirty="0"/>
              <a:t>th</a:t>
            </a:r>
            <a:r>
              <a:rPr lang="en-US" sz="2800" dirty="0"/>
              <a:t> ,  2025</a:t>
            </a:r>
          </a:p>
        </p:txBody>
      </p:sp>
    </p:spTree>
    <p:extLst>
      <p:ext uri="{BB962C8B-B14F-4D97-AF65-F5344CB8AC3E}">
        <p14:creationId xmlns:p14="http://schemas.microsoft.com/office/powerpoint/2010/main" val="1319244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088" y="1078754"/>
            <a:ext cx="11335824" cy="5602601"/>
          </a:xfrm>
        </p:spPr>
        <p:txBody>
          <a:bodyPr>
            <a:normAutofit/>
          </a:bodyPr>
          <a:lstStyle/>
          <a:p>
            <a:pPr marL="0" indent="0">
              <a:spcBef>
                <a:spcPts val="2400"/>
              </a:spcBef>
              <a:spcAft>
                <a:spcPts val="1200"/>
              </a:spcAft>
              <a:buNone/>
            </a:pPr>
            <a:r>
              <a:rPr lang="en-US" b="1" dirty="0">
                <a:cs typeface="Times New Roman" panose="02020603050405020304" pitchFamily="18" charset="0"/>
              </a:rPr>
              <a:t>PGRR 122 - Reliability Performance Criteria for Loss of Load</a:t>
            </a:r>
            <a:endParaRPr lang="en-US" dirty="0">
              <a:latin typeface="Calibri" panose="020F0502020204030204" pitchFamily="34" charset="0"/>
              <a:ea typeface="Calibri" panose="020F0502020204030204" pitchFamily="34" charset="0"/>
              <a:cs typeface="Calibri" panose="020F0502020204030204" pitchFamily="34" charset="0"/>
            </a:endParaRP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Discussion occurred at the large load workshop about possible ride-through requirements.</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ERCOT is still contemplating comments for PGRR 122 but is not ready to file them as yet.</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Need for extensive comments including language changes beyond the change in load trip amount. </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The focus is on criteria and not assumptions or modeling process.</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ERCOT agreed to table the PGRR 122 at PLWG.</a:t>
            </a:r>
          </a:p>
          <a:p>
            <a:pPr marL="457200" lvl="1" indent="0">
              <a:lnSpc>
                <a:spcPct val="125000"/>
              </a:lnSpc>
              <a:spcBef>
                <a:spcPts val="0"/>
              </a:spcBef>
              <a:buNone/>
            </a:pPr>
            <a:endParaRPr lang="en-US" sz="2200" dirty="0">
              <a:latin typeface="Calibri" panose="020F0502020204030204" pitchFamily="34" charset="0"/>
              <a:ea typeface="Calibri" panose="020F0502020204030204" pitchFamily="34" charset="0"/>
              <a:cs typeface="Calibri" panose="020F0502020204030204" pitchFamily="34" charset="0"/>
            </a:endParaRPr>
          </a:p>
          <a:p>
            <a:pPr marL="457200" lvl="1" indent="0">
              <a:lnSpc>
                <a:spcPct val="125000"/>
              </a:lnSpc>
              <a:spcBef>
                <a:spcPts val="0"/>
              </a:spcBef>
              <a:buNone/>
            </a:pPr>
            <a:r>
              <a:rPr lang="en-US" sz="2200" b="1" dirty="0">
                <a:latin typeface="Calibri" panose="020F0502020204030204" pitchFamily="34" charset="0"/>
                <a:ea typeface="Calibri" panose="020F0502020204030204" pitchFamily="34" charset="0"/>
                <a:cs typeface="Calibri" panose="020F0502020204030204" pitchFamily="34" charset="0"/>
              </a:rPr>
              <a:t>Note: Looking for a joint discussion with the LLWG regarding PGRR 122 and ride-through requirements</a:t>
            </a:r>
            <a:endParaRPr lang="en-US" b="1" dirty="0">
              <a:cs typeface="Times New Roman" panose="02020603050405020304" pitchFamily="18" charset="0"/>
            </a:endParaRPr>
          </a:p>
          <a:p>
            <a:pPr marL="800100" lvl="1" indent="-342900">
              <a:lnSpc>
                <a:spcPct val="115000"/>
              </a:lnSpc>
              <a:spcBef>
                <a:spcPts val="0"/>
              </a:spcBef>
              <a:buFont typeface="Symbol" panose="05050102010706020507" pitchFamily="18" charset="2"/>
              <a:buChar char=""/>
            </a:pPr>
            <a:endParaRPr lang="en-US"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27705"/>
            <a:ext cx="5837903" cy="1325563"/>
          </a:xfrm>
        </p:spPr>
        <p:txBody>
          <a:bodyPr>
            <a:noAutofit/>
          </a:bodyPr>
          <a:lstStyle/>
          <a:p>
            <a:pPr algn="ctr"/>
            <a:r>
              <a:rPr lang="en-US" b="1" dirty="0"/>
              <a:t>PLWG Update</a:t>
            </a:r>
          </a:p>
        </p:txBody>
      </p:sp>
    </p:spTree>
    <p:extLst>
      <p:ext uri="{BB962C8B-B14F-4D97-AF65-F5344CB8AC3E}">
        <p14:creationId xmlns:p14="http://schemas.microsoft.com/office/powerpoint/2010/main" val="2819985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F73684-D1C4-F97A-8D9A-68B5DD7C89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BC4143-8CE4-521F-FD5B-B9C4BC256DC2}"/>
              </a:ext>
            </a:extLst>
          </p:cNvPr>
          <p:cNvSpPr>
            <a:spLocks noGrp="1"/>
          </p:cNvSpPr>
          <p:nvPr>
            <p:ph type="title"/>
          </p:nvPr>
        </p:nvSpPr>
        <p:spPr>
          <a:xfrm>
            <a:off x="3079481" y="0"/>
            <a:ext cx="5837903" cy="1325563"/>
          </a:xfrm>
        </p:spPr>
        <p:txBody>
          <a:bodyPr>
            <a:noAutofit/>
          </a:bodyPr>
          <a:lstStyle/>
          <a:p>
            <a:pPr algn="ctr"/>
            <a:r>
              <a:rPr lang="en-US" b="1" dirty="0"/>
              <a:t>PLWG Update</a:t>
            </a:r>
          </a:p>
        </p:txBody>
      </p:sp>
      <p:sp>
        <p:nvSpPr>
          <p:cNvPr id="6" name="Content Placeholder 2">
            <a:extLst>
              <a:ext uri="{FF2B5EF4-FFF2-40B4-BE49-F238E27FC236}">
                <a16:creationId xmlns:a16="http://schemas.microsoft.com/office/drawing/2014/main" id="{2DBB9772-6738-3638-C9DE-90EDC556A69D}"/>
              </a:ext>
            </a:extLst>
          </p:cNvPr>
          <p:cNvSpPr txBox="1">
            <a:spLocks/>
          </p:cNvSpPr>
          <p:nvPr/>
        </p:nvSpPr>
        <p:spPr>
          <a:xfrm>
            <a:off x="559463" y="1276887"/>
            <a:ext cx="11407372" cy="4838778"/>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400"/>
              </a:spcBef>
              <a:spcAft>
                <a:spcPts val="1200"/>
              </a:spcAft>
              <a:buNone/>
            </a:pPr>
            <a:r>
              <a:rPr lang="en-US" sz="3000" b="1" dirty="0">
                <a:cs typeface="Times New Roman" panose="02020603050405020304" pitchFamily="18" charset="0"/>
              </a:rPr>
              <a:t>NPRR 1272- Voltage Support at Private Use Networks</a:t>
            </a:r>
          </a:p>
          <a:p>
            <a:pPr lvl="1">
              <a:lnSpc>
                <a:spcPct val="125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Oxy’s comments on May 20</a:t>
            </a:r>
            <a:r>
              <a:rPr lang="en-US" baseline="30000" dirty="0">
                <a:latin typeface="Calibri" panose="020F0502020204030204" pitchFamily="34" charset="0"/>
                <a:ea typeface="Calibri" panose="020F0502020204030204" pitchFamily="34" charset="0"/>
                <a:cs typeface="Calibri" panose="020F0502020204030204" pitchFamily="34" charset="0"/>
              </a:rPr>
              <a:t>th</a:t>
            </a:r>
            <a:r>
              <a:rPr lang="en-US" dirty="0">
                <a:latin typeface="Calibri" panose="020F0502020204030204" pitchFamily="34" charset="0"/>
                <a:ea typeface="Calibri" panose="020F0502020204030204" pitchFamily="34" charset="0"/>
                <a:cs typeface="Calibri" panose="020F0502020204030204" pitchFamily="34" charset="0"/>
              </a:rPr>
              <a:t> were in response to ERCOT past concerns regarding load management and reactive power requirements. </a:t>
            </a:r>
          </a:p>
          <a:p>
            <a:pPr lvl="1">
              <a:lnSpc>
                <a:spcPct val="125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Oxy opposes ERCOT’s preferred solution (self limiting generator) as it affects grid reliability negatively during times of growth</a:t>
            </a:r>
          </a:p>
          <a:p>
            <a:pPr lvl="1">
              <a:lnSpc>
                <a:spcPct val="125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Oxy explained  the requirements and measurement points related to voltage support and reactive power and added there is a discrepancy in ERCOT’s application of the rectangle rule. Oxy believes the measurement is not at the POI and instead at the generator terminals.</a:t>
            </a:r>
          </a:p>
          <a:p>
            <a:pPr lvl="1">
              <a:lnSpc>
                <a:spcPct val="125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Discussion was tabled until the next meeting since the appropriate ERCOT representatives were not present.</a:t>
            </a:r>
          </a:p>
          <a:p>
            <a:pPr lvl="1">
              <a:lnSpc>
                <a:spcPct val="125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PLWG agreed to table NPRR 1272 for further discussion.</a:t>
            </a:r>
          </a:p>
          <a:p>
            <a:pPr marL="457200" lvl="1" indent="0">
              <a:lnSpc>
                <a:spcPct val="115000"/>
              </a:lnSpc>
              <a:spcBef>
                <a:spcPts val="0"/>
              </a:spcBef>
              <a:buNone/>
            </a:pPr>
            <a:endParaRPr lang="en-US" dirty="0">
              <a:latin typeface="Calibri" panose="020F0502020204030204" pitchFamily="34" charset="0"/>
              <a:ea typeface="Calibri" panose="020F0502020204030204" pitchFamily="34" charset="0"/>
              <a:cs typeface="Calibri" panose="020F0502020204030204" pitchFamily="34" charset="0"/>
            </a:endParaRPr>
          </a:p>
          <a:p>
            <a:pPr lvl="1">
              <a:lnSpc>
                <a:spcPct val="125000"/>
              </a:lnSpc>
              <a:spcBef>
                <a:spcPts val="0"/>
              </a:spcBef>
            </a:pPr>
            <a:endParaRPr lang="en-US" sz="2700" dirty="0">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15000"/>
              </a:lnSpc>
              <a:spcBef>
                <a:spcPts val="0"/>
              </a:spcBef>
              <a:buFont typeface="Symbol" panose="05050102010706020507" pitchFamily="18" charset="2"/>
              <a:buChar char=""/>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52674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F73684-D1C4-F97A-8D9A-68B5DD7C89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BC4143-8CE4-521F-FD5B-B9C4BC256DC2}"/>
              </a:ext>
            </a:extLst>
          </p:cNvPr>
          <p:cNvSpPr>
            <a:spLocks noGrp="1"/>
          </p:cNvSpPr>
          <p:nvPr>
            <p:ph type="title"/>
          </p:nvPr>
        </p:nvSpPr>
        <p:spPr>
          <a:xfrm>
            <a:off x="3079481" y="0"/>
            <a:ext cx="5837903" cy="1325563"/>
          </a:xfrm>
        </p:spPr>
        <p:txBody>
          <a:bodyPr>
            <a:noAutofit/>
          </a:bodyPr>
          <a:lstStyle/>
          <a:p>
            <a:pPr algn="ctr"/>
            <a:r>
              <a:rPr lang="en-US" b="1" dirty="0"/>
              <a:t>PLWG Update</a:t>
            </a:r>
          </a:p>
        </p:txBody>
      </p:sp>
      <p:sp>
        <p:nvSpPr>
          <p:cNvPr id="6" name="Content Placeholder 2">
            <a:extLst>
              <a:ext uri="{FF2B5EF4-FFF2-40B4-BE49-F238E27FC236}">
                <a16:creationId xmlns:a16="http://schemas.microsoft.com/office/drawing/2014/main" id="{2DBB9772-6738-3638-C9DE-90EDC556A69D}"/>
              </a:ext>
            </a:extLst>
          </p:cNvPr>
          <p:cNvSpPr txBox="1">
            <a:spLocks/>
          </p:cNvSpPr>
          <p:nvPr/>
        </p:nvSpPr>
        <p:spPr>
          <a:xfrm>
            <a:off x="559463" y="1276887"/>
            <a:ext cx="11407372" cy="483877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400"/>
              </a:spcBef>
              <a:spcAft>
                <a:spcPts val="1200"/>
              </a:spcAft>
              <a:buNone/>
            </a:pPr>
            <a:r>
              <a:rPr lang="en-US" b="1" dirty="0">
                <a:cs typeface="Times New Roman" panose="02020603050405020304" pitchFamily="18" charset="0"/>
              </a:rPr>
              <a:t>PGRR 124 - ESR Maintenance Exception to Modification</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Eric Goff, Tesla, mentioned that discussions with ERCOT have not taken place due to scheduling conflicts.</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Also noted that there has not been any negative feedback from stakeholders since this proposal was introduced. </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Tesla is ready to advance the proposal and hopes to meet with ERCOT over the next month.</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ERCOT acknowledged the need for more detailed on the proposed changes and mentioned there is already a process in place for some reviews.</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Further discussion anticipated to streamline the proposed changes.</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PGRR tabled at PLWG and aiming to have the necessary discussion between ERCOT and Tesla before the July PLWG</a:t>
            </a:r>
            <a:r>
              <a:rPr lang="en-US" sz="2700" dirty="0">
                <a:latin typeface="Calibri" panose="020F0502020204030204" pitchFamily="34" charset="0"/>
                <a:ea typeface="Calibri" panose="020F0502020204030204" pitchFamily="34" charset="0"/>
                <a:cs typeface="Calibri" panose="020F0502020204030204" pitchFamily="34" charset="0"/>
              </a:rPr>
              <a:t>.</a:t>
            </a:r>
          </a:p>
          <a:p>
            <a:pPr marL="457200" lvl="1" indent="0">
              <a:lnSpc>
                <a:spcPct val="115000"/>
              </a:lnSpc>
              <a:spcBef>
                <a:spcPts val="0"/>
              </a:spcBef>
              <a:buNone/>
            </a:pPr>
            <a:endParaRPr lang="en-US" dirty="0">
              <a:latin typeface="Calibri" panose="020F0502020204030204" pitchFamily="34" charset="0"/>
              <a:ea typeface="Calibri" panose="020F0502020204030204" pitchFamily="34" charset="0"/>
              <a:cs typeface="Calibri" panose="020F0502020204030204" pitchFamily="34" charset="0"/>
            </a:endParaRPr>
          </a:p>
          <a:p>
            <a:pPr lvl="1">
              <a:lnSpc>
                <a:spcPct val="125000"/>
              </a:lnSpc>
              <a:spcBef>
                <a:spcPts val="0"/>
              </a:spcBef>
            </a:pPr>
            <a:endParaRPr lang="en-US" sz="2700" dirty="0">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15000"/>
              </a:lnSpc>
              <a:spcBef>
                <a:spcPts val="0"/>
              </a:spcBef>
              <a:buFont typeface="Symbol" panose="05050102010706020507" pitchFamily="18" charset="2"/>
              <a:buChar char=""/>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68101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F56CCE-9DA4-728F-B5DA-0F3A80647689}"/>
              </a:ext>
            </a:extLst>
          </p:cNvPr>
          <p:cNvSpPr>
            <a:spLocks noGrp="1"/>
          </p:cNvSpPr>
          <p:nvPr>
            <p:ph idx="1"/>
          </p:nvPr>
        </p:nvSpPr>
        <p:spPr>
          <a:xfrm>
            <a:off x="523567" y="1057992"/>
            <a:ext cx="10950677" cy="4488698"/>
          </a:xfrm>
        </p:spPr>
        <p:txBody>
          <a:bodyPr>
            <a:normAutofit lnSpcReduction="10000"/>
          </a:bodyPr>
          <a:lstStyle/>
          <a:p>
            <a:pPr marL="0" indent="0">
              <a:lnSpc>
                <a:spcPct val="115000"/>
              </a:lnSpc>
              <a:spcBef>
                <a:spcPts val="0"/>
              </a:spcBef>
              <a:buFont typeface="Arial" panose="020B0604020202020204" pitchFamily="34" charset="0"/>
              <a:buNone/>
            </a:pPr>
            <a:r>
              <a:rPr lang="en-US" b="1" dirty="0">
                <a:cs typeface="Times New Roman" panose="02020603050405020304" pitchFamily="18" charset="0"/>
              </a:rPr>
              <a:t>NPRR 1274- RPG Estimated Capital Cost Thresholds of Proposed Transmission Project</a:t>
            </a:r>
          </a:p>
          <a:p>
            <a:pPr marL="0" indent="0">
              <a:lnSpc>
                <a:spcPct val="115000"/>
              </a:lnSpc>
              <a:spcBef>
                <a:spcPts val="0"/>
              </a:spcBef>
              <a:buFont typeface="Arial" panose="020B0604020202020204" pitchFamily="34" charset="0"/>
              <a:buNone/>
            </a:pPr>
            <a:endParaRPr lang="en-US" sz="2400" b="1" dirty="0">
              <a:cs typeface="Times New Roman" panose="02020603050405020304" pitchFamily="18" charset="0"/>
            </a:endParaRPr>
          </a:p>
          <a:p>
            <a:pPr lvl="1">
              <a:lnSpc>
                <a:spcPct val="10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ERCOT presented the proposed change of limits based on Consumer Price Index (CPI), an increase of 35-40 %.</a:t>
            </a:r>
          </a:p>
          <a:p>
            <a:pPr lvl="1">
              <a:lnSpc>
                <a:spcPct val="10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ERCOT reported that there have been internal discussion regarding the joint TSP and Oncor comments and would like the NPRR tabled another month to resolve comments.</a:t>
            </a:r>
          </a:p>
          <a:p>
            <a:pPr lvl="1">
              <a:lnSpc>
                <a:spcPct val="10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TEBA presented their comments. They propose accepting the doubling of the dollar limit as proposed by Oncor in exchange for including review of grid enhancing technologies as part of the reliability upgrades. Also, ongoing review of grid enhancing technologies was suggested. </a:t>
            </a:r>
          </a:p>
          <a:p>
            <a:pPr lvl="1">
              <a:lnSpc>
                <a:spcPct val="10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PLWG agreed to table NPRR 1274 to July PLWG meeting.</a:t>
            </a:r>
          </a:p>
          <a:p>
            <a:pPr marL="0" indent="0">
              <a:lnSpc>
                <a:spcPct val="115000"/>
              </a:lnSpc>
              <a:spcBef>
                <a:spcPts val="0"/>
              </a:spcBef>
              <a:buNone/>
            </a:pPr>
            <a:endParaRPr lang="en-US" sz="2900" b="1" dirty="0">
              <a:cs typeface="Times New Roman" panose="02020603050405020304" pitchFamily="18" charset="0"/>
            </a:endParaRPr>
          </a:p>
          <a:p>
            <a:pPr marL="0" indent="0">
              <a:lnSpc>
                <a:spcPct val="115000"/>
              </a:lnSpc>
              <a:spcBef>
                <a:spcPts val="0"/>
              </a:spcBef>
              <a:buNone/>
            </a:pPr>
            <a:endParaRPr lang="en-US" sz="2900" dirty="0">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5" name="Title 1">
            <a:extLst>
              <a:ext uri="{FF2B5EF4-FFF2-40B4-BE49-F238E27FC236}">
                <a16:creationId xmlns:a16="http://schemas.microsoft.com/office/drawing/2014/main" id="{C5A50E81-EF80-C5FA-1656-F100597D87A8}"/>
              </a:ext>
            </a:extLst>
          </p:cNvPr>
          <p:cNvSpPr>
            <a:spLocks noGrp="1"/>
          </p:cNvSpPr>
          <p:nvPr>
            <p:ph type="title"/>
          </p:nvPr>
        </p:nvSpPr>
        <p:spPr>
          <a:xfrm>
            <a:off x="838200" y="0"/>
            <a:ext cx="10515600" cy="1129378"/>
          </a:xfrm>
        </p:spPr>
        <p:txBody>
          <a:bodyPr>
            <a:noAutofit/>
          </a:bodyPr>
          <a:lstStyle/>
          <a:p>
            <a:pPr algn="ctr"/>
            <a:r>
              <a:rPr lang="en-US" b="1" dirty="0"/>
              <a:t>PLWG Update</a:t>
            </a:r>
          </a:p>
        </p:txBody>
      </p:sp>
    </p:spTree>
    <p:extLst>
      <p:ext uri="{BB962C8B-B14F-4D97-AF65-F5344CB8AC3E}">
        <p14:creationId xmlns:p14="http://schemas.microsoft.com/office/powerpoint/2010/main" val="1533239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F56CCE-9DA4-728F-B5DA-0F3A80647689}"/>
              </a:ext>
            </a:extLst>
          </p:cNvPr>
          <p:cNvSpPr>
            <a:spLocks noGrp="1"/>
          </p:cNvSpPr>
          <p:nvPr>
            <p:ph idx="1"/>
          </p:nvPr>
        </p:nvSpPr>
        <p:spPr>
          <a:xfrm>
            <a:off x="523567" y="1057992"/>
            <a:ext cx="10950677" cy="5101648"/>
          </a:xfrm>
        </p:spPr>
        <p:txBody>
          <a:bodyPr>
            <a:normAutofit/>
          </a:bodyPr>
          <a:lstStyle/>
          <a:p>
            <a:pPr marL="0" indent="0">
              <a:lnSpc>
                <a:spcPct val="115000"/>
              </a:lnSpc>
              <a:spcBef>
                <a:spcPts val="0"/>
              </a:spcBef>
              <a:buFont typeface="Arial" panose="020B0604020202020204" pitchFamily="34" charset="0"/>
              <a:buNone/>
            </a:pPr>
            <a:r>
              <a:rPr lang="en-US" b="1" dirty="0">
                <a:cs typeface="Times New Roman" panose="02020603050405020304" pitchFamily="18" charset="0"/>
              </a:rPr>
              <a:t>PGRR 126 – Guaranteed Reliability Load Process, (Related to NPRR1284)</a:t>
            </a:r>
          </a:p>
          <a:p>
            <a:pPr marL="0" indent="0">
              <a:lnSpc>
                <a:spcPct val="115000"/>
              </a:lnSpc>
              <a:spcBef>
                <a:spcPts val="0"/>
              </a:spcBef>
              <a:buFont typeface="Arial" panose="020B0604020202020204" pitchFamily="34" charset="0"/>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lvl="1">
              <a:lnSpc>
                <a:spcPct val="10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Presentation by Clayton Greer aimed at providing a bridging solution for large loads to connect early using back up generation or curtailment till the transmission projects are completed.</a:t>
            </a:r>
          </a:p>
          <a:p>
            <a:pPr lvl="1">
              <a:lnSpc>
                <a:spcPct val="10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If a load request is submitted that created an overload on the transmission system under contingency, then manual system adjustments allowed for backup generation to come on or load curtailment.</a:t>
            </a:r>
          </a:p>
          <a:p>
            <a:pPr lvl="1">
              <a:lnSpc>
                <a:spcPct val="10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Voluntary GRL agreements are limited to specific loads and contingencies.</a:t>
            </a:r>
          </a:p>
          <a:p>
            <a:pPr lvl="1">
              <a:lnSpc>
                <a:spcPct val="10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Discussion on potential issues like prolonged outages, mismatch topology in real time, the introduction of complexities in planning and operations processes. How will the curtailments be communicated and managed in real time.</a:t>
            </a:r>
          </a:p>
          <a:p>
            <a:pPr lvl="1">
              <a:lnSpc>
                <a:spcPct val="10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 PLWG agreed to table PGRR 126 till next PLWG meeting.</a:t>
            </a:r>
          </a:p>
          <a:p>
            <a:pPr marL="0" indent="0">
              <a:lnSpc>
                <a:spcPct val="115000"/>
              </a:lnSpc>
              <a:spcBef>
                <a:spcPts val="0"/>
              </a:spcBef>
              <a:buNone/>
            </a:pPr>
            <a:endParaRPr lang="en-US" sz="2900" b="1" dirty="0">
              <a:cs typeface="Times New Roman" panose="02020603050405020304" pitchFamily="18" charset="0"/>
            </a:endParaRPr>
          </a:p>
          <a:p>
            <a:pPr marL="0" indent="0">
              <a:lnSpc>
                <a:spcPct val="115000"/>
              </a:lnSpc>
              <a:spcBef>
                <a:spcPts val="0"/>
              </a:spcBef>
              <a:buNone/>
            </a:pPr>
            <a:endParaRPr lang="en-US" sz="2900" dirty="0">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5" name="Title 1">
            <a:extLst>
              <a:ext uri="{FF2B5EF4-FFF2-40B4-BE49-F238E27FC236}">
                <a16:creationId xmlns:a16="http://schemas.microsoft.com/office/drawing/2014/main" id="{C5A50E81-EF80-C5FA-1656-F100597D87A8}"/>
              </a:ext>
            </a:extLst>
          </p:cNvPr>
          <p:cNvSpPr>
            <a:spLocks noGrp="1"/>
          </p:cNvSpPr>
          <p:nvPr>
            <p:ph type="title"/>
          </p:nvPr>
        </p:nvSpPr>
        <p:spPr>
          <a:xfrm>
            <a:off x="838200" y="0"/>
            <a:ext cx="10515600" cy="1129378"/>
          </a:xfrm>
        </p:spPr>
        <p:txBody>
          <a:bodyPr>
            <a:noAutofit/>
          </a:bodyPr>
          <a:lstStyle/>
          <a:p>
            <a:pPr algn="ctr"/>
            <a:r>
              <a:rPr lang="en-US" b="1" dirty="0"/>
              <a:t>PLWG Update</a:t>
            </a:r>
          </a:p>
        </p:txBody>
      </p:sp>
    </p:spTree>
    <p:extLst>
      <p:ext uri="{BB962C8B-B14F-4D97-AF65-F5344CB8AC3E}">
        <p14:creationId xmlns:p14="http://schemas.microsoft.com/office/powerpoint/2010/main" val="270191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F56CCE-9DA4-728F-B5DA-0F3A80647689}"/>
              </a:ext>
            </a:extLst>
          </p:cNvPr>
          <p:cNvSpPr>
            <a:spLocks noGrp="1"/>
          </p:cNvSpPr>
          <p:nvPr>
            <p:ph idx="1"/>
          </p:nvPr>
        </p:nvSpPr>
        <p:spPr>
          <a:xfrm>
            <a:off x="523567" y="1057992"/>
            <a:ext cx="10950677" cy="5800008"/>
          </a:xfrm>
        </p:spPr>
        <p:txBody>
          <a:bodyPr>
            <a:normAutofit/>
          </a:bodyPr>
          <a:lstStyle/>
          <a:p>
            <a:pPr marL="0" indent="0">
              <a:lnSpc>
                <a:spcPct val="115000"/>
              </a:lnSpc>
              <a:spcBef>
                <a:spcPts val="0"/>
              </a:spcBef>
              <a:buFont typeface="Arial" panose="020B0604020202020204" pitchFamily="34" charset="0"/>
              <a:buNone/>
            </a:pPr>
            <a:r>
              <a:rPr lang="en-US" sz="2400" b="1" dirty="0">
                <a:cs typeface="Times New Roman" panose="02020603050405020304" pitchFamily="18" charset="0"/>
              </a:rPr>
              <a:t>NPRR 1280 – Establish Process for Permanent Bypass of Series Capacitor</a:t>
            </a:r>
            <a:endParaRPr lang="en-US" sz="1900" dirty="0">
              <a:latin typeface="Calibri" panose="020F0502020204030204" pitchFamily="34" charset="0"/>
              <a:ea typeface="Calibri" panose="020F0502020204030204" pitchFamily="34" charset="0"/>
              <a:cs typeface="Calibri" panose="020F0502020204030204" pitchFamily="34" charset="0"/>
            </a:endParaRPr>
          </a:p>
          <a:p>
            <a:pPr lvl="1">
              <a:lnSpc>
                <a:spcPct val="105000"/>
              </a:lnSpc>
              <a:spcBef>
                <a:spcPts val="0"/>
              </a:spcBef>
            </a:pPr>
            <a:r>
              <a:rPr lang="en-US" sz="1900" dirty="0">
                <a:latin typeface="Calibri" panose="020F0502020204030204" pitchFamily="34" charset="0"/>
                <a:ea typeface="Calibri" panose="020F0502020204030204" pitchFamily="34" charset="0"/>
                <a:cs typeface="Calibri" panose="020F0502020204030204" pitchFamily="34" charset="0"/>
              </a:rPr>
              <a:t>The NPRR proposes a process for permanently bypassing the existing series capacitors which today are being used for voltage support and improving transfer capability.</a:t>
            </a:r>
          </a:p>
          <a:p>
            <a:pPr lvl="1">
              <a:lnSpc>
                <a:spcPct val="105000"/>
              </a:lnSpc>
              <a:spcBef>
                <a:spcPts val="0"/>
              </a:spcBef>
            </a:pPr>
            <a:r>
              <a:rPr lang="en-US" sz="1900" dirty="0">
                <a:latin typeface="Calibri" panose="020F0502020204030204" pitchFamily="34" charset="0"/>
                <a:ea typeface="Calibri" panose="020F0502020204030204" pitchFamily="34" charset="0"/>
                <a:cs typeface="Calibri" panose="020F0502020204030204" pitchFamily="34" charset="0"/>
              </a:rPr>
              <a:t>There is acknowledgement that the need for the series capacitors might have diminished over time due to system upgrades. </a:t>
            </a:r>
          </a:p>
          <a:p>
            <a:pPr lvl="1">
              <a:lnSpc>
                <a:spcPct val="105000"/>
              </a:lnSpc>
              <a:spcBef>
                <a:spcPts val="0"/>
              </a:spcBef>
            </a:pPr>
            <a:r>
              <a:rPr lang="en-US" sz="1900" dirty="0">
                <a:latin typeface="Calibri" panose="020F0502020204030204" pitchFamily="34" charset="0"/>
                <a:ea typeface="Calibri" panose="020F0502020204030204" pitchFamily="34" charset="0"/>
                <a:cs typeface="Calibri" panose="020F0502020204030204" pitchFamily="34" charset="0"/>
              </a:rPr>
              <a:t>Process would require the TSP to conduct system stability and transfer capability studies and propose the retirement as a Tier 3 RPG project with potential reclassification to Tier 2 if necessary.</a:t>
            </a:r>
          </a:p>
          <a:p>
            <a:pPr lvl="1">
              <a:lnSpc>
                <a:spcPct val="105000"/>
              </a:lnSpc>
              <a:spcBef>
                <a:spcPts val="0"/>
              </a:spcBef>
            </a:pPr>
            <a:r>
              <a:rPr lang="en-US" sz="1900" dirty="0">
                <a:latin typeface="Calibri" panose="020F0502020204030204" pitchFamily="34" charset="0"/>
                <a:ea typeface="Calibri" panose="020F0502020204030204" pitchFamily="34" charset="0"/>
                <a:cs typeface="Calibri" panose="020F0502020204030204" pitchFamily="34" charset="0"/>
              </a:rPr>
              <a:t>Once the series capacitor is permanently retired the need for complex SSO studies will not be required. </a:t>
            </a:r>
          </a:p>
          <a:p>
            <a:pPr lvl="1">
              <a:lnSpc>
                <a:spcPct val="105000"/>
              </a:lnSpc>
              <a:spcBef>
                <a:spcPts val="0"/>
              </a:spcBef>
            </a:pPr>
            <a:r>
              <a:rPr lang="en-US" sz="1900" dirty="0">
                <a:latin typeface="Calibri" panose="020F0502020204030204" pitchFamily="34" charset="0"/>
                <a:ea typeface="Calibri" panose="020F0502020204030204" pitchFamily="34" charset="0"/>
                <a:cs typeface="Calibri" panose="020F0502020204030204" pitchFamily="34" charset="0"/>
              </a:rPr>
              <a:t>Concerns brought up that ERCOT’s role is crucial to conducting congestion analysis and understanding the implications to the transmission system. Need a more holistic analysis including economic, stability and congestion before making the decision to bypass. </a:t>
            </a:r>
          </a:p>
          <a:p>
            <a:pPr lvl="1">
              <a:lnSpc>
                <a:spcPct val="105000"/>
              </a:lnSpc>
              <a:spcBef>
                <a:spcPts val="0"/>
              </a:spcBef>
            </a:pPr>
            <a:r>
              <a:rPr lang="en-US" sz="1900" dirty="0">
                <a:latin typeface="Calibri" panose="020F0502020204030204" pitchFamily="34" charset="0"/>
                <a:ea typeface="Calibri" panose="020F0502020204030204" pitchFamily="34" charset="0"/>
                <a:cs typeface="Calibri" panose="020F0502020204030204" pitchFamily="34" charset="0"/>
              </a:rPr>
              <a:t>NPRR tabled for further comments by Lone Star Transmission and additional discussion at July PLWG.</a:t>
            </a:r>
            <a:endParaRPr lang="en-US" sz="2900" b="1" dirty="0">
              <a:cs typeface="Times New Roman" panose="02020603050405020304" pitchFamily="18" charset="0"/>
            </a:endParaRPr>
          </a:p>
          <a:p>
            <a:pPr marL="0" indent="0">
              <a:lnSpc>
                <a:spcPct val="115000"/>
              </a:lnSpc>
              <a:spcBef>
                <a:spcPts val="0"/>
              </a:spcBef>
              <a:buNone/>
            </a:pPr>
            <a:endParaRPr lang="en-US" sz="2400" b="1" dirty="0">
              <a:cs typeface="Times New Roman" panose="02020603050405020304" pitchFamily="18" charset="0"/>
            </a:endParaRPr>
          </a:p>
          <a:p>
            <a:pPr marL="0" indent="0">
              <a:lnSpc>
                <a:spcPct val="115000"/>
              </a:lnSpc>
              <a:spcBef>
                <a:spcPts val="0"/>
              </a:spcBef>
              <a:buNone/>
            </a:pPr>
            <a:endParaRPr lang="en-US" sz="2900" dirty="0">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5" name="Title 1">
            <a:extLst>
              <a:ext uri="{FF2B5EF4-FFF2-40B4-BE49-F238E27FC236}">
                <a16:creationId xmlns:a16="http://schemas.microsoft.com/office/drawing/2014/main" id="{C5A50E81-EF80-C5FA-1656-F100597D87A8}"/>
              </a:ext>
            </a:extLst>
          </p:cNvPr>
          <p:cNvSpPr>
            <a:spLocks noGrp="1"/>
          </p:cNvSpPr>
          <p:nvPr>
            <p:ph type="title"/>
          </p:nvPr>
        </p:nvSpPr>
        <p:spPr>
          <a:xfrm>
            <a:off x="838200" y="0"/>
            <a:ext cx="10515600" cy="1129378"/>
          </a:xfrm>
        </p:spPr>
        <p:txBody>
          <a:bodyPr>
            <a:noAutofit/>
          </a:bodyPr>
          <a:lstStyle/>
          <a:p>
            <a:pPr algn="ctr"/>
            <a:r>
              <a:rPr lang="en-US" b="1" dirty="0"/>
              <a:t>PLWG Update</a:t>
            </a:r>
          </a:p>
        </p:txBody>
      </p:sp>
    </p:spTree>
    <p:extLst>
      <p:ext uri="{BB962C8B-B14F-4D97-AF65-F5344CB8AC3E}">
        <p14:creationId xmlns:p14="http://schemas.microsoft.com/office/powerpoint/2010/main" val="1754057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F56CCE-9DA4-728F-B5DA-0F3A80647689}"/>
              </a:ext>
            </a:extLst>
          </p:cNvPr>
          <p:cNvSpPr>
            <a:spLocks noGrp="1"/>
          </p:cNvSpPr>
          <p:nvPr>
            <p:ph idx="1"/>
          </p:nvPr>
        </p:nvSpPr>
        <p:spPr>
          <a:xfrm>
            <a:off x="523567" y="1057992"/>
            <a:ext cx="10950677" cy="4237489"/>
          </a:xfrm>
        </p:spPr>
        <p:txBody>
          <a:bodyPr>
            <a:normAutofit/>
          </a:bodyPr>
          <a:lstStyle/>
          <a:p>
            <a:pPr marL="0" indent="0">
              <a:lnSpc>
                <a:spcPct val="115000"/>
              </a:lnSpc>
              <a:spcBef>
                <a:spcPts val="0"/>
              </a:spcBef>
              <a:buNone/>
            </a:pPr>
            <a:r>
              <a:rPr lang="en-US" sz="2400" b="1" dirty="0">
                <a:cs typeface="Times New Roman" panose="02020603050405020304" pitchFamily="18" charset="0"/>
              </a:rPr>
              <a:t>NPRR 1283 – Modification of SSR Mitigation Timeline</a:t>
            </a:r>
          </a:p>
          <a:p>
            <a:pPr lvl="1">
              <a:lnSpc>
                <a:spcPct val="105000"/>
              </a:lnSpc>
              <a:spcBef>
                <a:spcPts val="0"/>
              </a:spcBef>
            </a:pPr>
            <a:r>
              <a:rPr lang="en-US" sz="1900" dirty="0">
                <a:latin typeface="Calibri" panose="020F0502020204030204" pitchFamily="34" charset="0"/>
                <a:ea typeface="Calibri" panose="020F0502020204030204" pitchFamily="34" charset="0"/>
                <a:cs typeface="Calibri" panose="020F0502020204030204" pitchFamily="34" charset="0"/>
              </a:rPr>
              <a:t>The NPRR proposes to move the SSR study timeline and mitigation actions after transformer energization. The proposed aims to protect against SSFR risk by ensuring all the studies are complete before initial energization. </a:t>
            </a:r>
          </a:p>
          <a:p>
            <a:pPr lvl="1">
              <a:lnSpc>
                <a:spcPct val="105000"/>
              </a:lnSpc>
              <a:spcBef>
                <a:spcPts val="0"/>
              </a:spcBef>
            </a:pPr>
            <a:r>
              <a:rPr lang="en-US" sz="1900" dirty="0">
                <a:latin typeface="Calibri" panose="020F0502020204030204" pitchFamily="34" charset="0"/>
                <a:ea typeface="Calibri" panose="020F0502020204030204" pitchFamily="34" charset="0"/>
                <a:cs typeface="Calibri" panose="020F0502020204030204" pitchFamily="34" charset="0"/>
              </a:rPr>
              <a:t>ROS sent the proposal to PLWG for discussion since the SSR studies are being potentially moved up and compressed in an already tight schedule for the developers and could impact commercial operations date.</a:t>
            </a:r>
          </a:p>
          <a:p>
            <a:pPr lvl="1">
              <a:lnSpc>
                <a:spcPct val="105000"/>
              </a:lnSpc>
              <a:spcBef>
                <a:spcPts val="0"/>
              </a:spcBef>
            </a:pPr>
            <a:r>
              <a:rPr lang="en-US" sz="1900" dirty="0">
                <a:latin typeface="Calibri" panose="020F0502020204030204" pitchFamily="34" charset="0"/>
                <a:ea typeface="Calibri" panose="020F0502020204030204" pitchFamily="34" charset="0"/>
                <a:cs typeface="Calibri" panose="020F0502020204030204" pitchFamily="34" charset="0"/>
              </a:rPr>
              <a:t>During the discussion at PLWG it was decided to move this NPRR to ROS for further discussion from developers and possible vote.</a:t>
            </a:r>
          </a:p>
          <a:p>
            <a:pPr lvl="1">
              <a:lnSpc>
                <a:spcPct val="105000"/>
              </a:lnSpc>
              <a:spcBef>
                <a:spcPts val="0"/>
              </a:spcBef>
            </a:pPr>
            <a:endParaRPr lang="en-US" sz="2900" b="1" dirty="0">
              <a:cs typeface="Times New Roman" panose="02020603050405020304" pitchFamily="18" charset="0"/>
            </a:endParaRPr>
          </a:p>
          <a:p>
            <a:pPr marL="0" indent="0">
              <a:lnSpc>
                <a:spcPct val="115000"/>
              </a:lnSpc>
              <a:spcBef>
                <a:spcPts val="0"/>
              </a:spcBef>
              <a:buNone/>
            </a:pPr>
            <a:endParaRPr lang="en-US" sz="2400" b="1" dirty="0">
              <a:cs typeface="Times New Roman" panose="02020603050405020304" pitchFamily="18" charset="0"/>
            </a:endParaRPr>
          </a:p>
          <a:p>
            <a:pPr marL="0" indent="0">
              <a:lnSpc>
                <a:spcPct val="115000"/>
              </a:lnSpc>
              <a:spcBef>
                <a:spcPts val="0"/>
              </a:spcBef>
              <a:buNone/>
            </a:pPr>
            <a:endParaRPr lang="en-US" sz="2900" dirty="0">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5" name="Title 1">
            <a:extLst>
              <a:ext uri="{FF2B5EF4-FFF2-40B4-BE49-F238E27FC236}">
                <a16:creationId xmlns:a16="http://schemas.microsoft.com/office/drawing/2014/main" id="{C5A50E81-EF80-C5FA-1656-F100597D87A8}"/>
              </a:ext>
            </a:extLst>
          </p:cNvPr>
          <p:cNvSpPr>
            <a:spLocks noGrp="1"/>
          </p:cNvSpPr>
          <p:nvPr>
            <p:ph type="title"/>
          </p:nvPr>
        </p:nvSpPr>
        <p:spPr>
          <a:xfrm>
            <a:off x="838200" y="0"/>
            <a:ext cx="10515600" cy="1129378"/>
          </a:xfrm>
        </p:spPr>
        <p:txBody>
          <a:bodyPr>
            <a:noAutofit/>
          </a:bodyPr>
          <a:lstStyle/>
          <a:p>
            <a:pPr algn="ctr"/>
            <a:r>
              <a:rPr lang="en-US" b="1" dirty="0"/>
              <a:t>PLWG Update</a:t>
            </a:r>
          </a:p>
        </p:txBody>
      </p:sp>
    </p:spTree>
    <p:extLst>
      <p:ext uri="{BB962C8B-B14F-4D97-AF65-F5344CB8AC3E}">
        <p14:creationId xmlns:p14="http://schemas.microsoft.com/office/powerpoint/2010/main" val="1127424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Questions?</a:t>
            </a:r>
          </a:p>
        </p:txBody>
      </p:sp>
    </p:spTree>
    <p:extLst>
      <p:ext uri="{BB962C8B-B14F-4D97-AF65-F5344CB8AC3E}">
        <p14:creationId xmlns:p14="http://schemas.microsoft.com/office/powerpoint/2010/main" val="3317570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HMyNDU1MTE8L1VzZXJOYW1lPjxEYXRlVGltZT4yLzI0LzIwMjUgMTE6MjU6MTIgUE08L0RhdGVUaW1lPjxMYWJlbFN0cmluZz5BRVAgUHVibGljPC9MYWJlbFN0cmluZz48L2l0ZW0+PC9sYWJlbEhpc3Rvcnk+</Value>
</WrappedLabelHistory>
</file>

<file path=customXml/item2.xml><?xml version="1.0" encoding="utf-8"?>
<sisl xmlns:xsd="http://www.w3.org/2001/XMLSchema" xmlns:xsi="http://www.w3.org/2001/XMLSchema-instance" xmlns="http://www.boldonjames.com/2008/01/sie/internal/label" sislVersion="0" policy="e9c0b8d7-bdb4-4fd3-b62a-f50327aaefce" origin="userSelected">
  <element uid="c5f8eb12-5b27-439d-aaa6-3402af626fa3" value=""/>
  <element uid="d14f5c36-f44a-4315-b438-005cfe8f069f" value=""/>
</sisl>
</file>

<file path=customXml/itemProps1.xml><?xml version="1.0" encoding="utf-8"?>
<ds:datastoreItem xmlns:ds="http://schemas.openxmlformats.org/officeDocument/2006/customXml" ds:itemID="{D12B5FCC-BE30-47DD-8A79-37ADC0D957A3}">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7CA57825-7FB9-4933-8FC0-D2DFFE021299}">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5071</TotalTime>
  <Words>885</Words>
  <Application>Microsoft Office PowerPoint</Application>
  <PresentationFormat>Widescreen</PresentationFormat>
  <Paragraphs>75</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Symbol</vt:lpstr>
      <vt:lpstr>Times New Roman</vt:lpstr>
      <vt:lpstr>Office Theme</vt:lpstr>
      <vt:lpstr>Planning Working Group Update</vt:lpstr>
      <vt:lpstr>PLWG Update</vt:lpstr>
      <vt:lpstr>PLWG Update</vt:lpstr>
      <vt:lpstr>PLWG Update</vt:lpstr>
      <vt:lpstr>PLWG Update</vt:lpstr>
      <vt:lpstr>PLWG Update</vt:lpstr>
      <vt:lpstr>PLWG Update</vt:lpstr>
      <vt:lpstr>PLWG Update</vt:lpstr>
      <vt:lpstr>Questions?</vt:lpstr>
    </vt:vector>
  </TitlesOfParts>
  <Company>Pedernales Electric Cooperative,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Working Group Update</dc:title>
  <dc:creator>Dewitt, Charles</dc:creator>
  <cp:lastModifiedBy>Mina Y Turner</cp:lastModifiedBy>
  <cp:revision>203</cp:revision>
  <dcterms:created xsi:type="dcterms:W3CDTF">2021-03-22T15:18:30Z</dcterms:created>
  <dcterms:modified xsi:type="dcterms:W3CDTF">2025-07-07T23:08:24Z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1ce7164-e805-4ab4-ac95-a582ab107225_Enabled">
    <vt:lpwstr>true</vt:lpwstr>
  </property>
  <property fmtid="{D5CDD505-2E9C-101B-9397-08002B2CF9AE}" pid="3" name="MSIP_Label_81ce7164-e805-4ab4-ac95-a582ab107225_SetDate">
    <vt:lpwstr>2023-02-22T17:19:51Z</vt:lpwstr>
  </property>
  <property fmtid="{D5CDD505-2E9C-101B-9397-08002B2CF9AE}" pid="4" name="MSIP_Label_81ce7164-e805-4ab4-ac95-a582ab107225_Method">
    <vt:lpwstr>Privileged</vt:lpwstr>
  </property>
  <property fmtid="{D5CDD505-2E9C-101B-9397-08002B2CF9AE}" pid="5" name="MSIP_Label_81ce7164-e805-4ab4-ac95-a582ab107225_Name">
    <vt:lpwstr>Public</vt:lpwstr>
  </property>
  <property fmtid="{D5CDD505-2E9C-101B-9397-08002B2CF9AE}" pid="6" name="MSIP_Label_81ce7164-e805-4ab4-ac95-a582ab107225_SiteId">
    <vt:lpwstr>34c5e68e-b374-47fe-91da-0e3d638792fb</vt:lpwstr>
  </property>
  <property fmtid="{D5CDD505-2E9C-101B-9397-08002B2CF9AE}" pid="7" name="MSIP_Label_81ce7164-e805-4ab4-ac95-a582ab107225_ActionId">
    <vt:lpwstr>2faea785-853e-46b5-8b20-5e49bf39d443</vt:lpwstr>
  </property>
  <property fmtid="{D5CDD505-2E9C-101B-9397-08002B2CF9AE}" pid="8" name="MSIP_Label_81ce7164-e805-4ab4-ac95-a582ab107225_ContentBits">
    <vt:lpwstr>0</vt:lpwstr>
  </property>
  <property fmtid="{D5CDD505-2E9C-101B-9397-08002B2CF9AE}" pid="9" name="docIndexRef">
    <vt:lpwstr>b4b40986-629b-4073-a396-7ed73dc0b875</vt:lpwstr>
  </property>
  <property fmtid="{D5CDD505-2E9C-101B-9397-08002B2CF9AE}" pid="10" name="bjClsUserRVM">
    <vt:lpwstr>[]</vt:lpwstr>
  </property>
  <property fmtid="{D5CDD505-2E9C-101B-9397-08002B2CF9AE}" pid="11" name="bjSaver">
    <vt:lpwstr>2w2F1N9Rl7KSs0CB9VD/aPeTHBiaPasl</vt:lpwstr>
  </property>
  <property fmtid="{D5CDD505-2E9C-101B-9397-08002B2CF9AE}" pid="12" name="MSIP_Label_5c34e43d-0b77-4b2c-b224-1b46981ccfdb_Enabled">
    <vt:lpwstr>true</vt:lpwstr>
  </property>
  <property fmtid="{D5CDD505-2E9C-101B-9397-08002B2CF9AE}" pid="13" name="MSIP_Label_5c34e43d-0b77-4b2c-b224-1b46981ccfdb_SetDate">
    <vt:lpwstr>2025-02-24T23:25:06Z</vt:lpwstr>
  </property>
  <property fmtid="{D5CDD505-2E9C-101B-9397-08002B2CF9AE}" pid="14" name="MSIP_Label_5c34e43d-0b77-4b2c-b224-1b46981ccfdb_Method">
    <vt:lpwstr>Privileged</vt:lpwstr>
  </property>
  <property fmtid="{D5CDD505-2E9C-101B-9397-08002B2CF9AE}" pid="15" name="MSIP_Label_5c34e43d-0b77-4b2c-b224-1b46981ccfdb_Name">
    <vt:lpwstr>AEP Public</vt:lpwstr>
  </property>
  <property fmtid="{D5CDD505-2E9C-101B-9397-08002B2CF9AE}" pid="16" name="MSIP_Label_5c34e43d-0b77-4b2c-b224-1b46981ccfdb_SiteId">
    <vt:lpwstr>15f3c881-6b03-4ff6-8559-77bf5177818f</vt:lpwstr>
  </property>
  <property fmtid="{D5CDD505-2E9C-101B-9397-08002B2CF9AE}" pid="17" name="MSIP_Label_5c34e43d-0b77-4b2c-b224-1b46981ccfdb_ActionId">
    <vt:lpwstr>6e89cede-d892-4643-a823-e309a08d4d5b</vt:lpwstr>
  </property>
  <property fmtid="{D5CDD505-2E9C-101B-9397-08002B2CF9AE}" pid="18" name="MSIP_Label_5c34e43d-0b77-4b2c-b224-1b46981ccfdb_ContentBits">
    <vt:lpwstr>0</vt:lpwstr>
  </property>
  <property fmtid="{D5CDD505-2E9C-101B-9397-08002B2CF9AE}" pid="19"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20" name="bjDocumentLabelXML-0">
    <vt:lpwstr>ames.com/2008/01/sie/internal/label"&gt;&lt;element uid="c5f8eb12-5b27-439d-aaa6-3402af626fa3" value="" /&gt;&lt;element uid="d14f5c36-f44a-4315-b438-005cfe8f069f" value="" /&gt;&lt;/sisl&gt;</vt:lpwstr>
  </property>
  <property fmtid="{D5CDD505-2E9C-101B-9397-08002B2CF9AE}" pid="21" name="bjDocumentSecurityLabel">
    <vt:lpwstr>AEP Public</vt:lpwstr>
  </property>
  <property fmtid="{D5CDD505-2E9C-101B-9397-08002B2CF9AE}" pid="22" name="bjLabelHistoryID">
    <vt:lpwstr>{D12B5FCC-BE30-47DD-8A79-37ADC0D957A3}</vt:lpwstr>
  </property>
  <property fmtid="{D5CDD505-2E9C-101B-9397-08002B2CF9AE}" pid="23" name="MSIP_Label_ed3826ce-7c18-471d-9596-93de5bae332e_Enabled">
    <vt:lpwstr>true</vt:lpwstr>
  </property>
  <property fmtid="{D5CDD505-2E9C-101B-9397-08002B2CF9AE}" pid="24" name="MSIP_Label_ed3826ce-7c18-471d-9596-93de5bae332e_SetDate">
    <vt:lpwstr>2025-02-26T17:52:25Z</vt:lpwstr>
  </property>
  <property fmtid="{D5CDD505-2E9C-101B-9397-08002B2CF9AE}" pid="25" name="MSIP_Label_ed3826ce-7c18-471d-9596-93de5bae332e_Method">
    <vt:lpwstr>Standard</vt:lpwstr>
  </property>
  <property fmtid="{D5CDD505-2E9C-101B-9397-08002B2CF9AE}" pid="26" name="MSIP_Label_ed3826ce-7c18-471d-9596-93de5bae332e_Name">
    <vt:lpwstr>Internal</vt:lpwstr>
  </property>
  <property fmtid="{D5CDD505-2E9C-101B-9397-08002B2CF9AE}" pid="27" name="MSIP_Label_ed3826ce-7c18-471d-9596-93de5bae332e_SiteId">
    <vt:lpwstr>c0a02e2d-1186-410a-8895-0a4a252ebf17</vt:lpwstr>
  </property>
  <property fmtid="{D5CDD505-2E9C-101B-9397-08002B2CF9AE}" pid="28" name="MSIP_Label_ed3826ce-7c18-471d-9596-93de5bae332e_ActionId">
    <vt:lpwstr>80d512a1-401f-4344-bc5b-e083d5b3afb7</vt:lpwstr>
  </property>
  <property fmtid="{D5CDD505-2E9C-101B-9397-08002B2CF9AE}" pid="29" name="MSIP_Label_ed3826ce-7c18-471d-9596-93de5bae332e_ContentBits">
    <vt:lpwstr>0</vt:lpwstr>
  </property>
</Properties>
</file>