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56"/>
  </p:notesMasterIdLst>
  <p:handoutMasterIdLst>
    <p:handoutMasterId r:id="rId57"/>
  </p:handoutMasterIdLst>
  <p:sldIdLst>
    <p:sldId id="338" r:id="rId6"/>
    <p:sldId id="734" r:id="rId7"/>
    <p:sldId id="2919" r:id="rId8"/>
    <p:sldId id="2921" r:id="rId9"/>
    <p:sldId id="2922" r:id="rId10"/>
    <p:sldId id="2943" r:id="rId11"/>
    <p:sldId id="3052" r:id="rId12"/>
    <p:sldId id="3046" r:id="rId13"/>
    <p:sldId id="3037" r:id="rId14"/>
    <p:sldId id="3047" r:id="rId15"/>
    <p:sldId id="3045" r:id="rId16"/>
    <p:sldId id="3053" r:id="rId17"/>
    <p:sldId id="3055" r:id="rId18"/>
    <p:sldId id="2693" r:id="rId19"/>
    <p:sldId id="2900" r:id="rId20"/>
    <p:sldId id="2722" r:id="rId21"/>
    <p:sldId id="269" r:id="rId22"/>
    <p:sldId id="2763" r:id="rId23"/>
    <p:sldId id="2764" r:id="rId24"/>
    <p:sldId id="2765" r:id="rId25"/>
    <p:sldId id="2766" r:id="rId26"/>
    <p:sldId id="2696" r:id="rId27"/>
    <p:sldId id="3034" r:id="rId28"/>
    <p:sldId id="2447" r:id="rId29"/>
    <p:sldId id="2707" r:id="rId30"/>
    <p:sldId id="2601" r:id="rId31"/>
    <p:sldId id="2602" r:id="rId32"/>
    <p:sldId id="2604" r:id="rId33"/>
    <p:sldId id="2603" r:id="rId34"/>
    <p:sldId id="2917" r:id="rId35"/>
    <p:sldId id="353" r:id="rId36"/>
    <p:sldId id="3041" r:id="rId37"/>
    <p:sldId id="3042" r:id="rId38"/>
    <p:sldId id="2916" r:id="rId39"/>
    <p:sldId id="3043" r:id="rId40"/>
    <p:sldId id="2713" r:id="rId41"/>
    <p:sldId id="2969" r:id="rId42"/>
    <p:sldId id="2940" r:id="rId43"/>
    <p:sldId id="2938" r:id="rId44"/>
    <p:sldId id="2939" r:id="rId45"/>
    <p:sldId id="2929" r:id="rId46"/>
    <p:sldId id="3005" r:id="rId47"/>
    <p:sldId id="3049" r:id="rId48"/>
    <p:sldId id="3026" r:id="rId49"/>
    <p:sldId id="2851" r:id="rId50"/>
    <p:sldId id="3032" r:id="rId51"/>
    <p:sldId id="326" r:id="rId52"/>
    <p:sldId id="3033" r:id="rId53"/>
    <p:sldId id="2887" r:id="rId54"/>
    <p:sldId id="2719"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27DE27-4B96-A59E-FDD9-EF7C24BC629B}" name="Schmall, John" initials="SJ" userId="S::john.schmall@ercot.com::f98f7ff2-2efd-46b1-a0be-6e7428f04ce8" providerId="AD"/>
  <p188:author id="{61CD393B-B17F-647C-CC65-41A4EDC8BC3E}" name="Woodfin, Dan" initials="WD" userId="S::dan.woodfin@ercot.com::241f4bb4-a54f-4ff5-bea3-a7be5eec2bbc" providerId="AD"/>
  <p188:author id="{45A5BF4A-79CF-094C-5A49-8F5E49E493A8}" name="Schmall, John" initials="SJ" userId="S::John.Schmall@ercot.com::f98f7ff2-2efd-46b1-a0be-6e7428f04ce8" providerId="AD"/>
  <p188:author id="{1E6A1C6D-95E2-9F58-4E53-AFEA81F9AAB2}" name="Solis, Stephen" initials="SS" userId="S::Stephen.Solis@ercot.com::4217e5b7-af20-42de-818f-e9ca39127043" providerId="AD"/>
  <p188:author id="{E2EA0CA2-A617-B423-808C-743E83A13CCB}" name="Punyala, Saseen" initials="PS" userId="S::saseen.punyala@ercot.com::cee1e827-9b21-41ab-b80f-9a3990fb48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go, Nitika" initials="MN" lastIdx="7" clrIdx="0">
    <p:extLst>
      <p:ext uri="{19B8F6BF-5375-455C-9EA6-DF929625EA0E}">
        <p15:presenceInfo xmlns:p15="http://schemas.microsoft.com/office/powerpoint/2012/main" userId="S::Nitika.Mago@ercot.com::eb4dfd7f-5a13-4bd1-acb0-2d627733e6c8" providerId="AD"/>
      </p:ext>
    </p:extLst>
  </p:cmAuthor>
  <p:cmAuthor id="2" name="Hinojosa, Luis" initials="JH" lastIdx="3" clrIdx="1">
    <p:extLst>
      <p:ext uri="{19B8F6BF-5375-455C-9EA6-DF929625EA0E}">
        <p15:presenceInfo xmlns:p15="http://schemas.microsoft.com/office/powerpoint/2012/main" userId="S::JoseLuis.Hinojosa@ercot.com::0abb1bae-9833-48f0-96c3-80292fd0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51" autoAdjust="0"/>
  </p:normalViewPr>
  <p:slideViewPr>
    <p:cSldViewPr snapToGrid="0">
      <p:cViewPr varScale="1">
        <p:scale>
          <a:sx n="78" d="100"/>
          <a:sy n="78" d="100"/>
        </p:scale>
        <p:origin x="2496" y="29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https://ercot-my.sharepoint.com/personal/weifeng_li_ercot_com/Documents/Desktop/Adhoc%20Studies/SCR811/2023Summer%20GTBD/Actual_Solar_Ram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Dynamic PSRR</a:t>
            </a:r>
            <a:r>
              <a:rPr lang="en-US" baseline="0"/>
              <a:t> Threshold</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'Seasonal Option'!$I$72:$I$95</c:f>
              <c:numCache>
                <c:formatCode>General</c:formatCode>
                <c:ptCount val="24"/>
                <c:pt idx="0">
                  <c:v>0</c:v>
                </c:pt>
                <c:pt idx="1">
                  <c:v>0</c:v>
                </c:pt>
                <c:pt idx="2">
                  <c:v>0</c:v>
                </c:pt>
                <c:pt idx="3">
                  <c:v>0</c:v>
                </c:pt>
                <c:pt idx="4">
                  <c:v>0</c:v>
                </c:pt>
                <c:pt idx="5">
                  <c:v>0</c:v>
                </c:pt>
                <c:pt idx="6">
                  <c:v>100</c:v>
                </c:pt>
                <c:pt idx="7">
                  <c:v>100</c:v>
                </c:pt>
                <c:pt idx="8">
                  <c:v>100</c:v>
                </c:pt>
                <c:pt idx="9">
                  <c:v>100</c:v>
                </c:pt>
                <c:pt idx="10">
                  <c:v>40</c:v>
                </c:pt>
                <c:pt idx="11">
                  <c:v>40</c:v>
                </c:pt>
                <c:pt idx="12">
                  <c:v>40</c:v>
                </c:pt>
                <c:pt idx="13">
                  <c:v>40</c:v>
                </c:pt>
                <c:pt idx="14">
                  <c:v>40</c:v>
                </c:pt>
                <c:pt idx="15">
                  <c:v>40</c:v>
                </c:pt>
                <c:pt idx="16">
                  <c:v>40</c:v>
                </c:pt>
                <c:pt idx="17">
                  <c:v>40</c:v>
                </c:pt>
                <c:pt idx="18">
                  <c:v>100</c:v>
                </c:pt>
                <c:pt idx="19">
                  <c:v>100</c:v>
                </c:pt>
                <c:pt idx="20">
                  <c:v>100</c:v>
                </c:pt>
                <c:pt idx="21">
                  <c:v>0</c:v>
                </c:pt>
                <c:pt idx="22">
                  <c:v>0</c:v>
                </c:pt>
                <c:pt idx="23">
                  <c:v>0</c:v>
                </c:pt>
              </c:numCache>
            </c:numRef>
          </c:val>
          <c:smooth val="0"/>
          <c:extLst>
            <c:ext xmlns:c16="http://schemas.microsoft.com/office/drawing/2014/chart" uri="{C3380CC4-5D6E-409C-BE32-E72D297353CC}">
              <c16:uniqueId val="{00000000-6345-46A3-892A-B4ACC8B74DDF}"/>
            </c:ext>
          </c:extLst>
        </c:ser>
        <c:dLbls>
          <c:showLegendKey val="0"/>
          <c:showVal val="0"/>
          <c:showCatName val="0"/>
          <c:showSerName val="0"/>
          <c:showPercent val="0"/>
          <c:showBubbleSize val="0"/>
        </c:dLbls>
        <c:smooth val="0"/>
        <c:axId val="2146576943"/>
        <c:axId val="2146585679"/>
      </c:lineChart>
      <c:catAx>
        <c:axId val="214657694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HE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85679"/>
        <c:crosses val="autoZero"/>
        <c:auto val="1"/>
        <c:lblAlgn val="ctr"/>
        <c:lblOffset val="100"/>
        <c:noMultiLvlLbl val="0"/>
      </c:catAx>
      <c:valAx>
        <c:axId val="21465856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MW/min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576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0.02247</cdr:x>
      <cdr:y>0.12626</cdr:y>
    </cdr:from>
    <cdr:to>
      <cdr:x>0.38202</cdr:x>
      <cdr:y>0.22418</cdr:y>
    </cdr:to>
    <cdr:sp macro="" textlink="">
      <cdr:nvSpPr>
        <cdr:cNvPr id="2" name="TextBox 11">
          <a:extLst xmlns:a="http://schemas.openxmlformats.org/drawingml/2006/main">
            <a:ext uri="{FF2B5EF4-FFF2-40B4-BE49-F238E27FC236}">
              <a16:creationId xmlns:a16="http://schemas.microsoft.com/office/drawing/2014/main" id="{B9DE58D0-7A78-ED45-2342-DC1653C7DB50}"/>
            </a:ext>
          </a:extLst>
        </cdr:cNvPr>
        <cdr:cNvSpPr txBox="1"/>
      </cdr:nvSpPr>
      <cdr:spPr>
        <a:xfrm xmlns:a="http://schemas.openxmlformats.org/drawingml/2006/main">
          <a:off x="15240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Night</a:t>
          </a:r>
        </a:p>
      </cdr:txBody>
    </cdr:sp>
  </cdr:relSizeAnchor>
  <cdr:relSizeAnchor xmlns:cdr="http://schemas.openxmlformats.org/drawingml/2006/chartDrawing">
    <cdr:from>
      <cdr:x>0.21404</cdr:x>
      <cdr:y>0.12727</cdr:y>
    </cdr:from>
    <cdr:to>
      <cdr:x>0.5736</cdr:x>
      <cdr:y>0.22519</cdr:y>
    </cdr:to>
    <cdr:sp macro="" textlink="">
      <cdr:nvSpPr>
        <cdr:cNvPr id="3" name="TextBox 11">
          <a:extLst xmlns:a="http://schemas.openxmlformats.org/drawingml/2006/main">
            <a:ext uri="{FF2B5EF4-FFF2-40B4-BE49-F238E27FC236}">
              <a16:creationId xmlns:a16="http://schemas.microsoft.com/office/drawing/2014/main" id="{18691BCF-B8F0-6D23-F1F3-9B688CB8E9C2}"/>
            </a:ext>
          </a:extLst>
        </cdr:cNvPr>
        <cdr:cNvSpPr txBox="1"/>
      </cdr:nvSpPr>
      <cdr:spPr>
        <a:xfrm xmlns:a="http://schemas.openxmlformats.org/drawingml/2006/main">
          <a:off x="1451610" y="48006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Sunrise</a:t>
          </a:r>
        </a:p>
      </cdr:txBody>
    </cdr:sp>
  </cdr:relSizeAnchor>
  <cdr:relSizeAnchor xmlns:cdr="http://schemas.openxmlformats.org/drawingml/2006/chartDrawing">
    <cdr:from>
      <cdr:x>0.63202</cdr:x>
      <cdr:y>0.12121</cdr:y>
    </cdr:from>
    <cdr:to>
      <cdr:x>0.99157</cdr:x>
      <cdr:y>0.21913</cdr:y>
    </cdr:to>
    <cdr:sp macro="" textlink="">
      <cdr:nvSpPr>
        <cdr:cNvPr id="4" name="TextBox 11">
          <a:extLst xmlns:a="http://schemas.openxmlformats.org/drawingml/2006/main">
            <a:ext uri="{FF2B5EF4-FFF2-40B4-BE49-F238E27FC236}">
              <a16:creationId xmlns:a16="http://schemas.microsoft.com/office/drawing/2014/main" id="{C4E8F775-D4F9-912E-5D25-3C2C3602949F}"/>
            </a:ext>
          </a:extLst>
        </cdr:cNvPr>
        <cdr:cNvSpPr txBox="1"/>
      </cdr:nvSpPr>
      <cdr:spPr>
        <a:xfrm xmlns:a="http://schemas.openxmlformats.org/drawingml/2006/main">
          <a:off x="4286250" y="45720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Sunset</a:t>
          </a:r>
        </a:p>
      </cdr:txBody>
    </cdr:sp>
  </cdr:relSizeAnchor>
  <cdr:relSizeAnchor xmlns:cdr="http://schemas.openxmlformats.org/drawingml/2006/chartDrawing">
    <cdr:from>
      <cdr:x>0.42753</cdr:x>
      <cdr:y>0.12626</cdr:y>
    </cdr:from>
    <cdr:to>
      <cdr:x>0.78708</cdr:x>
      <cdr:y>0.22418</cdr:y>
    </cdr:to>
    <cdr:sp macro="" textlink="">
      <cdr:nvSpPr>
        <cdr:cNvPr id="5" name="TextBox 11">
          <a:extLst xmlns:a="http://schemas.openxmlformats.org/drawingml/2006/main">
            <a:ext uri="{FF2B5EF4-FFF2-40B4-BE49-F238E27FC236}">
              <a16:creationId xmlns:a16="http://schemas.microsoft.com/office/drawing/2014/main" id="{C5B52B8D-F24D-7620-3FAE-7CC3084BE5A4}"/>
            </a:ext>
          </a:extLst>
        </cdr:cNvPr>
        <cdr:cNvSpPr txBox="1"/>
      </cdr:nvSpPr>
      <cdr:spPr>
        <a:xfrm xmlns:a="http://schemas.openxmlformats.org/drawingml/2006/main">
          <a:off x="2899410" y="476250"/>
          <a:ext cx="243840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800" b="0" i="0" u="none" strike="noStrike" dirty="0">
              <a:solidFill>
                <a:srgbClr val="000000"/>
              </a:solidFill>
              <a:effectLst/>
              <a:latin typeface="Calibri" panose="020F0502020204030204" pitchFamily="34" charset="0"/>
            </a:rPr>
            <a:t>Other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7/7/2025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7/7/2025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0111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25</a:t>
            </a:fld>
            <a:endParaRPr lang="en-US"/>
          </a:p>
        </p:txBody>
      </p:sp>
    </p:spTree>
    <p:extLst>
      <p:ext uri="{BB962C8B-B14F-4D97-AF65-F5344CB8AC3E}">
        <p14:creationId xmlns:p14="http://schemas.microsoft.com/office/powerpoint/2010/main" val="110171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34</a:t>
            </a:fld>
            <a:endParaRPr lang="en-US"/>
          </a:p>
        </p:txBody>
      </p:sp>
    </p:spTree>
    <p:extLst>
      <p:ext uri="{BB962C8B-B14F-4D97-AF65-F5344CB8AC3E}">
        <p14:creationId xmlns:p14="http://schemas.microsoft.com/office/powerpoint/2010/main" val="265139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772613F-3576-4EE9-945C-25503B987A39}" type="slidenum">
              <a:rPr lang="en-US" smtClean="0"/>
              <a:t>35</a:t>
            </a:fld>
            <a:endParaRPr lang="en-US"/>
          </a:p>
        </p:txBody>
      </p:sp>
    </p:spTree>
    <p:extLst>
      <p:ext uri="{BB962C8B-B14F-4D97-AF65-F5344CB8AC3E}">
        <p14:creationId xmlns:p14="http://schemas.microsoft.com/office/powerpoint/2010/main" val="3950257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years of data</a:t>
            </a:r>
          </a:p>
        </p:txBody>
      </p:sp>
      <p:sp>
        <p:nvSpPr>
          <p:cNvPr id="4" name="Slide Number Placeholder 3"/>
          <p:cNvSpPr>
            <a:spLocks noGrp="1"/>
          </p:cNvSpPr>
          <p:nvPr>
            <p:ph type="sldNum" sz="quarter" idx="5"/>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0420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42</a:t>
            </a:fld>
            <a:endParaRPr lang="en-US"/>
          </a:p>
        </p:txBody>
      </p:sp>
    </p:spTree>
    <p:extLst>
      <p:ext uri="{BB962C8B-B14F-4D97-AF65-F5344CB8AC3E}">
        <p14:creationId xmlns:p14="http://schemas.microsoft.com/office/powerpoint/2010/main" val="295383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50</a:t>
            </a:fld>
            <a:endParaRPr lang="en-US"/>
          </a:p>
        </p:txBody>
      </p:sp>
    </p:spTree>
    <p:extLst>
      <p:ext uri="{BB962C8B-B14F-4D97-AF65-F5344CB8AC3E}">
        <p14:creationId xmlns:p14="http://schemas.microsoft.com/office/powerpoint/2010/main" val="283532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215958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0E673E-CF9C-42BB-BC1C-BB15B6A8C1A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8569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B0B1C-155F-02B1-6104-6633C2549D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11339A-5068-2EF9-2D63-C8CE14E4E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7B7FC4-9142-AC80-F102-386622F0B4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0D0A1B-BB0B-9582-8F6F-F4A3E3AA192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515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10</a:t>
            </a:fld>
            <a:endParaRPr lang="en-US"/>
          </a:p>
        </p:txBody>
      </p:sp>
    </p:spTree>
    <p:extLst>
      <p:ext uri="{BB962C8B-B14F-4D97-AF65-F5344CB8AC3E}">
        <p14:creationId xmlns:p14="http://schemas.microsoft.com/office/powerpoint/2010/main" val="168424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2EF926-9B83-41D1-8857-A2021ABF2466}" type="slidenum">
              <a:rPr lang="en-US" smtClean="0"/>
              <a:t>16</a:t>
            </a:fld>
            <a:endParaRPr lang="en-US"/>
          </a:p>
        </p:txBody>
      </p:sp>
    </p:spTree>
    <p:extLst>
      <p:ext uri="{BB962C8B-B14F-4D97-AF65-F5344CB8AC3E}">
        <p14:creationId xmlns:p14="http://schemas.microsoft.com/office/powerpoint/2010/main" val="4165846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98465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2613F-3576-4EE9-945C-25503B987A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1799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OY2022 IFRO – 412 MW/0.1 Hz | Limit 1,240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OY2023 IFRO – 463 MW/0.1 Hz | Limit 1,390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OY2024 IFRO – 395 MW/0.1 Hz | Limit 1,185 MW</a:t>
            </a:r>
          </a:p>
          <a:p>
            <a:r>
              <a:rPr lang="en-US" b="0" dirty="0"/>
              <a:t>OY2025 IFRO – 455 MW/0.1 Hz | Limit 1,365 MW</a:t>
            </a:r>
          </a:p>
        </p:txBody>
      </p:sp>
      <p:sp>
        <p:nvSpPr>
          <p:cNvPr id="4" name="Slide Number Placeholder 3"/>
          <p:cNvSpPr>
            <a:spLocks noGrp="1"/>
          </p:cNvSpPr>
          <p:nvPr>
            <p:ph type="sldNum" sz="quarter" idx="10"/>
          </p:nvPr>
        </p:nvSpPr>
        <p:spPr/>
        <p:txBody>
          <a:bodyPr/>
          <a:lstStyle/>
          <a:p>
            <a:fld id="{A772613F-3576-4EE9-945C-25503B987A39}" type="slidenum">
              <a:rPr lang="en-US" smtClean="0"/>
              <a:t>24</a:t>
            </a:fld>
            <a:endParaRPr lang="en-US"/>
          </a:p>
        </p:txBody>
      </p:sp>
    </p:spTree>
    <p:extLst>
      <p:ext uri="{BB962C8B-B14F-4D97-AF65-F5344CB8AC3E}">
        <p14:creationId xmlns:p14="http://schemas.microsoft.com/office/powerpoint/2010/main" val="327301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855408"/>
            <a:ext cx="8534400" cy="5064627"/>
          </a:xfrm>
          <a:prstGeom prst="rect">
            <a:avLst/>
          </a:prstGeom>
        </p:spPr>
        <p:txBody>
          <a:bodyPr/>
          <a:lstStyle>
            <a:lvl1pPr>
              <a:defRPr sz="1350" baseline="0">
                <a:solidFill>
                  <a:schemeClr val="tx2"/>
                </a:solidFill>
              </a:defRPr>
            </a:lvl1pPr>
            <a:lvl2pPr>
              <a:defRPr sz="1350" baseline="0">
                <a:solidFill>
                  <a:schemeClr val="tx2"/>
                </a:solidFill>
              </a:defRPr>
            </a:lvl2pPr>
            <a:lvl3pPr>
              <a:defRPr sz="1200" baseline="0">
                <a:solidFill>
                  <a:schemeClr val="tx2"/>
                </a:solidFill>
              </a:defRPr>
            </a:lvl3pPr>
            <a:lvl4pPr>
              <a:defRPr sz="1200" baseline="0">
                <a:solidFill>
                  <a:schemeClr val="tx2"/>
                </a:solidFill>
              </a:defRPr>
            </a:lvl4pPr>
            <a:lvl5pPr>
              <a:defRPr sz="105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2"/>
            <a:ext cx="457200" cy="212725"/>
          </a:xfrm>
          <a:prstGeom prst="rect">
            <a:avLst/>
          </a:prstGeom>
        </p:spPr>
        <p:txBody>
          <a:bodyPr vert="horz" lIns="91440" tIns="45720" rIns="91440" bIns="45720" rtlCol="0" anchor="ctr"/>
          <a:lstStyle>
            <a:lvl1pPr algn="ctr">
              <a:defRPr sz="10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45171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Footer text goes here.</a:t>
            </a:r>
          </a:p>
        </p:txBody>
      </p:sp>
      <p:sp>
        <p:nvSpPr>
          <p:cNvPr id="7" name="Slide Number Placeholder 5"/>
          <p:cNvSpPr>
            <a:spLocks noGrp="1"/>
          </p:cNvSpPr>
          <p:nvPr>
            <p:ph type="sldNum" sz="quarter" idx="4"/>
          </p:nvPr>
        </p:nvSpPr>
        <p:spPr>
          <a:xfrm>
            <a:off x="8540319" y="6569075"/>
            <a:ext cx="457200" cy="212725"/>
          </a:xfrm>
          <a:prstGeom prst="rect">
            <a:avLst/>
          </a:prstGeom>
        </p:spPr>
        <p:txBody>
          <a:bodyPr vert="horz" lIns="91440" tIns="45720" rIns="91440" bIns="45720" rtlCol="0" anchor="ctr"/>
          <a:lstStyle>
            <a:lvl1pPr algn="ctr">
              <a:defRPr sz="1200">
                <a:solidFill>
                  <a:schemeClr val="bg2">
                    <a:lumMod val="50000"/>
                  </a:schemeClr>
                </a:solidFill>
              </a:defRPr>
            </a:lvl1pPr>
          </a:lstStyle>
          <a:p>
            <a:fld id="{1D93BD3E-1E9A-4970-A6F7-E7AC52762E0C}" type="slidenum">
              <a:rPr lang="en-US" smtClean="0"/>
              <a:pPr/>
              <a:t>‹#›</a:t>
            </a:fld>
            <a:endParaRPr lang="en-US"/>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53743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2">
                    <a:lumMod val="50000"/>
                  </a:schemeClr>
                </a:solidFill>
              </a:defRPr>
            </a:lvl1pPr>
          </a:lstStyle>
          <a:p>
            <a:fld id="{1D93BD3E-1E9A-4970-A6F7-E7AC52762E0C}" type="slidenum">
              <a:rPr lang="en-US" smtClean="0"/>
              <a:pPr/>
              <a:t>‹#›</a:t>
            </a:fld>
            <a:endParaRPr lang="en-US"/>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spTree>
    <p:extLst>
      <p:ext uri="{BB962C8B-B14F-4D97-AF65-F5344CB8AC3E}">
        <p14:creationId xmlns:p14="http://schemas.microsoft.com/office/powerpoint/2010/main" val="296892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1800" b="1">
                <a:solidFill>
                  <a:schemeClr val="accent1"/>
                </a:solidFill>
              </a:defRPr>
            </a:lvl1pPr>
          </a:lstStyle>
          <a:p>
            <a:r>
              <a:rPr lang="en-US"/>
              <a:t>Click to edit Master title style</a:t>
            </a:r>
          </a:p>
        </p:txBody>
      </p:sp>
      <p:sp>
        <p:nvSpPr>
          <p:cNvPr id="7" name="Rectangle 6"/>
          <p:cNvSpPr/>
          <p:nvPr/>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prstClr val="black">
                    <a:tint val="75000"/>
                  </a:prstClr>
                </a:solidFill>
              </a:rPr>
              <a:t>Footer text goes here.</a:t>
            </a:r>
          </a:p>
        </p:txBody>
      </p:sp>
      <p:cxnSp>
        <p:nvCxnSpPr>
          <p:cNvPr id="5" name="Straight Connector 4"/>
          <p:cNvCxnSpPr/>
          <p:nvPr/>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8534403" y="6561138"/>
            <a:ext cx="485231" cy="220662"/>
          </a:xfrm>
          <a:prstGeom prst="rect">
            <a:avLst/>
          </a:prstGeom>
        </p:spPr>
        <p:txBody>
          <a:bodyPr vert="horz" lIns="91440" tIns="45720" rIns="91440" bIns="45720" rtlCol="0" anchor="ctr"/>
          <a:lstStyle>
            <a:lvl1pPr algn="ctr">
              <a:defRPr sz="9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40612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79"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a:solidFill>
                  <a:schemeClr val="tx2"/>
                </a:solidFill>
              </a:rPr>
              <a:t>PUBLIC</a:t>
            </a:r>
            <a:endParaRPr lang="en-US" sz="1000" b="1">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6" r:id="rId4"/>
    <p:sldLayoutId id="2147483680" r:id="rId5"/>
    <p:sldLayoutId id="2147483681"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www.ercot.com/calendar/05192025-2026-Ancillary-Services-Methodology" TargetMode="External"/><Relationship Id="rId2" Type="http://schemas.openxmlformats.org/officeDocument/2006/relationships/hyperlink" Target="https://www.ercot.com/calendar/04232025-TAC-Meeting" TargetMode="External"/><Relationship Id="rId1" Type="http://schemas.openxmlformats.org/officeDocument/2006/relationships/slideLayout" Target="../slideLayouts/slideLayout4.xml"/><Relationship Id="rId5" Type="http://schemas.openxmlformats.org/officeDocument/2006/relationships/hyperlink" Target="https://www.ercot.com/calendar/06302025-2026-Ancillary-Services-Methodology" TargetMode="External"/><Relationship Id="rId4" Type="http://schemas.openxmlformats.org/officeDocument/2006/relationships/hyperlink" Target="https://www.ercot.com/calendar/06202025-PDCWG-Meeting-_-Webe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interchange.puc.texas.gov/search/documents/?controlNumber=55845&amp;itemNumber=46" TargetMode="External"/><Relationship Id="rId2" Type="http://schemas.openxmlformats.org/officeDocument/2006/relationships/hyperlink" Target="https://www.ercot.com/files/docs/2024/10/07/ERCOT-Ancillary-Services-Study-Final-White-Paper.pdf"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interchange.puc.texas.gov/search/documents/?controlNumber=55845&amp;itemNumber=46" TargetMode="External"/><Relationship Id="rId2" Type="http://schemas.openxmlformats.org/officeDocument/2006/relationships/hyperlink" Target="https://www.ercot.com/files/docs/2024/10/07/ERCOT-Ancillary-Services-Study-Final-White-Paper.pdf"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81400" y="2133600"/>
            <a:ext cx="5029200" cy="3108543"/>
          </a:xfrm>
          <a:prstGeom prst="rect">
            <a:avLst/>
          </a:prstGeom>
          <a:noFill/>
        </p:spPr>
        <p:txBody>
          <a:bodyPr wrap="square" rtlCol="0">
            <a:spAutoFit/>
          </a:bodyPr>
          <a:lstStyle/>
          <a:p>
            <a:r>
              <a:rPr lang="en-US" sz="2800" b="1" dirty="0">
                <a:solidFill>
                  <a:schemeClr val="tx2"/>
                </a:solidFill>
              </a:rPr>
              <a:t>Review of 2026 AS Methodology</a:t>
            </a:r>
            <a:endParaRPr lang="en-US" sz="2000" b="1" dirty="0">
              <a:solidFill>
                <a:schemeClr val="tx2"/>
              </a:solidFill>
            </a:endParaRPr>
          </a:p>
          <a:p>
            <a:endParaRPr lang="en-US" sz="2000" b="1" dirty="0">
              <a:solidFill>
                <a:schemeClr val="tx2"/>
              </a:solidFill>
            </a:endParaRPr>
          </a:p>
          <a:p>
            <a:pPr eaLnBrk="1" hangingPunct="1"/>
            <a:r>
              <a:rPr lang="en-US" altLang="en-US" sz="2000" dirty="0">
                <a:solidFill>
                  <a:schemeClr val="tx2"/>
                </a:solidFill>
              </a:rPr>
              <a:t>Ancillary Services &amp; Operations Analytics</a:t>
            </a:r>
          </a:p>
          <a:p>
            <a:pPr eaLnBrk="1" hangingPunct="1"/>
            <a:r>
              <a:rPr lang="en-US" altLang="en-US" sz="2000" dirty="0">
                <a:solidFill>
                  <a:schemeClr val="tx2"/>
                </a:solidFill>
              </a:rPr>
              <a:t>ERCOT Staff</a:t>
            </a:r>
          </a:p>
          <a:p>
            <a:endParaRPr lang="en-US" sz="2000" b="1" dirty="0">
              <a:solidFill>
                <a:schemeClr val="tx2"/>
              </a:solidFill>
            </a:endParaRPr>
          </a:p>
          <a:p>
            <a:endParaRPr lang="en-US" sz="2000" b="1" dirty="0">
              <a:solidFill>
                <a:schemeClr val="tx2"/>
              </a:solidFill>
            </a:endParaRPr>
          </a:p>
          <a:p>
            <a:r>
              <a:rPr kumimoji="0" lang="en-US" sz="2000" b="1" i="0" u="none" strike="noStrike" kern="1200" cap="none" spc="0" normalizeH="0" baseline="0" noProof="0" dirty="0">
                <a:ln>
                  <a:noFill/>
                </a:ln>
                <a:solidFill>
                  <a:srgbClr val="5B6770"/>
                </a:solidFill>
                <a:effectLst/>
                <a:uLnTx/>
                <a:uFillTx/>
                <a:latin typeface="Arial" panose="020B0604020202020204"/>
                <a:ea typeface="+mn-ea"/>
                <a:cs typeface="+mn-cs"/>
              </a:rPr>
              <a:t>WMWG</a:t>
            </a:r>
            <a:endParaRPr lang="en-US" sz="2000" b="1" dirty="0">
              <a:solidFill>
                <a:schemeClr val="tx2"/>
              </a:solidFill>
            </a:endParaRPr>
          </a:p>
          <a:p>
            <a:r>
              <a:rPr lang="en-US" sz="2000" b="1" dirty="0">
                <a:solidFill>
                  <a:schemeClr val="tx2"/>
                </a:solidFill>
              </a:rPr>
              <a:t>July 7, 2025</a:t>
            </a:r>
          </a:p>
        </p:txBody>
      </p:sp>
    </p:spTree>
    <p:extLst>
      <p:ext uri="{BB962C8B-B14F-4D97-AF65-F5344CB8AC3E}">
        <p14:creationId xmlns:p14="http://schemas.microsoft.com/office/powerpoint/2010/main" val="367691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D5E999-1A2C-64CE-1B60-BBF0DB5AD068}"/>
              </a:ext>
            </a:extLst>
          </p:cNvPr>
          <p:cNvSpPr>
            <a:spLocks noGrp="1"/>
          </p:cNvSpPr>
          <p:nvPr>
            <p:ph type="sldNum" sz="quarter" idx="11"/>
          </p:nvPr>
        </p:nvSpPr>
        <p:spPr/>
        <p:txBody>
          <a:bodyPr/>
          <a:lstStyle/>
          <a:p>
            <a:fld id="{1D93BD3E-1E9A-4970-A6F7-E7AC52762E0C}" type="slidenum">
              <a:rPr lang="en-US" smtClean="0"/>
              <a:pPr/>
              <a:t>10</a:t>
            </a:fld>
            <a:endParaRPr lang="en-US"/>
          </a:p>
        </p:txBody>
      </p:sp>
      <p:sp>
        <p:nvSpPr>
          <p:cNvPr id="5" name="Title 4">
            <a:extLst>
              <a:ext uri="{FF2B5EF4-FFF2-40B4-BE49-F238E27FC236}">
                <a16:creationId xmlns:a16="http://schemas.microsoft.com/office/drawing/2014/main" id="{E087696B-88E3-9741-00CE-7896CF500274}"/>
              </a:ext>
            </a:extLst>
          </p:cNvPr>
          <p:cNvSpPr>
            <a:spLocks noGrp="1"/>
          </p:cNvSpPr>
          <p:nvPr>
            <p:ph type="title"/>
          </p:nvPr>
        </p:nvSpPr>
        <p:spPr/>
        <p:txBody>
          <a:bodyPr/>
          <a:lstStyle/>
          <a:p>
            <a:r>
              <a:rPr lang="en-US" sz="2400" dirty="0"/>
              <a:t>Allocating the Individual ECRS and NSRS quantities from Total Reserves</a:t>
            </a:r>
            <a:endParaRPr lang="en-US" sz="2400" dirty="0">
              <a:solidFill>
                <a:schemeClr val="accent6"/>
              </a:solidFill>
            </a:endParaRPr>
          </a:p>
        </p:txBody>
      </p:sp>
      <p:sp>
        <p:nvSpPr>
          <p:cNvPr id="8" name="Content Placeholder 7">
            <a:extLst>
              <a:ext uri="{FF2B5EF4-FFF2-40B4-BE49-F238E27FC236}">
                <a16:creationId xmlns:a16="http://schemas.microsoft.com/office/drawing/2014/main" id="{29B693A3-0C67-BAC6-C101-533BF1226C95}"/>
              </a:ext>
            </a:extLst>
          </p:cNvPr>
          <p:cNvSpPr txBox="1">
            <a:spLocks noGrp="1"/>
          </p:cNvSpPr>
          <p:nvPr>
            <p:ph sz="half" idx="1"/>
          </p:nvPr>
        </p:nvSpPr>
        <p:spPr>
          <a:xfrm>
            <a:off x="283182" y="1185482"/>
            <a:ext cx="4288818" cy="53091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Each hour has 12 five-minute 30-min ahead errors and one 6-hour ahead error</a:t>
            </a:r>
            <a:endParaRPr lang="en-US" dirty="0">
              <a:solidFill>
                <a:schemeClr val="accent2"/>
              </a:solidFill>
              <a:ea typeface="+mn-ea"/>
            </a:endParaRPr>
          </a:p>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For each 30-min under-forecast error, calculate the ratio to the 6-hour ahead error for that same hour</a:t>
            </a:r>
            <a:endParaRPr lang="en-US" sz="1500" b="0" i="0" u="none" strike="noStrike" kern="1200" cap="none" spc="0" normalizeH="0" baseline="0" noProof="0" dirty="0">
              <a:ln>
                <a:noFill/>
              </a:ln>
              <a:solidFill>
                <a:schemeClr val="accent2"/>
              </a:solidFill>
              <a:effectLst/>
              <a:uLnTx/>
              <a:uFillTx/>
              <a:latin typeface="Arial"/>
              <a:cs typeface="Arial"/>
            </a:endParaRPr>
          </a:p>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Group results by Month-Hour to compute average ratio for each Month-Hour</a:t>
            </a:r>
            <a:endParaRPr lang="en-US" sz="1500" b="0" i="0" u="none" strike="noStrike" kern="1200" cap="none" spc="0" normalizeH="0" baseline="0" noProof="0" dirty="0">
              <a:ln>
                <a:noFill/>
              </a:ln>
              <a:solidFill>
                <a:schemeClr val="accent2"/>
              </a:solidFill>
              <a:effectLst/>
              <a:uLnTx/>
              <a:uFillTx/>
              <a:latin typeface="Arial"/>
              <a:cs typeface="Arial"/>
            </a:endParaRPr>
          </a:p>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Set Initial ECRS = Frequency Recovery Requirement</a:t>
            </a:r>
            <a:endParaRPr lang="en-US" sz="1500" b="0" i="0" u="none" strike="noStrike" kern="1200" cap="none" spc="0" normalizeH="0" baseline="0" noProof="0" dirty="0">
              <a:ln>
                <a:noFill/>
              </a:ln>
              <a:solidFill>
                <a:schemeClr val="accent2"/>
              </a:solidFill>
              <a:effectLst/>
              <a:uLnTx/>
              <a:uFillTx/>
              <a:latin typeface="Arial"/>
              <a:cs typeface="Arial"/>
            </a:endParaRPr>
          </a:p>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Allocate Secondary ECRS:</a:t>
            </a:r>
            <a:endParaRPr lang="en-US" sz="1500" b="0" i="0" u="none" strike="noStrike" kern="1200" cap="none" spc="0" normalizeH="0" baseline="0" noProof="0" dirty="0">
              <a:ln>
                <a:noFill/>
              </a:ln>
              <a:solidFill>
                <a:schemeClr val="accent2"/>
              </a:solidFill>
              <a:effectLst/>
              <a:uLnTx/>
              <a:uFillTx/>
              <a:latin typeface="Arial"/>
              <a:cs typeface="Arial"/>
            </a:endParaRPr>
          </a:p>
          <a:p>
            <a:pPr marL="556895" marR="0" lvl="1"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Secondary ECRS = Total Reserves × (ECRS %)</a:t>
            </a:r>
            <a:endParaRPr lang="en-US" sz="1500" b="0" i="0" u="none" strike="noStrike" kern="1200" cap="none" spc="0" normalizeH="0" baseline="0" noProof="0" dirty="0">
              <a:ln>
                <a:noFill/>
              </a:ln>
              <a:solidFill>
                <a:schemeClr val="accent2"/>
              </a:solidFill>
              <a:effectLst/>
              <a:uLnTx/>
              <a:uFillTx/>
              <a:latin typeface="Arial"/>
              <a:cs typeface="Arial"/>
            </a:endParaRPr>
          </a:p>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If Total Reserves &lt; Minimum ECRS:</a:t>
            </a:r>
            <a:endParaRPr lang="en-US" sz="1500" b="0" i="0" u="none" strike="noStrike" kern="1200" cap="none" spc="0" normalizeH="0" baseline="0" noProof="0" dirty="0">
              <a:ln>
                <a:noFill/>
              </a:ln>
              <a:solidFill>
                <a:schemeClr val="accent2"/>
              </a:solidFill>
              <a:effectLst/>
              <a:uLnTx/>
              <a:uFillTx/>
              <a:latin typeface="Arial"/>
              <a:cs typeface="Arial"/>
            </a:endParaRPr>
          </a:p>
          <a:p>
            <a:pPr marL="556895" marR="0" lvl="1"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ECRS = Minimum ECRS (Frequency Portion)</a:t>
            </a:r>
            <a:endParaRPr lang="en-US" sz="1500" b="0" i="0" u="none" strike="noStrike" kern="1200" cap="none" spc="0" normalizeH="0" baseline="0" noProof="0" dirty="0">
              <a:ln>
                <a:noFill/>
              </a:ln>
              <a:solidFill>
                <a:schemeClr val="accent2"/>
              </a:solidFill>
              <a:effectLst/>
              <a:uLnTx/>
              <a:uFillTx/>
              <a:latin typeface="Arial"/>
              <a:cs typeface="Arial"/>
            </a:endParaRPr>
          </a:p>
          <a:p>
            <a:pPr marL="556895" marR="0" lvl="1"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NSRS = Total Reserves</a:t>
            </a:r>
            <a:endParaRPr lang="en-US" sz="1500" b="0" i="0" u="none" strike="noStrike" kern="1200" cap="none" spc="0" normalizeH="0" baseline="0" noProof="0" dirty="0">
              <a:ln>
                <a:noFill/>
              </a:ln>
              <a:solidFill>
                <a:schemeClr val="accent2"/>
              </a:solidFill>
              <a:effectLst/>
              <a:uLnTx/>
              <a:uFillTx/>
              <a:latin typeface="Arial"/>
              <a:cs typeface="Arial"/>
            </a:endParaRPr>
          </a:p>
          <a:p>
            <a:pPr marL="556895" marR="0" lvl="1"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This Scenario only happens in only extreme cases – Excess Risk </a:t>
            </a:r>
            <a:r>
              <a:rPr lang="en-US" sz="1500" dirty="0">
                <a:solidFill>
                  <a:schemeClr val="accent2"/>
                </a:solidFill>
                <a:latin typeface="Arial"/>
                <a:cs typeface="Arial"/>
              </a:rPr>
              <a:t>Credits</a:t>
            </a:r>
            <a:endParaRPr lang="en-US" sz="1500" b="0" i="0" u="none" strike="noStrike" kern="1200" cap="none" spc="0" normalizeH="0" baseline="0" noProof="0" dirty="0">
              <a:ln>
                <a:noFill/>
              </a:ln>
              <a:solidFill>
                <a:schemeClr val="accent2"/>
              </a:solidFill>
              <a:effectLst/>
              <a:uLnTx/>
              <a:uFillTx/>
              <a:latin typeface="Arial"/>
              <a:cs typeface="Arial"/>
            </a:endParaRPr>
          </a:p>
          <a:p>
            <a:pPr marL="213995" marR="0" lvl="0"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Else:</a:t>
            </a:r>
            <a:endParaRPr lang="en-US" sz="1500" b="0" i="0" u="none" strike="noStrike" kern="1200" cap="none" spc="0" normalizeH="0" baseline="0" noProof="0" dirty="0">
              <a:ln>
                <a:noFill/>
              </a:ln>
              <a:solidFill>
                <a:schemeClr val="accent2"/>
              </a:solidFill>
              <a:effectLst/>
              <a:uLnTx/>
              <a:uFillTx/>
              <a:latin typeface="Arial"/>
              <a:cs typeface="Arial"/>
            </a:endParaRPr>
          </a:p>
          <a:p>
            <a:pPr marL="556895" marR="0" lvl="1"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ECRS = max(Initial ECRS, Secondary ECRS)</a:t>
            </a:r>
            <a:endParaRPr lang="en-US" sz="1500" b="0" i="0" u="none" strike="noStrike" kern="1200" cap="none" spc="0" normalizeH="0" baseline="0" noProof="0" dirty="0">
              <a:ln>
                <a:noFill/>
              </a:ln>
              <a:solidFill>
                <a:schemeClr val="accent2"/>
              </a:solidFill>
              <a:effectLst/>
              <a:uLnTx/>
              <a:uFillTx/>
              <a:latin typeface="Arial"/>
              <a:cs typeface="Arial"/>
            </a:endParaRPr>
          </a:p>
          <a:p>
            <a:pPr marL="556895" marR="0" lvl="1" indent="-213995" algn="l" defTabSz="685800" rtl="0" eaLnBrk="1" fontAlgn="auto" latinLnBrk="0" hangingPunct="1">
              <a:lnSpc>
                <a:spcPct val="100000"/>
              </a:lnSpc>
              <a:spcBef>
                <a:spcPts val="0"/>
              </a:spcBef>
              <a:spcAft>
                <a:spcPts val="0"/>
              </a:spcAft>
              <a:buClrTx/>
              <a:buSzTx/>
              <a:buFont typeface="Arial"/>
              <a:buChar char="•"/>
              <a:tabLst/>
              <a:defRPr/>
            </a:pPr>
            <a:r>
              <a:rPr kumimoji="0" lang="en-US" sz="1500" b="0" i="0" u="none" strike="noStrike" kern="1200" cap="none" spc="0" normalizeH="0" baseline="0" noProof="0" dirty="0">
                <a:ln>
                  <a:noFill/>
                </a:ln>
                <a:solidFill>
                  <a:schemeClr val="accent2"/>
                </a:solidFill>
                <a:effectLst/>
                <a:uLnTx/>
                <a:uFillTx/>
                <a:latin typeface="Arial"/>
                <a:ea typeface="+mn-ea"/>
                <a:cs typeface="Arial"/>
              </a:rPr>
              <a:t>NSRS = Total – ECRS</a:t>
            </a:r>
            <a:endParaRPr lang="en-US" sz="1050" b="0" i="0" u="none" strike="noStrike" kern="1200" cap="none" spc="0" normalizeH="0" baseline="0" noProof="0" dirty="0">
              <a:ln>
                <a:noFill/>
              </a:ln>
              <a:solidFill>
                <a:prstClr val="black"/>
              </a:solidFill>
              <a:effectLst/>
              <a:uLnTx/>
              <a:uFillTx/>
              <a:latin typeface="Arial"/>
              <a:cs typeface="Arial"/>
            </a:endParaRPr>
          </a:p>
        </p:txBody>
      </p:sp>
      <p:pic>
        <p:nvPicPr>
          <p:cNvPr id="9" name="Picture 2">
            <a:extLst>
              <a:ext uri="{FF2B5EF4-FFF2-40B4-BE49-F238E27FC236}">
                <a16:creationId xmlns:a16="http://schemas.microsoft.com/office/drawing/2014/main" id="{687064C2-FFF6-929B-5D15-91473F311B7E}"/>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73146" y="1729946"/>
            <a:ext cx="4594656" cy="362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18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5C80-5E32-EF8A-C45E-1A3E5ABA0F21}"/>
              </a:ext>
            </a:extLst>
          </p:cNvPr>
          <p:cNvSpPr>
            <a:spLocks noGrp="1"/>
          </p:cNvSpPr>
          <p:nvPr>
            <p:ph type="title"/>
          </p:nvPr>
        </p:nvSpPr>
        <p:spPr/>
        <p:txBody>
          <a:bodyPr lIns="91440" tIns="45720" rIns="91440" bIns="45720" anchor="t"/>
          <a:lstStyle/>
          <a:p>
            <a:r>
              <a:rPr lang="en-US" dirty="0"/>
              <a:t>Sensitivity Study – Risk Credits</a:t>
            </a:r>
            <a:br>
              <a:rPr lang="en-US" dirty="0"/>
            </a:br>
            <a:br>
              <a:rPr lang="en-US" dirty="0"/>
            </a:br>
            <a:endParaRPr lang="en-US" dirty="0"/>
          </a:p>
        </p:txBody>
      </p:sp>
      <p:sp>
        <p:nvSpPr>
          <p:cNvPr id="4" name="Slide Number Placeholder 3">
            <a:extLst>
              <a:ext uri="{FF2B5EF4-FFF2-40B4-BE49-F238E27FC236}">
                <a16:creationId xmlns:a16="http://schemas.microsoft.com/office/drawing/2014/main" id="{198551AA-3B4C-C9AE-AC50-92D5F5133FE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8" name="Content Placeholder 7">
            <a:extLst>
              <a:ext uri="{FF2B5EF4-FFF2-40B4-BE49-F238E27FC236}">
                <a16:creationId xmlns:a16="http://schemas.microsoft.com/office/drawing/2014/main" id="{DCE837C2-4941-7395-0EC4-399361CF04B0}"/>
              </a:ext>
            </a:extLst>
          </p:cNvPr>
          <p:cNvPicPr>
            <a:picLocks noGrp="1" noChangeAspect="1"/>
          </p:cNvPicPr>
          <p:nvPr>
            <p:ph idx="1"/>
          </p:nvPr>
        </p:nvPicPr>
        <p:blipFill>
          <a:blip r:embed="rId2"/>
          <a:srcRect b="10926"/>
          <a:stretch/>
        </p:blipFill>
        <p:spPr>
          <a:xfrm>
            <a:off x="174171" y="2121336"/>
            <a:ext cx="8893629" cy="3195131"/>
          </a:xfrm>
        </p:spPr>
      </p:pic>
      <p:sp>
        <p:nvSpPr>
          <p:cNvPr id="9" name="TextBox 8">
            <a:extLst>
              <a:ext uri="{FF2B5EF4-FFF2-40B4-BE49-F238E27FC236}">
                <a16:creationId xmlns:a16="http://schemas.microsoft.com/office/drawing/2014/main" id="{0C70935F-393D-882D-3392-9B24425347B5}"/>
              </a:ext>
            </a:extLst>
          </p:cNvPr>
          <p:cNvSpPr txBox="1"/>
          <p:nvPr/>
        </p:nvSpPr>
        <p:spPr>
          <a:xfrm>
            <a:off x="260309" y="895681"/>
            <a:ext cx="8458200" cy="116955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42424"/>
                </a:solidFill>
                <a:effectLst/>
                <a:uLnTx/>
                <a:uFillTx/>
                <a:latin typeface="Segoe UI"/>
                <a:cs typeface="Segoe UI"/>
              </a:rPr>
              <a:t>Multiple cases were run with different combinations of Online, Offline, and ESR Capacity.</a:t>
            </a:r>
            <a:endParaRPr lang="en-US" sz="1400" b="0" i="0" u="none" strike="noStrike" kern="1200" cap="none" spc="0" normalizeH="0" baseline="0" noProof="0" dirty="0">
              <a:ln>
                <a:noFill/>
              </a:ln>
              <a:solidFill>
                <a:srgbClr val="242424"/>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srgbClr val="242424"/>
                </a:solidFill>
                <a:effectLst/>
                <a:uLnTx/>
                <a:uFillTx/>
                <a:latin typeface="Segoe UI"/>
                <a:cs typeface="Segoe UI"/>
              </a:rPr>
              <a:t>Case 1</a:t>
            </a:r>
            <a:r>
              <a:rPr kumimoji="0" lang="en-US" sz="1400" b="0" i="0" u="none" strike="noStrike" kern="1200" cap="none" spc="0" normalizeH="0" baseline="0" noProof="0" dirty="0">
                <a:ln>
                  <a:noFill/>
                </a:ln>
                <a:solidFill>
                  <a:srgbClr val="242424"/>
                </a:solidFill>
                <a:effectLst/>
                <a:uLnTx/>
                <a:uFillTx/>
                <a:latin typeface="Segoe UI"/>
                <a:cs typeface="Segoe UI"/>
              </a:rPr>
              <a:t>: Considers all available capacity as risk </a:t>
            </a:r>
            <a:r>
              <a:rPr lang="en-US" sz="1400" dirty="0">
                <a:solidFill>
                  <a:srgbClr val="242424"/>
                </a:solidFill>
                <a:latin typeface="Segoe UI"/>
                <a:cs typeface="Segoe UI"/>
              </a:rPr>
              <a:t>credits..</a:t>
            </a:r>
            <a:endParaRPr lang="en-US" sz="1400" b="0" i="0" u="none" strike="noStrike" kern="1200" cap="none" spc="0" normalizeH="0" baseline="0" noProof="0" dirty="0">
              <a:ln>
                <a:noFill/>
              </a:ln>
              <a:solidFill>
                <a:srgbClr val="242424"/>
              </a:solidFill>
              <a:effectLst/>
              <a:uLnTx/>
              <a:uFillTx/>
              <a:latin typeface="Segoe UI"/>
              <a:cs typeface="Segoe UI"/>
            </a:endParaRPr>
          </a:p>
          <a:p>
            <a:pPr>
              <a:buFont typeface="Arial" panose="020B0604020202020204" pitchFamily="34" charset="0"/>
              <a:buChar char="•"/>
              <a:defRPr/>
            </a:pPr>
            <a:r>
              <a:rPr kumimoji="0" lang="en-US" sz="1400" b="1" i="0" u="none" strike="noStrike" kern="1200" cap="none" spc="0" normalizeH="0" baseline="0" noProof="0" dirty="0">
                <a:ln>
                  <a:noFill/>
                </a:ln>
                <a:solidFill>
                  <a:srgbClr val="242424"/>
                </a:solidFill>
                <a:effectLst/>
                <a:uLnTx/>
                <a:uFillTx/>
                <a:latin typeface="Segoe UI"/>
                <a:cs typeface="Segoe UI"/>
              </a:rPr>
              <a:t>Case 8</a:t>
            </a:r>
            <a:r>
              <a:rPr kumimoji="0" lang="en-US" sz="1400" b="0" i="0" u="none" strike="noStrike" kern="1200" cap="none" spc="0" normalizeH="0" baseline="0" noProof="0" dirty="0">
                <a:ln>
                  <a:noFill/>
                </a:ln>
                <a:solidFill>
                  <a:srgbClr val="242424"/>
                </a:solidFill>
                <a:effectLst/>
                <a:uLnTx/>
                <a:uFillTx/>
                <a:latin typeface="Segoe UI"/>
                <a:cs typeface="Segoe UI"/>
              </a:rPr>
              <a:t>: Optimization does not take risk </a:t>
            </a:r>
            <a:r>
              <a:rPr lang="en-US" sz="1400" dirty="0">
                <a:solidFill>
                  <a:srgbClr val="242424"/>
                </a:solidFill>
                <a:latin typeface="Segoe UI"/>
                <a:cs typeface="Segoe UI"/>
              </a:rPr>
              <a:t>credits into</a:t>
            </a:r>
            <a:r>
              <a:rPr kumimoji="0" lang="en-US" sz="1400" b="0" i="0" u="none" strike="noStrike" kern="1200" cap="none" spc="0" normalizeH="0" baseline="0" noProof="0" dirty="0">
                <a:ln>
                  <a:noFill/>
                </a:ln>
                <a:solidFill>
                  <a:srgbClr val="242424"/>
                </a:solidFill>
                <a:effectLst/>
                <a:uLnTx/>
                <a:uFillTx/>
                <a:latin typeface="Segoe UI"/>
                <a:cs typeface="Segoe UI"/>
              </a:rPr>
              <a:t> account and procures reserve quantities to account for forecast error and forced outages</a:t>
            </a:r>
            <a:endParaRPr lang="en-US" sz="1400" b="0" i="0" u="none" strike="noStrike" kern="1200" cap="none" spc="0" normalizeH="0" baseline="0" noProof="0" dirty="0">
              <a:ln>
                <a:noFill/>
              </a:ln>
              <a:solidFill>
                <a:srgbClr val="242424"/>
              </a:solidFill>
              <a:effectLst/>
              <a:uLnTx/>
              <a:uFillTx/>
              <a:latin typeface="Segoe UI"/>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3F758C2B-7385-7E1F-8815-8A0EB61B4669}"/>
              </a:ext>
            </a:extLst>
          </p:cNvPr>
          <p:cNvSpPr/>
          <p:nvPr/>
        </p:nvSpPr>
        <p:spPr>
          <a:xfrm>
            <a:off x="248478" y="2812612"/>
            <a:ext cx="8721351" cy="28908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7694F353-DCEC-BE38-7A16-2F932B12D522}"/>
              </a:ext>
            </a:extLst>
          </p:cNvPr>
          <p:cNvSpPr/>
          <p:nvPr/>
        </p:nvSpPr>
        <p:spPr>
          <a:xfrm>
            <a:off x="260309" y="4754055"/>
            <a:ext cx="8721351" cy="289086"/>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2674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A98CA5-39B3-D678-47FA-970076BA9490}"/>
              </a:ext>
            </a:extLst>
          </p:cNvPr>
          <p:cNvPicPr>
            <a:picLocks noChangeAspect="1"/>
          </p:cNvPicPr>
          <p:nvPr/>
        </p:nvPicPr>
        <p:blipFill>
          <a:blip r:embed="rId2"/>
          <a:stretch>
            <a:fillRect/>
          </a:stretch>
        </p:blipFill>
        <p:spPr>
          <a:xfrm>
            <a:off x="136906" y="2066262"/>
            <a:ext cx="8791194" cy="3846909"/>
          </a:xfrm>
          <a:prstGeom prst="rect">
            <a:avLst/>
          </a:prstGeom>
        </p:spPr>
      </p:pic>
      <p:sp>
        <p:nvSpPr>
          <p:cNvPr id="2" name="Title 1">
            <a:extLst>
              <a:ext uri="{FF2B5EF4-FFF2-40B4-BE49-F238E27FC236}">
                <a16:creationId xmlns:a16="http://schemas.microsoft.com/office/drawing/2014/main" id="{DE2E3E36-DB05-6DC5-1530-BFB1FC2C25A6}"/>
              </a:ext>
            </a:extLst>
          </p:cNvPr>
          <p:cNvSpPr>
            <a:spLocks noGrp="1"/>
          </p:cNvSpPr>
          <p:nvPr>
            <p:ph type="title"/>
          </p:nvPr>
        </p:nvSpPr>
        <p:spPr/>
        <p:txBody>
          <a:bodyPr/>
          <a:lstStyle/>
          <a:p>
            <a:r>
              <a:rPr lang="en-US" sz="2400" dirty="0"/>
              <a:t>Preliminary Quantities from Probabilistic Methodology</a:t>
            </a:r>
          </a:p>
        </p:txBody>
      </p:sp>
      <p:sp>
        <p:nvSpPr>
          <p:cNvPr id="3" name="Content Placeholder 2">
            <a:extLst>
              <a:ext uri="{FF2B5EF4-FFF2-40B4-BE49-F238E27FC236}">
                <a16:creationId xmlns:a16="http://schemas.microsoft.com/office/drawing/2014/main" id="{0B68F32E-28C7-6CBA-A5EF-7729D968744B}"/>
              </a:ext>
            </a:extLst>
          </p:cNvPr>
          <p:cNvSpPr>
            <a:spLocks noGrp="1"/>
          </p:cNvSpPr>
          <p:nvPr>
            <p:ph idx="1"/>
          </p:nvPr>
        </p:nvSpPr>
        <p:spPr/>
        <p:txBody>
          <a:bodyPr/>
          <a:lstStyle/>
          <a:p>
            <a:r>
              <a:rPr lang="en-US" sz="1800" dirty="0"/>
              <a:t>Some sensitivities are shared on the next few slides related to the probabilistic approach. Additionally, an HTML file has been posted along with the slides with additional sensitivities.</a:t>
            </a:r>
          </a:p>
        </p:txBody>
      </p:sp>
      <p:sp>
        <p:nvSpPr>
          <p:cNvPr id="4" name="Slide Number Placeholder 3">
            <a:extLst>
              <a:ext uri="{FF2B5EF4-FFF2-40B4-BE49-F238E27FC236}">
                <a16:creationId xmlns:a16="http://schemas.microsoft.com/office/drawing/2014/main" id="{CDF0B880-9B2F-B26B-6C48-C0F7E7F061AB}"/>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92271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8ABB76-992F-73A9-BFE2-2D27AE3FE6B3}"/>
              </a:ext>
            </a:extLst>
          </p:cNvPr>
          <p:cNvPicPr>
            <a:picLocks noChangeAspect="1"/>
          </p:cNvPicPr>
          <p:nvPr/>
        </p:nvPicPr>
        <p:blipFill>
          <a:blip r:embed="rId2"/>
          <a:stretch>
            <a:fillRect/>
          </a:stretch>
        </p:blipFill>
        <p:spPr>
          <a:xfrm>
            <a:off x="0" y="3429000"/>
            <a:ext cx="8839966" cy="2981202"/>
          </a:xfrm>
          <a:prstGeom prst="rect">
            <a:avLst/>
          </a:prstGeom>
        </p:spPr>
      </p:pic>
      <p:pic>
        <p:nvPicPr>
          <p:cNvPr id="8" name="Picture 7">
            <a:extLst>
              <a:ext uri="{FF2B5EF4-FFF2-40B4-BE49-F238E27FC236}">
                <a16:creationId xmlns:a16="http://schemas.microsoft.com/office/drawing/2014/main" id="{CCFAF285-BDE6-C8A7-CCA7-4C9B068F8B7D}"/>
              </a:ext>
            </a:extLst>
          </p:cNvPr>
          <p:cNvPicPr>
            <a:picLocks noChangeAspect="1"/>
          </p:cNvPicPr>
          <p:nvPr/>
        </p:nvPicPr>
        <p:blipFill>
          <a:blip r:embed="rId3"/>
          <a:stretch>
            <a:fillRect/>
          </a:stretch>
        </p:blipFill>
        <p:spPr>
          <a:xfrm>
            <a:off x="304430" y="991616"/>
            <a:ext cx="8535140" cy="2530059"/>
          </a:xfrm>
          <a:prstGeom prst="rect">
            <a:avLst/>
          </a:prstGeom>
        </p:spPr>
      </p:pic>
      <p:sp>
        <p:nvSpPr>
          <p:cNvPr id="2" name="Title 1">
            <a:extLst>
              <a:ext uri="{FF2B5EF4-FFF2-40B4-BE49-F238E27FC236}">
                <a16:creationId xmlns:a16="http://schemas.microsoft.com/office/drawing/2014/main" id="{3EA74B60-986A-6FCC-ED89-63C7554BBC98}"/>
              </a:ext>
            </a:extLst>
          </p:cNvPr>
          <p:cNvSpPr>
            <a:spLocks noGrp="1"/>
          </p:cNvSpPr>
          <p:nvPr>
            <p:ph type="title"/>
          </p:nvPr>
        </p:nvSpPr>
        <p:spPr/>
        <p:txBody>
          <a:bodyPr/>
          <a:lstStyle/>
          <a:p>
            <a:r>
              <a:rPr lang="en-US" dirty="0"/>
              <a:t>ECRS and NSRS Reserves - January</a:t>
            </a:r>
          </a:p>
        </p:txBody>
      </p:sp>
      <p:sp>
        <p:nvSpPr>
          <p:cNvPr id="4" name="Slide Number Placeholder 3">
            <a:extLst>
              <a:ext uri="{FF2B5EF4-FFF2-40B4-BE49-F238E27FC236}">
                <a16:creationId xmlns:a16="http://schemas.microsoft.com/office/drawing/2014/main" id="{37A40F21-78BE-F3E5-7C66-5BABABA91BB0}"/>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143630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5" name="Content Placeholder 4"/>
          <p:cNvSpPr>
            <a:spLocks noGrp="1"/>
          </p:cNvSpPr>
          <p:nvPr>
            <p:ph idx="16"/>
          </p:nvPr>
        </p:nvSpPr>
        <p:spPr/>
        <p:txBody>
          <a:bodyPr/>
          <a:lstStyle/>
          <a:p>
            <a:r>
              <a:rPr lang="en-US"/>
              <a:t>Regulation Service</a:t>
            </a:r>
          </a:p>
        </p:txBody>
      </p:sp>
    </p:spTree>
    <p:extLst>
      <p:ext uri="{BB962C8B-B14F-4D97-AF65-F5344CB8AC3E}">
        <p14:creationId xmlns:p14="http://schemas.microsoft.com/office/powerpoint/2010/main" val="93172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Regulation Service Methodology</a:t>
            </a:r>
          </a:p>
        </p:txBody>
      </p:sp>
      <p:sp>
        <p:nvSpPr>
          <p:cNvPr id="2" name="Content Placeholder 1"/>
          <p:cNvSpPr>
            <a:spLocks noGrp="1"/>
          </p:cNvSpPr>
          <p:nvPr>
            <p:ph idx="1"/>
          </p:nvPr>
        </p:nvSpPr>
        <p:spPr>
          <a:xfrm>
            <a:off x="304800" y="855406"/>
            <a:ext cx="5553456" cy="5064627"/>
          </a:xfrm>
        </p:spPr>
        <p:txBody>
          <a:bodyPr/>
          <a:lstStyle/>
          <a:p>
            <a:pPr algn="just"/>
            <a:r>
              <a:rPr lang="en-US" sz="1600" dirty="0">
                <a:solidFill>
                  <a:schemeClr val="tx2"/>
                </a:solidFill>
              </a:rPr>
              <a:t>ERCOT is proposing one change to the methodology used to compute the minimum Regulation Service requirements in 2026. </a:t>
            </a:r>
          </a:p>
          <a:p>
            <a:pPr marL="742950" lvl="2" indent="0" algn="just">
              <a:buNone/>
            </a:pPr>
            <a:r>
              <a:rPr lang="en-US" sz="1600" dirty="0">
                <a:solidFill>
                  <a:schemeClr val="tx2"/>
                </a:solidFill>
              </a:rPr>
              <a:t>Specifically, ERCOT is proposing to set regulation quantities based on the error in forecasting the net load forecast that is used in to set dispatch target for SCED (i.e. GTBD). </a:t>
            </a:r>
          </a:p>
          <a:p>
            <a:pPr marL="742950" lvl="2" indent="0" algn="just">
              <a:buNone/>
            </a:pPr>
            <a:endParaRPr lang="en-US" sz="1400" dirty="0">
              <a:solidFill>
                <a:schemeClr val="tx2"/>
              </a:solidFill>
            </a:endParaRPr>
          </a:p>
          <a:p>
            <a:pPr algn="just"/>
            <a:r>
              <a:rPr lang="en-US" sz="1600" dirty="0">
                <a:solidFill>
                  <a:schemeClr val="tx2"/>
                </a:solidFill>
              </a:rPr>
              <a:t>The preliminary Regulation quantities for January 2026 through June 2026 in subsequent slides have been computed using </a:t>
            </a:r>
            <a:r>
              <a:rPr lang="en-US" sz="1600" u="sng" dirty="0">
                <a:solidFill>
                  <a:schemeClr val="tx2"/>
                </a:solidFill>
              </a:rPr>
              <a:t>proposed methodology </a:t>
            </a:r>
            <a:r>
              <a:rPr lang="en-US" sz="1600" dirty="0">
                <a:solidFill>
                  <a:schemeClr val="tx2"/>
                </a:solidFill>
              </a:rPr>
              <a:t>(with 202</a:t>
            </a:r>
            <a:r>
              <a:rPr lang="en-US" sz="1600" dirty="0"/>
              <a:t>3</a:t>
            </a:r>
            <a:r>
              <a:rPr lang="en-US" sz="1600" dirty="0">
                <a:solidFill>
                  <a:schemeClr val="tx2"/>
                </a:solidFill>
              </a:rPr>
              <a:t> </a:t>
            </a:r>
            <a:r>
              <a:rPr lang="en-US" sz="1600" dirty="0"/>
              <a:t>to</a:t>
            </a:r>
            <a:r>
              <a:rPr lang="en-US" sz="1600" dirty="0">
                <a:solidFill>
                  <a:schemeClr val="tx2"/>
                </a:solidFill>
              </a:rPr>
              <a:t> 2025* five minute ahead Net load forecast error) and  </a:t>
            </a:r>
            <a:r>
              <a:rPr lang="en-US" sz="1600" u="sng" dirty="0">
                <a:solidFill>
                  <a:schemeClr val="tx2"/>
                </a:solidFill>
              </a:rPr>
              <a:t>updated Wind and Solar Over Forecast Adjustment tables</a:t>
            </a:r>
            <a:r>
              <a:rPr lang="en-US" sz="1600" dirty="0">
                <a:solidFill>
                  <a:schemeClr val="tx2"/>
                </a:solidFill>
              </a:rPr>
              <a:t>.</a:t>
            </a:r>
            <a:endParaRPr lang="en-US" sz="1600" dirty="0"/>
          </a:p>
          <a:p>
            <a:pPr algn="just"/>
            <a:endParaRPr lang="en-US" sz="1600" dirty="0"/>
          </a:p>
          <a:p>
            <a:pPr marL="0" indent="0" algn="just">
              <a:buNone/>
            </a:pPr>
            <a:endParaRPr lang="en-US" sz="2400" dirty="0">
              <a:solidFill>
                <a:schemeClr val="tx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Chart 1" descr="image001">
            <a:extLst>
              <a:ext uri="{FF2B5EF4-FFF2-40B4-BE49-F238E27FC236}">
                <a16:creationId xmlns:a16="http://schemas.microsoft.com/office/drawing/2014/main" id="{6FF13AD7-3EA4-264A-B7D3-1C27CACD334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28" t="2600" r="2498" b="2370"/>
          <a:stretch>
            <a:fillRect/>
          </a:stretch>
        </p:blipFill>
        <p:spPr bwMode="auto">
          <a:xfrm>
            <a:off x="6071616" y="926592"/>
            <a:ext cx="2986957" cy="1865376"/>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9189CE8B-AD8E-C810-C1EC-E22FFC5E2093}"/>
              </a:ext>
            </a:extLst>
          </p:cNvPr>
          <p:cNvSpPr txBox="1"/>
          <p:nvPr/>
        </p:nvSpPr>
        <p:spPr>
          <a:xfrm>
            <a:off x="6071616" y="926592"/>
            <a:ext cx="610167" cy="152349"/>
          </a:xfrm>
          <a:prstGeom prst="rect">
            <a:avLst/>
          </a:prstGeom>
          <a:solidFill>
            <a:schemeClr val="bg1">
              <a:lumMod val="50000"/>
            </a:schemeClr>
          </a:solidFill>
        </p:spPr>
        <p:txBody>
          <a:bodyPr wrap="none" lIns="6858" tIns="6858" rIns="6858" bIns="6858">
            <a:spAutoFit/>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900" b="1">
                <a:solidFill>
                  <a:srgbClr val="FFFFFF"/>
                </a:solidFill>
              </a:rPr>
              <a:t>Regulation</a:t>
            </a:r>
          </a:p>
        </p:txBody>
      </p:sp>
      <p:sp>
        <p:nvSpPr>
          <p:cNvPr id="8" name="TextBox 7">
            <a:extLst>
              <a:ext uri="{FF2B5EF4-FFF2-40B4-BE49-F238E27FC236}">
                <a16:creationId xmlns:a16="http://schemas.microsoft.com/office/drawing/2014/main" id="{5FCC6F49-27EA-9D22-D186-0796E55C3C05}"/>
              </a:ext>
            </a:extLst>
          </p:cNvPr>
          <p:cNvSpPr txBox="1"/>
          <p:nvPr/>
        </p:nvSpPr>
        <p:spPr>
          <a:xfrm>
            <a:off x="6062389" y="2791968"/>
            <a:ext cx="2996184" cy="1015663"/>
          </a:xfrm>
          <a:prstGeom prst="rect">
            <a:avLst/>
          </a:prstGeom>
          <a:noFill/>
          <a:ln w="19050">
            <a:solidFill>
              <a:schemeClr val="accent1"/>
            </a:solidFill>
          </a:ln>
        </p:spPr>
        <p:txBody>
          <a:bodyPr wrap="square">
            <a:spAutoFit/>
          </a:bodyPr>
          <a:lstStyle/>
          <a:p>
            <a:pPr algn="just"/>
            <a:r>
              <a:rPr lang="en-US" sz="1200" dirty="0">
                <a:solidFill>
                  <a:schemeClr val="tx2"/>
                </a:solidFill>
              </a:rPr>
              <a:t>Regulation Service is reserved capacity that is deployed every 4 seconds to balance supply and demand and maintain frequency close to 60Hz between 5-minute SCED runs.</a:t>
            </a:r>
            <a:endParaRPr lang="en-US" sz="600" dirty="0">
              <a:solidFill>
                <a:schemeClr val="tx2"/>
              </a:solidFill>
            </a:endParaRPr>
          </a:p>
        </p:txBody>
      </p:sp>
    </p:spTree>
    <p:extLst>
      <p:ext uri="{BB962C8B-B14F-4D97-AF65-F5344CB8AC3E}">
        <p14:creationId xmlns:p14="http://schemas.microsoft.com/office/powerpoint/2010/main" val="2649011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sz="2400" dirty="0"/>
              <a:t>Regulation Up/Down Methodology: Summary of changes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graphicFrame>
        <p:nvGraphicFramePr>
          <p:cNvPr id="3" name="Table 4">
            <a:extLst>
              <a:ext uri="{FF2B5EF4-FFF2-40B4-BE49-F238E27FC236}">
                <a16:creationId xmlns:a16="http://schemas.microsoft.com/office/drawing/2014/main" id="{A63489EC-E00A-0B06-1C9C-5B48242FED15}"/>
              </a:ext>
            </a:extLst>
          </p:cNvPr>
          <p:cNvGraphicFramePr>
            <a:graphicFrameLocks noGrp="1"/>
          </p:cNvGraphicFramePr>
          <p:nvPr>
            <p:extLst>
              <p:ext uri="{D42A27DB-BD31-4B8C-83A1-F6EECF244321}">
                <p14:modId xmlns:p14="http://schemas.microsoft.com/office/powerpoint/2010/main" val="2595325293"/>
              </p:ext>
            </p:extLst>
          </p:nvPr>
        </p:nvGraphicFramePr>
        <p:xfrm>
          <a:off x="498359" y="887106"/>
          <a:ext cx="8223481" cy="5341284"/>
        </p:xfrm>
        <a:graphic>
          <a:graphicData uri="http://schemas.openxmlformats.org/drawingml/2006/table">
            <a:tbl>
              <a:tblPr firstRow="1" bandRow="1">
                <a:tableStyleId>{5C22544A-7EE6-4342-B048-85BDC9FD1C3A}</a:tableStyleId>
              </a:tblPr>
              <a:tblGrid>
                <a:gridCol w="1799468">
                  <a:extLst>
                    <a:ext uri="{9D8B030D-6E8A-4147-A177-3AD203B41FA5}">
                      <a16:colId xmlns:a16="http://schemas.microsoft.com/office/drawing/2014/main" val="1580868433"/>
                    </a:ext>
                  </a:extLst>
                </a:gridCol>
                <a:gridCol w="3085390">
                  <a:extLst>
                    <a:ext uri="{9D8B030D-6E8A-4147-A177-3AD203B41FA5}">
                      <a16:colId xmlns:a16="http://schemas.microsoft.com/office/drawing/2014/main" val="1915953014"/>
                    </a:ext>
                  </a:extLst>
                </a:gridCol>
                <a:gridCol w="3338623">
                  <a:extLst>
                    <a:ext uri="{9D8B030D-6E8A-4147-A177-3AD203B41FA5}">
                      <a16:colId xmlns:a16="http://schemas.microsoft.com/office/drawing/2014/main" val="1728311896"/>
                    </a:ext>
                  </a:extLst>
                </a:gridCol>
              </a:tblGrid>
              <a:tr h="581891">
                <a:tc>
                  <a:txBody>
                    <a:bodyPr/>
                    <a:lstStyle/>
                    <a:p>
                      <a:pPr algn="ctr"/>
                      <a:endParaRPr lang="en-US" sz="1600"/>
                    </a:p>
                  </a:txBody>
                  <a:tcPr marT="41564" marB="41564" anchor="ctr"/>
                </a:tc>
                <a:tc>
                  <a:txBody>
                    <a:bodyPr/>
                    <a:lstStyle/>
                    <a:p>
                      <a:pPr algn="ctr"/>
                      <a:r>
                        <a:rPr lang="en-US" sz="1600"/>
                        <a:t>2025 Methodology</a:t>
                      </a:r>
                    </a:p>
                  </a:txBody>
                  <a:tcPr marT="41564" marB="41564" anchor="ctr"/>
                </a:tc>
                <a:tc>
                  <a:txBody>
                    <a:bodyPr/>
                    <a:lstStyle/>
                    <a:p>
                      <a:pPr algn="ctr"/>
                      <a:r>
                        <a:rPr lang="en-US" sz="1600"/>
                        <a:t>2026 Methodology </a:t>
                      </a:r>
                    </a:p>
                  </a:txBody>
                  <a:tcPr marT="41564" marB="41564" anchor="ctr"/>
                </a:tc>
                <a:extLst>
                  <a:ext uri="{0D108BD9-81ED-4DB2-BD59-A6C34878D82A}">
                    <a16:rowId xmlns:a16="http://schemas.microsoft.com/office/drawing/2014/main" val="503574640"/>
                  </a:ext>
                </a:extLst>
              </a:tr>
              <a:tr h="753798">
                <a:tc>
                  <a:txBody>
                    <a:bodyPr/>
                    <a:lstStyle/>
                    <a:p>
                      <a:pPr algn="ctr"/>
                      <a:r>
                        <a:rPr lang="en-US" sz="1600" b="1" u="none"/>
                        <a:t>Data Input</a:t>
                      </a:r>
                    </a:p>
                  </a:txBody>
                  <a:tcPr marT="41564" marB="41564" anchor="ctr"/>
                </a:tc>
                <a:tc>
                  <a:txBody>
                    <a:bodyPr/>
                    <a:lstStyle/>
                    <a:p>
                      <a:pPr marL="171450" indent="-171450" algn="l">
                        <a:buFont typeface="Arial" panose="020B0604020202020204" pitchFamily="34" charset="0"/>
                        <a:buChar char="•"/>
                      </a:pPr>
                      <a:r>
                        <a:rPr lang="en-US" sz="1400" kern="1200">
                          <a:solidFill>
                            <a:schemeClr val="dk1"/>
                          </a:solidFill>
                          <a:latin typeface="+mn-lt"/>
                          <a:ea typeface="+mn-ea"/>
                          <a:cs typeface="+mn-cs"/>
                        </a:rPr>
                        <a:t>5-min SCED Netload Forecast Error (</a:t>
                      </a:r>
                      <a:r>
                        <a:rPr lang="en-US" sz="1400" i="1" kern="1200">
                          <a:solidFill>
                            <a:schemeClr val="dk1"/>
                          </a:solidFill>
                          <a:latin typeface="+mn-lt"/>
                          <a:ea typeface="+mn-ea"/>
                          <a:cs typeface="+mn-cs"/>
                        </a:rPr>
                        <a:t>2- </a:t>
                      </a:r>
                      <a:r>
                        <a:rPr lang="en-US" sz="1400" i="1" kern="1200" err="1">
                          <a:solidFill>
                            <a:schemeClr val="dk1"/>
                          </a:solidFill>
                          <a:latin typeface="+mn-lt"/>
                          <a:ea typeface="+mn-ea"/>
                          <a:cs typeface="+mn-cs"/>
                        </a:rPr>
                        <a:t>yr</a:t>
                      </a:r>
                      <a:r>
                        <a:rPr lang="en-US" sz="1400" kern="1200">
                          <a:solidFill>
                            <a:schemeClr val="dk1"/>
                          </a:solidFill>
                          <a:latin typeface="+mn-lt"/>
                          <a:ea typeface="+mn-ea"/>
                          <a:cs typeface="+mn-cs"/>
                        </a:rPr>
                        <a: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475780074"/>
                  </a:ext>
                </a:extLst>
              </a:tr>
              <a:tr h="586287">
                <a:tc>
                  <a:txBody>
                    <a:bodyPr/>
                    <a:lstStyle/>
                    <a:p>
                      <a:pPr algn="ctr"/>
                      <a:r>
                        <a:rPr lang="en-US" sz="1600" b="1" u="none"/>
                        <a:t>Calculation Method</a:t>
                      </a:r>
                    </a:p>
                  </a:txBody>
                  <a:tcPr marT="41564" marB="41564" anchor="ctr"/>
                </a:tc>
                <a:tc>
                  <a:txBody>
                    <a:bodyPr/>
                    <a:lstStyle/>
                    <a:p>
                      <a:pPr marL="171450" indent="-171450" algn="l">
                        <a:buFont typeface="Arial" panose="020B0604020202020204" pitchFamily="34" charset="0"/>
                        <a:buChar char="•"/>
                      </a:pPr>
                      <a:r>
                        <a:rPr lang="en-US" sz="1400" kern="1200">
                          <a:solidFill>
                            <a:schemeClr val="dk1"/>
                          </a:solidFill>
                          <a:latin typeface="+mn-lt"/>
                          <a:ea typeface="+mn-ea"/>
                          <a:cs typeface="+mn-cs"/>
                        </a:rPr>
                        <a:t>95th  of 5-min SCED Netload Forecast Error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50280143"/>
                  </a:ext>
                </a:extLst>
              </a:tr>
              <a:tr h="1174871">
                <a:tc>
                  <a:txBody>
                    <a:bodyPr/>
                    <a:lstStyle/>
                    <a:p>
                      <a:pPr algn="ctr"/>
                      <a:r>
                        <a:rPr lang="en-US" sz="1600" b="1" u="none"/>
                        <a:t>Wind/Solar Adjustment</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mn-lt"/>
                          <a:ea typeface="+mn-ea"/>
                          <a:cs typeface="+mn-cs"/>
                        </a:rPr>
                        <a:t>GE Table - Increased wind/solar forecast error per 1,000 MW installed capacity increase </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No Change</a:t>
                      </a:r>
                      <a:endParaRPr kumimoji="0" lang="en-US" sz="1400" b="0" i="1" u="none" strike="noStrike" kern="1200" cap="none" spc="0" normalizeH="0" baseline="0" noProof="0">
                        <a:ln>
                          <a:noFill/>
                        </a:ln>
                        <a:solidFill>
                          <a:srgbClr val="FF0000"/>
                        </a:solidFill>
                        <a:effectLst/>
                        <a:uLnTx/>
                        <a:uFillTx/>
                        <a:latin typeface="Arial"/>
                        <a:ea typeface="+mn-ea"/>
                        <a:cs typeface="+mn-cs"/>
                      </a:endParaRPr>
                    </a:p>
                  </a:txBody>
                  <a:tcPr marT="41564" marB="41564" anchor="ctr"/>
                </a:tc>
                <a:extLst>
                  <a:ext uri="{0D108BD9-81ED-4DB2-BD59-A6C34878D82A}">
                    <a16:rowId xmlns:a16="http://schemas.microsoft.com/office/drawing/2014/main" val="3559946521"/>
                  </a:ext>
                </a:extLst>
              </a:tr>
              <a:tr h="581891">
                <a:tc>
                  <a:txBody>
                    <a:bodyPr/>
                    <a:lstStyle/>
                    <a:p>
                      <a:pPr algn="ctr"/>
                      <a:r>
                        <a:rPr lang="en-US" sz="1600" b="1" u="none"/>
                        <a:t>FRRS Component</a:t>
                      </a:r>
                    </a:p>
                  </a:txBody>
                  <a:tcPr marT="41564" marB="41564" anchor="ctr"/>
                </a:tc>
                <a:tc>
                  <a:txBody>
                    <a:bodyPr/>
                    <a:lstStyle/>
                    <a:p>
                      <a:pPr marL="171450" indent="-171450" algn="l">
                        <a:buFont typeface="Arial" panose="020B0604020202020204" pitchFamily="34" charset="0"/>
                        <a:buChar char="•"/>
                      </a:pPr>
                      <a:r>
                        <a:rPr lang="en-US" sz="1400"/>
                        <a:t>95</a:t>
                      </a:r>
                      <a:r>
                        <a:rPr lang="en-US" sz="1400" baseline="30000"/>
                        <a:t>th</a:t>
                      </a:r>
                      <a:r>
                        <a:rPr lang="en-US" sz="1400"/>
                        <a:t> of historical FRRS Deployment </a:t>
                      </a:r>
                      <a:r>
                        <a:rPr lang="en-US" sz="1400" i="1"/>
                        <a:t>(2-yr)</a:t>
                      </a:r>
                    </a:p>
                  </a:txBody>
                  <a:tcPr marT="41564" marB="41564"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accent6"/>
                          </a:solidFill>
                        </a:rPr>
                        <a:t>Remove</a:t>
                      </a:r>
                      <a:endParaRPr lang="en-US" sz="1400" i="1">
                        <a:solidFill>
                          <a:schemeClr val="accent6"/>
                        </a:solidFill>
                      </a:endParaRPr>
                    </a:p>
                  </a:txBody>
                  <a:tcPr marT="41564" marB="41564" anchor="ctr"/>
                </a:tc>
                <a:extLst>
                  <a:ext uri="{0D108BD9-81ED-4DB2-BD59-A6C34878D82A}">
                    <a16:rowId xmlns:a16="http://schemas.microsoft.com/office/drawing/2014/main" val="616162852"/>
                  </a:ext>
                </a:extLst>
              </a:tr>
              <a:tr h="831273">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u="none"/>
                        <a:t>ACE Integral Component</a:t>
                      </a:r>
                    </a:p>
                  </a:txBody>
                  <a:tcPr marT="41564" marB="41564" anchor="ctr"/>
                </a:tc>
                <a:tc>
                  <a:txBody>
                    <a:bodyPr/>
                    <a:lstStyle/>
                    <a:p>
                      <a:pPr marL="171450" indent="-171450" algn="l">
                        <a:buFont typeface="Arial" panose="020B0604020202020204" pitchFamily="34" charset="0"/>
                        <a:buChar char="•"/>
                      </a:pPr>
                      <a:r>
                        <a:rPr lang="en-US" sz="1400"/>
                        <a:t>Average of ACE Integral Change </a:t>
                      </a:r>
                    </a:p>
                    <a:p>
                      <a:pPr marL="0" indent="0" algn="l">
                        <a:buFont typeface="Arial" panose="020B0604020202020204" pitchFamily="34" charset="0"/>
                        <a:buNone/>
                      </a:pPr>
                      <a:r>
                        <a:rPr lang="en-US" sz="1400" i="1"/>
                        <a:t>   (2-yr)</a:t>
                      </a:r>
                    </a:p>
                  </a:txBody>
                  <a:tcPr marT="41564" marB="41564" anchor="ctr"/>
                </a:tc>
                <a:tc>
                  <a:txBody>
                    <a:bodyPr/>
                    <a:lstStyle/>
                    <a:p>
                      <a:pPr marL="171450" indent="-171450" algn="l">
                        <a:buFont typeface="Arial" panose="020B0604020202020204" pitchFamily="34" charset="0"/>
                        <a:buChar char="•"/>
                      </a:pPr>
                      <a:r>
                        <a:rPr lang="en-US" sz="1400"/>
                        <a:t>No Change</a:t>
                      </a:r>
                      <a:endParaRPr lang="en-US" sz="1400" i="1"/>
                    </a:p>
                  </a:txBody>
                  <a:tcPr marT="41564" marB="41564" anchor="ctr"/>
                </a:tc>
                <a:extLst>
                  <a:ext uri="{0D108BD9-81ED-4DB2-BD59-A6C34878D82A}">
                    <a16:rowId xmlns:a16="http://schemas.microsoft.com/office/drawing/2014/main" val="3498371690"/>
                  </a:ext>
                </a:extLst>
              </a:tr>
              <a:tr h="831273">
                <a:tc>
                  <a:txBody>
                    <a:bodyPr/>
                    <a:lstStyle/>
                    <a:p>
                      <a:pPr algn="ctr"/>
                      <a:r>
                        <a:rPr lang="en-US" sz="1600" b="1" u="none" dirty="0"/>
                        <a:t>Load Adjustment</a:t>
                      </a:r>
                    </a:p>
                    <a:p>
                      <a:pPr algn="ctr"/>
                      <a:r>
                        <a:rPr lang="en-US" sz="1600" b="1" u="none" dirty="0"/>
                        <a:t>(LL Ramps)</a:t>
                      </a:r>
                    </a:p>
                  </a:txBody>
                  <a:tcPr marT="41564" marB="41564"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mn-lt"/>
                          <a:ea typeface="+mn-ea"/>
                          <a:cs typeface="+mn-cs"/>
                        </a:rPr>
                        <a:t>No Adjustment</a:t>
                      </a:r>
                    </a:p>
                  </a:txBody>
                  <a:tcPr marT="41564" marB="41564" anchor="ct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mn-lt"/>
                          <a:ea typeface="+mn-ea"/>
                          <a:cs typeface="+mn-cs"/>
                        </a:rPr>
                        <a:t>No Change</a:t>
                      </a:r>
                    </a:p>
                  </a:txBody>
                  <a:tcPr marT="41564" marB="41564" anchor="ctr"/>
                </a:tc>
                <a:extLst>
                  <a:ext uri="{0D108BD9-81ED-4DB2-BD59-A6C34878D82A}">
                    <a16:rowId xmlns:a16="http://schemas.microsoft.com/office/drawing/2014/main" val="1391719284"/>
                  </a:ext>
                </a:extLst>
              </a:tr>
            </a:tbl>
          </a:graphicData>
        </a:graphic>
      </p:graphicFrame>
      <p:sp>
        <p:nvSpPr>
          <p:cNvPr id="5" name="Rectangle 4">
            <a:extLst>
              <a:ext uri="{FF2B5EF4-FFF2-40B4-BE49-F238E27FC236}">
                <a16:creationId xmlns:a16="http://schemas.microsoft.com/office/drawing/2014/main" id="{32ADCACE-77E2-EB99-AD4F-8177344DE262}"/>
              </a:ext>
            </a:extLst>
          </p:cNvPr>
          <p:cNvSpPr/>
          <p:nvPr/>
        </p:nvSpPr>
        <p:spPr>
          <a:xfrm>
            <a:off x="498359" y="3975652"/>
            <a:ext cx="8223481"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58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2828-211B-648F-B901-199620C32AB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8695DAE-9BD2-77FE-F43D-1675D98F1204}"/>
              </a:ext>
            </a:extLst>
          </p:cNvPr>
          <p:cNvPicPr>
            <a:picLocks noChangeAspect="1"/>
          </p:cNvPicPr>
          <p:nvPr/>
        </p:nvPicPr>
        <p:blipFill>
          <a:blip r:embed="rId3"/>
          <a:srcRect l="6472"/>
          <a:stretch/>
        </p:blipFill>
        <p:spPr>
          <a:xfrm>
            <a:off x="1890252" y="1110558"/>
            <a:ext cx="3931288" cy="2521987"/>
          </a:xfrm>
          <a:prstGeom prst="rect">
            <a:avLst/>
          </a:prstGeom>
        </p:spPr>
      </p:pic>
      <p:pic>
        <p:nvPicPr>
          <p:cNvPr id="10" name="Picture 9">
            <a:extLst>
              <a:ext uri="{FF2B5EF4-FFF2-40B4-BE49-F238E27FC236}">
                <a16:creationId xmlns:a16="http://schemas.microsoft.com/office/drawing/2014/main" id="{A568F0C8-E899-BD91-9261-C80D7596B082}"/>
              </a:ext>
            </a:extLst>
          </p:cNvPr>
          <p:cNvPicPr>
            <a:picLocks noChangeAspect="1"/>
          </p:cNvPicPr>
          <p:nvPr/>
        </p:nvPicPr>
        <p:blipFill>
          <a:blip r:embed="rId4"/>
          <a:srcRect l="6472"/>
          <a:stretch/>
        </p:blipFill>
        <p:spPr>
          <a:xfrm>
            <a:off x="1890249" y="3618448"/>
            <a:ext cx="3931289" cy="2521987"/>
          </a:xfrm>
          <a:prstGeom prst="rect">
            <a:avLst/>
          </a:prstGeom>
        </p:spPr>
      </p:pic>
      <p:sp>
        <p:nvSpPr>
          <p:cNvPr id="2" name="Title 1">
            <a:extLst>
              <a:ext uri="{FF2B5EF4-FFF2-40B4-BE49-F238E27FC236}">
                <a16:creationId xmlns:a16="http://schemas.microsoft.com/office/drawing/2014/main" id="{6B58CD6B-EC62-D6D0-74F9-57C2FFCC2C84}"/>
              </a:ext>
            </a:extLst>
          </p:cNvPr>
          <p:cNvSpPr>
            <a:spLocks noGrp="1"/>
          </p:cNvSpPr>
          <p:nvPr>
            <p:ph type="title"/>
          </p:nvPr>
        </p:nvSpPr>
        <p:spPr/>
        <p:txBody>
          <a:bodyPr/>
          <a:lstStyle/>
          <a:p>
            <a:r>
              <a:rPr lang="en-US" sz="2800"/>
              <a:t>Regulation Exhaustion by Quarter - 2024</a:t>
            </a:r>
          </a:p>
        </p:txBody>
      </p:sp>
      <p:sp>
        <p:nvSpPr>
          <p:cNvPr id="3" name="Content Placeholder 2">
            <a:extLst>
              <a:ext uri="{FF2B5EF4-FFF2-40B4-BE49-F238E27FC236}">
                <a16:creationId xmlns:a16="http://schemas.microsoft.com/office/drawing/2014/main" id="{B03A4C75-2FEB-85CD-3A31-F8F171DAB325}"/>
              </a:ext>
            </a:extLst>
          </p:cNvPr>
          <p:cNvSpPr>
            <a:spLocks noGrp="1"/>
          </p:cNvSpPr>
          <p:nvPr>
            <p:ph idx="1"/>
          </p:nvPr>
        </p:nvSpPr>
        <p:spPr>
          <a:xfrm>
            <a:off x="61448" y="838200"/>
            <a:ext cx="1828799" cy="5486400"/>
          </a:xfrm>
        </p:spPr>
        <p:txBody>
          <a:bodyPr/>
          <a:lstStyle/>
          <a:p>
            <a:pPr marL="0" indent="0">
              <a:buNone/>
            </a:pPr>
            <a:r>
              <a:rPr lang="en-US" sz="1300"/>
              <a:t>These charts use 1-minute data to evaluate regulation exhaustion from 5-minute NSFL</a:t>
            </a:r>
            <a:r>
              <a:rPr lang="en-US" sz="1300">
                <a:solidFill>
                  <a:schemeClr val="accent6"/>
                </a:solidFill>
              </a:rPr>
              <a:t>*</a:t>
            </a:r>
            <a:r>
              <a:rPr lang="en-US" sz="1300"/>
              <a:t> ramps. 5-minute ramps of 75 MW or larger are considered. </a:t>
            </a:r>
          </a:p>
          <a:p>
            <a:pPr marL="0" indent="0">
              <a:buNone/>
            </a:pPr>
            <a:endParaRPr lang="en-US" sz="1300"/>
          </a:p>
          <a:p>
            <a:pPr marL="0" indent="0">
              <a:buNone/>
            </a:pPr>
            <a:r>
              <a:rPr lang="en-US" sz="1300"/>
              <a:t>Reg exhaustion is flagged using the PDCWG criteria, less than 5 MW reg remaining over a 5-minute average. </a:t>
            </a:r>
          </a:p>
          <a:p>
            <a:pPr marL="0" indent="0">
              <a:buNone/>
            </a:pPr>
            <a:endParaRPr lang="en-US" sz="1300"/>
          </a:p>
          <a:p>
            <a:pPr marL="0" indent="0">
              <a:buNone/>
            </a:pPr>
            <a:r>
              <a:rPr lang="en-US" sz="1300"/>
              <a:t>Reg exhaustion is evaluated between 5 and 10 minutes from the time of the ramp. </a:t>
            </a:r>
          </a:p>
          <a:p>
            <a:pPr marL="0" indent="0">
              <a:buNone/>
            </a:pPr>
            <a:endParaRPr lang="en-US" sz="1300"/>
          </a:p>
          <a:p>
            <a:pPr marL="0" indent="0">
              <a:buNone/>
            </a:pPr>
            <a:r>
              <a:rPr lang="en-US" sz="1300">
                <a:solidFill>
                  <a:schemeClr val="accent6"/>
                </a:solidFill>
              </a:rPr>
              <a:t>*</a:t>
            </a:r>
            <a:r>
              <a:rPr lang="en-US" sz="1300"/>
              <a:t>NSFL = Large Loads and steel mill loads that are not following SCED dispatch.</a:t>
            </a:r>
          </a:p>
        </p:txBody>
      </p:sp>
      <p:sp>
        <p:nvSpPr>
          <p:cNvPr id="4" name="Slide Number Placeholder 3">
            <a:extLst>
              <a:ext uri="{FF2B5EF4-FFF2-40B4-BE49-F238E27FC236}">
                <a16:creationId xmlns:a16="http://schemas.microsoft.com/office/drawing/2014/main" id="{EA313B27-7176-9567-70F6-E7966FBE446C}"/>
              </a:ext>
            </a:extLst>
          </p:cNvPr>
          <p:cNvSpPr>
            <a:spLocks noGrp="1"/>
          </p:cNvSpPr>
          <p:nvPr>
            <p:ph type="sldNum" sz="quarter" idx="4"/>
          </p:nvPr>
        </p:nvSpPr>
        <p:spPr/>
        <p:txBody>
          <a:bodyPr/>
          <a:lstStyle/>
          <a:p>
            <a:fld id="{1D93BD3E-1E9A-4970-A6F7-E7AC52762E0C}" type="slidenum">
              <a:rPr lang="en-US" smtClean="0"/>
              <a:pPr/>
              <a:t>17</a:t>
            </a:fld>
            <a:endParaRPr lang="en-US"/>
          </a:p>
        </p:txBody>
      </p:sp>
      <p:pic>
        <p:nvPicPr>
          <p:cNvPr id="16" name="Picture 15">
            <a:extLst>
              <a:ext uri="{FF2B5EF4-FFF2-40B4-BE49-F238E27FC236}">
                <a16:creationId xmlns:a16="http://schemas.microsoft.com/office/drawing/2014/main" id="{A9DE877D-62CF-2117-E65C-9598A1EB8A74}"/>
              </a:ext>
            </a:extLst>
          </p:cNvPr>
          <p:cNvPicPr>
            <a:picLocks noChangeAspect="1"/>
          </p:cNvPicPr>
          <p:nvPr/>
        </p:nvPicPr>
        <p:blipFill>
          <a:blip r:embed="rId5">
            <a:extLst>
              <a:ext uri="{28A0092B-C50C-407E-A947-70E740481C1C}">
                <a14:useLocalDpi xmlns:a14="http://schemas.microsoft.com/office/drawing/2010/main" val="0"/>
              </a:ext>
            </a:extLst>
          </a:blip>
          <a:srcRect l="6511" r="7934"/>
          <a:stretch/>
        </p:blipFill>
        <p:spPr>
          <a:xfrm>
            <a:off x="5547852" y="1110558"/>
            <a:ext cx="3596148" cy="2521987"/>
          </a:xfrm>
          <a:prstGeom prst="rect">
            <a:avLst/>
          </a:prstGeom>
        </p:spPr>
      </p:pic>
      <p:pic>
        <p:nvPicPr>
          <p:cNvPr id="17" name="Picture 16">
            <a:extLst>
              <a:ext uri="{FF2B5EF4-FFF2-40B4-BE49-F238E27FC236}">
                <a16:creationId xmlns:a16="http://schemas.microsoft.com/office/drawing/2014/main" id="{310A89FA-E621-2FB7-56F7-202675C92D3F}"/>
              </a:ext>
            </a:extLst>
          </p:cNvPr>
          <p:cNvPicPr>
            <a:picLocks noChangeAspect="1"/>
          </p:cNvPicPr>
          <p:nvPr/>
        </p:nvPicPr>
        <p:blipFill>
          <a:blip r:embed="rId6">
            <a:extLst>
              <a:ext uri="{28A0092B-C50C-407E-A947-70E740481C1C}">
                <a14:useLocalDpi xmlns:a14="http://schemas.microsoft.com/office/drawing/2010/main" val="0"/>
              </a:ext>
            </a:extLst>
          </a:blip>
          <a:srcRect l="6510" r="9397"/>
          <a:stretch/>
        </p:blipFill>
        <p:spPr>
          <a:xfrm>
            <a:off x="5547851" y="3618448"/>
            <a:ext cx="3534701" cy="2521987"/>
          </a:xfrm>
          <a:prstGeom prst="rect">
            <a:avLst/>
          </a:prstGeom>
        </p:spPr>
      </p:pic>
    </p:spTree>
    <p:extLst>
      <p:ext uri="{BB962C8B-B14F-4D97-AF65-F5344CB8AC3E}">
        <p14:creationId xmlns:p14="http://schemas.microsoft.com/office/powerpoint/2010/main" val="458028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13861B-261D-7419-A619-542286DB68CF}"/>
              </a:ext>
            </a:extLst>
          </p:cNvPr>
          <p:cNvPicPr>
            <a:picLocks noChangeAspect="1"/>
          </p:cNvPicPr>
          <p:nvPr/>
        </p:nvPicPr>
        <p:blipFill>
          <a:blip r:embed="rId2"/>
          <a:stretch>
            <a:fillRect/>
          </a:stretch>
        </p:blipFill>
        <p:spPr>
          <a:xfrm>
            <a:off x="383315" y="3425464"/>
            <a:ext cx="8455885" cy="2926334"/>
          </a:xfrm>
          <a:prstGeom prst="rect">
            <a:avLst/>
          </a:prstGeom>
        </p:spPr>
      </p:pic>
      <p:pic>
        <p:nvPicPr>
          <p:cNvPr id="5" name="Picture 4">
            <a:extLst>
              <a:ext uri="{FF2B5EF4-FFF2-40B4-BE49-F238E27FC236}">
                <a16:creationId xmlns:a16="http://schemas.microsoft.com/office/drawing/2014/main" id="{B00D4A1C-11F8-1DC4-6EA6-76AF3255D65F}"/>
              </a:ext>
            </a:extLst>
          </p:cNvPr>
          <p:cNvPicPr>
            <a:picLocks noChangeAspect="1"/>
          </p:cNvPicPr>
          <p:nvPr/>
        </p:nvPicPr>
        <p:blipFill>
          <a:blip r:embed="rId3"/>
          <a:stretch>
            <a:fillRect/>
          </a:stretch>
        </p:blipFill>
        <p:spPr>
          <a:xfrm>
            <a:off x="431951" y="601675"/>
            <a:ext cx="8492464" cy="3017782"/>
          </a:xfrm>
          <a:prstGeom prst="rect">
            <a:avLst/>
          </a:prstGeom>
        </p:spPr>
      </p:pic>
      <p:sp>
        <p:nvSpPr>
          <p:cNvPr id="2" name="Title 1">
            <a:extLst>
              <a:ext uri="{FF2B5EF4-FFF2-40B4-BE49-F238E27FC236}">
                <a16:creationId xmlns:a16="http://schemas.microsoft.com/office/drawing/2014/main" id="{07AB1977-3865-45B3-9599-8F41569C143C}"/>
              </a:ext>
            </a:extLst>
          </p:cNvPr>
          <p:cNvSpPr>
            <a:spLocks noGrp="1"/>
          </p:cNvSpPr>
          <p:nvPr>
            <p:ph type="title"/>
          </p:nvPr>
        </p:nvSpPr>
        <p:spPr/>
        <p:txBody>
          <a:bodyPr/>
          <a:lstStyle/>
          <a:p>
            <a:r>
              <a:rPr lang="en-US" sz="2800"/>
              <a:t>Hourly Average Regulation Comparison</a:t>
            </a:r>
          </a:p>
        </p:txBody>
      </p:sp>
      <p:sp>
        <p:nvSpPr>
          <p:cNvPr id="4" name="Slide Number Placeholder 3">
            <a:extLst>
              <a:ext uri="{FF2B5EF4-FFF2-40B4-BE49-F238E27FC236}">
                <a16:creationId xmlns:a16="http://schemas.microsoft.com/office/drawing/2014/main" id="{6DAA8D61-CF4D-452E-81E4-E76A2F6D825D}"/>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14" name="TextBox 13">
            <a:extLst>
              <a:ext uri="{FF2B5EF4-FFF2-40B4-BE49-F238E27FC236}">
                <a16:creationId xmlns:a16="http://schemas.microsoft.com/office/drawing/2014/main" id="{24D6BE37-DEA6-3670-6CDD-1D024B7C26A5}"/>
              </a:ext>
            </a:extLst>
          </p:cNvPr>
          <p:cNvSpPr txBox="1"/>
          <p:nvPr/>
        </p:nvSpPr>
        <p:spPr>
          <a:xfrm>
            <a:off x="1043594" y="1119992"/>
            <a:ext cx="3763926" cy="646331"/>
          </a:xfrm>
          <a:prstGeom prst="rect">
            <a:avLst/>
          </a:prstGeom>
          <a:noFill/>
        </p:spPr>
        <p:txBody>
          <a:bodyPr wrap="square" rtlCol="0">
            <a:spAutoFit/>
          </a:bodyPr>
          <a:lstStyle/>
          <a:p>
            <a:r>
              <a:rPr lang="en-US" sz="1200">
                <a:solidFill>
                  <a:schemeClr val="accent6"/>
                </a:solidFill>
              </a:rPr>
              <a:t>Reg-Up 2026: </a:t>
            </a:r>
          </a:p>
          <a:p>
            <a:r>
              <a:rPr lang="en-US" sz="1200">
                <a:solidFill>
                  <a:schemeClr val="accent6"/>
                </a:solidFill>
              </a:rPr>
              <a:t>On avg. </a:t>
            </a:r>
            <a:r>
              <a:rPr lang="en-US" sz="1200">
                <a:solidFill>
                  <a:schemeClr val="accent4"/>
                </a:solidFill>
              </a:rPr>
              <a:t>74 MW</a:t>
            </a:r>
            <a:r>
              <a:rPr lang="en-US" sz="1200">
                <a:solidFill>
                  <a:schemeClr val="accent6"/>
                </a:solidFill>
              </a:rPr>
              <a:t> increase from prev. year</a:t>
            </a:r>
          </a:p>
          <a:p>
            <a:r>
              <a:rPr lang="en-US" sz="1200">
                <a:solidFill>
                  <a:schemeClr val="accent6"/>
                </a:solidFill>
              </a:rPr>
              <a:t>Largest increase is in </a:t>
            </a:r>
            <a:r>
              <a:rPr lang="en-US" sz="1200">
                <a:solidFill>
                  <a:schemeClr val="accent4"/>
                </a:solidFill>
              </a:rPr>
              <a:t>Jun*</a:t>
            </a:r>
            <a:r>
              <a:rPr lang="en-US" sz="1200">
                <a:solidFill>
                  <a:schemeClr val="accent6"/>
                </a:solidFill>
              </a:rPr>
              <a:t> by </a:t>
            </a:r>
            <a:r>
              <a:rPr lang="en-US" sz="1200">
                <a:solidFill>
                  <a:schemeClr val="accent4"/>
                </a:solidFill>
              </a:rPr>
              <a:t>120 </a:t>
            </a:r>
            <a:r>
              <a:rPr lang="en-US" sz="1200">
                <a:solidFill>
                  <a:schemeClr val="accent6"/>
                </a:solidFill>
              </a:rPr>
              <a:t>MW</a:t>
            </a:r>
          </a:p>
        </p:txBody>
      </p:sp>
      <p:sp>
        <p:nvSpPr>
          <p:cNvPr id="15" name="TextBox 14">
            <a:extLst>
              <a:ext uri="{FF2B5EF4-FFF2-40B4-BE49-F238E27FC236}">
                <a16:creationId xmlns:a16="http://schemas.microsoft.com/office/drawing/2014/main" id="{74407FEF-C5B6-D5EA-3EE3-34B6C56666FC}"/>
              </a:ext>
            </a:extLst>
          </p:cNvPr>
          <p:cNvSpPr txBox="1"/>
          <p:nvPr/>
        </p:nvSpPr>
        <p:spPr>
          <a:xfrm>
            <a:off x="1043594" y="3881031"/>
            <a:ext cx="3763926" cy="738664"/>
          </a:xfrm>
          <a:prstGeom prst="rect">
            <a:avLst/>
          </a:prstGeom>
          <a:noFill/>
        </p:spPr>
        <p:txBody>
          <a:bodyPr wrap="square" rtlCol="0">
            <a:spAutoFit/>
          </a:bodyPr>
          <a:lstStyle/>
          <a:p>
            <a:r>
              <a:rPr lang="en-US" sz="1400">
                <a:solidFill>
                  <a:schemeClr val="accent6"/>
                </a:solidFill>
              </a:rPr>
              <a:t>Reg-Down 2026: </a:t>
            </a:r>
          </a:p>
          <a:p>
            <a:r>
              <a:rPr lang="en-US" sz="1400">
                <a:solidFill>
                  <a:schemeClr val="accent6"/>
                </a:solidFill>
              </a:rPr>
              <a:t>On avg. </a:t>
            </a:r>
            <a:r>
              <a:rPr lang="en-US" sz="1400">
                <a:solidFill>
                  <a:schemeClr val="accent4"/>
                </a:solidFill>
              </a:rPr>
              <a:t>33 MW</a:t>
            </a:r>
            <a:r>
              <a:rPr lang="en-US" sz="1400">
                <a:solidFill>
                  <a:schemeClr val="accent6"/>
                </a:solidFill>
              </a:rPr>
              <a:t> increase from prev. year</a:t>
            </a:r>
          </a:p>
          <a:p>
            <a:r>
              <a:rPr lang="en-US" sz="1400">
                <a:solidFill>
                  <a:schemeClr val="accent6"/>
                </a:solidFill>
              </a:rPr>
              <a:t>Largest increase is in </a:t>
            </a:r>
            <a:r>
              <a:rPr lang="en-US" sz="1400">
                <a:solidFill>
                  <a:schemeClr val="accent4"/>
                </a:solidFill>
              </a:rPr>
              <a:t>May </a:t>
            </a:r>
            <a:r>
              <a:rPr lang="en-US" sz="1400">
                <a:solidFill>
                  <a:schemeClr val="accent6"/>
                </a:solidFill>
              </a:rPr>
              <a:t>by </a:t>
            </a:r>
            <a:r>
              <a:rPr lang="en-US" sz="1400">
                <a:solidFill>
                  <a:schemeClr val="accent4"/>
                </a:solidFill>
              </a:rPr>
              <a:t>70 </a:t>
            </a:r>
            <a:r>
              <a:rPr lang="en-US" sz="1400">
                <a:solidFill>
                  <a:schemeClr val="accent6"/>
                </a:solidFill>
              </a:rPr>
              <a:t>MW</a:t>
            </a:r>
          </a:p>
        </p:txBody>
      </p:sp>
    </p:spTree>
    <p:extLst>
      <p:ext uri="{BB962C8B-B14F-4D97-AF65-F5344CB8AC3E}">
        <p14:creationId xmlns:p14="http://schemas.microsoft.com/office/powerpoint/2010/main" val="1128092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5AFD82-5AEA-9CF7-C9B0-BEF12CEBACE0}"/>
              </a:ext>
            </a:extLst>
          </p:cNvPr>
          <p:cNvPicPr>
            <a:picLocks noChangeAspect="1"/>
          </p:cNvPicPr>
          <p:nvPr/>
        </p:nvPicPr>
        <p:blipFill>
          <a:blip r:embed="rId3"/>
          <a:stretch>
            <a:fillRect/>
          </a:stretch>
        </p:blipFill>
        <p:spPr>
          <a:xfrm>
            <a:off x="212141" y="629044"/>
            <a:ext cx="8718036" cy="3078747"/>
          </a:xfrm>
          <a:prstGeom prst="rect">
            <a:avLst/>
          </a:prstGeom>
        </p:spPr>
      </p:pic>
      <p:pic>
        <p:nvPicPr>
          <p:cNvPr id="10" name="Picture 9">
            <a:extLst>
              <a:ext uri="{FF2B5EF4-FFF2-40B4-BE49-F238E27FC236}">
                <a16:creationId xmlns:a16="http://schemas.microsoft.com/office/drawing/2014/main" id="{C4E71C9C-515A-E990-D561-5FC377131D2A}"/>
              </a:ext>
            </a:extLst>
          </p:cNvPr>
          <p:cNvPicPr>
            <a:picLocks noChangeAspect="1"/>
          </p:cNvPicPr>
          <p:nvPr/>
        </p:nvPicPr>
        <p:blipFill>
          <a:blip r:embed="rId4"/>
          <a:stretch>
            <a:fillRect/>
          </a:stretch>
        </p:blipFill>
        <p:spPr>
          <a:xfrm>
            <a:off x="408911" y="3496409"/>
            <a:ext cx="8522947" cy="2962913"/>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a:t>Regulation Comparison January</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5E93F93B-B2F0-8583-22D4-320854DBFEE8}"/>
              </a:ext>
            </a:extLst>
          </p:cNvPr>
          <p:cNvSpPr txBox="1"/>
          <p:nvPr/>
        </p:nvSpPr>
        <p:spPr>
          <a:xfrm>
            <a:off x="1181320" y="1020062"/>
            <a:ext cx="3944681" cy="738664"/>
          </a:xfrm>
          <a:prstGeom prst="rect">
            <a:avLst/>
          </a:prstGeom>
          <a:noFill/>
        </p:spPr>
        <p:txBody>
          <a:bodyPr wrap="square" rtlCol="0">
            <a:spAutoFit/>
          </a:bodyPr>
          <a:lstStyle/>
          <a:p>
            <a:r>
              <a:rPr lang="en-US" sz="1400" dirty="0">
                <a:solidFill>
                  <a:schemeClr val="accent6"/>
                </a:solidFill>
              </a:rPr>
              <a:t>2026 Reg-Up: </a:t>
            </a:r>
          </a:p>
          <a:p>
            <a:r>
              <a:rPr lang="en-US" sz="1400" dirty="0">
                <a:solidFill>
                  <a:schemeClr val="accent6"/>
                </a:solidFill>
              </a:rPr>
              <a:t>Range: </a:t>
            </a:r>
            <a:r>
              <a:rPr lang="en-US" sz="1400" dirty="0">
                <a:solidFill>
                  <a:schemeClr val="accent4"/>
                </a:solidFill>
              </a:rPr>
              <a:t>294 – 694</a:t>
            </a:r>
            <a:r>
              <a:rPr lang="en-US" sz="1400" dirty="0">
                <a:solidFill>
                  <a:schemeClr val="accent6"/>
                </a:solidFill>
              </a:rPr>
              <a:t> MW;</a:t>
            </a:r>
          </a:p>
          <a:p>
            <a:r>
              <a:rPr lang="en-US" sz="1400" dirty="0">
                <a:solidFill>
                  <a:schemeClr val="accent6"/>
                </a:solidFill>
              </a:rPr>
              <a:t>Avg: </a:t>
            </a:r>
            <a:r>
              <a:rPr lang="en-US" sz="1400" dirty="0">
                <a:solidFill>
                  <a:schemeClr val="accent4"/>
                </a:solidFill>
              </a:rPr>
              <a:t>445</a:t>
            </a:r>
            <a:r>
              <a:rPr lang="en-US" sz="1400" dirty="0">
                <a:solidFill>
                  <a:schemeClr val="accent6"/>
                </a:solidFill>
              </a:rPr>
              <a:t> MW (</a:t>
            </a:r>
            <a:r>
              <a:rPr lang="en-US" sz="1400" dirty="0">
                <a:solidFill>
                  <a:schemeClr val="accent4"/>
                </a:solidFill>
              </a:rPr>
              <a:t>66</a:t>
            </a:r>
            <a:r>
              <a:rPr lang="en-US" sz="1400" dirty="0">
                <a:solidFill>
                  <a:schemeClr val="accent6"/>
                </a:solidFill>
              </a:rPr>
              <a:t> MW increase from prev. year)</a:t>
            </a:r>
          </a:p>
        </p:txBody>
      </p:sp>
      <p:sp>
        <p:nvSpPr>
          <p:cNvPr id="18" name="TextBox 17">
            <a:extLst>
              <a:ext uri="{FF2B5EF4-FFF2-40B4-BE49-F238E27FC236}">
                <a16:creationId xmlns:a16="http://schemas.microsoft.com/office/drawing/2014/main" id="{48274366-7E0E-EED7-1723-4ADEB5FE6B9F}"/>
              </a:ext>
            </a:extLst>
          </p:cNvPr>
          <p:cNvSpPr txBox="1"/>
          <p:nvPr/>
        </p:nvSpPr>
        <p:spPr>
          <a:xfrm>
            <a:off x="5126001" y="4080467"/>
            <a:ext cx="3944681" cy="738664"/>
          </a:xfrm>
          <a:prstGeom prst="rect">
            <a:avLst/>
          </a:prstGeom>
          <a:noFill/>
        </p:spPr>
        <p:txBody>
          <a:bodyPr wrap="square" rtlCol="0">
            <a:spAutoFit/>
          </a:bodyPr>
          <a:lstStyle/>
          <a:p>
            <a:r>
              <a:rPr lang="en-US" sz="1400">
                <a:solidFill>
                  <a:schemeClr val="accent6"/>
                </a:solidFill>
              </a:rPr>
              <a:t>2026 Reg-Down: </a:t>
            </a:r>
          </a:p>
          <a:p>
            <a:r>
              <a:rPr lang="en-US" sz="1400">
                <a:solidFill>
                  <a:schemeClr val="accent6"/>
                </a:solidFill>
              </a:rPr>
              <a:t>Range: </a:t>
            </a:r>
            <a:r>
              <a:rPr lang="en-US" sz="1400">
                <a:solidFill>
                  <a:schemeClr val="accent4"/>
                </a:solidFill>
              </a:rPr>
              <a:t>243 – 649</a:t>
            </a:r>
            <a:r>
              <a:rPr lang="en-US" sz="1400">
                <a:solidFill>
                  <a:schemeClr val="accent6"/>
                </a:solidFill>
              </a:rPr>
              <a:t> MW;</a:t>
            </a:r>
          </a:p>
          <a:p>
            <a:r>
              <a:rPr lang="en-US" sz="1400">
                <a:solidFill>
                  <a:schemeClr val="accent6"/>
                </a:solidFill>
              </a:rPr>
              <a:t>Avg: </a:t>
            </a:r>
            <a:r>
              <a:rPr lang="en-US" sz="1400">
                <a:solidFill>
                  <a:schemeClr val="accent4"/>
                </a:solidFill>
              </a:rPr>
              <a:t>381</a:t>
            </a:r>
            <a:r>
              <a:rPr lang="en-US" sz="1400">
                <a:solidFill>
                  <a:schemeClr val="accent6"/>
                </a:solidFill>
              </a:rPr>
              <a:t> MW (</a:t>
            </a:r>
            <a:r>
              <a:rPr lang="en-US" sz="1400">
                <a:solidFill>
                  <a:schemeClr val="accent4"/>
                </a:solidFill>
              </a:rPr>
              <a:t>14</a:t>
            </a:r>
            <a:r>
              <a:rPr lang="en-US" sz="1400">
                <a:solidFill>
                  <a:schemeClr val="accent6"/>
                </a:solidFill>
              </a:rPr>
              <a:t> MW increase from prev. year)</a:t>
            </a:r>
          </a:p>
        </p:txBody>
      </p:sp>
    </p:spTree>
    <p:extLst>
      <p:ext uri="{BB962C8B-B14F-4D97-AF65-F5344CB8AC3E}">
        <p14:creationId xmlns:p14="http://schemas.microsoft.com/office/powerpoint/2010/main" val="2090846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800" dirty="0"/>
              <a:t>Stakeholder Discussion Timeline</a:t>
            </a:r>
          </a:p>
        </p:txBody>
      </p:sp>
      <p:sp>
        <p:nvSpPr>
          <p:cNvPr id="2" name="Content Placeholder 1"/>
          <p:cNvSpPr>
            <a:spLocks noGrp="1"/>
          </p:cNvSpPr>
          <p:nvPr>
            <p:ph idx="1"/>
          </p:nvPr>
        </p:nvSpPr>
        <p:spPr/>
        <p:txBody>
          <a:bodyPr/>
          <a:lstStyle/>
          <a:p>
            <a:pPr>
              <a:buFont typeface="Wingdings" panose="05000000000000000000" pitchFamily="2" charset="2"/>
              <a:buChar char="ü"/>
            </a:pPr>
            <a:r>
              <a:rPr lang="en-US" sz="1800" dirty="0">
                <a:solidFill>
                  <a:schemeClr val="accent2"/>
                </a:solidFill>
              </a:rPr>
              <a:t>April 23, 2025 – </a:t>
            </a:r>
            <a:r>
              <a:rPr lang="en-US" sz="1800" dirty="0">
                <a:solidFill>
                  <a:schemeClr val="accent2"/>
                </a:solidFill>
                <a:hlinkClick r:id="rId2"/>
              </a:rPr>
              <a:t>TAC Kickoff</a:t>
            </a:r>
            <a:endParaRPr lang="en-US" sz="1800" dirty="0">
              <a:solidFill>
                <a:schemeClr val="accent2"/>
              </a:solidFill>
            </a:endParaRPr>
          </a:p>
          <a:p>
            <a:pPr>
              <a:buFont typeface="Wingdings" panose="05000000000000000000" pitchFamily="2" charset="2"/>
              <a:buChar char="ü"/>
            </a:pPr>
            <a:r>
              <a:rPr lang="en-US" sz="1800" dirty="0">
                <a:solidFill>
                  <a:schemeClr val="accent2"/>
                </a:solidFill>
              </a:rPr>
              <a:t>May 19, 2025 – </a:t>
            </a:r>
            <a:r>
              <a:rPr lang="en-US" sz="1800" dirty="0">
                <a:solidFill>
                  <a:schemeClr val="accent2"/>
                </a:solidFill>
                <a:hlinkClick r:id="rId3"/>
              </a:rPr>
              <a:t>Workshop #1</a:t>
            </a:r>
            <a:endParaRPr lang="en-US" sz="1800" dirty="0">
              <a:solidFill>
                <a:schemeClr val="accent2"/>
              </a:solidFill>
            </a:endParaRPr>
          </a:p>
          <a:p>
            <a:pPr>
              <a:buFont typeface="Wingdings" panose="05000000000000000000" pitchFamily="2" charset="2"/>
              <a:buChar char="ü"/>
            </a:pPr>
            <a:r>
              <a:rPr lang="en-US" sz="1800" dirty="0">
                <a:solidFill>
                  <a:schemeClr val="accent2"/>
                </a:solidFill>
              </a:rPr>
              <a:t>June 20, 2025 – </a:t>
            </a:r>
            <a:r>
              <a:rPr lang="en-US" sz="1800" dirty="0">
                <a:solidFill>
                  <a:schemeClr val="accent2"/>
                </a:solidFill>
                <a:hlinkClick r:id="rId4"/>
              </a:rPr>
              <a:t>PDCWG</a:t>
            </a:r>
            <a:endParaRPr lang="en-US" sz="1800" dirty="0">
              <a:solidFill>
                <a:schemeClr val="accent2"/>
              </a:solidFill>
            </a:endParaRPr>
          </a:p>
          <a:p>
            <a:pPr>
              <a:buFont typeface="Wingdings" panose="05000000000000000000" pitchFamily="2" charset="2"/>
              <a:buChar char="ü"/>
            </a:pPr>
            <a:endParaRPr lang="en-US" sz="1800" dirty="0">
              <a:solidFill>
                <a:schemeClr val="accent2"/>
              </a:solidFill>
            </a:endParaRPr>
          </a:p>
          <a:p>
            <a:pPr>
              <a:buFont typeface="Wingdings" panose="05000000000000000000" pitchFamily="2" charset="2"/>
              <a:buChar char="ü"/>
            </a:pPr>
            <a:r>
              <a:rPr lang="en-US" sz="1800" dirty="0">
                <a:solidFill>
                  <a:schemeClr val="accent2"/>
                </a:solidFill>
              </a:rPr>
              <a:t>June 30, 2025 – </a:t>
            </a:r>
            <a:r>
              <a:rPr lang="en-US" sz="1800" dirty="0">
                <a:solidFill>
                  <a:schemeClr val="accent2"/>
                </a:solidFill>
                <a:hlinkClick r:id="rId5"/>
              </a:rPr>
              <a:t>Workshop #2</a:t>
            </a:r>
            <a:endParaRPr lang="en-US" sz="1800" dirty="0">
              <a:solidFill>
                <a:schemeClr val="accent2"/>
              </a:solidFill>
            </a:endParaRPr>
          </a:p>
          <a:p>
            <a:r>
              <a:rPr lang="en-US" sz="1800" dirty="0">
                <a:solidFill>
                  <a:schemeClr val="accent2"/>
                </a:solidFill>
              </a:rPr>
              <a:t>July 07, 2025 – WMWG (Proposed)</a:t>
            </a:r>
          </a:p>
          <a:p>
            <a:r>
              <a:rPr lang="en-US" sz="1800" dirty="0">
                <a:solidFill>
                  <a:schemeClr val="accent2"/>
                </a:solidFill>
              </a:rPr>
              <a:t>July 15, 2025 – OWG (Proposed)</a:t>
            </a:r>
          </a:p>
          <a:p>
            <a:r>
              <a:rPr lang="en-US" sz="1800" dirty="0">
                <a:solidFill>
                  <a:schemeClr val="accent2"/>
                </a:solidFill>
              </a:rPr>
              <a:t>July 22, 2025– PDCWG (Proposed)</a:t>
            </a:r>
          </a:p>
          <a:p>
            <a:endParaRPr lang="en-US" sz="1800" dirty="0">
              <a:solidFill>
                <a:schemeClr val="accent2"/>
              </a:solidFill>
            </a:endParaRPr>
          </a:p>
          <a:p>
            <a:r>
              <a:rPr lang="en-US" sz="1800" dirty="0">
                <a:solidFill>
                  <a:schemeClr val="accent2"/>
                </a:solidFill>
              </a:rPr>
              <a:t>August 04, 2025 – Workshop #3 (</a:t>
            </a:r>
            <a:r>
              <a:rPr lang="en-US" sz="1800" i="1" dirty="0">
                <a:solidFill>
                  <a:schemeClr val="accent3"/>
                </a:solidFill>
              </a:rPr>
              <a:t>New</a:t>
            </a:r>
            <a:r>
              <a:rPr lang="en-US" sz="1800" dirty="0">
                <a:solidFill>
                  <a:schemeClr val="accent2"/>
                </a:solidFill>
              </a:rPr>
              <a:t>)</a:t>
            </a:r>
          </a:p>
          <a:p>
            <a:r>
              <a:rPr lang="en-US" sz="1800" dirty="0">
                <a:solidFill>
                  <a:schemeClr val="accent2"/>
                </a:solidFill>
              </a:rPr>
              <a:t>August 06, 2025 – WMS</a:t>
            </a:r>
            <a:endParaRPr lang="en-US" sz="1800" dirty="0">
              <a:solidFill>
                <a:srgbClr val="FF0000"/>
              </a:solidFill>
            </a:endParaRPr>
          </a:p>
          <a:p>
            <a:r>
              <a:rPr lang="en-US" sz="1800" dirty="0">
                <a:solidFill>
                  <a:schemeClr val="accent2"/>
                </a:solidFill>
              </a:rPr>
              <a:t>August 07, 2025 – ROS</a:t>
            </a:r>
          </a:p>
          <a:p>
            <a:r>
              <a:rPr lang="en-US" sz="1800" dirty="0">
                <a:solidFill>
                  <a:schemeClr val="accent2"/>
                </a:solidFill>
              </a:rPr>
              <a:t>August 28, 2025 – TAC</a:t>
            </a:r>
          </a:p>
          <a:p>
            <a:endParaRPr lang="en-US" sz="1800" dirty="0">
              <a:solidFill>
                <a:schemeClr val="accent2"/>
              </a:solidFill>
            </a:endParaRPr>
          </a:p>
          <a:p>
            <a:r>
              <a:rPr lang="en-US" sz="1800" dirty="0">
                <a:solidFill>
                  <a:schemeClr val="accent2"/>
                </a:solidFill>
              </a:rPr>
              <a:t>September 23, 2025 – </a:t>
            </a:r>
            <a:r>
              <a:rPr lang="en-US" sz="1800" dirty="0" err="1">
                <a:solidFill>
                  <a:schemeClr val="accent2"/>
                </a:solidFill>
              </a:rPr>
              <a:t>BoD</a:t>
            </a:r>
            <a:r>
              <a:rPr lang="en-US" sz="1800" dirty="0">
                <a:solidFill>
                  <a:schemeClr val="accent2"/>
                </a:solidFill>
              </a:rPr>
              <a:t> </a:t>
            </a:r>
          </a:p>
          <a:p>
            <a:r>
              <a:rPr lang="en-US" sz="1800" dirty="0">
                <a:solidFill>
                  <a:schemeClr val="accent2"/>
                </a:solidFill>
              </a:rPr>
              <a:t>Oct, Nov, Dec 2025 – PUC</a:t>
            </a:r>
            <a:endParaRPr lang="en-US" dirty="0">
              <a:solidFill>
                <a:srgbClr val="FF0000"/>
              </a:solidFill>
            </a:endParaRP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484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3E4FC6-72DC-8650-0242-D417329F1C59}"/>
              </a:ext>
            </a:extLst>
          </p:cNvPr>
          <p:cNvPicPr>
            <a:picLocks noChangeAspect="1"/>
          </p:cNvPicPr>
          <p:nvPr/>
        </p:nvPicPr>
        <p:blipFill>
          <a:blip r:embed="rId2"/>
          <a:stretch>
            <a:fillRect/>
          </a:stretch>
        </p:blipFill>
        <p:spPr>
          <a:xfrm>
            <a:off x="494176" y="3350362"/>
            <a:ext cx="8371307" cy="3225064"/>
          </a:xfrm>
          <a:prstGeom prst="rect">
            <a:avLst/>
          </a:prstGeom>
        </p:spPr>
      </p:pic>
      <p:pic>
        <p:nvPicPr>
          <p:cNvPr id="6" name="Picture 5">
            <a:extLst>
              <a:ext uri="{FF2B5EF4-FFF2-40B4-BE49-F238E27FC236}">
                <a16:creationId xmlns:a16="http://schemas.microsoft.com/office/drawing/2014/main" id="{6DDE26BE-0974-3B47-885F-2D3E857FC346}"/>
              </a:ext>
            </a:extLst>
          </p:cNvPr>
          <p:cNvPicPr>
            <a:picLocks noChangeAspect="1"/>
          </p:cNvPicPr>
          <p:nvPr/>
        </p:nvPicPr>
        <p:blipFill>
          <a:blip r:embed="rId3"/>
          <a:stretch>
            <a:fillRect/>
          </a:stretch>
        </p:blipFill>
        <p:spPr>
          <a:xfrm>
            <a:off x="494176" y="604287"/>
            <a:ext cx="8346147" cy="2981202"/>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a:t>Regulation Comparison March</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3064D6E8-984D-FC13-53E9-B410B57888F0}"/>
              </a:ext>
            </a:extLst>
          </p:cNvPr>
          <p:cNvSpPr txBox="1"/>
          <p:nvPr/>
        </p:nvSpPr>
        <p:spPr>
          <a:xfrm>
            <a:off x="1130113" y="972391"/>
            <a:ext cx="3944681" cy="738664"/>
          </a:xfrm>
          <a:prstGeom prst="rect">
            <a:avLst/>
          </a:prstGeom>
          <a:noFill/>
        </p:spPr>
        <p:txBody>
          <a:bodyPr wrap="square" rtlCol="0">
            <a:spAutoFit/>
          </a:bodyPr>
          <a:lstStyle/>
          <a:p>
            <a:r>
              <a:rPr lang="en-US" sz="1400">
                <a:solidFill>
                  <a:schemeClr val="accent6"/>
                </a:solidFill>
              </a:rPr>
              <a:t>2026 Reg-Up: </a:t>
            </a:r>
          </a:p>
          <a:p>
            <a:r>
              <a:rPr lang="en-US" sz="1400">
                <a:solidFill>
                  <a:schemeClr val="accent6"/>
                </a:solidFill>
              </a:rPr>
              <a:t>Range: </a:t>
            </a:r>
            <a:r>
              <a:rPr lang="en-US" sz="1400">
                <a:solidFill>
                  <a:schemeClr val="accent4"/>
                </a:solidFill>
              </a:rPr>
              <a:t>292 – 896</a:t>
            </a:r>
            <a:r>
              <a:rPr lang="en-US" sz="1400">
                <a:solidFill>
                  <a:schemeClr val="accent6"/>
                </a:solidFill>
              </a:rPr>
              <a:t> MW;</a:t>
            </a:r>
          </a:p>
          <a:p>
            <a:r>
              <a:rPr lang="en-US" sz="1400">
                <a:solidFill>
                  <a:schemeClr val="accent6"/>
                </a:solidFill>
              </a:rPr>
              <a:t>Avg: </a:t>
            </a:r>
            <a:r>
              <a:rPr lang="en-US" sz="1400">
                <a:solidFill>
                  <a:schemeClr val="accent4"/>
                </a:solidFill>
              </a:rPr>
              <a:t>540</a:t>
            </a:r>
            <a:r>
              <a:rPr lang="en-US" sz="1400">
                <a:solidFill>
                  <a:schemeClr val="accent6"/>
                </a:solidFill>
              </a:rPr>
              <a:t> MW (</a:t>
            </a:r>
            <a:r>
              <a:rPr lang="en-US" sz="1400">
                <a:solidFill>
                  <a:schemeClr val="accent4"/>
                </a:solidFill>
              </a:rPr>
              <a:t>78</a:t>
            </a:r>
            <a:r>
              <a:rPr lang="en-US" sz="1400">
                <a:solidFill>
                  <a:schemeClr val="accent6"/>
                </a:solidFill>
              </a:rPr>
              <a:t> MW increase from prev. year)</a:t>
            </a:r>
          </a:p>
        </p:txBody>
      </p:sp>
      <p:sp>
        <p:nvSpPr>
          <p:cNvPr id="8" name="TextBox 7">
            <a:extLst>
              <a:ext uri="{FF2B5EF4-FFF2-40B4-BE49-F238E27FC236}">
                <a16:creationId xmlns:a16="http://schemas.microsoft.com/office/drawing/2014/main" id="{4391D3EB-09B1-9167-D409-993CF2B241D0}"/>
              </a:ext>
            </a:extLst>
          </p:cNvPr>
          <p:cNvSpPr txBox="1"/>
          <p:nvPr/>
        </p:nvSpPr>
        <p:spPr>
          <a:xfrm>
            <a:off x="978600" y="3715413"/>
            <a:ext cx="3944681" cy="954107"/>
          </a:xfrm>
          <a:prstGeom prst="rect">
            <a:avLst/>
          </a:prstGeom>
          <a:noFill/>
        </p:spPr>
        <p:txBody>
          <a:bodyPr wrap="square" rtlCol="0">
            <a:spAutoFit/>
          </a:bodyPr>
          <a:lstStyle/>
          <a:p>
            <a:r>
              <a:rPr lang="en-US" sz="1400">
                <a:solidFill>
                  <a:schemeClr val="accent6"/>
                </a:solidFill>
              </a:rPr>
              <a:t>2026 Reg-Down: </a:t>
            </a:r>
          </a:p>
          <a:p>
            <a:r>
              <a:rPr lang="en-US" sz="1400">
                <a:solidFill>
                  <a:schemeClr val="accent6"/>
                </a:solidFill>
              </a:rPr>
              <a:t>Range: </a:t>
            </a:r>
            <a:r>
              <a:rPr lang="en-US" sz="1400">
                <a:solidFill>
                  <a:schemeClr val="accent4"/>
                </a:solidFill>
              </a:rPr>
              <a:t>286 – 687</a:t>
            </a:r>
            <a:r>
              <a:rPr lang="en-US" sz="1400">
                <a:solidFill>
                  <a:schemeClr val="accent6"/>
                </a:solidFill>
              </a:rPr>
              <a:t> MW;</a:t>
            </a:r>
          </a:p>
          <a:p>
            <a:r>
              <a:rPr lang="en-US" sz="1400">
                <a:solidFill>
                  <a:schemeClr val="accent6"/>
                </a:solidFill>
              </a:rPr>
              <a:t>Avg: </a:t>
            </a:r>
            <a:r>
              <a:rPr lang="en-US" sz="1400">
                <a:solidFill>
                  <a:schemeClr val="accent4"/>
                </a:solidFill>
              </a:rPr>
              <a:t>453</a:t>
            </a:r>
            <a:r>
              <a:rPr lang="en-US" sz="1400">
                <a:solidFill>
                  <a:schemeClr val="accent6"/>
                </a:solidFill>
              </a:rPr>
              <a:t> MW (</a:t>
            </a:r>
            <a:r>
              <a:rPr lang="en-US" sz="1400">
                <a:solidFill>
                  <a:schemeClr val="accent4"/>
                </a:solidFill>
              </a:rPr>
              <a:t>21</a:t>
            </a:r>
            <a:r>
              <a:rPr lang="en-US" sz="1400">
                <a:solidFill>
                  <a:schemeClr val="accent6"/>
                </a:solidFill>
              </a:rPr>
              <a:t> MW increase</a:t>
            </a:r>
          </a:p>
          <a:p>
            <a:r>
              <a:rPr lang="en-US" sz="1400">
                <a:solidFill>
                  <a:schemeClr val="accent6"/>
                </a:solidFill>
              </a:rPr>
              <a:t>from prev. year)</a:t>
            </a:r>
          </a:p>
        </p:txBody>
      </p:sp>
    </p:spTree>
    <p:extLst>
      <p:ext uri="{BB962C8B-B14F-4D97-AF65-F5344CB8AC3E}">
        <p14:creationId xmlns:p14="http://schemas.microsoft.com/office/powerpoint/2010/main" val="2801460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B58DA66-4512-5D7C-7F2B-486D912B3D4B}"/>
              </a:ext>
            </a:extLst>
          </p:cNvPr>
          <p:cNvPicPr>
            <a:picLocks noChangeAspect="1"/>
          </p:cNvPicPr>
          <p:nvPr/>
        </p:nvPicPr>
        <p:blipFill>
          <a:blip r:embed="rId2"/>
          <a:stretch>
            <a:fillRect/>
          </a:stretch>
        </p:blipFill>
        <p:spPr>
          <a:xfrm>
            <a:off x="409575" y="3429000"/>
            <a:ext cx="8455885" cy="2987299"/>
          </a:xfrm>
          <a:prstGeom prst="rect">
            <a:avLst/>
          </a:prstGeom>
        </p:spPr>
      </p:pic>
      <p:pic>
        <p:nvPicPr>
          <p:cNvPr id="11" name="Picture 10">
            <a:extLst>
              <a:ext uri="{FF2B5EF4-FFF2-40B4-BE49-F238E27FC236}">
                <a16:creationId xmlns:a16="http://schemas.microsoft.com/office/drawing/2014/main" id="{F822F5AD-F70D-8941-AE17-ECB27FA02DBC}"/>
              </a:ext>
            </a:extLst>
          </p:cNvPr>
          <p:cNvPicPr>
            <a:picLocks noChangeAspect="1"/>
          </p:cNvPicPr>
          <p:nvPr/>
        </p:nvPicPr>
        <p:blipFill>
          <a:blip r:embed="rId3"/>
          <a:stretch>
            <a:fillRect/>
          </a:stretch>
        </p:blipFill>
        <p:spPr>
          <a:xfrm>
            <a:off x="296432" y="658419"/>
            <a:ext cx="8455885" cy="2987299"/>
          </a:xfrm>
          <a:prstGeom prst="rect">
            <a:avLst/>
          </a:prstGeom>
        </p:spPr>
      </p:pic>
      <p:sp>
        <p:nvSpPr>
          <p:cNvPr id="2" name="Title 1">
            <a:extLst>
              <a:ext uri="{FF2B5EF4-FFF2-40B4-BE49-F238E27FC236}">
                <a16:creationId xmlns:a16="http://schemas.microsoft.com/office/drawing/2014/main" id="{19046D9E-EB17-4961-848A-CEC90EE18845}"/>
              </a:ext>
            </a:extLst>
          </p:cNvPr>
          <p:cNvSpPr>
            <a:spLocks noGrp="1"/>
          </p:cNvSpPr>
          <p:nvPr>
            <p:ph type="title"/>
          </p:nvPr>
        </p:nvSpPr>
        <p:spPr/>
        <p:txBody>
          <a:bodyPr/>
          <a:lstStyle/>
          <a:p>
            <a:r>
              <a:rPr lang="en-US" sz="2800"/>
              <a:t>Regulation Comparison May</a:t>
            </a:r>
          </a:p>
        </p:txBody>
      </p:sp>
      <p:sp>
        <p:nvSpPr>
          <p:cNvPr id="4" name="Slide Number Placeholder 3">
            <a:extLst>
              <a:ext uri="{FF2B5EF4-FFF2-40B4-BE49-F238E27FC236}">
                <a16:creationId xmlns:a16="http://schemas.microsoft.com/office/drawing/2014/main" id="{837EC8A6-DA02-4E2B-A1CC-3C73719BFE3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8" name="TextBox 7">
            <a:extLst>
              <a:ext uri="{FF2B5EF4-FFF2-40B4-BE49-F238E27FC236}">
                <a16:creationId xmlns:a16="http://schemas.microsoft.com/office/drawing/2014/main" id="{435E976A-E130-9D6C-06BC-6D57B76B5A27}"/>
              </a:ext>
            </a:extLst>
          </p:cNvPr>
          <p:cNvSpPr txBox="1"/>
          <p:nvPr/>
        </p:nvSpPr>
        <p:spPr>
          <a:xfrm>
            <a:off x="837506" y="973661"/>
            <a:ext cx="3944681" cy="738664"/>
          </a:xfrm>
          <a:prstGeom prst="rect">
            <a:avLst/>
          </a:prstGeom>
          <a:noFill/>
        </p:spPr>
        <p:txBody>
          <a:bodyPr wrap="square" rtlCol="0">
            <a:spAutoFit/>
          </a:bodyPr>
          <a:lstStyle/>
          <a:p>
            <a:r>
              <a:rPr lang="en-US" sz="1400">
                <a:solidFill>
                  <a:schemeClr val="accent6"/>
                </a:solidFill>
              </a:rPr>
              <a:t>2026 Reg-Up: </a:t>
            </a:r>
          </a:p>
          <a:p>
            <a:r>
              <a:rPr lang="en-US" sz="1400">
                <a:solidFill>
                  <a:schemeClr val="accent6"/>
                </a:solidFill>
              </a:rPr>
              <a:t>Range: </a:t>
            </a:r>
            <a:r>
              <a:rPr lang="en-US" sz="1400">
                <a:solidFill>
                  <a:schemeClr val="accent4"/>
                </a:solidFill>
              </a:rPr>
              <a:t>304 – 944</a:t>
            </a:r>
            <a:r>
              <a:rPr lang="en-US" sz="1400">
                <a:solidFill>
                  <a:schemeClr val="accent6"/>
                </a:solidFill>
              </a:rPr>
              <a:t> MW;</a:t>
            </a:r>
          </a:p>
          <a:p>
            <a:r>
              <a:rPr lang="en-US" sz="1400">
                <a:solidFill>
                  <a:schemeClr val="accent6"/>
                </a:solidFill>
              </a:rPr>
              <a:t>Avg: </a:t>
            </a:r>
            <a:r>
              <a:rPr lang="en-US" sz="1400">
                <a:solidFill>
                  <a:schemeClr val="accent4"/>
                </a:solidFill>
              </a:rPr>
              <a:t>546</a:t>
            </a:r>
            <a:r>
              <a:rPr lang="en-US" sz="1400">
                <a:solidFill>
                  <a:schemeClr val="accent6"/>
                </a:solidFill>
              </a:rPr>
              <a:t> MW (</a:t>
            </a:r>
            <a:r>
              <a:rPr lang="en-US" sz="1400">
                <a:solidFill>
                  <a:schemeClr val="accent4"/>
                </a:solidFill>
              </a:rPr>
              <a:t>84</a:t>
            </a:r>
            <a:r>
              <a:rPr lang="en-US" sz="1400">
                <a:solidFill>
                  <a:schemeClr val="accent6"/>
                </a:solidFill>
              </a:rPr>
              <a:t> MW increase from prev. year)</a:t>
            </a:r>
          </a:p>
        </p:txBody>
      </p:sp>
      <p:sp>
        <p:nvSpPr>
          <p:cNvPr id="9" name="TextBox 8">
            <a:extLst>
              <a:ext uri="{FF2B5EF4-FFF2-40B4-BE49-F238E27FC236}">
                <a16:creationId xmlns:a16="http://schemas.microsoft.com/office/drawing/2014/main" id="{930EB903-A467-9717-7318-944F0CA5F169}"/>
              </a:ext>
            </a:extLst>
          </p:cNvPr>
          <p:cNvSpPr txBox="1"/>
          <p:nvPr/>
        </p:nvSpPr>
        <p:spPr>
          <a:xfrm>
            <a:off x="947234" y="3765391"/>
            <a:ext cx="2644529" cy="954107"/>
          </a:xfrm>
          <a:prstGeom prst="rect">
            <a:avLst/>
          </a:prstGeom>
          <a:noFill/>
        </p:spPr>
        <p:txBody>
          <a:bodyPr wrap="square" rtlCol="0">
            <a:spAutoFit/>
          </a:bodyPr>
          <a:lstStyle/>
          <a:p>
            <a:r>
              <a:rPr lang="en-US" sz="1400">
                <a:solidFill>
                  <a:schemeClr val="accent6"/>
                </a:solidFill>
              </a:rPr>
              <a:t>2026 Reg-Down: </a:t>
            </a:r>
          </a:p>
          <a:p>
            <a:r>
              <a:rPr lang="en-US" sz="1400">
                <a:solidFill>
                  <a:schemeClr val="accent6"/>
                </a:solidFill>
              </a:rPr>
              <a:t>Range: </a:t>
            </a:r>
            <a:r>
              <a:rPr lang="en-US" sz="1400">
                <a:solidFill>
                  <a:schemeClr val="accent4"/>
                </a:solidFill>
              </a:rPr>
              <a:t>261 – 728</a:t>
            </a:r>
            <a:r>
              <a:rPr lang="en-US" sz="1400">
                <a:solidFill>
                  <a:schemeClr val="accent6"/>
                </a:solidFill>
              </a:rPr>
              <a:t> MW;</a:t>
            </a:r>
          </a:p>
          <a:p>
            <a:r>
              <a:rPr lang="en-US" sz="1400">
                <a:solidFill>
                  <a:schemeClr val="accent6"/>
                </a:solidFill>
              </a:rPr>
              <a:t>Avg: </a:t>
            </a:r>
            <a:r>
              <a:rPr lang="en-US" sz="1400">
                <a:solidFill>
                  <a:schemeClr val="accent4"/>
                </a:solidFill>
              </a:rPr>
              <a:t>497</a:t>
            </a:r>
            <a:r>
              <a:rPr lang="en-US" sz="1400">
                <a:solidFill>
                  <a:schemeClr val="accent6"/>
                </a:solidFill>
              </a:rPr>
              <a:t> MW (</a:t>
            </a:r>
            <a:r>
              <a:rPr lang="en-US" sz="1400">
                <a:solidFill>
                  <a:schemeClr val="accent4"/>
                </a:solidFill>
              </a:rPr>
              <a:t>68</a:t>
            </a:r>
            <a:r>
              <a:rPr lang="en-US" sz="1400">
                <a:solidFill>
                  <a:schemeClr val="accent6"/>
                </a:solidFill>
              </a:rPr>
              <a:t> MW increase </a:t>
            </a:r>
          </a:p>
          <a:p>
            <a:r>
              <a:rPr lang="en-US" sz="1400">
                <a:solidFill>
                  <a:schemeClr val="accent6"/>
                </a:solidFill>
              </a:rPr>
              <a:t>from prev. year)</a:t>
            </a:r>
          </a:p>
        </p:txBody>
      </p:sp>
    </p:spTree>
    <p:extLst>
      <p:ext uri="{BB962C8B-B14F-4D97-AF65-F5344CB8AC3E}">
        <p14:creationId xmlns:p14="http://schemas.microsoft.com/office/powerpoint/2010/main" val="117633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sp>
        <p:nvSpPr>
          <p:cNvPr id="5" name="Content Placeholder 4"/>
          <p:cNvSpPr>
            <a:spLocks noGrp="1"/>
          </p:cNvSpPr>
          <p:nvPr>
            <p:ph idx="16"/>
          </p:nvPr>
        </p:nvSpPr>
        <p:spPr>
          <a:xfrm>
            <a:off x="1428750" y="2791587"/>
            <a:ext cx="6286500" cy="1198626"/>
          </a:xfrm>
        </p:spPr>
        <p:txBody>
          <a:bodyPr/>
          <a:lstStyle/>
          <a:p>
            <a:r>
              <a:rPr lang="en-US"/>
              <a:t>Responsive Reserve Service</a:t>
            </a:r>
          </a:p>
        </p:txBody>
      </p:sp>
    </p:spTree>
    <p:extLst>
      <p:ext uri="{BB962C8B-B14F-4D97-AF65-F5344CB8AC3E}">
        <p14:creationId xmlns:p14="http://schemas.microsoft.com/office/powerpoint/2010/main" val="2658586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9084B-745A-D928-1531-7522F0415C5D}"/>
              </a:ext>
            </a:extLst>
          </p:cNvPr>
          <p:cNvSpPr>
            <a:spLocks noGrp="1"/>
          </p:cNvSpPr>
          <p:nvPr>
            <p:ph type="title"/>
          </p:nvPr>
        </p:nvSpPr>
        <p:spPr/>
        <p:txBody>
          <a:bodyPr/>
          <a:lstStyle/>
          <a:p>
            <a:r>
              <a:rPr lang="en-US" sz="2800"/>
              <a:t>Responsive Reserve Service (RRS) Methodology</a:t>
            </a:r>
            <a:endParaRPr lang="en-US"/>
          </a:p>
        </p:txBody>
      </p:sp>
      <p:sp>
        <p:nvSpPr>
          <p:cNvPr id="3" name="Content Placeholder 2">
            <a:extLst>
              <a:ext uri="{FF2B5EF4-FFF2-40B4-BE49-F238E27FC236}">
                <a16:creationId xmlns:a16="http://schemas.microsoft.com/office/drawing/2014/main" id="{5EBD8379-EEEB-01E6-B9E6-F2F7111B458D}"/>
              </a:ext>
            </a:extLst>
          </p:cNvPr>
          <p:cNvSpPr>
            <a:spLocks noGrp="1"/>
          </p:cNvSpPr>
          <p:nvPr>
            <p:ph idx="1"/>
          </p:nvPr>
        </p:nvSpPr>
        <p:spPr/>
        <p:txBody>
          <a:bodyPr/>
          <a:lstStyle/>
          <a:p>
            <a:r>
              <a:rPr lang="en-US" sz="1600" dirty="0"/>
              <a:t>NERC’s preliminary BAL-003 Interconnection Frequency Response Obligation (IFRO) assessment for ERCOT for the 2026 Operating Year (OY) has not yet been published. Therefore, this analysis used the minimum RRS-PFR limit of 1,365 MW for 2025.</a:t>
            </a:r>
          </a:p>
          <a:p>
            <a:endParaRPr lang="en-US" sz="1600" dirty="0"/>
          </a:p>
          <a:p>
            <a:pPr algn="just"/>
            <a:r>
              <a:rPr lang="en-US" sz="1600" dirty="0"/>
              <a:t>The preliminary RRS quantities for January 2026 through May 2026 in subsequent slides have been computed using </a:t>
            </a:r>
            <a:r>
              <a:rPr lang="en-US" sz="1600" u="sng" dirty="0"/>
              <a:t>2024 and 2025 system inertia conditions</a:t>
            </a:r>
            <a:r>
              <a:rPr lang="en-US" sz="1600" dirty="0"/>
              <a:t> and </a:t>
            </a:r>
            <a:r>
              <a:rPr lang="en-US" sz="1600" u="sng" dirty="0"/>
              <a:t>2025 RRS table</a:t>
            </a:r>
            <a:r>
              <a:rPr lang="en-US" sz="1600" dirty="0"/>
              <a:t>.</a:t>
            </a:r>
          </a:p>
          <a:p>
            <a:pPr lvl="1"/>
            <a:r>
              <a:rPr lang="en-US" sz="1600" dirty="0"/>
              <a:t>The RRS table tracks RRS requirements for different inertia conditions. </a:t>
            </a:r>
            <a:endParaRPr lang="en-US" dirty="0"/>
          </a:p>
        </p:txBody>
      </p:sp>
      <p:sp>
        <p:nvSpPr>
          <p:cNvPr id="4" name="Slide Number Placeholder 3">
            <a:extLst>
              <a:ext uri="{FF2B5EF4-FFF2-40B4-BE49-F238E27FC236}">
                <a16:creationId xmlns:a16="http://schemas.microsoft.com/office/drawing/2014/main" id="{F90B1E51-6A26-B9C8-6B27-4922CC31B676}"/>
              </a:ext>
            </a:extLst>
          </p:cNvPr>
          <p:cNvSpPr>
            <a:spLocks noGrp="1"/>
          </p:cNvSpPr>
          <p:nvPr>
            <p:ph type="sldNum" sz="quarter" idx="4"/>
          </p:nvPr>
        </p:nvSpPr>
        <p:spPr/>
        <p:txBody>
          <a:bodyPr/>
          <a:lstStyle/>
          <a:p>
            <a:fld id="{1D93BD3E-1E9A-4970-A6F7-E7AC52762E0C}" type="slidenum">
              <a:rPr lang="en-US" smtClean="0"/>
              <a:pPr/>
              <a:t>23</a:t>
            </a:fld>
            <a:endParaRPr lang="en-US"/>
          </a:p>
        </p:txBody>
      </p:sp>
    </p:spTree>
    <p:extLst>
      <p:ext uri="{BB962C8B-B14F-4D97-AF65-F5344CB8AC3E}">
        <p14:creationId xmlns:p14="http://schemas.microsoft.com/office/powerpoint/2010/main" val="328909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z="2400"/>
              <a:t>Responsive Reserve Service (RRS) Methodology</a:t>
            </a:r>
          </a:p>
        </p:txBody>
      </p:sp>
      <p:sp>
        <p:nvSpPr>
          <p:cNvPr id="2" name="Content Placeholder 1"/>
          <p:cNvSpPr>
            <a:spLocks noGrp="1"/>
          </p:cNvSpPr>
          <p:nvPr>
            <p:ph idx="1"/>
          </p:nvPr>
        </p:nvSpPr>
        <p:spPr>
          <a:xfrm>
            <a:off x="304800" y="855406"/>
            <a:ext cx="5803392" cy="5064627"/>
          </a:xfrm>
        </p:spPr>
        <p:txBody>
          <a:bodyPr/>
          <a:lstStyle/>
          <a:p>
            <a:r>
              <a:rPr lang="en-US" sz="1600" dirty="0">
                <a:solidFill>
                  <a:schemeClr val="tx2"/>
                </a:solidFill>
              </a:rPr>
              <a:t>ERCOT is not proposing any change to the methodology used to compute RRS requirements in 2026.</a:t>
            </a:r>
          </a:p>
          <a:p>
            <a:pPr marL="0" indent="0">
              <a:buNone/>
            </a:pPr>
            <a:endParaRPr lang="en-US" sz="1600" dirty="0">
              <a:solidFill>
                <a:schemeClr val="tx2"/>
              </a:solidFill>
            </a:endParaRPr>
          </a:p>
          <a:p>
            <a:r>
              <a:rPr lang="en-US" sz="1600" dirty="0">
                <a:solidFill>
                  <a:schemeClr val="tx2"/>
                </a:solidFill>
              </a:rPr>
              <a:t>The preliminary RRS quantities for January 2026 through Ju</a:t>
            </a:r>
            <a:r>
              <a:rPr lang="en-US" sz="1600" dirty="0"/>
              <a:t>ne</a:t>
            </a:r>
            <a:r>
              <a:rPr lang="en-US" sz="1600" dirty="0">
                <a:solidFill>
                  <a:schemeClr val="tx2"/>
                </a:solidFill>
              </a:rPr>
              <a:t> 2025 in subsequent slides have been computed using 2024 and 2025* system inertia conditions and updated RRS table.</a:t>
            </a:r>
          </a:p>
          <a:p>
            <a:r>
              <a:rPr lang="en-US" sz="1600" dirty="0">
                <a:solidFill>
                  <a:schemeClr val="tx2"/>
                </a:solidFill>
              </a:rPr>
              <a:t>Updates to RRS Table:</a:t>
            </a:r>
          </a:p>
          <a:p>
            <a:pPr lvl="1"/>
            <a:r>
              <a:rPr lang="en-US" sz="1400" dirty="0">
                <a:solidFill>
                  <a:schemeClr val="tx2"/>
                </a:solidFill>
              </a:rPr>
              <a:t>The RRS table tracks RRS requirements for different inertia conditions. </a:t>
            </a:r>
          </a:p>
          <a:p>
            <a:pPr lvl="1"/>
            <a:r>
              <a:rPr lang="en-US" sz="1400" dirty="0">
                <a:solidFill>
                  <a:schemeClr val="tx2"/>
                </a:solidFill>
              </a:rPr>
              <a:t>NERC’s preliminary BAL-003 Interconnection Frequency Response Obligation (IFRO) for Operating Year (OY) 2026 has not yet been published. Therefore, this analysis used the minimum RRS-PFR limit of 1,365 MW for 2025.</a:t>
            </a:r>
          </a:p>
          <a:p>
            <a:pPr lvl="1"/>
            <a:r>
              <a:rPr lang="en-US" sz="1400" dirty="0">
                <a:solidFill>
                  <a:schemeClr val="tx2"/>
                </a:solidFill>
              </a:rPr>
              <a:t>The RRS table will be updated for 202</a:t>
            </a:r>
            <a:r>
              <a:rPr lang="en-US" sz="1400" dirty="0"/>
              <a:t>6</a:t>
            </a:r>
            <a:r>
              <a:rPr lang="en-US" sz="1400" dirty="0">
                <a:solidFill>
                  <a:schemeClr val="tx2"/>
                </a:solidFill>
              </a:rPr>
              <a:t> to when the minimum RRS-PFR limit is published. </a:t>
            </a:r>
          </a:p>
          <a:p>
            <a:pPr lvl="1"/>
            <a:endParaRPr lang="en-US" sz="1400" dirty="0">
              <a:solidFill>
                <a:schemeClr val="tx2"/>
              </a:solidFill>
            </a:endParaRPr>
          </a:p>
          <a:p>
            <a:endParaRPr lang="en-US" sz="1600" dirty="0">
              <a:solidFill>
                <a:schemeClr val="tx2"/>
              </a:solidFill>
            </a:endParaRPr>
          </a:p>
        </p:txBody>
      </p:sp>
      <p:pic>
        <p:nvPicPr>
          <p:cNvPr id="3" name="Picture 3">
            <a:extLst>
              <a:ext uri="{FF2B5EF4-FFF2-40B4-BE49-F238E27FC236}">
                <a16:creationId xmlns:a16="http://schemas.microsoft.com/office/drawing/2014/main" id="{0E6D277A-26E6-AF07-D0D0-E8F877CA2F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7231" y="855406"/>
            <a:ext cx="2998851" cy="1856678"/>
          </a:xfrm>
          <a:prstGeom prst="rect">
            <a:avLst/>
          </a:prstGeom>
          <a:noFill/>
          <a:ln w="158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5">
            <a:extLst>
              <a:ext uri="{FF2B5EF4-FFF2-40B4-BE49-F238E27FC236}">
                <a16:creationId xmlns:a16="http://schemas.microsoft.com/office/drawing/2014/main" id="{F52DB5D7-7BCF-3F23-E617-EC3DF21817E9}"/>
              </a:ext>
            </a:extLst>
          </p:cNvPr>
          <p:cNvSpPr txBox="1"/>
          <p:nvPr/>
        </p:nvSpPr>
        <p:spPr>
          <a:xfrm>
            <a:off x="6047231" y="840865"/>
            <a:ext cx="784052" cy="152349"/>
          </a:xfrm>
          <a:prstGeom prst="rect">
            <a:avLst/>
          </a:prstGeom>
          <a:solidFill>
            <a:schemeClr val="bg1">
              <a:lumMod val="50000"/>
            </a:schemeClr>
          </a:solidFill>
        </p:spPr>
        <p:txBody>
          <a:bodyPr wrap="square" lIns="6858" tIns="6858" rIns="6858" bIns="6858">
            <a:spAutoFit/>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sz="900" b="1">
                <a:solidFill>
                  <a:srgbClr val="FFFFFF"/>
                </a:solidFill>
              </a:rPr>
              <a:t>Responsive</a:t>
            </a:r>
          </a:p>
        </p:txBody>
      </p:sp>
      <p:sp>
        <p:nvSpPr>
          <p:cNvPr id="8" name="Content Placeholder 1">
            <a:extLst>
              <a:ext uri="{FF2B5EF4-FFF2-40B4-BE49-F238E27FC236}">
                <a16:creationId xmlns:a16="http://schemas.microsoft.com/office/drawing/2014/main" id="{E2ED4BEC-AA8B-B3AE-567B-182EC3BA2689}"/>
              </a:ext>
            </a:extLst>
          </p:cNvPr>
          <p:cNvSpPr txBox="1">
            <a:spLocks/>
          </p:cNvSpPr>
          <p:nvPr/>
        </p:nvSpPr>
        <p:spPr>
          <a:xfrm>
            <a:off x="380999" y="2860991"/>
            <a:ext cx="8665083" cy="3369122"/>
          </a:xfrm>
          <a:prstGeom prst="rect">
            <a:avLst/>
          </a:prstGeom>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just">
              <a:buNone/>
            </a:pPr>
            <a:endParaRPr lang="en-US" sz="2400" dirty="0"/>
          </a:p>
          <a:p>
            <a:pPr marL="0" indent="0" algn="just">
              <a:buFont typeface="Arial" panose="020B0604020202020204" pitchFamily="34" charset="0"/>
              <a:buNone/>
            </a:pPr>
            <a:endParaRPr lang="en-US" sz="2400" dirty="0"/>
          </a:p>
          <a:p>
            <a:pPr marL="0" indent="0" algn="just">
              <a:buFont typeface="Arial" panose="020B0604020202020204" pitchFamily="34" charset="0"/>
              <a:buNone/>
            </a:pPr>
            <a:endParaRPr lang="en-US" dirty="0"/>
          </a:p>
        </p:txBody>
      </p:sp>
      <p:sp>
        <p:nvSpPr>
          <p:cNvPr id="5" name="Content Placeholder 1">
            <a:extLst>
              <a:ext uri="{FF2B5EF4-FFF2-40B4-BE49-F238E27FC236}">
                <a16:creationId xmlns:a16="http://schemas.microsoft.com/office/drawing/2014/main" id="{F36E0394-00E7-ABD5-EF12-FE1A7DE26ADE}"/>
              </a:ext>
            </a:extLst>
          </p:cNvPr>
          <p:cNvSpPr txBox="1">
            <a:spLocks/>
          </p:cNvSpPr>
          <p:nvPr/>
        </p:nvSpPr>
        <p:spPr>
          <a:xfrm>
            <a:off x="6047231" y="2712084"/>
            <a:ext cx="2998851" cy="843916"/>
          </a:xfrm>
          <a:prstGeom prst="rect">
            <a:avLst/>
          </a:prstGeom>
          <a:ln w="19050">
            <a:solidFill>
              <a:schemeClr val="accent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200" dirty="0">
                <a:solidFill>
                  <a:schemeClr val="tx2"/>
                </a:solidFill>
              </a:rPr>
              <a:t>Responsive Reserve Service (RRS) is reserved capacity that is procured to respond to low frequency events typically triggered by generating unit trips.</a:t>
            </a:r>
          </a:p>
        </p:txBody>
      </p:sp>
    </p:spTree>
    <p:extLst>
      <p:ext uri="{BB962C8B-B14F-4D97-AF65-F5344CB8AC3E}">
        <p14:creationId xmlns:p14="http://schemas.microsoft.com/office/powerpoint/2010/main" val="397899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41626"/>
          </a:xfrm>
        </p:spPr>
        <p:txBody>
          <a:bodyPr/>
          <a:lstStyle/>
          <a:p>
            <a:r>
              <a:rPr lang="en-US" sz="2800"/>
              <a:t>2025 RRS Table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25</a:t>
            </a:fld>
            <a:endParaRPr lang="en-US">
              <a:solidFill>
                <a:prstClr val="black">
                  <a:tint val="75000"/>
                </a:prstClr>
              </a:solidFill>
            </a:endParaRPr>
          </a:p>
        </p:txBody>
      </p:sp>
      <p:graphicFrame>
        <p:nvGraphicFramePr>
          <p:cNvPr id="3" name="Table 2">
            <a:extLst>
              <a:ext uri="{FF2B5EF4-FFF2-40B4-BE49-F238E27FC236}">
                <a16:creationId xmlns:a16="http://schemas.microsoft.com/office/drawing/2014/main" id="{127E9C3A-F147-E1AB-6E22-9195445BF1E4}"/>
              </a:ext>
            </a:extLst>
          </p:cNvPr>
          <p:cNvGraphicFramePr>
            <a:graphicFrameLocks noGrp="1"/>
          </p:cNvGraphicFramePr>
          <p:nvPr/>
        </p:nvGraphicFramePr>
        <p:xfrm>
          <a:off x="278892" y="855406"/>
          <a:ext cx="7936877" cy="2186078"/>
        </p:xfrm>
        <a:graphic>
          <a:graphicData uri="http://schemas.openxmlformats.org/drawingml/2006/table">
            <a:tbl>
              <a:tblPr/>
              <a:tblGrid>
                <a:gridCol w="610529">
                  <a:extLst>
                    <a:ext uri="{9D8B030D-6E8A-4147-A177-3AD203B41FA5}">
                      <a16:colId xmlns:a16="http://schemas.microsoft.com/office/drawing/2014/main" val="20000"/>
                    </a:ext>
                  </a:extLst>
                </a:gridCol>
                <a:gridCol w="610529">
                  <a:extLst>
                    <a:ext uri="{9D8B030D-6E8A-4147-A177-3AD203B41FA5}">
                      <a16:colId xmlns:a16="http://schemas.microsoft.com/office/drawing/2014/main" val="20001"/>
                    </a:ext>
                  </a:extLst>
                </a:gridCol>
                <a:gridCol w="610529">
                  <a:extLst>
                    <a:ext uri="{9D8B030D-6E8A-4147-A177-3AD203B41FA5}">
                      <a16:colId xmlns:a16="http://schemas.microsoft.com/office/drawing/2014/main" val="20002"/>
                    </a:ext>
                  </a:extLst>
                </a:gridCol>
                <a:gridCol w="610529">
                  <a:extLst>
                    <a:ext uri="{9D8B030D-6E8A-4147-A177-3AD203B41FA5}">
                      <a16:colId xmlns:a16="http://schemas.microsoft.com/office/drawing/2014/main" val="20003"/>
                    </a:ext>
                  </a:extLst>
                </a:gridCol>
                <a:gridCol w="610529">
                  <a:extLst>
                    <a:ext uri="{9D8B030D-6E8A-4147-A177-3AD203B41FA5}">
                      <a16:colId xmlns:a16="http://schemas.microsoft.com/office/drawing/2014/main" val="20004"/>
                    </a:ext>
                  </a:extLst>
                </a:gridCol>
                <a:gridCol w="610529">
                  <a:extLst>
                    <a:ext uri="{9D8B030D-6E8A-4147-A177-3AD203B41FA5}">
                      <a16:colId xmlns:a16="http://schemas.microsoft.com/office/drawing/2014/main" val="20005"/>
                    </a:ext>
                  </a:extLst>
                </a:gridCol>
                <a:gridCol w="610529">
                  <a:extLst>
                    <a:ext uri="{9D8B030D-6E8A-4147-A177-3AD203B41FA5}">
                      <a16:colId xmlns:a16="http://schemas.microsoft.com/office/drawing/2014/main" val="20006"/>
                    </a:ext>
                  </a:extLst>
                </a:gridCol>
                <a:gridCol w="610529">
                  <a:extLst>
                    <a:ext uri="{9D8B030D-6E8A-4147-A177-3AD203B41FA5}">
                      <a16:colId xmlns:a16="http://schemas.microsoft.com/office/drawing/2014/main" val="20007"/>
                    </a:ext>
                  </a:extLst>
                </a:gridCol>
                <a:gridCol w="610529">
                  <a:extLst>
                    <a:ext uri="{9D8B030D-6E8A-4147-A177-3AD203B41FA5}">
                      <a16:colId xmlns:a16="http://schemas.microsoft.com/office/drawing/2014/main" val="20008"/>
                    </a:ext>
                  </a:extLst>
                </a:gridCol>
                <a:gridCol w="610529">
                  <a:extLst>
                    <a:ext uri="{9D8B030D-6E8A-4147-A177-3AD203B41FA5}">
                      <a16:colId xmlns:a16="http://schemas.microsoft.com/office/drawing/2014/main" val="20009"/>
                    </a:ext>
                  </a:extLst>
                </a:gridCol>
                <a:gridCol w="610529">
                  <a:extLst>
                    <a:ext uri="{9D8B030D-6E8A-4147-A177-3AD203B41FA5}">
                      <a16:colId xmlns:a16="http://schemas.microsoft.com/office/drawing/2014/main" val="20010"/>
                    </a:ext>
                  </a:extLst>
                </a:gridCol>
                <a:gridCol w="610529">
                  <a:extLst>
                    <a:ext uri="{9D8B030D-6E8A-4147-A177-3AD203B41FA5}">
                      <a16:colId xmlns:a16="http://schemas.microsoft.com/office/drawing/2014/main" val="20011"/>
                    </a:ext>
                  </a:extLst>
                </a:gridCol>
                <a:gridCol w="610529">
                  <a:extLst>
                    <a:ext uri="{9D8B030D-6E8A-4147-A177-3AD203B41FA5}">
                      <a16:colId xmlns:a16="http://schemas.microsoft.com/office/drawing/2014/main" val="20012"/>
                    </a:ext>
                  </a:extLst>
                </a:gridCol>
              </a:tblGrid>
              <a:tr h="303274">
                <a:tc>
                  <a:txBody>
                    <a:bodyPr/>
                    <a:lstStyle/>
                    <a:p>
                      <a:pPr algn="ctr" rtl="0" fontAlgn="ctr"/>
                      <a:r>
                        <a:rPr lang="en-US" sz="1000" b="1" i="0" u="none" strike="noStrike">
                          <a:solidFill>
                            <a:srgbClr val="FFFFFF"/>
                          </a:solidFill>
                          <a:effectLst/>
                          <a:latin typeface="Arial" panose="020B0604020202020204" pitchFamily="34" charset="0"/>
                        </a:rPr>
                        <a:t>Scenario</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8</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9</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12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algn="ctr" rtl="0" fontAlgn="ctr"/>
                      <a:r>
                        <a:rPr lang="en-US" sz="900" b="1" i="0" u="none" strike="noStrike">
                          <a:solidFill>
                            <a:srgbClr val="000000"/>
                          </a:solidFill>
                          <a:effectLst/>
                          <a:latin typeface="Arial" panose="020B0604020202020204" pitchFamily="34" charset="0"/>
                        </a:rPr>
                        <a:t>LR/PFR</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2.35:1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2.06:1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1.33:1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65760">
                <a:tc>
                  <a:txBody>
                    <a:bodyPr/>
                    <a:lstStyle/>
                    <a:p>
                      <a:pPr algn="ctr" rtl="0" fontAlgn="ctr"/>
                      <a:r>
                        <a:rPr lang="en-US" sz="900" b="1" i="0" u="none" strike="noStrike">
                          <a:solidFill>
                            <a:srgbClr val="000000"/>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130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algn="ctr" rtl="0" fontAlgn="ctr"/>
                      <a:r>
                        <a:rPr lang="en-US" sz="900" b="1" i="0" u="none" strike="noStrike">
                          <a:solidFill>
                            <a:srgbClr val="000000"/>
                          </a:solidFill>
                          <a:effectLst/>
                          <a:latin typeface="Arial" panose="020B0604020202020204" pitchFamily="34" charset="0"/>
                        </a:rPr>
                        <a:t>PFR Req.</a:t>
                      </a:r>
                      <a:r>
                        <a:rPr lang="en-US" sz="900" b="1" i="0" u="none" strike="noStrike" baseline="0">
                          <a:solidFill>
                            <a:srgbClr val="000000"/>
                          </a:solidFill>
                          <a:effectLst/>
                          <a:latin typeface="Arial" panose="020B0604020202020204" pitchFamily="34" charset="0"/>
                        </a:rPr>
                        <a:t> </a:t>
                      </a:r>
                      <a:r>
                        <a:rPr lang="en-US" sz="900" b="1" i="0" u="none" strike="noStrike">
                          <a:solidFill>
                            <a:srgbClr val="000000"/>
                          </a:solidFill>
                          <a:effectLst/>
                          <a:latin typeface="Arial" panose="020B0604020202020204" pitchFamily="34" charset="0"/>
                        </a:rPr>
                        <a:t>(no LR)</a:t>
                      </a:r>
                    </a:p>
                    <a:p>
                      <a:pPr algn="ctr" rtl="0" fontAlgn="ctr"/>
                      <a:r>
                        <a:rPr lang="en-US" sz="900" b="1" i="0" u="none" strike="noStrike">
                          <a:solidFill>
                            <a:srgbClr val="000000"/>
                          </a:solidFill>
                          <a:effectLst/>
                          <a:latin typeface="Arial" panose="020B0604020202020204" pitchFamily="34" charset="0"/>
                        </a:rPr>
                        <a:t>(MW)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5,960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5,563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4,892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4,622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4,329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4,114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3,314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3,139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a:solidFill>
                            <a:srgbClr val="FF0000"/>
                          </a:solidFill>
                          <a:effectLst/>
                          <a:latin typeface="Arial" panose="020B0604020202020204" pitchFamily="34" charset="0"/>
                        </a:rPr>
                        <a:t>*</a:t>
                      </a:r>
                      <a:r>
                        <a:rPr lang="en-US" sz="900" b="1" i="0" u="none" strike="noStrike">
                          <a:solidFill>
                            <a:srgbClr val="000000"/>
                          </a:solidFill>
                          <a:effectLst/>
                          <a:latin typeface="Arial" panose="020B0604020202020204" pitchFamily="34" charset="0"/>
                        </a:rPr>
                        <a:t>RRS </a:t>
                      </a:r>
                      <a:r>
                        <a:rPr lang="en-US" sz="900" b="1" i="0" u="none" strike="noStrike" err="1">
                          <a:solidFill>
                            <a:srgbClr val="000000"/>
                          </a:solidFill>
                          <a:effectLst/>
                          <a:latin typeface="Arial" panose="020B0604020202020204" pitchFamily="34" charset="0"/>
                        </a:rPr>
                        <a:t>Curr</a:t>
                      </a:r>
                      <a:r>
                        <a:rPr lang="en-US" sz="900" b="1" i="0" u="none" strike="noStrike">
                          <a:solidFill>
                            <a:srgbClr val="000000"/>
                          </a:solidFill>
                          <a:effectLst/>
                          <a:latin typeface="Arial" panose="020B0604020202020204" pitchFamily="34" charset="0"/>
                        </a:rPr>
                        <a:t> IFRO (MW)</a:t>
                      </a:r>
                      <a:endParaRPr lang="en-US" sz="900" b="1" i="0" u="none" strike="noStrike">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a:solidFill>
                            <a:srgbClr val="000000"/>
                          </a:solidFill>
                          <a:effectLst/>
                          <a:latin typeface="+mn-lt"/>
                        </a:rPr>
                        <a:t>3,320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3,273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3,227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3,183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3,145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3,068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3,031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2,982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2,941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2,863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2,767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2,699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a:solidFill>
                            <a:srgbClr val="FF0000"/>
                          </a:solidFill>
                          <a:effectLst/>
                          <a:latin typeface="Arial" panose="020B0604020202020204" pitchFamily="34" charset="0"/>
                        </a:rPr>
                        <a:t>**</a:t>
                      </a:r>
                      <a:r>
                        <a:rPr lang="en-US" sz="900" b="1" i="0" u="none" strike="noStrike">
                          <a:solidFill>
                            <a:srgbClr val="000000"/>
                          </a:solidFill>
                          <a:effectLst/>
                          <a:latin typeface="Arial" panose="020B0604020202020204" pitchFamily="34" charset="0"/>
                        </a:rPr>
                        <a:t>RRS </a:t>
                      </a:r>
                      <a:r>
                        <a:rPr lang="en-US" sz="900" b="1" i="0" u="none" strike="noStrike" err="1">
                          <a:solidFill>
                            <a:srgbClr val="000000"/>
                          </a:solidFill>
                          <a:effectLst/>
                          <a:latin typeface="Arial" panose="020B0604020202020204" pitchFamily="34" charset="0"/>
                        </a:rPr>
                        <a:t>Upd</a:t>
                      </a:r>
                      <a:r>
                        <a:rPr lang="en-US" sz="900" b="1" i="0" u="none" strike="noStrike">
                          <a:solidFill>
                            <a:srgbClr val="000000"/>
                          </a:solidFill>
                          <a:effectLst/>
                          <a:latin typeface="Arial" panose="020B0604020202020204" pitchFamily="34" charset="0"/>
                        </a:rPr>
                        <a:t> IFRO (MW)</a:t>
                      </a:r>
                      <a:endParaRPr lang="en-US" sz="900" b="1" i="0" u="none" strike="noStrike">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graphicFrame>
        <p:nvGraphicFramePr>
          <p:cNvPr id="7" name="Table 6">
            <a:extLst>
              <a:ext uri="{FF2B5EF4-FFF2-40B4-BE49-F238E27FC236}">
                <a16:creationId xmlns:a16="http://schemas.microsoft.com/office/drawing/2014/main" id="{1B7AE894-EA2A-B2A5-82C4-1209BB1A7C8A}"/>
              </a:ext>
            </a:extLst>
          </p:cNvPr>
          <p:cNvGraphicFramePr>
            <a:graphicFrameLocks noGrp="1"/>
          </p:cNvGraphicFramePr>
          <p:nvPr/>
        </p:nvGraphicFramePr>
        <p:xfrm>
          <a:off x="278892" y="3218255"/>
          <a:ext cx="8577072" cy="2105305"/>
        </p:xfrm>
        <a:graphic>
          <a:graphicData uri="http://schemas.openxmlformats.org/drawingml/2006/table">
            <a:tbl>
              <a:tblPr/>
              <a:tblGrid>
                <a:gridCol w="612648">
                  <a:extLst>
                    <a:ext uri="{9D8B030D-6E8A-4147-A177-3AD203B41FA5}">
                      <a16:colId xmlns:a16="http://schemas.microsoft.com/office/drawing/2014/main" val="20000"/>
                    </a:ext>
                  </a:extLst>
                </a:gridCol>
                <a:gridCol w="612648">
                  <a:extLst>
                    <a:ext uri="{9D8B030D-6E8A-4147-A177-3AD203B41FA5}">
                      <a16:colId xmlns:a16="http://schemas.microsoft.com/office/drawing/2014/main" val="20001"/>
                    </a:ext>
                  </a:extLst>
                </a:gridCol>
                <a:gridCol w="612648">
                  <a:extLst>
                    <a:ext uri="{9D8B030D-6E8A-4147-A177-3AD203B41FA5}">
                      <a16:colId xmlns:a16="http://schemas.microsoft.com/office/drawing/2014/main" val="20002"/>
                    </a:ext>
                  </a:extLst>
                </a:gridCol>
                <a:gridCol w="612648">
                  <a:extLst>
                    <a:ext uri="{9D8B030D-6E8A-4147-A177-3AD203B41FA5}">
                      <a16:colId xmlns:a16="http://schemas.microsoft.com/office/drawing/2014/main" val="20003"/>
                    </a:ext>
                  </a:extLst>
                </a:gridCol>
                <a:gridCol w="612648">
                  <a:extLst>
                    <a:ext uri="{9D8B030D-6E8A-4147-A177-3AD203B41FA5}">
                      <a16:colId xmlns:a16="http://schemas.microsoft.com/office/drawing/2014/main" val="20004"/>
                    </a:ext>
                  </a:extLst>
                </a:gridCol>
                <a:gridCol w="612648">
                  <a:extLst>
                    <a:ext uri="{9D8B030D-6E8A-4147-A177-3AD203B41FA5}">
                      <a16:colId xmlns:a16="http://schemas.microsoft.com/office/drawing/2014/main" val="20005"/>
                    </a:ext>
                  </a:extLst>
                </a:gridCol>
                <a:gridCol w="612648">
                  <a:extLst>
                    <a:ext uri="{9D8B030D-6E8A-4147-A177-3AD203B41FA5}">
                      <a16:colId xmlns:a16="http://schemas.microsoft.com/office/drawing/2014/main" val="20006"/>
                    </a:ext>
                  </a:extLst>
                </a:gridCol>
                <a:gridCol w="612648">
                  <a:extLst>
                    <a:ext uri="{9D8B030D-6E8A-4147-A177-3AD203B41FA5}">
                      <a16:colId xmlns:a16="http://schemas.microsoft.com/office/drawing/2014/main" val="20007"/>
                    </a:ext>
                  </a:extLst>
                </a:gridCol>
                <a:gridCol w="612648">
                  <a:extLst>
                    <a:ext uri="{9D8B030D-6E8A-4147-A177-3AD203B41FA5}">
                      <a16:colId xmlns:a16="http://schemas.microsoft.com/office/drawing/2014/main" val="20008"/>
                    </a:ext>
                  </a:extLst>
                </a:gridCol>
                <a:gridCol w="612648">
                  <a:extLst>
                    <a:ext uri="{9D8B030D-6E8A-4147-A177-3AD203B41FA5}">
                      <a16:colId xmlns:a16="http://schemas.microsoft.com/office/drawing/2014/main" val="20009"/>
                    </a:ext>
                  </a:extLst>
                </a:gridCol>
                <a:gridCol w="612648">
                  <a:extLst>
                    <a:ext uri="{9D8B030D-6E8A-4147-A177-3AD203B41FA5}">
                      <a16:colId xmlns:a16="http://schemas.microsoft.com/office/drawing/2014/main" val="20010"/>
                    </a:ext>
                  </a:extLst>
                </a:gridCol>
                <a:gridCol w="612648">
                  <a:extLst>
                    <a:ext uri="{9D8B030D-6E8A-4147-A177-3AD203B41FA5}">
                      <a16:colId xmlns:a16="http://schemas.microsoft.com/office/drawing/2014/main" val="20011"/>
                    </a:ext>
                  </a:extLst>
                </a:gridCol>
                <a:gridCol w="612648">
                  <a:extLst>
                    <a:ext uri="{9D8B030D-6E8A-4147-A177-3AD203B41FA5}">
                      <a16:colId xmlns:a16="http://schemas.microsoft.com/office/drawing/2014/main" val="20012"/>
                    </a:ext>
                  </a:extLst>
                </a:gridCol>
                <a:gridCol w="612648">
                  <a:extLst>
                    <a:ext uri="{9D8B030D-6E8A-4147-A177-3AD203B41FA5}">
                      <a16:colId xmlns:a16="http://schemas.microsoft.com/office/drawing/2014/main" val="20013"/>
                    </a:ext>
                  </a:extLst>
                </a:gridCol>
              </a:tblGrid>
              <a:tr h="252721">
                <a:tc>
                  <a:txBody>
                    <a:bodyPr/>
                    <a:lstStyle/>
                    <a:p>
                      <a:pPr algn="ctr" rtl="0" fontAlgn="ctr"/>
                      <a:r>
                        <a:rPr lang="en-US" sz="1000" b="1" i="0" u="none" strike="noStrike">
                          <a:solidFill>
                            <a:srgbClr val="FFFFFF"/>
                          </a:solidFill>
                          <a:effectLst/>
                          <a:latin typeface="Arial" panose="020B0604020202020204" pitchFamily="34" charset="0"/>
                        </a:rPr>
                        <a:t>Scenario</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a:solidFill>
                            <a:srgbClr val="FFFFFF"/>
                          </a:solidFill>
                          <a:effectLst/>
                          <a:latin typeface="Arial" panose="020B0604020202020204" pitchFamily="34" charset="0"/>
                        </a:rPr>
                        <a:t>13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14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15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16</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17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18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22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23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24</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a:solidFill>
                            <a:srgbClr val="FFFFFF"/>
                          </a:solidFill>
                          <a:effectLst/>
                          <a:latin typeface="Arial" panose="020B0604020202020204" pitchFamily="34" charset="0"/>
                          <a:ea typeface="+mn-ea"/>
                          <a:cs typeface="+mn-cs"/>
                        </a:rPr>
                        <a:t>25</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5760">
                <a:tc>
                  <a:txBody>
                    <a:bodyPr/>
                    <a:lstStyle/>
                    <a:p>
                      <a:pPr marL="0" algn="ctr" defTabSz="685800" rtl="0" eaLnBrk="1" fontAlgn="ctr" latinLnBrk="0" hangingPunct="1"/>
                      <a:r>
                        <a:rPr lang="en-US" sz="900" b="1" i="0" u="none" strike="noStrike" kern="1200">
                          <a:solidFill>
                            <a:srgbClr val="000000"/>
                          </a:solidFill>
                          <a:effectLst/>
                          <a:latin typeface="Arial" panose="020B0604020202020204" pitchFamily="34" charset="0"/>
                          <a:ea typeface="+mn-ea"/>
                          <a:cs typeface="+mn-cs"/>
                        </a:rPr>
                        <a:t>LR/PFR</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1.28:1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1.24:1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1.19:1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1.15:1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1.08:1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1.01:1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1:1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1"/>
                  </a:ext>
                </a:extLst>
              </a:tr>
              <a:tr h="334943">
                <a:tc>
                  <a:txBody>
                    <a:bodyPr/>
                    <a:lstStyle/>
                    <a:p>
                      <a:pPr marL="0" algn="ctr" defTabSz="685800" rtl="0" eaLnBrk="1" fontAlgn="ctr" latinLnBrk="0" hangingPunct="1"/>
                      <a:r>
                        <a:rPr lang="en-US" sz="900" b="1" i="0" u="none" strike="noStrike" kern="1200">
                          <a:solidFill>
                            <a:srgbClr val="000000"/>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250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370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2"/>
                  </a:ext>
                </a:extLst>
              </a:tr>
              <a:tr h="365760">
                <a:tc>
                  <a:txBody>
                    <a:bodyPr/>
                    <a:lstStyle/>
                    <a:p>
                      <a:pPr marL="0" algn="ctr" defTabSz="685800" rtl="0" eaLnBrk="1" fontAlgn="ctr" latinLnBrk="0" hangingPunct="1"/>
                      <a:r>
                        <a:rPr lang="en-US" sz="900" b="1" i="0" u="none" strike="noStrike" kern="1200">
                          <a:solidFill>
                            <a:srgbClr val="000000"/>
                          </a:solidFill>
                          <a:effectLst/>
                          <a:latin typeface="Arial" panose="020B0604020202020204" pitchFamily="34" charset="0"/>
                          <a:ea typeface="+mn-ea"/>
                          <a:cs typeface="+mn-cs"/>
                        </a:rPr>
                        <a:t>PFR Req. (no LR) (MW)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3,004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2,890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2,784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2,686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2,510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2,421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2,353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3"/>
                  </a:ext>
                </a:extLst>
              </a:tr>
              <a:tr h="365760">
                <a:tc>
                  <a:txBody>
                    <a:bodyPr/>
                    <a:lstStyle/>
                    <a:p>
                      <a:pPr algn="ctr" rtl="0" fontAlgn="ctr"/>
                      <a:r>
                        <a:rPr lang="en-US" sz="900" b="1" i="0" u="none" strike="noStrike">
                          <a:solidFill>
                            <a:srgbClr val="FF0000"/>
                          </a:solidFill>
                          <a:effectLst/>
                          <a:latin typeface="Arial" panose="020B0604020202020204" pitchFamily="34" charset="0"/>
                        </a:rPr>
                        <a:t>*</a:t>
                      </a:r>
                      <a:r>
                        <a:rPr lang="en-US" sz="900" b="1" i="0" u="none" strike="noStrike">
                          <a:solidFill>
                            <a:srgbClr val="000000"/>
                          </a:solidFill>
                          <a:effectLst/>
                          <a:latin typeface="Arial" panose="020B0604020202020204" pitchFamily="34" charset="0"/>
                        </a:rPr>
                        <a:t>RRS </a:t>
                      </a:r>
                      <a:r>
                        <a:rPr lang="en-US" sz="900" b="1" i="0" u="none" strike="noStrike" err="1">
                          <a:solidFill>
                            <a:srgbClr val="000000"/>
                          </a:solidFill>
                          <a:effectLst/>
                          <a:latin typeface="Arial" panose="020B0604020202020204" pitchFamily="34" charset="0"/>
                        </a:rPr>
                        <a:t>Curr</a:t>
                      </a:r>
                      <a:r>
                        <a:rPr lang="en-US" sz="900" b="1" i="0" u="none" strike="noStrike">
                          <a:solidFill>
                            <a:srgbClr val="000000"/>
                          </a:solidFill>
                          <a:effectLst/>
                          <a:latin typeface="Arial" panose="020B0604020202020204" pitchFamily="34" charset="0"/>
                        </a:rPr>
                        <a:t> IFRO (MW)</a:t>
                      </a:r>
                      <a:endParaRPr lang="en-US" sz="900" b="1" i="0" u="none" strike="noStrike">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0" i="0" u="none" strike="noStrike">
                          <a:solidFill>
                            <a:srgbClr val="000000"/>
                          </a:solidFill>
                          <a:effectLst/>
                          <a:latin typeface="+mn-lt"/>
                        </a:rPr>
                        <a:t>2,645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2,595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2,558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2,514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2,463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2,425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2,380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000000"/>
                          </a:solidFill>
                          <a:effectLst/>
                          <a:latin typeface="+mn-lt"/>
                        </a:rPr>
                        <a:t>2,343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FF0000"/>
                          </a:solidFill>
                          <a:effectLst/>
                          <a:latin typeface="+mn-lt"/>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FF0000"/>
                          </a:solidFill>
                          <a:effectLst/>
                          <a:latin typeface="+mn-lt"/>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FF0000"/>
                          </a:solidFill>
                          <a:effectLst/>
                          <a:latin typeface="+mn-lt"/>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FF0000"/>
                          </a:solidFill>
                          <a:effectLst/>
                          <a:latin typeface="+mn-lt"/>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0" i="0" u="none" strike="noStrike">
                          <a:solidFill>
                            <a:srgbClr val="FF0000"/>
                          </a:solidFill>
                          <a:effectLst/>
                          <a:latin typeface="+mn-lt"/>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4"/>
                  </a:ext>
                </a:extLst>
              </a:tr>
              <a:tr h="365760">
                <a:tc>
                  <a:txBody>
                    <a:bodyPr/>
                    <a:lstStyle/>
                    <a:p>
                      <a:pPr algn="ctr" rtl="0" fontAlgn="ctr"/>
                      <a:r>
                        <a:rPr lang="en-US" sz="900" b="1" i="0" u="none" strike="noStrike">
                          <a:solidFill>
                            <a:srgbClr val="FF0000"/>
                          </a:solidFill>
                          <a:effectLst/>
                          <a:latin typeface="Arial" panose="020B0604020202020204" pitchFamily="34" charset="0"/>
                        </a:rPr>
                        <a:t>**</a:t>
                      </a:r>
                      <a:r>
                        <a:rPr lang="en-US" sz="900" b="1" i="0" u="none" strike="noStrike">
                          <a:solidFill>
                            <a:srgbClr val="000000"/>
                          </a:solidFill>
                          <a:effectLst/>
                          <a:latin typeface="Arial" panose="020B0604020202020204" pitchFamily="34" charset="0"/>
                        </a:rPr>
                        <a:t>RRS </a:t>
                      </a:r>
                      <a:r>
                        <a:rPr lang="en-US" sz="900" b="1" i="0" u="none" strike="noStrike" err="1">
                          <a:solidFill>
                            <a:srgbClr val="000000"/>
                          </a:solidFill>
                          <a:effectLst/>
                          <a:latin typeface="Arial" panose="020B0604020202020204" pitchFamily="34" charset="0"/>
                        </a:rPr>
                        <a:t>Upd</a:t>
                      </a:r>
                      <a:r>
                        <a:rPr lang="en-US" sz="900" b="1" i="0" u="none" strike="noStrike">
                          <a:solidFill>
                            <a:srgbClr val="000000"/>
                          </a:solidFill>
                          <a:effectLst/>
                          <a:latin typeface="Arial" panose="020B0604020202020204" pitchFamily="34" charset="0"/>
                        </a:rPr>
                        <a:t> IFRO (MW)</a:t>
                      </a:r>
                      <a:endParaRPr lang="en-US" sz="900" b="1" i="0" u="none" strike="noStrike">
                        <a:solidFill>
                          <a:srgbClr val="FF0000"/>
                        </a:solidFill>
                        <a:effectLst/>
                        <a:latin typeface="Arial" panose="020B0604020202020204" pitchFamily="34" charset="0"/>
                      </a:endParaRP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00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100" b="1" i="0" u="none" strike="noStrike">
                          <a:solidFill>
                            <a:srgbClr val="FF0000"/>
                          </a:solidFill>
                          <a:effectLst/>
                          <a:latin typeface="+mn-lt"/>
                        </a:rPr>
                        <a: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extLst>
                  <a:ext uri="{0D108BD9-81ED-4DB2-BD59-A6C34878D82A}">
                    <a16:rowId xmlns:a16="http://schemas.microsoft.com/office/drawing/2014/main" val="10005"/>
                  </a:ext>
                </a:extLst>
              </a:tr>
            </a:tbl>
          </a:graphicData>
        </a:graphic>
      </p:graphicFrame>
      <p:sp>
        <p:nvSpPr>
          <p:cNvPr id="8" name="Rectangle 7">
            <a:extLst>
              <a:ext uri="{FF2B5EF4-FFF2-40B4-BE49-F238E27FC236}">
                <a16:creationId xmlns:a16="http://schemas.microsoft.com/office/drawing/2014/main" id="{445936F4-2A09-0FE5-E7F3-3D9E08B3C64B}"/>
              </a:ext>
            </a:extLst>
          </p:cNvPr>
          <p:cNvSpPr/>
          <p:nvPr/>
        </p:nvSpPr>
        <p:spPr>
          <a:xfrm>
            <a:off x="301752" y="5352040"/>
            <a:ext cx="8531352" cy="615553"/>
          </a:xfrm>
          <a:prstGeom prst="rect">
            <a:avLst/>
          </a:prstGeom>
        </p:spPr>
        <p:txBody>
          <a:bodyPr wrap="square">
            <a:spAutoFit/>
          </a:bodyPr>
          <a:lstStyle/>
          <a:p>
            <a:r>
              <a:rPr lang="en-US" sz="1200">
                <a:solidFill>
                  <a:srgbClr val="FF0000"/>
                </a:solidFill>
              </a:rPr>
              <a:t>*</a:t>
            </a:r>
            <a:r>
              <a:rPr lang="en-US" sz="1000"/>
              <a:t>RRS quantity is calculated for RCC of 2,805 with limit of 60% limit on LRs and min RRS-PFR limit of 1,365 MW. </a:t>
            </a:r>
          </a:p>
          <a:p>
            <a:r>
              <a:rPr lang="en-US" sz="1200">
                <a:solidFill>
                  <a:srgbClr val="FF0000"/>
                </a:solidFill>
              </a:rPr>
              <a:t>**</a:t>
            </a:r>
            <a:r>
              <a:rPr lang="en-US" sz="1000"/>
              <a:t>The 2026 IFRO assessment has not yet been reported back from NERC, preventing the calculation of RRS quantity.</a:t>
            </a:r>
          </a:p>
          <a:p>
            <a:r>
              <a:rPr lang="en-US" sz="1000">
                <a:solidFill>
                  <a:srgbClr val="FF0000"/>
                </a:solidFill>
              </a:rPr>
              <a:t>***</a:t>
            </a:r>
            <a:r>
              <a:rPr lang="en-US" sz="1000"/>
              <a:t>Red font in table above identifies study scenario where RRS needed &lt; 2,300 MW. RRS requirement during these is based on the applicable floor.</a:t>
            </a:r>
          </a:p>
        </p:txBody>
      </p:sp>
    </p:spTree>
    <p:extLst>
      <p:ext uri="{BB962C8B-B14F-4D97-AF65-F5344CB8AC3E}">
        <p14:creationId xmlns:p14="http://schemas.microsoft.com/office/powerpoint/2010/main" val="142946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52720-977B-9979-82BE-54BBED7F0388}"/>
              </a:ext>
            </a:extLst>
          </p:cNvPr>
          <p:cNvPicPr>
            <a:picLocks noChangeAspect="1"/>
          </p:cNvPicPr>
          <p:nvPr/>
        </p:nvPicPr>
        <p:blipFill>
          <a:blip r:embed="rId2"/>
          <a:stretch>
            <a:fillRect/>
          </a:stretch>
        </p:blipFill>
        <p:spPr>
          <a:xfrm>
            <a:off x="178754" y="950761"/>
            <a:ext cx="8800241" cy="4956478"/>
          </a:xfrm>
          <a:prstGeom prst="rect">
            <a:avLst/>
          </a:prstGeom>
        </p:spPr>
      </p:pic>
      <p:sp>
        <p:nvSpPr>
          <p:cNvPr id="2" name="Title 1">
            <a:extLst>
              <a:ext uri="{FF2B5EF4-FFF2-40B4-BE49-F238E27FC236}">
                <a16:creationId xmlns:a16="http://schemas.microsoft.com/office/drawing/2014/main" id="{2A51AA58-C98D-6744-EF53-1DBF2105F7C0}"/>
              </a:ext>
            </a:extLst>
          </p:cNvPr>
          <p:cNvSpPr>
            <a:spLocks noGrp="1"/>
          </p:cNvSpPr>
          <p:nvPr>
            <p:ph type="title"/>
          </p:nvPr>
        </p:nvSpPr>
        <p:spPr/>
        <p:txBody>
          <a:bodyPr/>
          <a:lstStyle/>
          <a:p>
            <a:r>
              <a:rPr lang="en-US" sz="2800"/>
              <a:t>Hourly Average RRS Comparison</a:t>
            </a:r>
          </a:p>
        </p:txBody>
      </p:sp>
      <p:sp>
        <p:nvSpPr>
          <p:cNvPr id="4" name="Slide Number Placeholder 3">
            <a:extLst>
              <a:ext uri="{FF2B5EF4-FFF2-40B4-BE49-F238E27FC236}">
                <a16:creationId xmlns:a16="http://schemas.microsoft.com/office/drawing/2014/main" id="{EF9A77F9-1E3B-BB9D-2343-FDEEFC5A809A}"/>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3" name="TextBox 2">
            <a:extLst>
              <a:ext uri="{FF2B5EF4-FFF2-40B4-BE49-F238E27FC236}">
                <a16:creationId xmlns:a16="http://schemas.microsoft.com/office/drawing/2014/main" id="{273C9F22-16E5-FD31-A5D3-502F20F9B636}"/>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*2026 RRS quantities are calculated using the 2025 </a:t>
            </a:r>
            <a:r>
              <a:rPr lang="en-US" sz="1200"/>
              <a:t>minimum RRS-PFR limits </a:t>
            </a:r>
            <a:r>
              <a:rPr kumimoji="0" lang="en-US" sz="1200" b="0" i="0" u="none" strike="noStrike" kern="1200" cap="none" spc="0" normalizeH="0" baseline="0" noProof="0">
                <a:ln>
                  <a:noFill/>
                </a:ln>
                <a:solidFill>
                  <a:prstClr val="black"/>
                </a:solidFill>
                <a:effectLst/>
                <a:uLnTx/>
                <a:uFillTx/>
                <a:latin typeface="Arial"/>
                <a:ea typeface="+mn-ea"/>
                <a:cs typeface="+mn-cs"/>
              </a:rPr>
              <a:t>(to be updated).</a:t>
            </a:r>
          </a:p>
        </p:txBody>
      </p:sp>
      <p:sp>
        <p:nvSpPr>
          <p:cNvPr id="10" name="TextBox 9">
            <a:extLst>
              <a:ext uri="{FF2B5EF4-FFF2-40B4-BE49-F238E27FC236}">
                <a16:creationId xmlns:a16="http://schemas.microsoft.com/office/drawing/2014/main" id="{30232D05-76F4-73CB-BF04-8B8AD0E72DA7}"/>
              </a:ext>
            </a:extLst>
          </p:cNvPr>
          <p:cNvSpPr txBox="1"/>
          <p:nvPr/>
        </p:nvSpPr>
        <p:spPr>
          <a:xfrm>
            <a:off x="5606980" y="1660295"/>
            <a:ext cx="3500621" cy="954107"/>
          </a:xfrm>
          <a:prstGeom prst="rect">
            <a:avLst/>
          </a:prstGeom>
          <a:noFill/>
        </p:spPr>
        <p:txBody>
          <a:bodyPr wrap="square" rtlCol="0">
            <a:spAutoFit/>
          </a:bodyPr>
          <a:lstStyle/>
          <a:p>
            <a:r>
              <a:rPr lang="en-US" sz="1400">
                <a:solidFill>
                  <a:schemeClr val="accent6"/>
                </a:solidFill>
              </a:rPr>
              <a:t>2026 RRS: </a:t>
            </a:r>
          </a:p>
          <a:p>
            <a:r>
              <a:rPr lang="en-US" sz="1400">
                <a:solidFill>
                  <a:schemeClr val="accent6"/>
                </a:solidFill>
              </a:rPr>
              <a:t>On avg. </a:t>
            </a:r>
            <a:r>
              <a:rPr lang="en-US" sz="1400">
                <a:solidFill>
                  <a:schemeClr val="accent4"/>
                </a:solidFill>
              </a:rPr>
              <a:t>26 </a:t>
            </a:r>
            <a:r>
              <a:rPr lang="en-US" sz="1400">
                <a:solidFill>
                  <a:schemeClr val="accent6"/>
                </a:solidFill>
              </a:rPr>
              <a:t>MW decrease from prev. year</a:t>
            </a:r>
          </a:p>
          <a:p>
            <a:r>
              <a:rPr lang="en-US" sz="1400">
                <a:solidFill>
                  <a:schemeClr val="accent6"/>
                </a:solidFill>
              </a:rPr>
              <a:t>Largest increase is in </a:t>
            </a:r>
            <a:r>
              <a:rPr lang="en-US" sz="1400">
                <a:solidFill>
                  <a:schemeClr val="accent4"/>
                </a:solidFill>
              </a:rPr>
              <a:t>Mar</a:t>
            </a:r>
            <a:r>
              <a:rPr lang="en-US" sz="1400">
                <a:solidFill>
                  <a:schemeClr val="accent6"/>
                </a:solidFill>
              </a:rPr>
              <a:t> by </a:t>
            </a:r>
            <a:r>
              <a:rPr lang="en-US" sz="1400">
                <a:solidFill>
                  <a:schemeClr val="accent4"/>
                </a:solidFill>
              </a:rPr>
              <a:t>46 </a:t>
            </a:r>
            <a:r>
              <a:rPr lang="en-US" sz="1400">
                <a:solidFill>
                  <a:schemeClr val="accent6"/>
                </a:solidFill>
              </a:rPr>
              <a:t>MW</a:t>
            </a:r>
          </a:p>
          <a:p>
            <a:r>
              <a:rPr lang="en-US" sz="1400">
                <a:solidFill>
                  <a:schemeClr val="accent6"/>
                </a:solidFill>
              </a:rPr>
              <a:t>Largest decrease is in </a:t>
            </a:r>
            <a:r>
              <a:rPr lang="en-US" sz="1400">
                <a:solidFill>
                  <a:schemeClr val="accent4"/>
                </a:solidFill>
              </a:rPr>
              <a:t>Jan</a:t>
            </a:r>
            <a:r>
              <a:rPr lang="en-US" sz="1400">
                <a:solidFill>
                  <a:schemeClr val="accent6"/>
                </a:solidFill>
              </a:rPr>
              <a:t> by </a:t>
            </a:r>
            <a:r>
              <a:rPr lang="en-US" sz="1400">
                <a:solidFill>
                  <a:schemeClr val="accent4"/>
                </a:solidFill>
              </a:rPr>
              <a:t>212 </a:t>
            </a:r>
            <a:r>
              <a:rPr lang="en-US" sz="1400">
                <a:solidFill>
                  <a:schemeClr val="accent6"/>
                </a:solidFill>
              </a:rPr>
              <a:t>MW</a:t>
            </a:r>
          </a:p>
        </p:txBody>
      </p:sp>
    </p:spTree>
    <p:extLst>
      <p:ext uri="{BB962C8B-B14F-4D97-AF65-F5344CB8AC3E}">
        <p14:creationId xmlns:p14="http://schemas.microsoft.com/office/powerpoint/2010/main" val="2287800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73BB36-DC60-2190-3006-1A8208E9014C}"/>
              </a:ext>
            </a:extLst>
          </p:cNvPr>
          <p:cNvPicPr>
            <a:picLocks noChangeAspect="1"/>
          </p:cNvPicPr>
          <p:nvPr/>
        </p:nvPicPr>
        <p:blipFill>
          <a:blip r:embed="rId2"/>
          <a:stretch>
            <a:fillRect/>
          </a:stretch>
        </p:blipFill>
        <p:spPr>
          <a:xfrm>
            <a:off x="243451" y="1090968"/>
            <a:ext cx="8961897" cy="4980864"/>
          </a:xfrm>
          <a:prstGeom prst="rect">
            <a:avLst/>
          </a:prstGeom>
        </p:spPr>
      </p:pic>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a:t>RRS Comparison January</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3" name="TextBox 2">
            <a:extLst>
              <a:ext uri="{FF2B5EF4-FFF2-40B4-BE49-F238E27FC236}">
                <a16:creationId xmlns:a16="http://schemas.microsoft.com/office/drawing/2014/main" id="{4EA0C1DB-142D-DF10-B49A-B98D5FCAC428}"/>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*2026 RRS quantities are calculated using the 2025 </a:t>
            </a:r>
            <a:r>
              <a:rPr lang="en-US" sz="1200"/>
              <a:t>minimum RRS-PFR limits </a:t>
            </a:r>
            <a:r>
              <a:rPr kumimoji="0" lang="en-US" sz="1200" b="0" i="0" u="none" strike="noStrike" kern="1200" cap="none" spc="0" normalizeH="0" baseline="0" noProof="0">
                <a:ln>
                  <a:noFill/>
                </a:ln>
                <a:solidFill>
                  <a:prstClr val="black"/>
                </a:solidFill>
                <a:effectLst/>
                <a:uLnTx/>
                <a:uFillTx/>
                <a:latin typeface="Arial"/>
                <a:ea typeface="+mn-ea"/>
                <a:cs typeface="+mn-cs"/>
              </a:rPr>
              <a:t>(to be updated).</a:t>
            </a:r>
          </a:p>
        </p:txBody>
      </p:sp>
      <p:sp>
        <p:nvSpPr>
          <p:cNvPr id="11" name="TextBox 10">
            <a:extLst>
              <a:ext uri="{FF2B5EF4-FFF2-40B4-BE49-F238E27FC236}">
                <a16:creationId xmlns:a16="http://schemas.microsoft.com/office/drawing/2014/main" id="{EE17E792-7EA9-A4EE-38BE-A0FFB8F1B050}"/>
              </a:ext>
            </a:extLst>
          </p:cNvPr>
          <p:cNvSpPr txBox="1"/>
          <p:nvPr/>
        </p:nvSpPr>
        <p:spPr>
          <a:xfrm>
            <a:off x="1113464" y="1627253"/>
            <a:ext cx="4248578" cy="738664"/>
          </a:xfrm>
          <a:prstGeom prst="rect">
            <a:avLst/>
          </a:prstGeom>
          <a:noFill/>
        </p:spPr>
        <p:txBody>
          <a:bodyPr wrap="square" rtlCol="0">
            <a:spAutoFit/>
          </a:bodyPr>
          <a:lstStyle/>
          <a:p>
            <a:r>
              <a:rPr lang="en-US" sz="1400">
                <a:solidFill>
                  <a:schemeClr val="accent6"/>
                </a:solidFill>
              </a:rPr>
              <a:t>2026 RRS: </a:t>
            </a:r>
          </a:p>
          <a:p>
            <a:r>
              <a:rPr lang="en-US" sz="1400">
                <a:solidFill>
                  <a:schemeClr val="accent6"/>
                </a:solidFill>
              </a:rPr>
              <a:t>Range: </a:t>
            </a:r>
            <a:r>
              <a:rPr lang="en-US" sz="1400">
                <a:solidFill>
                  <a:schemeClr val="accent4"/>
                </a:solidFill>
              </a:rPr>
              <a:t>2,558 – 2,767</a:t>
            </a:r>
            <a:r>
              <a:rPr lang="en-US" sz="1400">
                <a:solidFill>
                  <a:schemeClr val="accent6"/>
                </a:solidFill>
              </a:rPr>
              <a:t> MW;</a:t>
            </a:r>
          </a:p>
          <a:p>
            <a:r>
              <a:rPr lang="en-US" sz="1400">
                <a:solidFill>
                  <a:schemeClr val="accent6"/>
                </a:solidFill>
              </a:rPr>
              <a:t>Avg: </a:t>
            </a:r>
            <a:r>
              <a:rPr lang="en-US" sz="1400">
                <a:solidFill>
                  <a:schemeClr val="accent4"/>
                </a:solidFill>
              </a:rPr>
              <a:t>2,680</a:t>
            </a:r>
            <a:r>
              <a:rPr lang="en-US" sz="1400">
                <a:solidFill>
                  <a:schemeClr val="accent6"/>
                </a:solidFill>
              </a:rPr>
              <a:t> MW (</a:t>
            </a:r>
            <a:r>
              <a:rPr lang="en-US" sz="1400">
                <a:solidFill>
                  <a:schemeClr val="accent4"/>
                </a:solidFill>
              </a:rPr>
              <a:t>212</a:t>
            </a:r>
            <a:r>
              <a:rPr lang="en-US" sz="1400">
                <a:solidFill>
                  <a:schemeClr val="accent6"/>
                </a:solidFill>
              </a:rPr>
              <a:t> MW decrease from prev. year)</a:t>
            </a:r>
          </a:p>
        </p:txBody>
      </p:sp>
    </p:spTree>
    <p:extLst>
      <p:ext uri="{BB962C8B-B14F-4D97-AF65-F5344CB8AC3E}">
        <p14:creationId xmlns:p14="http://schemas.microsoft.com/office/powerpoint/2010/main" val="3802083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5B2FD6-CAFE-60A5-DE7D-F385372E9778}"/>
              </a:ext>
            </a:extLst>
          </p:cNvPr>
          <p:cNvPicPr>
            <a:picLocks noChangeAspect="1"/>
          </p:cNvPicPr>
          <p:nvPr/>
        </p:nvPicPr>
        <p:blipFill>
          <a:blip r:embed="rId2"/>
          <a:stretch>
            <a:fillRect/>
          </a:stretch>
        </p:blipFill>
        <p:spPr>
          <a:xfrm>
            <a:off x="231258" y="1048292"/>
            <a:ext cx="8986283" cy="5066215"/>
          </a:xfrm>
          <a:prstGeom prst="rect">
            <a:avLst/>
          </a:prstGeom>
        </p:spPr>
      </p:pic>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a:t>RRS Comparison March</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3" name="TextBox 2">
            <a:extLst>
              <a:ext uri="{FF2B5EF4-FFF2-40B4-BE49-F238E27FC236}">
                <a16:creationId xmlns:a16="http://schemas.microsoft.com/office/drawing/2014/main" id="{242D9A1C-6AB9-9284-C023-D7FE4B7E7E8B}"/>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*2026 RRS quantities are calculated using the 2025 </a:t>
            </a:r>
            <a:r>
              <a:rPr lang="en-US" sz="1200"/>
              <a:t>minimum RRS-PFR limits </a:t>
            </a:r>
            <a:r>
              <a:rPr kumimoji="0" lang="en-US" sz="1200" b="0" i="0" u="none" strike="noStrike" kern="1200" cap="none" spc="0" normalizeH="0" baseline="0" noProof="0">
                <a:ln>
                  <a:noFill/>
                </a:ln>
                <a:solidFill>
                  <a:prstClr val="black"/>
                </a:solidFill>
                <a:effectLst/>
                <a:uLnTx/>
                <a:uFillTx/>
                <a:latin typeface="Arial"/>
                <a:ea typeface="+mn-ea"/>
                <a:cs typeface="+mn-cs"/>
              </a:rPr>
              <a:t>(to be updated).</a:t>
            </a:r>
          </a:p>
        </p:txBody>
      </p:sp>
      <p:sp>
        <p:nvSpPr>
          <p:cNvPr id="10" name="TextBox 9">
            <a:extLst>
              <a:ext uri="{FF2B5EF4-FFF2-40B4-BE49-F238E27FC236}">
                <a16:creationId xmlns:a16="http://schemas.microsoft.com/office/drawing/2014/main" id="{3E844C22-2DFA-58CD-55B1-251A2E74E2A3}"/>
              </a:ext>
            </a:extLst>
          </p:cNvPr>
          <p:cNvSpPr txBox="1"/>
          <p:nvPr/>
        </p:nvSpPr>
        <p:spPr>
          <a:xfrm>
            <a:off x="981790" y="1539471"/>
            <a:ext cx="4230061" cy="738664"/>
          </a:xfrm>
          <a:prstGeom prst="rect">
            <a:avLst/>
          </a:prstGeom>
          <a:noFill/>
        </p:spPr>
        <p:txBody>
          <a:bodyPr wrap="square" rtlCol="0">
            <a:spAutoFit/>
          </a:bodyPr>
          <a:lstStyle/>
          <a:p>
            <a:r>
              <a:rPr lang="en-US" sz="1400">
                <a:solidFill>
                  <a:schemeClr val="accent6"/>
                </a:solidFill>
              </a:rPr>
              <a:t>2026 RRS: </a:t>
            </a:r>
          </a:p>
          <a:p>
            <a:r>
              <a:rPr lang="en-US" sz="1400">
                <a:solidFill>
                  <a:schemeClr val="accent6"/>
                </a:solidFill>
              </a:rPr>
              <a:t>Range: </a:t>
            </a:r>
            <a:r>
              <a:rPr lang="en-US" sz="1400">
                <a:solidFill>
                  <a:schemeClr val="accent4"/>
                </a:solidFill>
              </a:rPr>
              <a:t>2,982 – 3,183</a:t>
            </a:r>
            <a:r>
              <a:rPr lang="en-US" sz="1400">
                <a:solidFill>
                  <a:schemeClr val="accent6"/>
                </a:solidFill>
              </a:rPr>
              <a:t> MW;</a:t>
            </a:r>
          </a:p>
          <a:p>
            <a:r>
              <a:rPr lang="en-US" sz="1400">
                <a:solidFill>
                  <a:schemeClr val="accent6"/>
                </a:solidFill>
              </a:rPr>
              <a:t>Avg: </a:t>
            </a:r>
            <a:r>
              <a:rPr lang="en-US" sz="1400">
                <a:solidFill>
                  <a:schemeClr val="accent4"/>
                </a:solidFill>
              </a:rPr>
              <a:t>3,111</a:t>
            </a:r>
            <a:r>
              <a:rPr lang="en-US" sz="1400">
                <a:solidFill>
                  <a:schemeClr val="accent6"/>
                </a:solidFill>
              </a:rPr>
              <a:t> MW (</a:t>
            </a:r>
            <a:r>
              <a:rPr lang="en-US" sz="1400">
                <a:solidFill>
                  <a:schemeClr val="accent4"/>
                </a:solidFill>
              </a:rPr>
              <a:t>46</a:t>
            </a:r>
            <a:r>
              <a:rPr lang="en-US" sz="1400">
                <a:solidFill>
                  <a:schemeClr val="accent6"/>
                </a:solidFill>
              </a:rPr>
              <a:t> MW increase from prev. year)</a:t>
            </a:r>
          </a:p>
        </p:txBody>
      </p:sp>
    </p:spTree>
    <p:extLst>
      <p:ext uri="{BB962C8B-B14F-4D97-AF65-F5344CB8AC3E}">
        <p14:creationId xmlns:p14="http://schemas.microsoft.com/office/powerpoint/2010/main" val="3020309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B4031C-A215-CC86-8966-865AF8192071}"/>
              </a:ext>
            </a:extLst>
          </p:cNvPr>
          <p:cNvPicPr>
            <a:picLocks noChangeAspect="1"/>
          </p:cNvPicPr>
          <p:nvPr/>
        </p:nvPicPr>
        <p:blipFill>
          <a:blip r:embed="rId2"/>
          <a:stretch>
            <a:fillRect/>
          </a:stretch>
        </p:blipFill>
        <p:spPr>
          <a:xfrm>
            <a:off x="231258" y="1048292"/>
            <a:ext cx="8986283" cy="5066215"/>
          </a:xfrm>
          <a:prstGeom prst="rect">
            <a:avLst/>
          </a:prstGeom>
        </p:spPr>
      </p:pic>
      <p:sp>
        <p:nvSpPr>
          <p:cNvPr id="2" name="Title 1">
            <a:extLst>
              <a:ext uri="{FF2B5EF4-FFF2-40B4-BE49-F238E27FC236}">
                <a16:creationId xmlns:a16="http://schemas.microsoft.com/office/drawing/2014/main" id="{8ACD1E3D-321C-D3B3-5936-E8B1DC39E517}"/>
              </a:ext>
            </a:extLst>
          </p:cNvPr>
          <p:cNvSpPr>
            <a:spLocks noGrp="1"/>
          </p:cNvSpPr>
          <p:nvPr>
            <p:ph type="title"/>
          </p:nvPr>
        </p:nvSpPr>
        <p:spPr/>
        <p:txBody>
          <a:bodyPr/>
          <a:lstStyle/>
          <a:p>
            <a:r>
              <a:rPr lang="en-US" sz="2800"/>
              <a:t>RRS Comparison May</a:t>
            </a:r>
          </a:p>
        </p:txBody>
      </p:sp>
      <p:sp>
        <p:nvSpPr>
          <p:cNvPr id="4" name="Slide Number Placeholder 3">
            <a:extLst>
              <a:ext uri="{FF2B5EF4-FFF2-40B4-BE49-F238E27FC236}">
                <a16:creationId xmlns:a16="http://schemas.microsoft.com/office/drawing/2014/main" id="{F30E9BB0-5617-DB73-256D-02D0DA8E0DBF}"/>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smtClean="0">
                <a:ln>
                  <a:noFill/>
                </a:ln>
                <a:solidFill>
                  <a:schemeClr val="bg2">
                    <a:lumMod val="50000"/>
                  </a:scheme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b="0" i="0" u="none" strike="noStrike" kern="1200" cap="none" spc="0" normalizeH="0" baseline="0" noProof="0">
              <a:ln>
                <a:noFill/>
              </a:ln>
              <a:solidFill>
                <a:schemeClr val="bg2">
                  <a:lumMod val="50000"/>
                </a:schemeClr>
              </a:solidFill>
              <a:effectLst/>
              <a:uLnTx/>
              <a:uFillTx/>
              <a:latin typeface="Arial"/>
              <a:ea typeface="+mn-ea"/>
              <a:cs typeface="+mn-cs"/>
            </a:endParaRPr>
          </a:p>
        </p:txBody>
      </p:sp>
      <p:sp>
        <p:nvSpPr>
          <p:cNvPr id="3" name="TextBox 2">
            <a:extLst>
              <a:ext uri="{FF2B5EF4-FFF2-40B4-BE49-F238E27FC236}">
                <a16:creationId xmlns:a16="http://schemas.microsoft.com/office/drawing/2014/main" id="{A0F8858C-185E-D07E-73A8-D6153744F891}"/>
              </a:ext>
            </a:extLst>
          </p:cNvPr>
          <p:cNvSpPr txBox="1"/>
          <p:nvPr/>
        </p:nvSpPr>
        <p:spPr>
          <a:xfrm>
            <a:off x="2140299" y="6167657"/>
            <a:ext cx="69333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ea typeface="+mn-ea"/>
                <a:cs typeface="+mn-cs"/>
              </a:rPr>
              <a:t>*2026 RRS quantities are calculated using the 2025 </a:t>
            </a:r>
            <a:r>
              <a:rPr lang="en-US" sz="1200"/>
              <a:t>minimum RRS-PFR limits </a:t>
            </a:r>
            <a:r>
              <a:rPr kumimoji="0" lang="en-US" sz="1200" b="0" i="0" u="none" strike="noStrike" kern="1200" cap="none" spc="0" normalizeH="0" baseline="0" noProof="0">
                <a:ln>
                  <a:noFill/>
                </a:ln>
                <a:solidFill>
                  <a:prstClr val="black"/>
                </a:solidFill>
                <a:effectLst/>
                <a:uLnTx/>
                <a:uFillTx/>
                <a:latin typeface="Arial"/>
                <a:ea typeface="+mn-ea"/>
                <a:cs typeface="+mn-cs"/>
              </a:rPr>
              <a:t>(to be updated).</a:t>
            </a:r>
          </a:p>
        </p:txBody>
      </p:sp>
      <p:sp>
        <p:nvSpPr>
          <p:cNvPr id="10" name="TextBox 9">
            <a:extLst>
              <a:ext uri="{FF2B5EF4-FFF2-40B4-BE49-F238E27FC236}">
                <a16:creationId xmlns:a16="http://schemas.microsoft.com/office/drawing/2014/main" id="{28E0D396-9C6F-46D8-EDD8-33048CD1F153}"/>
              </a:ext>
            </a:extLst>
          </p:cNvPr>
          <p:cNvSpPr txBox="1"/>
          <p:nvPr/>
        </p:nvSpPr>
        <p:spPr>
          <a:xfrm>
            <a:off x="1054942" y="1517525"/>
            <a:ext cx="4125285" cy="738664"/>
          </a:xfrm>
          <a:prstGeom prst="rect">
            <a:avLst/>
          </a:prstGeom>
          <a:noFill/>
        </p:spPr>
        <p:txBody>
          <a:bodyPr wrap="square" rtlCol="0">
            <a:spAutoFit/>
          </a:bodyPr>
          <a:lstStyle/>
          <a:p>
            <a:r>
              <a:rPr lang="en-US" sz="1400">
                <a:solidFill>
                  <a:schemeClr val="accent6"/>
                </a:solidFill>
              </a:rPr>
              <a:t>2026 RRS: </a:t>
            </a:r>
          </a:p>
          <a:p>
            <a:r>
              <a:rPr lang="en-US" sz="1400">
                <a:solidFill>
                  <a:schemeClr val="accent6"/>
                </a:solidFill>
              </a:rPr>
              <a:t>Range: </a:t>
            </a:r>
            <a:r>
              <a:rPr lang="en-US" sz="1400">
                <a:solidFill>
                  <a:schemeClr val="accent4"/>
                </a:solidFill>
              </a:rPr>
              <a:t>2,558 – 2,699</a:t>
            </a:r>
            <a:r>
              <a:rPr lang="en-US" sz="1400">
                <a:solidFill>
                  <a:schemeClr val="accent6"/>
                </a:solidFill>
              </a:rPr>
              <a:t> MW;</a:t>
            </a:r>
          </a:p>
          <a:p>
            <a:r>
              <a:rPr lang="en-US" sz="1400">
                <a:solidFill>
                  <a:schemeClr val="accent6"/>
                </a:solidFill>
              </a:rPr>
              <a:t>Avg: </a:t>
            </a:r>
            <a:r>
              <a:rPr lang="en-US" sz="1400">
                <a:solidFill>
                  <a:schemeClr val="accent4"/>
                </a:solidFill>
              </a:rPr>
              <a:t>2,649</a:t>
            </a:r>
            <a:r>
              <a:rPr lang="en-US" sz="1400">
                <a:solidFill>
                  <a:schemeClr val="accent6"/>
                </a:solidFill>
              </a:rPr>
              <a:t> MW (</a:t>
            </a:r>
            <a:r>
              <a:rPr lang="en-US" sz="1400">
                <a:solidFill>
                  <a:schemeClr val="accent4"/>
                </a:solidFill>
              </a:rPr>
              <a:t>14</a:t>
            </a:r>
            <a:r>
              <a:rPr lang="en-US" sz="1400">
                <a:solidFill>
                  <a:schemeClr val="accent6"/>
                </a:solidFill>
              </a:rPr>
              <a:t> MW increase from prev. year)</a:t>
            </a:r>
          </a:p>
        </p:txBody>
      </p:sp>
    </p:spTree>
    <p:extLst>
      <p:ext uri="{BB962C8B-B14F-4D97-AF65-F5344CB8AC3E}">
        <p14:creationId xmlns:p14="http://schemas.microsoft.com/office/powerpoint/2010/main" val="2928431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34301A-6640-2C61-1A76-F26F28661CC7}"/>
              </a:ext>
            </a:extLst>
          </p:cNvPr>
          <p:cNvSpPr>
            <a:spLocks noGrp="1"/>
          </p:cNvSpPr>
          <p:nvPr>
            <p:ph type="title"/>
          </p:nvPr>
        </p:nvSpPr>
        <p:spPr/>
        <p:txBody>
          <a:bodyPr/>
          <a:lstStyle/>
          <a:p>
            <a:r>
              <a:rPr lang="en-US" dirty="0"/>
              <a:t>Discussion Scope for Today</a:t>
            </a:r>
          </a:p>
        </p:txBody>
      </p:sp>
      <p:sp>
        <p:nvSpPr>
          <p:cNvPr id="7" name="Content Placeholder 6">
            <a:extLst>
              <a:ext uri="{FF2B5EF4-FFF2-40B4-BE49-F238E27FC236}">
                <a16:creationId xmlns:a16="http://schemas.microsoft.com/office/drawing/2014/main" id="{94B2456C-5CC8-B254-7DE1-AE68ADE46753}"/>
              </a:ext>
            </a:extLst>
          </p:cNvPr>
          <p:cNvSpPr>
            <a:spLocks noGrp="1"/>
          </p:cNvSpPr>
          <p:nvPr>
            <p:ph idx="1"/>
          </p:nvPr>
        </p:nvSpPr>
        <p:spPr/>
        <p:txBody>
          <a:bodyPr/>
          <a:lstStyle/>
          <a:p>
            <a:r>
              <a:rPr lang="en-US" sz="1600" dirty="0"/>
              <a:t>This presentation will discuss the proposed methodology to determine Ancillary Service (A/S) quantities for 2026.</a:t>
            </a:r>
          </a:p>
          <a:p>
            <a:pPr lvl="1"/>
            <a:r>
              <a:rPr lang="en-US" sz="1600" dirty="0">
                <a:solidFill>
                  <a:schemeClr val="accent2"/>
                </a:solidFill>
              </a:rPr>
              <a:t>ERCOT is proposing one change in the methodology used to compute the Regulation Service for 2026.</a:t>
            </a:r>
          </a:p>
          <a:p>
            <a:pPr lvl="1"/>
            <a:r>
              <a:rPr lang="en-US" sz="1600" dirty="0">
                <a:solidFill>
                  <a:schemeClr val="accent2"/>
                </a:solidFill>
              </a:rPr>
              <a:t>ERCOT is not proposing any changes in the methodology used to compute </a:t>
            </a:r>
            <a:r>
              <a:rPr lang="en-US" sz="1600" dirty="0">
                <a:solidFill>
                  <a:srgbClr val="FF0000"/>
                </a:solidFill>
              </a:rPr>
              <a:t> </a:t>
            </a:r>
            <a:r>
              <a:rPr lang="en-US" sz="1600" dirty="0">
                <a:solidFill>
                  <a:schemeClr val="accent2"/>
                </a:solidFill>
              </a:rPr>
              <a:t>Responsive Reserve Service requirements for 2026.</a:t>
            </a:r>
          </a:p>
          <a:p>
            <a:pPr lvl="2"/>
            <a:r>
              <a:rPr lang="en-US" sz="1400" dirty="0">
                <a:solidFill>
                  <a:schemeClr val="accent2"/>
                </a:solidFill>
              </a:rPr>
              <a:t>NERC’s preliminary BAL-003 Interconnection Frequency Response Obligation (IFRO) assessment for ERCOT for the 2026 Operating Year (OY) has not yet been published. Therefore, this analysis used the minimum RRS-PFR limit of 1,365 MW for 2025.</a:t>
            </a:r>
          </a:p>
          <a:p>
            <a:pPr lvl="1"/>
            <a:r>
              <a:rPr lang="en-US" sz="1600" dirty="0">
                <a:solidFill>
                  <a:schemeClr val="accent2"/>
                </a:solidFill>
              </a:rPr>
              <a:t>ERCOT is proposing changing the methodology to calculate the ramping portion of ERCOT Contingency Reserve Service (ECRS) needed for net load forecast errors and the Non-Spinning Reserve Service (NSRS) to utilize a probabilistic framework to compute requirements for 2026.</a:t>
            </a:r>
          </a:p>
          <a:p>
            <a:pPr lvl="2"/>
            <a:r>
              <a:rPr lang="en-US" sz="1400" dirty="0"/>
              <a:t>ERCOT has hosted two AS Workshops to introduce the probabilistic framework and share preliminary quantities using the framework. </a:t>
            </a:r>
          </a:p>
          <a:p>
            <a:r>
              <a:rPr lang="en-US" sz="1600" dirty="0"/>
              <a:t>The Ancillary Service (A/S) quantities for 2026 contained in this presentation are based on the methodology that was approved in December 2024. The quantities for 2026 reflect moving forward the historic data on which these are based, </a:t>
            </a:r>
            <a:r>
              <a:rPr lang="en-US" sz="1600" u="sng" dirty="0"/>
              <a:t>unless otherwise noted</a:t>
            </a:r>
            <a:r>
              <a:rPr lang="en-US" sz="1600" dirty="0"/>
              <a:t>.</a:t>
            </a:r>
            <a:endParaRPr lang="en-US" sz="2000" dirty="0"/>
          </a:p>
          <a:p>
            <a:r>
              <a:rPr lang="en-US" sz="1600" dirty="0"/>
              <a:t>ERCOT is seeking stakeholder feedback on these proposed changes for the 2026 A/S Methodology. </a:t>
            </a:r>
          </a:p>
        </p:txBody>
      </p:sp>
      <p:sp>
        <p:nvSpPr>
          <p:cNvPr id="2" name="Slide Number Placeholder 1">
            <a:extLst>
              <a:ext uri="{FF2B5EF4-FFF2-40B4-BE49-F238E27FC236}">
                <a16:creationId xmlns:a16="http://schemas.microsoft.com/office/drawing/2014/main" id="{5E759241-3C4F-941C-1CC4-EBA50E0A67A4}"/>
              </a:ext>
            </a:extLst>
          </p:cNvPr>
          <p:cNvSpPr>
            <a:spLocks noGrp="1"/>
          </p:cNvSpPr>
          <p:nvPr>
            <p:ph type="sldNum" sz="quarter" idx="4"/>
          </p:nvPr>
        </p:nvSpPr>
        <p:spPr/>
        <p:txBody>
          <a:bodyPr/>
          <a:lstStyle/>
          <a:p>
            <a:fld id="{CDB75BAC-74D7-43DA-9DE7-3912ED22B407}" type="slidenum">
              <a:rPr lang="en-US" smtClean="0"/>
              <a:pPr/>
              <a:t>3</a:t>
            </a:fld>
            <a:endParaRPr lang="en-US"/>
          </a:p>
        </p:txBody>
      </p:sp>
    </p:spTree>
    <p:extLst>
      <p:ext uri="{BB962C8B-B14F-4D97-AF65-F5344CB8AC3E}">
        <p14:creationId xmlns:p14="http://schemas.microsoft.com/office/powerpoint/2010/main" val="1048711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D93BD3E-1E9A-4970-A6F7-E7AC52762E0C}" type="slidenum">
              <a:rPr lang="en-US" smtClean="0"/>
              <a:pPr/>
              <a:t>30</a:t>
            </a:fld>
            <a:endParaRPr lang="en-US"/>
          </a:p>
        </p:txBody>
      </p:sp>
      <p:sp>
        <p:nvSpPr>
          <p:cNvPr id="18" name="Content Placeholder 17">
            <a:extLst>
              <a:ext uri="{FF2B5EF4-FFF2-40B4-BE49-F238E27FC236}">
                <a16:creationId xmlns:a16="http://schemas.microsoft.com/office/drawing/2014/main" id="{6355D24C-CA22-83E1-92FB-665913C14413}"/>
              </a:ext>
            </a:extLst>
          </p:cNvPr>
          <p:cNvSpPr>
            <a:spLocks noGrp="1"/>
          </p:cNvSpPr>
          <p:nvPr>
            <p:ph idx="13"/>
          </p:nvPr>
        </p:nvSpPr>
        <p:spPr>
          <a:xfrm>
            <a:off x="4636008" y="243682"/>
            <a:ext cx="4206240" cy="6163296"/>
          </a:xfrm>
          <a:solidFill>
            <a:schemeClr val="bg1">
              <a:lumMod val="95000"/>
            </a:schemeClr>
          </a:solidFill>
          <a:ln w="28575">
            <a:solidFill>
              <a:schemeClr val="accent1"/>
            </a:solidFill>
          </a:ln>
        </p:spPr>
        <p:txBody>
          <a:bodyPr/>
          <a:lstStyle/>
          <a:p>
            <a:pPr marL="0" indent="0">
              <a:buNone/>
            </a:pPr>
            <a:r>
              <a:rPr lang="en-US" sz="1400" b="1" u="sng" cap="all" dirty="0">
                <a:solidFill>
                  <a:schemeClr val="tx1"/>
                </a:solidFill>
              </a:rPr>
              <a:t>Potential 2026 Methodology Review Timeline </a:t>
            </a:r>
          </a:p>
          <a:p>
            <a:pPr>
              <a:buFont typeface="Wingdings" panose="05000000000000000000" pitchFamily="2" charset="2"/>
              <a:buChar char="ü"/>
            </a:pPr>
            <a:r>
              <a:rPr lang="en-US" sz="1600" dirty="0">
                <a:solidFill>
                  <a:schemeClr val="accent2"/>
                </a:solidFill>
              </a:rPr>
              <a:t>April 23, 2025 – TAC Kickoff</a:t>
            </a:r>
          </a:p>
          <a:p>
            <a:endParaRPr lang="en-US" sz="1600" dirty="0">
              <a:solidFill>
                <a:schemeClr val="accent2"/>
              </a:solidFill>
            </a:endParaRPr>
          </a:p>
          <a:p>
            <a:pPr>
              <a:buFont typeface="Wingdings" panose="05000000000000000000" pitchFamily="2" charset="2"/>
              <a:buChar char="ü"/>
            </a:pPr>
            <a:r>
              <a:rPr lang="en-US" sz="1600" dirty="0">
                <a:solidFill>
                  <a:schemeClr val="accent2"/>
                </a:solidFill>
              </a:rPr>
              <a:t>May 19, 2025 – Workshop #1</a:t>
            </a:r>
          </a:p>
          <a:p>
            <a:pPr>
              <a:buFont typeface="Wingdings" panose="05000000000000000000" pitchFamily="2" charset="2"/>
              <a:buChar char="ü"/>
            </a:pPr>
            <a:r>
              <a:rPr lang="en-US" sz="1600" dirty="0">
                <a:solidFill>
                  <a:schemeClr val="accent2"/>
                </a:solidFill>
              </a:rPr>
              <a:t>June 20, 2025 – PDCWG</a:t>
            </a:r>
          </a:p>
          <a:p>
            <a:endParaRPr lang="en-US" sz="1600" dirty="0">
              <a:solidFill>
                <a:schemeClr val="accent2"/>
              </a:solidFill>
            </a:endParaRPr>
          </a:p>
          <a:p>
            <a:pPr>
              <a:buFont typeface="Wingdings" panose="05000000000000000000" pitchFamily="2" charset="2"/>
              <a:buChar char="ü"/>
            </a:pPr>
            <a:r>
              <a:rPr lang="en-US" sz="1600" dirty="0">
                <a:solidFill>
                  <a:schemeClr val="accent2"/>
                </a:solidFill>
              </a:rPr>
              <a:t>June 30, 2025 – Workshop #2 </a:t>
            </a:r>
          </a:p>
          <a:p>
            <a:r>
              <a:rPr lang="en-US" sz="1600" dirty="0">
                <a:solidFill>
                  <a:schemeClr val="accent2"/>
                </a:solidFill>
              </a:rPr>
              <a:t>July 07, 2025 – WMWG (Proposed)</a:t>
            </a:r>
          </a:p>
          <a:p>
            <a:r>
              <a:rPr lang="en-US" sz="1600" dirty="0">
                <a:solidFill>
                  <a:schemeClr val="accent2"/>
                </a:solidFill>
              </a:rPr>
              <a:t>July 15, 2025 – OWG (Proposed)</a:t>
            </a:r>
          </a:p>
          <a:p>
            <a:r>
              <a:rPr lang="en-US" sz="1600" dirty="0">
                <a:solidFill>
                  <a:schemeClr val="accent2"/>
                </a:solidFill>
              </a:rPr>
              <a:t>July 22, 2025– PDCWG (Proposed)</a:t>
            </a:r>
          </a:p>
          <a:p>
            <a:endParaRPr lang="en-US" sz="1600" dirty="0">
              <a:solidFill>
                <a:schemeClr val="accent2"/>
              </a:solidFill>
            </a:endParaRPr>
          </a:p>
          <a:p>
            <a:r>
              <a:rPr lang="en-US" sz="1600" dirty="0">
                <a:solidFill>
                  <a:schemeClr val="accent2"/>
                </a:solidFill>
              </a:rPr>
              <a:t>August 04, 2025 – Workshop # 3 </a:t>
            </a:r>
            <a:r>
              <a:rPr lang="en-US" sz="1600" dirty="0">
                <a:solidFill>
                  <a:schemeClr val="accent3"/>
                </a:solidFill>
              </a:rPr>
              <a:t>(New)</a:t>
            </a:r>
          </a:p>
          <a:p>
            <a:r>
              <a:rPr lang="en-US" sz="1600" dirty="0">
                <a:solidFill>
                  <a:schemeClr val="accent2"/>
                </a:solidFill>
              </a:rPr>
              <a:t>August 06, 2025 – WMS</a:t>
            </a:r>
            <a:endParaRPr lang="en-US" sz="1600" dirty="0">
              <a:solidFill>
                <a:srgbClr val="FF0000"/>
              </a:solidFill>
            </a:endParaRPr>
          </a:p>
          <a:p>
            <a:r>
              <a:rPr lang="en-US" sz="1600" dirty="0">
                <a:solidFill>
                  <a:schemeClr val="accent2"/>
                </a:solidFill>
              </a:rPr>
              <a:t>August 07, 2025 – ROS</a:t>
            </a:r>
          </a:p>
          <a:p>
            <a:r>
              <a:rPr lang="en-US" sz="1600" dirty="0">
                <a:solidFill>
                  <a:schemeClr val="accent2"/>
                </a:solidFill>
              </a:rPr>
              <a:t>August 28, 2025 – TAC</a:t>
            </a:r>
          </a:p>
          <a:p>
            <a:endParaRPr lang="en-US" sz="1600" dirty="0">
              <a:solidFill>
                <a:schemeClr val="accent2"/>
              </a:solidFill>
            </a:endParaRPr>
          </a:p>
          <a:p>
            <a:r>
              <a:rPr lang="en-US" sz="1600" dirty="0">
                <a:solidFill>
                  <a:schemeClr val="accent2"/>
                </a:solidFill>
              </a:rPr>
              <a:t>September 23, 2025 – </a:t>
            </a:r>
            <a:r>
              <a:rPr lang="en-US" sz="1600" dirty="0" err="1">
                <a:solidFill>
                  <a:schemeClr val="accent2"/>
                </a:solidFill>
              </a:rPr>
              <a:t>BoD</a:t>
            </a:r>
            <a:r>
              <a:rPr lang="en-US" sz="1600" dirty="0">
                <a:solidFill>
                  <a:schemeClr val="accent2"/>
                </a:solidFill>
              </a:rPr>
              <a:t> </a:t>
            </a:r>
          </a:p>
          <a:p>
            <a:r>
              <a:rPr lang="en-US" sz="1600" dirty="0">
                <a:solidFill>
                  <a:schemeClr val="accent2"/>
                </a:solidFill>
              </a:rPr>
              <a:t>Oct, Nov, Dec 2025 – PUC</a:t>
            </a:r>
            <a:endParaRPr lang="en-US" dirty="0">
              <a:solidFill>
                <a:srgbClr val="FF0000"/>
              </a:solidFill>
            </a:endParaRPr>
          </a:p>
        </p:txBody>
      </p:sp>
      <p:sp>
        <p:nvSpPr>
          <p:cNvPr id="14" name="Content Placeholder 13">
            <a:extLst>
              <a:ext uri="{FF2B5EF4-FFF2-40B4-BE49-F238E27FC236}">
                <a16:creationId xmlns:a16="http://schemas.microsoft.com/office/drawing/2014/main" id="{A12E6491-A96A-E5EE-A56D-2DB2E588B6B8}"/>
              </a:ext>
            </a:extLst>
          </p:cNvPr>
          <p:cNvSpPr>
            <a:spLocks noGrp="1"/>
          </p:cNvSpPr>
          <p:nvPr>
            <p:ph idx="1"/>
          </p:nvPr>
        </p:nvSpPr>
        <p:spPr>
          <a:xfrm>
            <a:off x="301753" y="896686"/>
            <a:ext cx="4206240" cy="5064627"/>
          </a:xfrm>
        </p:spPr>
        <p:txBody>
          <a:bodyPr/>
          <a:lstStyle/>
          <a:p>
            <a:r>
              <a:rPr lang="en-US" sz="1400" dirty="0"/>
              <a:t>ERCOT shared proposed changes to the AS Methodology which includes the use of a probabilistic method for quantifying AS </a:t>
            </a:r>
            <a:r>
              <a:rPr lang="en-US" sz="1400" dirty="0" err="1"/>
              <a:t>as</a:t>
            </a:r>
            <a:r>
              <a:rPr lang="en-US" sz="1400" dirty="0"/>
              <a:t> discussed in 2024. ERCOT has now hosted two workshops related to the new framework.</a:t>
            </a:r>
          </a:p>
          <a:p>
            <a:endParaRPr lang="en-US" sz="1400" dirty="0"/>
          </a:p>
          <a:p>
            <a:r>
              <a:rPr lang="en-US" sz="1400" dirty="0"/>
              <a:t>The proposed timeline for this review is included alongside.</a:t>
            </a:r>
          </a:p>
          <a:p>
            <a:endParaRPr lang="en-US" sz="1400" dirty="0"/>
          </a:p>
          <a:p>
            <a:r>
              <a:rPr lang="en-US" sz="1400" dirty="0"/>
              <a:t>ERCOT plans to provide all relevant details on the proposed methodology during the workshops and working group discussions and provide just a summary of the proposed changes during the August/September discussions. </a:t>
            </a:r>
          </a:p>
          <a:p>
            <a:endParaRPr lang="en-US" sz="1400" dirty="0"/>
          </a:p>
          <a:p>
            <a:r>
              <a:rPr lang="en-US" sz="1400" dirty="0"/>
              <a:t>Interested Stakeholders are requested to attend the workshop and working group meetings to provide any feedback on the AS Methodology.</a:t>
            </a:r>
          </a:p>
          <a:p>
            <a:endParaRPr lang="en-US" sz="1400" dirty="0"/>
          </a:p>
          <a:p>
            <a:endParaRPr lang="en-US" sz="1400" dirty="0"/>
          </a:p>
          <a:p>
            <a:pPr marL="0" indent="0">
              <a:buNone/>
            </a:pPr>
            <a:endParaRPr lang="en-US" dirty="0"/>
          </a:p>
          <a:p>
            <a:pPr marL="0" indent="0">
              <a:buNone/>
            </a:pPr>
            <a:endParaRPr lang="en-US" dirty="0"/>
          </a:p>
        </p:txBody>
      </p:sp>
      <p:sp>
        <p:nvSpPr>
          <p:cNvPr id="17" name="Title 16">
            <a:extLst>
              <a:ext uri="{FF2B5EF4-FFF2-40B4-BE49-F238E27FC236}">
                <a16:creationId xmlns:a16="http://schemas.microsoft.com/office/drawing/2014/main" id="{C65DD900-E414-0671-DEAA-9C5C01A85DEC}"/>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77346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grpSp>
        <p:nvGrpSpPr>
          <p:cNvPr id="10" name="Group 9">
            <a:extLst>
              <a:ext uri="{FF2B5EF4-FFF2-40B4-BE49-F238E27FC236}">
                <a16:creationId xmlns:a16="http://schemas.microsoft.com/office/drawing/2014/main" id="{A8BCA165-8537-4668-8F20-0591F421F9EB}"/>
              </a:ext>
            </a:extLst>
          </p:cNvPr>
          <p:cNvGrpSpPr/>
          <p:nvPr/>
        </p:nvGrpSpPr>
        <p:grpSpPr>
          <a:xfrm>
            <a:off x="2263903" y="762000"/>
            <a:ext cx="4616194" cy="5315711"/>
            <a:chOff x="2263139" y="1542288"/>
            <a:chExt cx="4616194" cy="5315711"/>
          </a:xfrm>
        </p:grpSpPr>
        <p:pic>
          <p:nvPicPr>
            <p:cNvPr id="11" name="object 3">
              <a:extLst>
                <a:ext uri="{FF2B5EF4-FFF2-40B4-BE49-F238E27FC236}">
                  <a16:creationId xmlns:a16="http://schemas.microsoft.com/office/drawing/2014/main" id="{033B2242-14C8-4F81-B11B-295F51D20D1B}"/>
                </a:ext>
              </a:extLst>
            </p:cNvPr>
            <p:cNvPicPr/>
            <p:nvPr/>
          </p:nvPicPr>
          <p:blipFill>
            <a:blip r:embed="rId2" cstate="print"/>
            <a:stretch>
              <a:fillRect/>
            </a:stretch>
          </p:blipFill>
          <p:spPr>
            <a:xfrm>
              <a:off x="2263139" y="1542288"/>
              <a:ext cx="4616194" cy="5315711"/>
            </a:xfrm>
            <a:prstGeom prst="rect">
              <a:avLst/>
            </a:prstGeom>
          </p:spPr>
        </p:pic>
        <p:sp>
          <p:nvSpPr>
            <p:cNvPr id="12" name="object 4">
              <a:extLst>
                <a:ext uri="{FF2B5EF4-FFF2-40B4-BE49-F238E27FC236}">
                  <a16:creationId xmlns:a16="http://schemas.microsoft.com/office/drawing/2014/main" id="{1B63AB97-F12B-4540-9336-D6861CA8DF97}"/>
                </a:ext>
              </a:extLst>
            </p:cNvPr>
            <p:cNvSpPr txBox="1"/>
            <p:nvPr/>
          </p:nvSpPr>
          <p:spPr>
            <a:xfrm>
              <a:off x="3851846" y="2248916"/>
              <a:ext cx="1438275" cy="3074035"/>
            </a:xfrm>
            <a:prstGeom prst="rect">
              <a:avLst/>
            </a:prstGeom>
          </p:spPr>
          <p:txBody>
            <a:bodyPr vert="horz" wrap="square" lIns="0" tIns="12700" rIns="0" bIns="0" rtlCol="0">
              <a:spAutoFit/>
            </a:bodyPr>
            <a:lstStyle/>
            <a:p>
              <a:pPr marL="12700">
                <a:lnSpc>
                  <a:spcPct val="100000"/>
                </a:lnSpc>
                <a:spcBef>
                  <a:spcPts val="100"/>
                </a:spcBef>
              </a:pPr>
              <a:r>
                <a:rPr sz="20000" spc="-5">
                  <a:solidFill>
                    <a:srgbClr val="00AEC7"/>
                  </a:solidFill>
                  <a:latin typeface="Arial"/>
                  <a:cs typeface="Arial"/>
                </a:rPr>
                <a:t>?</a:t>
              </a:r>
              <a:endParaRPr sz="20000">
                <a:latin typeface="Arial"/>
                <a:cs typeface="Arial"/>
              </a:endParaRPr>
            </a:p>
          </p:txBody>
        </p:sp>
      </p:grpSp>
    </p:spTree>
    <p:extLst>
      <p:ext uri="{BB962C8B-B14F-4D97-AF65-F5344CB8AC3E}">
        <p14:creationId xmlns:p14="http://schemas.microsoft.com/office/powerpoint/2010/main" val="2159546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0B39-D935-24E4-421B-0C8BE892D6EE}"/>
              </a:ext>
            </a:extLst>
          </p:cNvPr>
          <p:cNvSpPr>
            <a:spLocks noGrp="1"/>
          </p:cNvSpPr>
          <p:nvPr>
            <p:ph type="title"/>
          </p:nvPr>
        </p:nvSpPr>
        <p:spPr/>
        <p:txBody>
          <a:bodyPr/>
          <a:lstStyle/>
          <a:p>
            <a:r>
              <a:rPr lang="en-US"/>
              <a:t>PUC’s Ancillary Service Study: Summary</a:t>
            </a:r>
          </a:p>
        </p:txBody>
      </p:sp>
      <p:sp>
        <p:nvSpPr>
          <p:cNvPr id="3" name="Content Placeholder 2">
            <a:extLst>
              <a:ext uri="{FF2B5EF4-FFF2-40B4-BE49-F238E27FC236}">
                <a16:creationId xmlns:a16="http://schemas.microsoft.com/office/drawing/2014/main" id="{7172E991-4297-3800-2D8D-570997EBC01F}"/>
              </a:ext>
            </a:extLst>
          </p:cNvPr>
          <p:cNvSpPr>
            <a:spLocks noGrp="1"/>
          </p:cNvSpPr>
          <p:nvPr>
            <p:ph idx="1"/>
          </p:nvPr>
        </p:nvSpPr>
        <p:spPr/>
        <p:txBody>
          <a:bodyPr/>
          <a:lstStyle/>
          <a:p>
            <a:pPr marL="0" indent="0">
              <a:buNone/>
            </a:pPr>
            <a:r>
              <a:rPr lang="en-US" sz="1600"/>
              <a:t>The Public Utility Commission of Texas (PUCT) initiated the Ancillary Services Study (Study) to meet the requirements of PURA § 35.004(g) (enacted in Senate Bill 3 (87 R.S.)).</a:t>
            </a:r>
            <a:r>
              <a:rPr lang="en-US" sz="1400"/>
              <a:t> </a:t>
            </a:r>
          </a:p>
          <a:p>
            <a:pPr marL="300038" lvl="1" indent="0">
              <a:buNone/>
            </a:pPr>
            <a:endParaRPr lang="en-US" sz="1400"/>
          </a:p>
          <a:p>
            <a:pPr marL="0" indent="0">
              <a:buNone/>
            </a:pPr>
            <a:r>
              <a:rPr lang="en-US" sz="1600"/>
              <a:t> The PUCT collaborated with ERCOT and the Independent Market Monitor (IMM) on this effort. </a:t>
            </a:r>
          </a:p>
          <a:p>
            <a:pPr marL="0" indent="0">
              <a:buNone/>
            </a:pPr>
            <a:endParaRPr lang="en-US" sz="1600"/>
          </a:p>
          <a:p>
            <a:pPr marL="0" indent="0">
              <a:buNone/>
            </a:pPr>
            <a:r>
              <a:rPr lang="en-US" sz="1600"/>
              <a:t>ERCOT was asked to review the existing Ancillary Service products, including an analysis of the purpose for each of the products and a more thorough review of the methodologies used to determine Ancillary Service quantities.  ERCOT was also asked to evaluate if any additional Ancillary Service products are needed. </a:t>
            </a:r>
          </a:p>
          <a:p>
            <a:pPr marL="0" indent="0">
              <a:buNone/>
            </a:pPr>
            <a:r>
              <a:rPr lang="en-US" sz="1600"/>
              <a:t>	ERCOT produced </a:t>
            </a:r>
            <a:r>
              <a:rPr lang="en-US" sz="1600">
                <a:hlinkClick r:id="rId2"/>
              </a:rPr>
              <a:t>a white paper</a:t>
            </a:r>
            <a:r>
              <a:rPr lang="en-US" sz="1600"/>
              <a:t> that responds to those requests</a:t>
            </a:r>
          </a:p>
          <a:p>
            <a:pPr marL="0" indent="0">
              <a:buNone/>
            </a:pPr>
            <a:endParaRPr lang="en-US" sz="1600"/>
          </a:p>
          <a:p>
            <a:pPr marL="0" indent="0">
              <a:buNone/>
            </a:pPr>
            <a:r>
              <a:rPr lang="en-US" sz="1600"/>
              <a:t>PUCT used inputs from stakeholders, ERCOT, IMM and PUC Commissioners. PUC filed its </a:t>
            </a:r>
            <a:r>
              <a:rPr lang="en-US" sz="1600">
                <a:hlinkClick r:id="rId3"/>
              </a:rPr>
              <a:t>findings and final report </a:t>
            </a:r>
            <a:r>
              <a:rPr lang="en-US" sz="1600"/>
              <a:t>on January 14, 2025.</a:t>
            </a:r>
          </a:p>
          <a:p>
            <a:pPr marL="0" indent="0">
              <a:buNone/>
            </a:pPr>
            <a:r>
              <a:rPr lang="en-US" sz="1600"/>
              <a:t>	The PUCT has also included it in their biennial agency report to the Texas State 	Legislature in January 2025.</a:t>
            </a:r>
          </a:p>
          <a:p>
            <a:pPr marL="0" indent="0">
              <a:buNone/>
            </a:pPr>
            <a:r>
              <a:rPr lang="en-US" sz="1600"/>
              <a:t>	PUC’s Findings are summarized in slides # to #</a:t>
            </a:r>
          </a:p>
        </p:txBody>
      </p:sp>
      <p:sp>
        <p:nvSpPr>
          <p:cNvPr id="4" name="Slide Number Placeholder 3">
            <a:extLst>
              <a:ext uri="{FF2B5EF4-FFF2-40B4-BE49-F238E27FC236}">
                <a16:creationId xmlns:a16="http://schemas.microsoft.com/office/drawing/2014/main" id="{B7344EF9-74AD-E54A-C49C-4E1B090D9DA2}"/>
              </a:ext>
            </a:extLst>
          </p:cNvPr>
          <p:cNvSpPr>
            <a:spLocks noGrp="1"/>
          </p:cNvSpPr>
          <p:nvPr>
            <p:ph type="sldNum" sz="quarter" idx="4"/>
          </p:nvPr>
        </p:nvSpPr>
        <p:spPr/>
        <p:txBody>
          <a:bodyPr/>
          <a:lstStyle/>
          <a:p>
            <a:fld id="{1D93BD3E-1E9A-4970-A6F7-E7AC52762E0C}" type="slidenum">
              <a:rPr lang="en-US" smtClean="0"/>
              <a:pPr/>
              <a:t>32</a:t>
            </a:fld>
            <a:endParaRPr lang="en-US"/>
          </a:p>
        </p:txBody>
      </p:sp>
    </p:spTree>
    <p:extLst>
      <p:ext uri="{BB962C8B-B14F-4D97-AF65-F5344CB8AC3E}">
        <p14:creationId xmlns:p14="http://schemas.microsoft.com/office/powerpoint/2010/main" val="3186494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4290-2FC3-7D37-D346-BD25FBF705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6D41C-FE7A-9894-5813-A2518C4BBDCD}"/>
              </a:ext>
            </a:extLst>
          </p:cNvPr>
          <p:cNvSpPr>
            <a:spLocks noGrp="1"/>
          </p:cNvSpPr>
          <p:nvPr>
            <p:ph type="title"/>
          </p:nvPr>
        </p:nvSpPr>
        <p:spPr/>
        <p:txBody>
          <a:bodyPr/>
          <a:lstStyle/>
          <a:p>
            <a:r>
              <a:rPr lang="en-US" sz="2400"/>
              <a:t>PUC’s Findings Related To AS Methodology</a:t>
            </a:r>
          </a:p>
        </p:txBody>
      </p:sp>
      <p:graphicFrame>
        <p:nvGraphicFramePr>
          <p:cNvPr id="5" name="Content Placeholder 4">
            <a:extLst>
              <a:ext uri="{FF2B5EF4-FFF2-40B4-BE49-F238E27FC236}">
                <a16:creationId xmlns:a16="http://schemas.microsoft.com/office/drawing/2014/main" id="{E54CC48C-B5AF-FBF0-278B-A179C210C461}"/>
              </a:ext>
            </a:extLst>
          </p:cNvPr>
          <p:cNvGraphicFramePr>
            <a:graphicFrameLocks noGrp="1"/>
          </p:cNvGraphicFramePr>
          <p:nvPr>
            <p:ph idx="1"/>
          </p:nvPr>
        </p:nvGraphicFramePr>
        <p:xfrm>
          <a:off x="304800" y="855663"/>
          <a:ext cx="8686800" cy="54610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4233086594"/>
                    </a:ext>
                  </a:extLst>
                </a:gridCol>
                <a:gridCol w="3797832">
                  <a:extLst>
                    <a:ext uri="{9D8B030D-6E8A-4147-A177-3AD203B41FA5}">
                      <a16:colId xmlns:a16="http://schemas.microsoft.com/office/drawing/2014/main" val="3558780894"/>
                    </a:ext>
                  </a:extLst>
                </a:gridCol>
                <a:gridCol w="2983968">
                  <a:extLst>
                    <a:ext uri="{9D8B030D-6E8A-4147-A177-3AD203B41FA5}">
                      <a16:colId xmlns:a16="http://schemas.microsoft.com/office/drawing/2014/main" val="1036638462"/>
                    </a:ext>
                  </a:extLst>
                </a:gridCol>
              </a:tblGrid>
              <a:tr h="370840">
                <a:tc>
                  <a:txBody>
                    <a:bodyPr/>
                    <a:lstStyle/>
                    <a:p>
                      <a:pPr algn="ctr"/>
                      <a:r>
                        <a:rPr lang="en-US" cap="small" baseline="0"/>
                        <a:t>Topic</a:t>
                      </a:r>
                    </a:p>
                  </a:txBody>
                  <a:tcPr/>
                </a:tc>
                <a:tc>
                  <a:txBody>
                    <a:bodyPr/>
                    <a:lstStyle/>
                    <a:p>
                      <a:pPr algn="ctr"/>
                      <a:r>
                        <a:rPr lang="en-US" cap="small" baseline="0"/>
                        <a:t>Finding</a:t>
                      </a:r>
                    </a:p>
                  </a:txBody>
                  <a:tcPr/>
                </a:tc>
                <a:tc>
                  <a:txBody>
                    <a:bodyPr/>
                    <a:lstStyle/>
                    <a:p>
                      <a:pPr algn="ctr"/>
                      <a:r>
                        <a:rPr lang="en-US" cap="small" baseline="0"/>
                        <a:t>Next Steps</a:t>
                      </a:r>
                    </a:p>
                  </a:txBody>
                  <a:tcPr/>
                </a:tc>
                <a:extLst>
                  <a:ext uri="{0D108BD9-81ED-4DB2-BD59-A6C34878D82A}">
                    <a16:rowId xmlns:a16="http://schemas.microsoft.com/office/drawing/2014/main" val="510776947"/>
                  </a:ext>
                </a:extLst>
              </a:tr>
              <a:tr h="34829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a:t>PROVIDING ADEQUATE INCENTIVES FOR DISPATCHABLE GENERATION </a:t>
                      </a:r>
                    </a:p>
                  </a:txBody>
                  <a:tcPr anchor="ctr"/>
                </a:tc>
                <a:tc>
                  <a:txBody>
                    <a:bodyPr/>
                    <a:lstStyle/>
                    <a:p>
                      <a:r>
                        <a:rPr lang="en-US" sz="1000" kern="1200">
                          <a:solidFill>
                            <a:schemeClr val="dk1"/>
                          </a:solidFill>
                          <a:latin typeface="+mn-lt"/>
                          <a:ea typeface="+mn-ea"/>
                          <a:cs typeface="+mn-cs"/>
                        </a:rPr>
                        <a:t>The reliability standard rule (16 TAC § 25.508) has defined a process for assessing and ensuring resource adequacy. </a:t>
                      </a:r>
                      <a:endParaRPr lang="en-US" sz="1000">
                        <a:solidFill>
                          <a:schemeClr val="accent6"/>
                        </a:solidFill>
                      </a:endParaRPr>
                    </a:p>
                  </a:txBody>
                  <a:tcPr/>
                </a:tc>
                <a:tc>
                  <a:txBody>
                    <a:bodyPr/>
                    <a:lstStyle/>
                    <a:p>
                      <a:r>
                        <a:rPr lang="en-US" sz="1000" kern="1200">
                          <a:solidFill>
                            <a:schemeClr val="dk1"/>
                          </a:solidFill>
                          <a:latin typeface="+mn-lt"/>
                          <a:ea typeface="+mn-ea"/>
                          <a:cs typeface="+mn-cs"/>
                        </a:rPr>
                        <a:t>The first holistic reliability standard assessment in 2026 will include an assessment of whether incentives are adequate to support a sustainable level of dispatchable generation, and ERCOT should incorporate the impact of new market features such as Texas Energy Fund, DRRS, and real-time co-optimization plus batteries (RTC+B) into this assessment. </a:t>
                      </a:r>
                      <a:endParaRPr lang="en-US" sz="1000">
                        <a:solidFill>
                          <a:schemeClr val="accent6"/>
                        </a:solidFill>
                      </a:endParaRPr>
                    </a:p>
                  </a:txBody>
                  <a:tcPr/>
                </a:tc>
                <a:extLst>
                  <a:ext uri="{0D108BD9-81ED-4DB2-BD59-A6C34878D82A}">
                    <a16:rowId xmlns:a16="http://schemas.microsoft.com/office/drawing/2014/main" val="587894008"/>
                  </a:ext>
                </a:extLst>
              </a:tr>
              <a:tr h="370840">
                <a:tc>
                  <a:txBody>
                    <a:bodyPr/>
                    <a:lstStyle/>
                    <a:p>
                      <a:pPr algn="ctr"/>
                      <a:r>
                        <a:rPr lang="en-US" sz="1000"/>
                        <a:t>APPROPRIATE CRITERION FOR AS PROCUREMENT QUANTITIES</a:t>
                      </a:r>
                    </a:p>
                  </a:txBody>
                  <a:tcPr anchor="ctr"/>
                </a:tc>
                <a:tc>
                  <a:txBody>
                    <a:bodyPr/>
                    <a:lstStyle/>
                    <a:p>
                      <a:r>
                        <a:rPr lang="en-US" sz="1000" kern="1200">
                          <a:solidFill>
                            <a:schemeClr val="dk1"/>
                          </a:solidFill>
                          <a:latin typeface="+mn-lt"/>
                          <a:ea typeface="+mn-ea"/>
                          <a:cs typeface="+mn-cs"/>
                        </a:rPr>
                        <a:t>ERCOT's current posture of maintaining AS quantities that minimize the chance of Entering the pre-emergency operational condition of an Operational Watch should be maintained in order to balance system improvements made since Winter Storm Uri until additional data is available to support further Commission evaluation of this operating posture.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develop the capability to provide current estimates of costs and</a:t>
                      </a:r>
                    </a:p>
                    <a:p>
                      <a:r>
                        <a:rPr lang="en-US" sz="1000" kern="1200">
                          <a:solidFill>
                            <a:schemeClr val="dk1"/>
                          </a:solidFill>
                          <a:latin typeface="+mn-lt"/>
                          <a:ea typeface="+mn-ea"/>
                          <a:cs typeface="+mn-cs"/>
                        </a:rPr>
                        <a:t>probabilities of experiencing a Watch, Emergency Alert, and Load Shed for several potential alternative target reserve levels </a:t>
                      </a:r>
                      <a:r>
                        <a:rPr lang="en-US" sz="1000" b="1" kern="1200">
                          <a:solidFill>
                            <a:schemeClr val="dk1"/>
                          </a:solidFill>
                          <a:latin typeface="+mn-lt"/>
                          <a:ea typeface="+mn-ea"/>
                          <a:cs typeface="+mn-cs"/>
                        </a:rPr>
                        <a:t>as soon as practicable and no later than to support the Commission setting an objective, data-based procurement criteria for the 2027 AS Methodology. </a:t>
                      </a:r>
                      <a:endParaRPr lang="en-US" sz="1000" b="1">
                        <a:solidFill>
                          <a:schemeClr val="accent6"/>
                        </a:solidFill>
                      </a:endParaRPr>
                    </a:p>
                  </a:txBody>
                  <a:tcPr/>
                </a:tc>
                <a:extLst>
                  <a:ext uri="{0D108BD9-81ED-4DB2-BD59-A6C34878D82A}">
                    <a16:rowId xmlns:a16="http://schemas.microsoft.com/office/drawing/2014/main" val="3478867392"/>
                  </a:ext>
                </a:extLst>
              </a:tr>
              <a:tr h="370840">
                <a:tc>
                  <a:txBody>
                    <a:bodyPr/>
                    <a:lstStyle/>
                    <a:p>
                      <a:pPr algn="ctr"/>
                      <a:r>
                        <a:rPr lang="en-US" sz="1000"/>
                        <a:t>PROBABALISTIC MODELING TO DETERMINE AS QUANTITIES</a:t>
                      </a:r>
                    </a:p>
                  </a:txBody>
                  <a:tcPr anchor="ctr"/>
                </a:tc>
                <a:tc>
                  <a:txBody>
                    <a:bodyPr/>
                    <a:lstStyle/>
                    <a:p>
                      <a:r>
                        <a:rPr lang="en-US" sz="1000" kern="1200">
                          <a:solidFill>
                            <a:schemeClr val="dk1"/>
                          </a:solidFill>
                          <a:latin typeface="+mn-lt"/>
                          <a:ea typeface="+mn-ea"/>
                          <a:cs typeface="+mn-cs"/>
                        </a:rPr>
                        <a:t>ERCOT's current practice to determine AS quantities relies on a statistical analysis using</a:t>
                      </a:r>
                    </a:p>
                    <a:p>
                      <a:r>
                        <a:rPr lang="en-US" sz="1000" kern="1200">
                          <a:solidFill>
                            <a:schemeClr val="dk1"/>
                          </a:solidFill>
                          <a:latin typeface="+mn-lt"/>
                          <a:ea typeface="+mn-ea"/>
                          <a:cs typeface="+mn-cs"/>
                        </a:rPr>
                        <a:t>historical operating conditions and outcomes. This methodology is no longer sufficient as myriad changes to the wholesale markets and operating conditions continue to impact reasonable forecasting needs. Changes such as incorporation of an unknown amount of TEF-supported capacity, how new large loads are integrated into grid operations, or the impact of new market designs present uncertainty for forecasting tools based exclusively on historical data.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develop a suitable probabilistic, forward-looking modeling capability, </a:t>
                      </a:r>
                      <a:r>
                        <a:rPr lang="en-US" sz="1000" b="1" kern="1200">
                          <a:solidFill>
                            <a:schemeClr val="dk1"/>
                          </a:solidFill>
                          <a:latin typeface="+mn-lt"/>
                          <a:ea typeface="+mn-ea"/>
                          <a:cs typeface="+mn-cs"/>
                        </a:rPr>
                        <a:t>provide regular updates to TAC, and present options that can be incorporated no later than the 2027 AS Methodology. </a:t>
                      </a:r>
                    </a:p>
                  </a:txBody>
                  <a:tcPr/>
                </a:tc>
                <a:extLst>
                  <a:ext uri="{0D108BD9-81ED-4DB2-BD59-A6C34878D82A}">
                    <a16:rowId xmlns:a16="http://schemas.microsoft.com/office/drawing/2014/main" val="2769905903"/>
                  </a:ext>
                </a:extLst>
              </a:tr>
              <a:tr h="370840">
                <a:tc>
                  <a:txBody>
                    <a:bodyPr/>
                    <a:lstStyle/>
                    <a:p>
                      <a:pPr algn="ctr"/>
                      <a:r>
                        <a:rPr lang="en-US" sz="1000"/>
                        <a:t>DYNAMIC DETERMINATION OF AS QUANTITIES </a:t>
                      </a:r>
                    </a:p>
                  </a:txBody>
                  <a:tcPr anchor="ctr"/>
                </a:tc>
                <a:tc>
                  <a:txBody>
                    <a:bodyPr/>
                    <a:lstStyle/>
                    <a:p>
                      <a:r>
                        <a:rPr lang="en-US" sz="1000" kern="1200">
                          <a:solidFill>
                            <a:schemeClr val="dk1"/>
                          </a:solidFill>
                          <a:latin typeface="+mn-lt"/>
                          <a:ea typeface="+mn-ea"/>
                          <a:cs typeface="+mn-cs"/>
                        </a:rPr>
                        <a:t>Tradeoffs exist between the certainty provided to market participants by calculating AS quantities primarily on an annual basis (as is done  currently) and the efficiency of calculating some portion of AS quantities closer to the operating day. </a:t>
                      </a:r>
                      <a:endParaRPr lang="en-US" sz="1000">
                        <a:solidFill>
                          <a:schemeClr val="accent6"/>
                        </a:solidFill>
                      </a:endParaRPr>
                    </a:p>
                  </a:txBody>
                  <a:tcPr/>
                </a:tc>
                <a:tc>
                  <a:txBody>
                    <a:bodyPr/>
                    <a:lstStyle/>
                    <a:p>
                      <a:r>
                        <a:rPr lang="en-US" sz="1000" kern="1200">
                          <a:solidFill>
                            <a:schemeClr val="dk1"/>
                          </a:solidFill>
                          <a:latin typeface="+mn-lt"/>
                          <a:ea typeface="+mn-ea"/>
                          <a:cs typeface="+mn-cs"/>
                        </a:rPr>
                        <a:t>ERCOT should work with stakeholders to explore a dynamic AS methodology that best</a:t>
                      </a:r>
                    </a:p>
                    <a:p>
                      <a:r>
                        <a:rPr lang="en-US" sz="1000" kern="1200">
                          <a:solidFill>
                            <a:schemeClr val="dk1"/>
                          </a:solidFill>
                          <a:latin typeface="+mn-lt"/>
                          <a:ea typeface="+mn-ea"/>
                          <a:cs typeface="+mn-cs"/>
                        </a:rPr>
                        <a:t>Balances these trade-offs. </a:t>
                      </a:r>
                    </a:p>
                  </a:txBody>
                  <a:tcPr/>
                </a:tc>
                <a:extLst>
                  <a:ext uri="{0D108BD9-81ED-4DB2-BD59-A6C34878D82A}">
                    <a16:rowId xmlns:a16="http://schemas.microsoft.com/office/drawing/2014/main" val="1018600177"/>
                  </a:ext>
                </a:extLst>
              </a:tr>
            </a:tbl>
          </a:graphicData>
        </a:graphic>
      </p:graphicFrame>
      <p:sp>
        <p:nvSpPr>
          <p:cNvPr id="4" name="Slide Number Placeholder 3">
            <a:extLst>
              <a:ext uri="{FF2B5EF4-FFF2-40B4-BE49-F238E27FC236}">
                <a16:creationId xmlns:a16="http://schemas.microsoft.com/office/drawing/2014/main" id="{ACAD0E14-A2EA-EBFC-B154-07602528B953}"/>
              </a:ext>
            </a:extLst>
          </p:cNvPr>
          <p:cNvSpPr>
            <a:spLocks noGrp="1"/>
          </p:cNvSpPr>
          <p:nvPr>
            <p:ph type="sldNum" sz="quarter" idx="4"/>
          </p:nvPr>
        </p:nvSpPr>
        <p:spPr/>
        <p:txBody>
          <a:bodyPr/>
          <a:lstStyle/>
          <a:p>
            <a:fld id="{1D93BD3E-1E9A-4970-A6F7-E7AC52762E0C}" type="slidenum">
              <a:rPr lang="en-US" smtClean="0"/>
              <a:pPr/>
              <a:t>33</a:t>
            </a:fld>
            <a:endParaRPr lang="en-US"/>
          </a:p>
        </p:txBody>
      </p:sp>
    </p:spTree>
    <p:extLst>
      <p:ext uri="{BB962C8B-B14F-4D97-AF65-F5344CB8AC3E}">
        <p14:creationId xmlns:p14="http://schemas.microsoft.com/office/powerpoint/2010/main" val="322193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F281D8E5-092A-8CF0-FCEA-5B862E2F2EEA}"/>
              </a:ext>
            </a:extLst>
          </p:cNvPr>
          <p:cNvCxnSpPr>
            <a:cxnSpLocks/>
          </p:cNvCxnSpPr>
          <p:nvPr/>
        </p:nvCxnSpPr>
        <p:spPr>
          <a:xfrm>
            <a:off x="1675736" y="158956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3C6E9B-90F2-BDC5-1645-14EB1C6BB58E}"/>
              </a:ext>
            </a:extLst>
          </p:cNvPr>
          <p:cNvCxnSpPr>
            <a:cxnSpLocks/>
          </p:cNvCxnSpPr>
          <p:nvPr/>
        </p:nvCxnSpPr>
        <p:spPr>
          <a:xfrm>
            <a:off x="2172392" y="1576663"/>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2847BC1-5373-ADD7-7588-A81A71177A7D}"/>
              </a:ext>
            </a:extLst>
          </p:cNvPr>
          <p:cNvCxnSpPr>
            <a:cxnSpLocks/>
          </p:cNvCxnSpPr>
          <p:nvPr/>
        </p:nvCxnSpPr>
        <p:spPr>
          <a:xfrm>
            <a:off x="7498934" y="150755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77515D-BEB2-8AC7-13EE-301674F9367C}"/>
              </a:ext>
            </a:extLst>
          </p:cNvPr>
          <p:cNvCxnSpPr>
            <a:cxnSpLocks/>
          </p:cNvCxnSpPr>
          <p:nvPr/>
        </p:nvCxnSpPr>
        <p:spPr>
          <a:xfrm>
            <a:off x="8006934" y="150755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B74735E-720F-6EC5-C186-94EB0A08528E}"/>
              </a:ext>
            </a:extLst>
          </p:cNvPr>
          <p:cNvCxnSpPr>
            <a:cxnSpLocks/>
          </p:cNvCxnSpPr>
          <p:nvPr/>
        </p:nvCxnSpPr>
        <p:spPr>
          <a:xfrm>
            <a:off x="8503590" y="1494653"/>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6CE05AD-C7C8-4CEF-AF09-2381FAE5EAA0}"/>
              </a:ext>
            </a:extLst>
          </p:cNvPr>
          <p:cNvCxnSpPr>
            <a:cxnSpLocks/>
          </p:cNvCxnSpPr>
          <p:nvPr/>
        </p:nvCxnSpPr>
        <p:spPr>
          <a:xfrm>
            <a:off x="3241894" y="158956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B489362-701A-D80A-7B42-A81F50755D94}"/>
              </a:ext>
            </a:extLst>
          </p:cNvPr>
          <p:cNvCxnSpPr>
            <a:cxnSpLocks/>
          </p:cNvCxnSpPr>
          <p:nvPr/>
        </p:nvCxnSpPr>
        <p:spPr>
          <a:xfrm>
            <a:off x="3749894" y="158956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3E4526C-C2FF-97F0-CC5C-1B62004E1306}"/>
              </a:ext>
            </a:extLst>
          </p:cNvPr>
          <p:cNvCxnSpPr>
            <a:cxnSpLocks/>
          </p:cNvCxnSpPr>
          <p:nvPr/>
        </p:nvCxnSpPr>
        <p:spPr>
          <a:xfrm>
            <a:off x="4246550" y="1576663"/>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DE4E48C-3695-1CAC-5614-D5089E4A9FA1}"/>
              </a:ext>
            </a:extLst>
          </p:cNvPr>
          <p:cNvCxnSpPr>
            <a:cxnSpLocks/>
          </p:cNvCxnSpPr>
          <p:nvPr/>
        </p:nvCxnSpPr>
        <p:spPr>
          <a:xfrm>
            <a:off x="5314534" y="1520451"/>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F9AC9BD-3394-7577-0DE4-575E01A9B543}"/>
              </a:ext>
            </a:extLst>
          </p:cNvPr>
          <p:cNvCxnSpPr>
            <a:cxnSpLocks/>
          </p:cNvCxnSpPr>
          <p:nvPr/>
        </p:nvCxnSpPr>
        <p:spPr>
          <a:xfrm>
            <a:off x="5822534" y="1520451"/>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65E4D6-DBA3-9B62-5DFE-29C39288DBFD}"/>
              </a:ext>
            </a:extLst>
          </p:cNvPr>
          <p:cNvCxnSpPr>
            <a:cxnSpLocks/>
          </p:cNvCxnSpPr>
          <p:nvPr/>
        </p:nvCxnSpPr>
        <p:spPr>
          <a:xfrm>
            <a:off x="6319190" y="1507552"/>
            <a:ext cx="0" cy="389457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1BA35D1-FFB3-6E98-1EEA-46FB226103C6}"/>
              </a:ext>
            </a:extLst>
          </p:cNvPr>
          <p:cNvSpPr/>
          <p:nvPr/>
        </p:nvSpPr>
        <p:spPr>
          <a:xfrm>
            <a:off x="362549" y="4376047"/>
            <a:ext cx="8714379" cy="904794"/>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a:extLst>
              <a:ext uri="{FF2B5EF4-FFF2-40B4-BE49-F238E27FC236}">
                <a16:creationId xmlns:a16="http://schemas.microsoft.com/office/drawing/2014/main" id="{0F16613A-C100-9B0F-6DA2-220D5B899009}"/>
              </a:ext>
            </a:extLst>
          </p:cNvPr>
          <p:cNvSpPr/>
          <p:nvPr/>
        </p:nvSpPr>
        <p:spPr>
          <a:xfrm>
            <a:off x="352794" y="3025546"/>
            <a:ext cx="8724136" cy="562553"/>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a:extLst>
              <a:ext uri="{FF2B5EF4-FFF2-40B4-BE49-F238E27FC236}">
                <a16:creationId xmlns:a16="http://schemas.microsoft.com/office/drawing/2014/main" id="{2A547B09-9996-DC6B-04E9-CE8477DC411A}"/>
              </a:ext>
            </a:extLst>
          </p:cNvPr>
          <p:cNvSpPr txBox="1"/>
          <p:nvPr/>
        </p:nvSpPr>
        <p:spPr>
          <a:xfrm>
            <a:off x="17080" y="3042131"/>
            <a:ext cx="1395157" cy="562793"/>
          </a:xfrm>
          <a:prstGeom prst="rect">
            <a:avLst/>
          </a:prstGeom>
          <a:solidFill>
            <a:srgbClr val="587593"/>
          </a:solidFill>
        </p:spPr>
        <p:txBody>
          <a:bodyPr wrap="square" rtlCol="0" anchor="ctr" anchorCtr="0">
            <a:noAutofit/>
          </a:bodyPr>
          <a:lstStyle/>
          <a:p>
            <a:r>
              <a:rPr lang="en-US" sz="1300" b="1" cap="small">
                <a:solidFill>
                  <a:schemeClr val="bg2"/>
                </a:solidFill>
              </a:rPr>
              <a:t>Policy </a:t>
            </a:r>
          </a:p>
          <a:p>
            <a:r>
              <a:rPr lang="en-US" sz="1300" b="1" cap="small">
                <a:solidFill>
                  <a:schemeClr val="bg2"/>
                </a:solidFill>
              </a:rPr>
              <a:t>Determination</a:t>
            </a:r>
          </a:p>
        </p:txBody>
      </p:sp>
      <p:sp>
        <p:nvSpPr>
          <p:cNvPr id="17" name="Rectangle 16">
            <a:extLst>
              <a:ext uri="{FF2B5EF4-FFF2-40B4-BE49-F238E27FC236}">
                <a16:creationId xmlns:a16="http://schemas.microsoft.com/office/drawing/2014/main" id="{1AE89B03-F879-3EBC-E56E-00AAE3BEC9D0}"/>
              </a:ext>
            </a:extLst>
          </p:cNvPr>
          <p:cNvSpPr/>
          <p:nvPr/>
        </p:nvSpPr>
        <p:spPr>
          <a:xfrm>
            <a:off x="352792" y="1665318"/>
            <a:ext cx="8724136" cy="562553"/>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a:extLst>
              <a:ext uri="{FF2B5EF4-FFF2-40B4-BE49-F238E27FC236}">
                <a16:creationId xmlns:a16="http://schemas.microsoft.com/office/drawing/2014/main" id="{C3D13F3F-4FCB-23A5-CB9E-51418F45AD83}"/>
              </a:ext>
            </a:extLst>
          </p:cNvPr>
          <p:cNvSpPr txBox="1"/>
          <p:nvPr/>
        </p:nvSpPr>
        <p:spPr>
          <a:xfrm>
            <a:off x="17082" y="1688038"/>
            <a:ext cx="1373156" cy="562556"/>
          </a:xfrm>
          <a:prstGeom prst="rect">
            <a:avLst/>
          </a:prstGeom>
          <a:solidFill>
            <a:srgbClr val="587593"/>
          </a:solidFill>
        </p:spPr>
        <p:txBody>
          <a:bodyPr wrap="square" rtlCol="0" anchor="ctr" anchorCtr="0">
            <a:noAutofit/>
          </a:bodyPr>
          <a:lstStyle/>
          <a:p>
            <a:r>
              <a:rPr lang="en-US" sz="1300" b="1" cap="small">
                <a:solidFill>
                  <a:schemeClr val="bg2"/>
                </a:solidFill>
              </a:rPr>
              <a:t>Market</a:t>
            </a:r>
          </a:p>
        </p:txBody>
      </p:sp>
      <p:sp>
        <p:nvSpPr>
          <p:cNvPr id="34" name="TextBox 33">
            <a:extLst>
              <a:ext uri="{FF2B5EF4-FFF2-40B4-BE49-F238E27FC236}">
                <a16:creationId xmlns:a16="http://schemas.microsoft.com/office/drawing/2014/main" id="{6C25B855-7610-3B74-342D-C396D9B432D9}"/>
              </a:ext>
            </a:extLst>
          </p:cNvPr>
          <p:cNvSpPr txBox="1"/>
          <p:nvPr/>
        </p:nvSpPr>
        <p:spPr>
          <a:xfrm>
            <a:off x="19275" y="2259514"/>
            <a:ext cx="1373156" cy="775428"/>
          </a:xfrm>
          <a:prstGeom prst="rect">
            <a:avLst/>
          </a:prstGeom>
          <a:solidFill>
            <a:schemeClr val="accent1"/>
          </a:solidFill>
        </p:spPr>
        <p:txBody>
          <a:bodyPr wrap="square" rtlCol="0" anchor="ctr" anchorCtr="0">
            <a:noAutofit/>
          </a:bodyPr>
          <a:lstStyle/>
          <a:p>
            <a:r>
              <a:rPr lang="en-US" sz="1300" b="1" cap="small">
                <a:solidFill>
                  <a:schemeClr val="bg2"/>
                </a:solidFill>
              </a:rPr>
              <a:t>Tool/ Methodology  Development</a:t>
            </a:r>
          </a:p>
        </p:txBody>
      </p:sp>
      <p:sp>
        <p:nvSpPr>
          <p:cNvPr id="6" name="TextBox 5">
            <a:extLst>
              <a:ext uri="{FF2B5EF4-FFF2-40B4-BE49-F238E27FC236}">
                <a16:creationId xmlns:a16="http://schemas.microsoft.com/office/drawing/2014/main" id="{EEFC8D1F-D387-272D-249E-9A15D0362E08}"/>
              </a:ext>
            </a:extLst>
          </p:cNvPr>
          <p:cNvSpPr txBox="1"/>
          <p:nvPr/>
        </p:nvSpPr>
        <p:spPr>
          <a:xfrm>
            <a:off x="2368519" y="5473738"/>
            <a:ext cx="582211" cy="307777"/>
          </a:xfrm>
          <a:prstGeom prst="rect">
            <a:avLst/>
          </a:prstGeom>
          <a:solidFill>
            <a:schemeClr val="accent1">
              <a:lumMod val="20000"/>
              <a:lumOff val="80000"/>
            </a:schemeClr>
          </a:solidFill>
        </p:spPr>
        <p:txBody>
          <a:bodyPr wrap="none" rtlCol="0">
            <a:spAutoFit/>
          </a:bodyPr>
          <a:lstStyle/>
          <a:p>
            <a:r>
              <a:rPr lang="en-US" sz="1400" b="1"/>
              <a:t>2025</a:t>
            </a:r>
          </a:p>
        </p:txBody>
      </p:sp>
      <p:sp>
        <p:nvSpPr>
          <p:cNvPr id="7" name="TextBox 6">
            <a:extLst>
              <a:ext uri="{FF2B5EF4-FFF2-40B4-BE49-F238E27FC236}">
                <a16:creationId xmlns:a16="http://schemas.microsoft.com/office/drawing/2014/main" id="{2B8238DF-A13D-4452-74C2-B5D7ED0B6130}"/>
              </a:ext>
            </a:extLst>
          </p:cNvPr>
          <p:cNvSpPr txBox="1"/>
          <p:nvPr/>
        </p:nvSpPr>
        <p:spPr>
          <a:xfrm>
            <a:off x="4534948" y="5453375"/>
            <a:ext cx="582211" cy="307777"/>
          </a:xfrm>
          <a:prstGeom prst="rect">
            <a:avLst/>
          </a:prstGeom>
          <a:solidFill>
            <a:schemeClr val="accent1">
              <a:lumMod val="20000"/>
              <a:lumOff val="80000"/>
            </a:schemeClr>
          </a:solidFill>
        </p:spPr>
        <p:txBody>
          <a:bodyPr wrap="none" rtlCol="0">
            <a:spAutoFit/>
          </a:bodyPr>
          <a:lstStyle/>
          <a:p>
            <a:r>
              <a:rPr lang="en-US" sz="1400" b="1"/>
              <a:t>2026</a:t>
            </a:r>
          </a:p>
        </p:txBody>
      </p:sp>
      <p:sp>
        <p:nvSpPr>
          <p:cNvPr id="8" name="TextBox 7">
            <a:extLst>
              <a:ext uri="{FF2B5EF4-FFF2-40B4-BE49-F238E27FC236}">
                <a16:creationId xmlns:a16="http://schemas.microsoft.com/office/drawing/2014/main" id="{27C3A002-21A1-F54D-4E17-B68BC39D2D51}"/>
              </a:ext>
            </a:extLst>
          </p:cNvPr>
          <p:cNvSpPr txBox="1"/>
          <p:nvPr/>
        </p:nvSpPr>
        <p:spPr>
          <a:xfrm>
            <a:off x="6650080" y="5466491"/>
            <a:ext cx="582211" cy="307777"/>
          </a:xfrm>
          <a:prstGeom prst="rect">
            <a:avLst/>
          </a:prstGeom>
          <a:solidFill>
            <a:schemeClr val="accent1">
              <a:lumMod val="20000"/>
              <a:lumOff val="80000"/>
            </a:schemeClr>
          </a:solidFill>
        </p:spPr>
        <p:txBody>
          <a:bodyPr wrap="none" rtlCol="0">
            <a:spAutoFit/>
          </a:bodyPr>
          <a:lstStyle/>
          <a:p>
            <a:r>
              <a:rPr lang="en-US" sz="1400" b="1"/>
              <a:t>2027</a:t>
            </a:r>
          </a:p>
        </p:txBody>
      </p:sp>
      <p:sp>
        <p:nvSpPr>
          <p:cNvPr id="9" name="Rectangle 8">
            <a:extLst>
              <a:ext uri="{FF2B5EF4-FFF2-40B4-BE49-F238E27FC236}">
                <a16:creationId xmlns:a16="http://schemas.microsoft.com/office/drawing/2014/main" id="{80D9AAFD-9070-C8BC-D2AD-3BB43F5561B1}"/>
              </a:ext>
            </a:extLst>
          </p:cNvPr>
          <p:cNvSpPr/>
          <p:nvPr/>
        </p:nvSpPr>
        <p:spPr>
          <a:xfrm>
            <a:off x="2660707" y="4470795"/>
            <a:ext cx="2134437" cy="301752"/>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Statistical Annual AS          </a:t>
            </a:r>
          </a:p>
        </p:txBody>
      </p:sp>
      <p:sp>
        <p:nvSpPr>
          <p:cNvPr id="10" name="Rectangle 9">
            <a:extLst>
              <a:ext uri="{FF2B5EF4-FFF2-40B4-BE49-F238E27FC236}">
                <a16:creationId xmlns:a16="http://schemas.microsoft.com/office/drawing/2014/main" id="{75E1E2A4-540B-26D2-9148-4D8277F7A657}"/>
              </a:ext>
            </a:extLst>
          </p:cNvPr>
          <p:cNvSpPr/>
          <p:nvPr/>
        </p:nvSpPr>
        <p:spPr>
          <a:xfrm>
            <a:off x="4826340" y="4470795"/>
            <a:ext cx="2114846" cy="301752"/>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Full Statistical Annual AS</a:t>
            </a:r>
          </a:p>
        </p:txBody>
      </p:sp>
      <p:sp>
        <p:nvSpPr>
          <p:cNvPr id="11" name="Rectangle 10">
            <a:extLst>
              <a:ext uri="{FF2B5EF4-FFF2-40B4-BE49-F238E27FC236}">
                <a16:creationId xmlns:a16="http://schemas.microsoft.com/office/drawing/2014/main" id="{79EE2BC3-8D33-5169-BEFE-38358C2362CB}"/>
              </a:ext>
            </a:extLst>
          </p:cNvPr>
          <p:cNvSpPr/>
          <p:nvPr/>
        </p:nvSpPr>
        <p:spPr>
          <a:xfrm>
            <a:off x="6963859" y="4470957"/>
            <a:ext cx="2113074" cy="301752"/>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Updated Full Statistical Annual AS</a:t>
            </a:r>
          </a:p>
        </p:txBody>
      </p:sp>
      <p:sp>
        <p:nvSpPr>
          <p:cNvPr id="12" name="Rectangle 11">
            <a:extLst>
              <a:ext uri="{FF2B5EF4-FFF2-40B4-BE49-F238E27FC236}">
                <a16:creationId xmlns:a16="http://schemas.microsoft.com/office/drawing/2014/main" id="{A4B7BDCD-A669-6296-8F0E-513AB9A9C2E2}"/>
              </a:ext>
            </a:extLst>
          </p:cNvPr>
          <p:cNvSpPr/>
          <p:nvPr/>
        </p:nvSpPr>
        <p:spPr>
          <a:xfrm>
            <a:off x="6963859" y="4781517"/>
            <a:ext cx="2113074" cy="301752"/>
          </a:xfrm>
          <a:prstGeom prst="rect">
            <a:avLst/>
          </a:prstGeom>
          <a:solidFill>
            <a:schemeClr val="accent1"/>
          </a:solidFill>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“Closer to Op Day” AS Adjustment</a:t>
            </a:r>
          </a:p>
        </p:txBody>
      </p:sp>
      <p:cxnSp>
        <p:nvCxnSpPr>
          <p:cNvPr id="27" name="Straight Connector 26">
            <a:extLst>
              <a:ext uri="{FF2B5EF4-FFF2-40B4-BE49-F238E27FC236}">
                <a16:creationId xmlns:a16="http://schemas.microsoft.com/office/drawing/2014/main" id="{9D5C2B65-6167-527A-5C31-DD80CCD0B599}"/>
              </a:ext>
            </a:extLst>
          </p:cNvPr>
          <p:cNvCxnSpPr>
            <a:cxnSpLocks/>
          </p:cNvCxnSpPr>
          <p:nvPr/>
        </p:nvCxnSpPr>
        <p:spPr>
          <a:xfrm>
            <a:off x="361569" y="5266495"/>
            <a:ext cx="8782431"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218AFFB-765F-D122-5888-46A830937F31}"/>
              </a:ext>
            </a:extLst>
          </p:cNvPr>
          <p:cNvCxnSpPr>
            <a:cxnSpLocks/>
          </p:cNvCxnSpPr>
          <p:nvPr/>
        </p:nvCxnSpPr>
        <p:spPr>
          <a:xfrm>
            <a:off x="0" y="4380253"/>
            <a:ext cx="90769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2C471D-1270-1190-47E0-DE293F472307}"/>
              </a:ext>
            </a:extLst>
          </p:cNvPr>
          <p:cNvCxnSpPr>
            <a:cxnSpLocks/>
          </p:cNvCxnSpPr>
          <p:nvPr/>
        </p:nvCxnSpPr>
        <p:spPr>
          <a:xfrm>
            <a:off x="17080" y="2237483"/>
            <a:ext cx="912692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9D8F39F-96A1-9F71-872B-B8C0B53A3EDE}"/>
              </a:ext>
            </a:extLst>
          </p:cNvPr>
          <p:cNvCxnSpPr>
            <a:cxnSpLocks/>
          </p:cNvCxnSpPr>
          <p:nvPr/>
        </p:nvCxnSpPr>
        <p:spPr>
          <a:xfrm>
            <a:off x="2652094" y="1520452"/>
            <a:ext cx="0" cy="3886262"/>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96092CE-1C6A-0A37-EB02-93760605F5CA}"/>
              </a:ext>
            </a:extLst>
          </p:cNvPr>
          <p:cNvSpPr txBox="1"/>
          <p:nvPr/>
        </p:nvSpPr>
        <p:spPr>
          <a:xfrm>
            <a:off x="19195" y="4396419"/>
            <a:ext cx="1371039" cy="869346"/>
          </a:xfrm>
          <a:prstGeom prst="rect">
            <a:avLst/>
          </a:prstGeom>
          <a:solidFill>
            <a:srgbClr val="587593"/>
          </a:solidFill>
        </p:spPr>
        <p:txBody>
          <a:bodyPr wrap="square" rtlCol="0" anchor="ctr" anchorCtr="0">
            <a:noAutofit/>
          </a:bodyPr>
          <a:lstStyle/>
          <a:p>
            <a:r>
              <a:rPr lang="en-US" sz="1300" b="1" cap="small">
                <a:solidFill>
                  <a:schemeClr val="bg1"/>
                </a:solidFill>
              </a:rPr>
              <a:t>Quantification Approach Used </a:t>
            </a:r>
          </a:p>
          <a:p>
            <a:r>
              <a:rPr lang="en-US" sz="1300" b="1" cap="small">
                <a:solidFill>
                  <a:schemeClr val="bg1"/>
                </a:solidFill>
              </a:rPr>
              <a:t>for Year</a:t>
            </a:r>
          </a:p>
        </p:txBody>
      </p:sp>
      <p:sp>
        <p:nvSpPr>
          <p:cNvPr id="36" name="TextBox 35">
            <a:extLst>
              <a:ext uri="{FF2B5EF4-FFF2-40B4-BE49-F238E27FC236}">
                <a16:creationId xmlns:a16="http://schemas.microsoft.com/office/drawing/2014/main" id="{CBBA4808-0FAB-9BDA-765A-248CAD674357}"/>
              </a:ext>
            </a:extLst>
          </p:cNvPr>
          <p:cNvSpPr txBox="1"/>
          <p:nvPr/>
        </p:nvSpPr>
        <p:spPr>
          <a:xfrm>
            <a:off x="18060" y="3601090"/>
            <a:ext cx="1372175" cy="774954"/>
          </a:xfrm>
          <a:prstGeom prst="rect">
            <a:avLst/>
          </a:prstGeom>
          <a:solidFill>
            <a:schemeClr val="accent1"/>
          </a:solidFill>
        </p:spPr>
        <p:txBody>
          <a:bodyPr wrap="square" rtlCol="0" anchor="ctr" anchorCtr="0">
            <a:noAutofit/>
          </a:bodyPr>
          <a:lstStyle/>
          <a:p>
            <a:r>
              <a:rPr lang="en-US" sz="1300" b="1" cap="small">
                <a:solidFill>
                  <a:schemeClr val="bg2"/>
                </a:solidFill>
              </a:rPr>
              <a:t>AS Methodology </a:t>
            </a:r>
          </a:p>
          <a:p>
            <a:r>
              <a:rPr lang="en-US" sz="1300" b="1" cap="small">
                <a:solidFill>
                  <a:schemeClr val="bg2"/>
                </a:solidFill>
              </a:rPr>
              <a:t>Approval</a:t>
            </a:r>
          </a:p>
        </p:txBody>
      </p:sp>
      <p:cxnSp>
        <p:nvCxnSpPr>
          <p:cNvPr id="29" name="Straight Connector 28">
            <a:extLst>
              <a:ext uri="{FF2B5EF4-FFF2-40B4-BE49-F238E27FC236}">
                <a16:creationId xmlns:a16="http://schemas.microsoft.com/office/drawing/2014/main" id="{92AA1909-9E60-38C0-EF50-B3AAF8E07861}"/>
              </a:ext>
            </a:extLst>
          </p:cNvPr>
          <p:cNvCxnSpPr>
            <a:cxnSpLocks/>
          </p:cNvCxnSpPr>
          <p:nvPr/>
        </p:nvCxnSpPr>
        <p:spPr>
          <a:xfrm>
            <a:off x="0" y="3588098"/>
            <a:ext cx="907692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8A15141-35B4-E848-0EDE-828AC7C6387B}"/>
              </a:ext>
            </a:extLst>
          </p:cNvPr>
          <p:cNvCxnSpPr>
            <a:cxnSpLocks/>
          </p:cNvCxnSpPr>
          <p:nvPr/>
        </p:nvCxnSpPr>
        <p:spPr>
          <a:xfrm>
            <a:off x="6952522" y="1520451"/>
            <a:ext cx="0" cy="3887691"/>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8181B81-9BA0-1F96-AB69-665087E446D1}"/>
              </a:ext>
            </a:extLst>
          </p:cNvPr>
          <p:cNvCxnSpPr>
            <a:cxnSpLocks/>
          </p:cNvCxnSpPr>
          <p:nvPr/>
        </p:nvCxnSpPr>
        <p:spPr>
          <a:xfrm>
            <a:off x="1412237" y="1674928"/>
            <a:ext cx="0" cy="3584258"/>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2A9B062-EF65-2486-8BA5-7CDD1C0EE42F}"/>
              </a:ext>
            </a:extLst>
          </p:cNvPr>
          <p:cNvCxnSpPr>
            <a:cxnSpLocks/>
          </p:cNvCxnSpPr>
          <p:nvPr/>
        </p:nvCxnSpPr>
        <p:spPr>
          <a:xfrm>
            <a:off x="4806534" y="1507552"/>
            <a:ext cx="0" cy="3894574"/>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0FA0DF9-376E-A1B7-0341-D925C9827668}"/>
              </a:ext>
            </a:extLst>
          </p:cNvPr>
          <p:cNvCxnSpPr>
            <a:cxnSpLocks/>
          </p:cNvCxnSpPr>
          <p:nvPr/>
        </p:nvCxnSpPr>
        <p:spPr>
          <a:xfrm>
            <a:off x="17080" y="3021828"/>
            <a:ext cx="9059848"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Arrow: Chevron 42">
            <a:extLst>
              <a:ext uri="{FF2B5EF4-FFF2-40B4-BE49-F238E27FC236}">
                <a16:creationId xmlns:a16="http://schemas.microsoft.com/office/drawing/2014/main" id="{68B58752-73D5-A714-4EB7-3CF5E746CFD5}"/>
              </a:ext>
            </a:extLst>
          </p:cNvPr>
          <p:cNvSpPr/>
          <p:nvPr/>
        </p:nvSpPr>
        <p:spPr>
          <a:xfrm>
            <a:off x="1412241" y="1758356"/>
            <a:ext cx="3102576" cy="294030"/>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Current Market</a:t>
            </a:r>
          </a:p>
        </p:txBody>
      </p:sp>
      <p:sp>
        <p:nvSpPr>
          <p:cNvPr id="44" name="Arrow: Chevron 43">
            <a:extLst>
              <a:ext uri="{FF2B5EF4-FFF2-40B4-BE49-F238E27FC236}">
                <a16:creationId xmlns:a16="http://schemas.microsoft.com/office/drawing/2014/main" id="{854063B9-C767-1DB0-5776-1FACBDB22AB5}"/>
              </a:ext>
            </a:extLst>
          </p:cNvPr>
          <p:cNvSpPr/>
          <p:nvPr/>
        </p:nvSpPr>
        <p:spPr>
          <a:xfrm>
            <a:off x="4520920" y="1760675"/>
            <a:ext cx="844669" cy="296234"/>
          </a:xfrm>
          <a:prstGeom prst="chevron">
            <a:avLst>
              <a:gd name="adj" fmla="val 0"/>
            </a:avLst>
          </a:prstGeom>
          <a:pattFill prst="pct75">
            <a:fgClr>
              <a:srgbClr val="587593"/>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bg2"/>
                </a:solidFill>
              </a:rPr>
              <a:t>?</a:t>
            </a:r>
          </a:p>
        </p:txBody>
      </p:sp>
      <p:sp>
        <p:nvSpPr>
          <p:cNvPr id="45" name="Arrow: Chevron 44">
            <a:extLst>
              <a:ext uri="{FF2B5EF4-FFF2-40B4-BE49-F238E27FC236}">
                <a16:creationId xmlns:a16="http://schemas.microsoft.com/office/drawing/2014/main" id="{BBA93960-753C-8528-4691-E11B8425FD1B}"/>
              </a:ext>
            </a:extLst>
          </p:cNvPr>
          <p:cNvSpPr/>
          <p:nvPr/>
        </p:nvSpPr>
        <p:spPr>
          <a:xfrm>
            <a:off x="5375018" y="1762030"/>
            <a:ext cx="3701912" cy="296234"/>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cap="all"/>
              <a:t>RTC+B</a:t>
            </a:r>
          </a:p>
        </p:txBody>
      </p:sp>
      <p:sp>
        <p:nvSpPr>
          <p:cNvPr id="47" name="Arrow: Chevron 46">
            <a:extLst>
              <a:ext uri="{FF2B5EF4-FFF2-40B4-BE49-F238E27FC236}">
                <a16:creationId xmlns:a16="http://schemas.microsoft.com/office/drawing/2014/main" id="{5C5C969E-E914-C74C-51E3-5FFAF18B6362}"/>
              </a:ext>
            </a:extLst>
          </p:cNvPr>
          <p:cNvSpPr/>
          <p:nvPr/>
        </p:nvSpPr>
        <p:spPr>
          <a:xfrm>
            <a:off x="2177555" y="2238789"/>
            <a:ext cx="2112940" cy="381254"/>
          </a:xfrm>
          <a:prstGeom prst="chevron">
            <a:avLst>
              <a:gd name="adj" fmla="val 0"/>
            </a:avLst>
          </a:prstGeom>
          <a:solidFill>
            <a:schemeClr val="accent1"/>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“Annual” Full Statistical Analysis Tool Dev</a:t>
            </a:r>
          </a:p>
        </p:txBody>
      </p:sp>
      <p:sp>
        <p:nvSpPr>
          <p:cNvPr id="48" name="Arrow: Chevron 47">
            <a:extLst>
              <a:ext uri="{FF2B5EF4-FFF2-40B4-BE49-F238E27FC236}">
                <a16:creationId xmlns:a16="http://schemas.microsoft.com/office/drawing/2014/main" id="{DFFDB3CC-9458-19F3-1584-892184F3D26A}"/>
              </a:ext>
            </a:extLst>
          </p:cNvPr>
          <p:cNvSpPr/>
          <p:nvPr/>
        </p:nvSpPr>
        <p:spPr>
          <a:xfrm>
            <a:off x="3761231" y="2632404"/>
            <a:ext cx="2557959" cy="384048"/>
          </a:xfrm>
          <a:prstGeom prst="chevron">
            <a:avLst>
              <a:gd name="adj" fmla="val 0"/>
            </a:avLst>
          </a:prstGeom>
          <a:solidFill>
            <a:schemeClr val="accent1"/>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“Closer to Op Day” Dynamic AS Quantity Determination Tool Dev</a:t>
            </a:r>
          </a:p>
        </p:txBody>
      </p:sp>
      <p:sp>
        <p:nvSpPr>
          <p:cNvPr id="49" name="Arrow: Chevron 48">
            <a:extLst>
              <a:ext uri="{FF2B5EF4-FFF2-40B4-BE49-F238E27FC236}">
                <a16:creationId xmlns:a16="http://schemas.microsoft.com/office/drawing/2014/main" id="{07479BEC-CEBC-55CE-7220-AA9B8D395CE8}"/>
              </a:ext>
            </a:extLst>
          </p:cNvPr>
          <p:cNvSpPr/>
          <p:nvPr/>
        </p:nvSpPr>
        <p:spPr>
          <a:xfrm>
            <a:off x="2652856" y="3058788"/>
            <a:ext cx="1593606" cy="502026"/>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Policy/Criteria Development</a:t>
            </a:r>
          </a:p>
          <a:p>
            <a:pPr algn="ctr"/>
            <a:r>
              <a:rPr lang="en-US" sz="1100"/>
              <a:t> for “Annual”</a:t>
            </a:r>
          </a:p>
        </p:txBody>
      </p:sp>
      <p:sp>
        <p:nvSpPr>
          <p:cNvPr id="50" name="Arrow: Chevron 49">
            <a:extLst>
              <a:ext uri="{FF2B5EF4-FFF2-40B4-BE49-F238E27FC236}">
                <a16:creationId xmlns:a16="http://schemas.microsoft.com/office/drawing/2014/main" id="{32CBD8FD-6CB7-233D-41BB-EC1209686E3A}"/>
              </a:ext>
            </a:extLst>
          </p:cNvPr>
          <p:cNvSpPr/>
          <p:nvPr/>
        </p:nvSpPr>
        <p:spPr>
          <a:xfrm>
            <a:off x="4465068" y="3066446"/>
            <a:ext cx="1848454" cy="475887"/>
          </a:xfrm>
          <a:prstGeom prst="chevron">
            <a:avLst>
              <a:gd name="adj" fmla="val 0"/>
            </a:avLst>
          </a:prstGeom>
          <a:solidFill>
            <a:srgbClr val="587593"/>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Policy/Criteria </a:t>
            </a:r>
          </a:p>
          <a:p>
            <a:pPr algn="ctr"/>
            <a:r>
              <a:rPr lang="en-US" sz="1100"/>
              <a:t>Development </a:t>
            </a:r>
          </a:p>
          <a:p>
            <a:pPr algn="ctr"/>
            <a:r>
              <a:rPr lang="en-US" sz="1100"/>
              <a:t>for “Closer to Op Day”</a:t>
            </a:r>
          </a:p>
        </p:txBody>
      </p:sp>
      <p:sp>
        <p:nvSpPr>
          <p:cNvPr id="58" name="Diamond 57">
            <a:extLst>
              <a:ext uri="{FF2B5EF4-FFF2-40B4-BE49-F238E27FC236}">
                <a16:creationId xmlns:a16="http://schemas.microsoft.com/office/drawing/2014/main" id="{B40D63A6-1066-81D6-E8E9-66AE1FD52627}"/>
              </a:ext>
            </a:extLst>
          </p:cNvPr>
          <p:cNvSpPr/>
          <p:nvPr/>
        </p:nvSpPr>
        <p:spPr>
          <a:xfrm>
            <a:off x="6355414" y="3643895"/>
            <a:ext cx="660645" cy="544910"/>
          </a:xfrm>
          <a:prstGeom prst="diamond">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wrap="none" lIns="0" tIns="0" rIns="0" bIns="0" rtlCol="0" anchor="ctr"/>
          <a:lstStyle/>
          <a:p>
            <a:pPr algn="ctr"/>
            <a:r>
              <a:rPr lang="en-US" sz="900" b="1">
                <a:solidFill>
                  <a:schemeClr val="bg1"/>
                </a:solidFill>
              </a:rPr>
              <a:t>Approval</a:t>
            </a:r>
          </a:p>
        </p:txBody>
      </p:sp>
      <p:sp>
        <p:nvSpPr>
          <p:cNvPr id="60" name="Title 59">
            <a:extLst>
              <a:ext uri="{FF2B5EF4-FFF2-40B4-BE49-F238E27FC236}">
                <a16:creationId xmlns:a16="http://schemas.microsoft.com/office/drawing/2014/main" id="{F6AE8A76-3D05-7A6B-BF4F-0AD3D7F9EEFE}"/>
              </a:ext>
            </a:extLst>
          </p:cNvPr>
          <p:cNvSpPr>
            <a:spLocks noGrp="1"/>
          </p:cNvSpPr>
          <p:nvPr>
            <p:ph type="title"/>
          </p:nvPr>
        </p:nvSpPr>
        <p:spPr/>
        <p:txBody>
          <a:bodyPr/>
          <a:lstStyle/>
          <a:p>
            <a:r>
              <a:rPr lang="en-US" sz="2800"/>
              <a:t>AS Methodology Evolution Road Map</a:t>
            </a:r>
          </a:p>
        </p:txBody>
      </p:sp>
      <p:sp>
        <p:nvSpPr>
          <p:cNvPr id="24" name="Diamond 23">
            <a:extLst>
              <a:ext uri="{FF2B5EF4-FFF2-40B4-BE49-F238E27FC236}">
                <a16:creationId xmlns:a16="http://schemas.microsoft.com/office/drawing/2014/main" id="{D07A3837-DD9E-0ED9-710A-3FC047184257}"/>
              </a:ext>
            </a:extLst>
          </p:cNvPr>
          <p:cNvSpPr/>
          <p:nvPr/>
        </p:nvSpPr>
        <p:spPr>
          <a:xfrm>
            <a:off x="4197464" y="3646040"/>
            <a:ext cx="660645" cy="544910"/>
          </a:xfrm>
          <a:prstGeom prst="diamond">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wrap="none" lIns="0" tIns="0" rIns="0" bIns="0" rtlCol="0" anchor="ctr"/>
          <a:lstStyle/>
          <a:p>
            <a:pPr algn="ctr"/>
            <a:r>
              <a:rPr lang="en-US" sz="900" b="1">
                <a:solidFill>
                  <a:schemeClr val="bg1"/>
                </a:solidFill>
              </a:rPr>
              <a:t>Approval</a:t>
            </a:r>
          </a:p>
        </p:txBody>
      </p:sp>
      <p:sp>
        <p:nvSpPr>
          <p:cNvPr id="2" name="Diamond 1">
            <a:extLst>
              <a:ext uri="{FF2B5EF4-FFF2-40B4-BE49-F238E27FC236}">
                <a16:creationId xmlns:a16="http://schemas.microsoft.com/office/drawing/2014/main" id="{AA5D2FE0-EA02-9D37-97AA-C969366A02F5}"/>
              </a:ext>
            </a:extLst>
          </p:cNvPr>
          <p:cNvSpPr/>
          <p:nvPr/>
        </p:nvSpPr>
        <p:spPr>
          <a:xfrm>
            <a:off x="2053489" y="3665092"/>
            <a:ext cx="660645" cy="544910"/>
          </a:xfrm>
          <a:prstGeom prst="diamond">
            <a:avLst/>
          </a:prstGeom>
          <a:solidFill>
            <a:schemeClr val="accent3"/>
          </a:solidFill>
          <a:ln>
            <a:noFill/>
          </a:ln>
        </p:spPr>
        <p:style>
          <a:lnRef idx="2">
            <a:schemeClr val="accent3">
              <a:shade val="15000"/>
            </a:schemeClr>
          </a:lnRef>
          <a:fillRef idx="1">
            <a:schemeClr val="accent3"/>
          </a:fillRef>
          <a:effectRef idx="0">
            <a:schemeClr val="accent3"/>
          </a:effectRef>
          <a:fontRef idx="minor">
            <a:schemeClr val="lt1"/>
          </a:fontRef>
        </p:style>
        <p:txBody>
          <a:bodyPr wrap="none" lIns="0" tIns="0" rIns="0" bIns="0" rtlCol="0" anchor="ctr"/>
          <a:lstStyle/>
          <a:p>
            <a:pPr algn="ctr"/>
            <a:r>
              <a:rPr lang="en-US" sz="900" b="1">
                <a:solidFill>
                  <a:schemeClr val="bg1"/>
                </a:solidFill>
              </a:rPr>
              <a:t>Approval</a:t>
            </a:r>
          </a:p>
        </p:txBody>
      </p:sp>
      <p:sp>
        <p:nvSpPr>
          <p:cNvPr id="19" name="Rectangle 18">
            <a:extLst>
              <a:ext uri="{FF2B5EF4-FFF2-40B4-BE49-F238E27FC236}">
                <a16:creationId xmlns:a16="http://schemas.microsoft.com/office/drawing/2014/main" id="{6990E04A-B799-8326-5872-7E2AB2F97AB6}"/>
              </a:ext>
            </a:extLst>
          </p:cNvPr>
          <p:cNvSpPr/>
          <p:nvPr/>
        </p:nvSpPr>
        <p:spPr>
          <a:xfrm>
            <a:off x="1441639" y="4470795"/>
            <a:ext cx="1188448" cy="301747"/>
          </a:xfrm>
          <a:prstGeom prst="rect">
            <a:avLst/>
          </a:prstGeom>
          <a:ln w="12700" cap="rnd">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a:t>Statistical Annual AS          </a:t>
            </a:r>
          </a:p>
        </p:txBody>
      </p:sp>
      <p:sp>
        <p:nvSpPr>
          <p:cNvPr id="46" name="TextBox 45">
            <a:extLst>
              <a:ext uri="{FF2B5EF4-FFF2-40B4-BE49-F238E27FC236}">
                <a16:creationId xmlns:a16="http://schemas.microsoft.com/office/drawing/2014/main" id="{1C92091F-69F6-BC19-638C-ADFB1E4C8FED}"/>
              </a:ext>
            </a:extLst>
          </p:cNvPr>
          <p:cNvSpPr txBox="1"/>
          <p:nvPr/>
        </p:nvSpPr>
        <p:spPr>
          <a:xfrm>
            <a:off x="3047790" y="5493422"/>
            <a:ext cx="486030" cy="253916"/>
          </a:xfrm>
          <a:prstGeom prst="rect">
            <a:avLst/>
          </a:prstGeom>
          <a:noFill/>
        </p:spPr>
        <p:txBody>
          <a:bodyPr wrap="square" rtlCol="0">
            <a:spAutoFit/>
          </a:bodyPr>
          <a:lstStyle/>
          <a:p>
            <a:r>
              <a:rPr lang="en-US" sz="1050" b="1"/>
              <a:t>Q2</a:t>
            </a:r>
          </a:p>
        </p:txBody>
      </p:sp>
      <p:sp>
        <p:nvSpPr>
          <p:cNvPr id="52" name="TextBox 51">
            <a:extLst>
              <a:ext uri="{FF2B5EF4-FFF2-40B4-BE49-F238E27FC236}">
                <a16:creationId xmlns:a16="http://schemas.microsoft.com/office/drawing/2014/main" id="{8B439E5D-6CCE-2426-3888-6E316D91ED17}"/>
              </a:ext>
            </a:extLst>
          </p:cNvPr>
          <p:cNvSpPr txBox="1"/>
          <p:nvPr/>
        </p:nvSpPr>
        <p:spPr>
          <a:xfrm>
            <a:off x="3588427" y="5506366"/>
            <a:ext cx="486030" cy="253916"/>
          </a:xfrm>
          <a:prstGeom prst="rect">
            <a:avLst/>
          </a:prstGeom>
          <a:noFill/>
        </p:spPr>
        <p:txBody>
          <a:bodyPr wrap="square" rtlCol="0">
            <a:spAutoFit/>
          </a:bodyPr>
          <a:lstStyle/>
          <a:p>
            <a:r>
              <a:rPr lang="en-US" sz="1050" b="1"/>
              <a:t>Q3</a:t>
            </a:r>
          </a:p>
        </p:txBody>
      </p:sp>
      <p:sp>
        <p:nvSpPr>
          <p:cNvPr id="53" name="TextBox 52">
            <a:extLst>
              <a:ext uri="{FF2B5EF4-FFF2-40B4-BE49-F238E27FC236}">
                <a16:creationId xmlns:a16="http://schemas.microsoft.com/office/drawing/2014/main" id="{0E7ED9F8-CECC-DD8E-0CA3-32793155C19C}"/>
              </a:ext>
            </a:extLst>
          </p:cNvPr>
          <p:cNvSpPr txBox="1"/>
          <p:nvPr/>
        </p:nvSpPr>
        <p:spPr>
          <a:xfrm>
            <a:off x="4052252" y="5523498"/>
            <a:ext cx="486030" cy="253916"/>
          </a:xfrm>
          <a:prstGeom prst="rect">
            <a:avLst/>
          </a:prstGeom>
          <a:noFill/>
        </p:spPr>
        <p:txBody>
          <a:bodyPr wrap="square" rtlCol="0">
            <a:spAutoFit/>
          </a:bodyPr>
          <a:lstStyle/>
          <a:p>
            <a:r>
              <a:rPr lang="en-US" sz="1050" b="1"/>
              <a:t>Q4</a:t>
            </a:r>
          </a:p>
        </p:txBody>
      </p:sp>
      <p:sp>
        <p:nvSpPr>
          <p:cNvPr id="54" name="TextBox 53">
            <a:extLst>
              <a:ext uri="{FF2B5EF4-FFF2-40B4-BE49-F238E27FC236}">
                <a16:creationId xmlns:a16="http://schemas.microsoft.com/office/drawing/2014/main" id="{34060D67-015E-C79B-19EB-3B9F60C64E5C}"/>
              </a:ext>
            </a:extLst>
          </p:cNvPr>
          <p:cNvSpPr txBox="1"/>
          <p:nvPr/>
        </p:nvSpPr>
        <p:spPr>
          <a:xfrm>
            <a:off x="5130811" y="5393495"/>
            <a:ext cx="776193" cy="253916"/>
          </a:xfrm>
          <a:prstGeom prst="rect">
            <a:avLst/>
          </a:prstGeom>
          <a:noFill/>
        </p:spPr>
        <p:txBody>
          <a:bodyPr wrap="square" rtlCol="0">
            <a:spAutoFit/>
          </a:bodyPr>
          <a:lstStyle/>
          <a:p>
            <a:r>
              <a:rPr lang="en-US" sz="1050" b="1"/>
              <a:t>Q2</a:t>
            </a:r>
          </a:p>
        </p:txBody>
      </p:sp>
      <p:sp>
        <p:nvSpPr>
          <p:cNvPr id="55" name="TextBox 54">
            <a:extLst>
              <a:ext uri="{FF2B5EF4-FFF2-40B4-BE49-F238E27FC236}">
                <a16:creationId xmlns:a16="http://schemas.microsoft.com/office/drawing/2014/main" id="{70C5AA76-C98F-4A38-CFFA-951F90A06BC8}"/>
              </a:ext>
            </a:extLst>
          </p:cNvPr>
          <p:cNvSpPr txBox="1"/>
          <p:nvPr/>
        </p:nvSpPr>
        <p:spPr>
          <a:xfrm>
            <a:off x="5671448" y="5406439"/>
            <a:ext cx="776193" cy="253916"/>
          </a:xfrm>
          <a:prstGeom prst="rect">
            <a:avLst/>
          </a:prstGeom>
          <a:noFill/>
        </p:spPr>
        <p:txBody>
          <a:bodyPr wrap="square" rtlCol="0">
            <a:spAutoFit/>
          </a:bodyPr>
          <a:lstStyle/>
          <a:p>
            <a:r>
              <a:rPr lang="en-US" sz="1050" b="1"/>
              <a:t>Q3</a:t>
            </a:r>
          </a:p>
        </p:txBody>
      </p:sp>
      <p:sp>
        <p:nvSpPr>
          <p:cNvPr id="56" name="TextBox 55">
            <a:extLst>
              <a:ext uri="{FF2B5EF4-FFF2-40B4-BE49-F238E27FC236}">
                <a16:creationId xmlns:a16="http://schemas.microsoft.com/office/drawing/2014/main" id="{2773EFB7-9F11-2A5A-B2C2-52C114ACD888}"/>
              </a:ext>
            </a:extLst>
          </p:cNvPr>
          <p:cNvSpPr txBox="1"/>
          <p:nvPr/>
        </p:nvSpPr>
        <p:spPr>
          <a:xfrm>
            <a:off x="6175568" y="5413424"/>
            <a:ext cx="776193" cy="253916"/>
          </a:xfrm>
          <a:prstGeom prst="rect">
            <a:avLst/>
          </a:prstGeom>
          <a:noFill/>
        </p:spPr>
        <p:txBody>
          <a:bodyPr wrap="square" rtlCol="0">
            <a:spAutoFit/>
          </a:bodyPr>
          <a:lstStyle/>
          <a:p>
            <a:r>
              <a:rPr lang="en-US" sz="1050" b="1"/>
              <a:t>Q4</a:t>
            </a:r>
          </a:p>
        </p:txBody>
      </p:sp>
      <p:sp>
        <p:nvSpPr>
          <p:cNvPr id="57" name="TextBox 56">
            <a:extLst>
              <a:ext uri="{FF2B5EF4-FFF2-40B4-BE49-F238E27FC236}">
                <a16:creationId xmlns:a16="http://schemas.microsoft.com/office/drawing/2014/main" id="{95926051-4A67-98AA-4FD9-3A4D246171E8}"/>
              </a:ext>
            </a:extLst>
          </p:cNvPr>
          <p:cNvSpPr txBox="1"/>
          <p:nvPr/>
        </p:nvSpPr>
        <p:spPr>
          <a:xfrm>
            <a:off x="7335190" y="5391864"/>
            <a:ext cx="486030" cy="253916"/>
          </a:xfrm>
          <a:prstGeom prst="rect">
            <a:avLst/>
          </a:prstGeom>
          <a:noFill/>
        </p:spPr>
        <p:txBody>
          <a:bodyPr wrap="square" rtlCol="0">
            <a:spAutoFit/>
          </a:bodyPr>
          <a:lstStyle/>
          <a:p>
            <a:r>
              <a:rPr lang="en-US" sz="1050" b="1"/>
              <a:t>Q2</a:t>
            </a:r>
          </a:p>
        </p:txBody>
      </p:sp>
      <p:sp>
        <p:nvSpPr>
          <p:cNvPr id="59" name="TextBox 58">
            <a:extLst>
              <a:ext uri="{FF2B5EF4-FFF2-40B4-BE49-F238E27FC236}">
                <a16:creationId xmlns:a16="http://schemas.microsoft.com/office/drawing/2014/main" id="{8B3C12C9-8D75-B94A-8217-C4E2508928AB}"/>
              </a:ext>
            </a:extLst>
          </p:cNvPr>
          <p:cNvSpPr txBox="1"/>
          <p:nvPr/>
        </p:nvSpPr>
        <p:spPr>
          <a:xfrm>
            <a:off x="7875827" y="5404808"/>
            <a:ext cx="486030" cy="253916"/>
          </a:xfrm>
          <a:prstGeom prst="rect">
            <a:avLst/>
          </a:prstGeom>
          <a:noFill/>
        </p:spPr>
        <p:txBody>
          <a:bodyPr wrap="square" rtlCol="0">
            <a:spAutoFit/>
          </a:bodyPr>
          <a:lstStyle/>
          <a:p>
            <a:r>
              <a:rPr lang="en-US" sz="1050" b="1"/>
              <a:t>Q3</a:t>
            </a:r>
          </a:p>
        </p:txBody>
      </p:sp>
      <p:sp>
        <p:nvSpPr>
          <p:cNvPr id="61" name="TextBox 60">
            <a:extLst>
              <a:ext uri="{FF2B5EF4-FFF2-40B4-BE49-F238E27FC236}">
                <a16:creationId xmlns:a16="http://schemas.microsoft.com/office/drawing/2014/main" id="{714C554B-B716-C2FE-EA27-1CC2EFB27CC0}"/>
              </a:ext>
            </a:extLst>
          </p:cNvPr>
          <p:cNvSpPr txBox="1"/>
          <p:nvPr/>
        </p:nvSpPr>
        <p:spPr>
          <a:xfrm>
            <a:off x="8375028" y="5400525"/>
            <a:ext cx="486030" cy="253916"/>
          </a:xfrm>
          <a:prstGeom prst="rect">
            <a:avLst/>
          </a:prstGeom>
          <a:noFill/>
        </p:spPr>
        <p:txBody>
          <a:bodyPr wrap="square" rtlCol="0">
            <a:spAutoFit/>
          </a:bodyPr>
          <a:lstStyle/>
          <a:p>
            <a:r>
              <a:rPr lang="en-US" sz="1050" b="1"/>
              <a:t>Q4</a:t>
            </a:r>
          </a:p>
        </p:txBody>
      </p:sp>
      <p:sp>
        <p:nvSpPr>
          <p:cNvPr id="64" name="TextBox 63">
            <a:extLst>
              <a:ext uri="{FF2B5EF4-FFF2-40B4-BE49-F238E27FC236}">
                <a16:creationId xmlns:a16="http://schemas.microsoft.com/office/drawing/2014/main" id="{52394BBD-C6A3-4728-A74C-9F702D35A3C3}"/>
              </a:ext>
            </a:extLst>
          </p:cNvPr>
          <p:cNvSpPr txBox="1"/>
          <p:nvPr/>
        </p:nvSpPr>
        <p:spPr>
          <a:xfrm>
            <a:off x="1514269" y="5506366"/>
            <a:ext cx="486030" cy="253916"/>
          </a:xfrm>
          <a:prstGeom prst="rect">
            <a:avLst/>
          </a:prstGeom>
          <a:noFill/>
        </p:spPr>
        <p:txBody>
          <a:bodyPr wrap="square" rtlCol="0">
            <a:spAutoFit/>
          </a:bodyPr>
          <a:lstStyle/>
          <a:p>
            <a:r>
              <a:rPr lang="en-US" sz="1050" b="1"/>
              <a:t>Q3</a:t>
            </a:r>
          </a:p>
        </p:txBody>
      </p:sp>
      <p:sp>
        <p:nvSpPr>
          <p:cNvPr id="65" name="TextBox 64">
            <a:extLst>
              <a:ext uri="{FF2B5EF4-FFF2-40B4-BE49-F238E27FC236}">
                <a16:creationId xmlns:a16="http://schemas.microsoft.com/office/drawing/2014/main" id="{4749609B-43BB-44C8-1665-5FEBB84A0CA1}"/>
              </a:ext>
            </a:extLst>
          </p:cNvPr>
          <p:cNvSpPr txBox="1"/>
          <p:nvPr/>
        </p:nvSpPr>
        <p:spPr>
          <a:xfrm>
            <a:off x="2037714" y="5506366"/>
            <a:ext cx="486030" cy="253916"/>
          </a:xfrm>
          <a:prstGeom prst="rect">
            <a:avLst/>
          </a:prstGeom>
          <a:noFill/>
        </p:spPr>
        <p:txBody>
          <a:bodyPr wrap="square" rtlCol="0">
            <a:spAutoFit/>
          </a:bodyPr>
          <a:lstStyle/>
          <a:p>
            <a:r>
              <a:rPr lang="en-US" sz="1050" b="1"/>
              <a:t>Q4</a:t>
            </a:r>
          </a:p>
        </p:txBody>
      </p:sp>
      <p:sp>
        <p:nvSpPr>
          <p:cNvPr id="66" name="Star: 5 Points 65">
            <a:extLst>
              <a:ext uri="{FF2B5EF4-FFF2-40B4-BE49-F238E27FC236}">
                <a16:creationId xmlns:a16="http://schemas.microsoft.com/office/drawing/2014/main" id="{6069FE7C-6B37-2238-E3D4-DE7533730DE2}"/>
              </a:ext>
            </a:extLst>
          </p:cNvPr>
          <p:cNvSpPr/>
          <p:nvPr/>
        </p:nvSpPr>
        <p:spPr>
          <a:xfrm>
            <a:off x="1875529" y="5402126"/>
            <a:ext cx="252696" cy="269325"/>
          </a:xfrm>
          <a:prstGeom prst="star5">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Chevron 66">
            <a:extLst>
              <a:ext uri="{FF2B5EF4-FFF2-40B4-BE49-F238E27FC236}">
                <a16:creationId xmlns:a16="http://schemas.microsoft.com/office/drawing/2014/main" id="{9AC2121A-2468-DA0C-0CEA-B2E5223C5027}"/>
              </a:ext>
            </a:extLst>
          </p:cNvPr>
          <p:cNvSpPr/>
          <p:nvPr/>
        </p:nvSpPr>
        <p:spPr>
          <a:xfrm>
            <a:off x="1412237" y="2611729"/>
            <a:ext cx="790127" cy="384048"/>
          </a:xfrm>
          <a:prstGeom prst="chevron">
            <a:avLst>
              <a:gd name="adj" fmla="val 0"/>
            </a:avLst>
          </a:prstGeom>
          <a:solidFill>
            <a:schemeClr val="accent2">
              <a:lumMod val="75000"/>
            </a:schemeClr>
          </a:solid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t>Current Approach</a:t>
            </a:r>
          </a:p>
        </p:txBody>
      </p:sp>
      <p:sp>
        <p:nvSpPr>
          <p:cNvPr id="68" name="TextBox 67">
            <a:extLst>
              <a:ext uri="{FF2B5EF4-FFF2-40B4-BE49-F238E27FC236}">
                <a16:creationId xmlns:a16="http://schemas.microsoft.com/office/drawing/2014/main" id="{961CBFCE-BBA0-3F8A-7422-2D74CA7132F1}"/>
              </a:ext>
            </a:extLst>
          </p:cNvPr>
          <p:cNvSpPr txBox="1"/>
          <p:nvPr/>
        </p:nvSpPr>
        <p:spPr>
          <a:xfrm>
            <a:off x="1675736" y="5697069"/>
            <a:ext cx="612959" cy="553998"/>
          </a:xfrm>
          <a:prstGeom prst="rect">
            <a:avLst/>
          </a:prstGeom>
          <a:solidFill>
            <a:schemeClr val="accent1">
              <a:lumMod val="60000"/>
              <a:lumOff val="40000"/>
            </a:schemeClr>
          </a:solidFill>
        </p:spPr>
        <p:txBody>
          <a:bodyPr wrap="square" rtlCol="0">
            <a:spAutoFit/>
          </a:bodyPr>
          <a:lstStyle/>
          <a:p>
            <a:pPr algn="ctr"/>
            <a:r>
              <a:rPr lang="en-US" sz="1000" b="1"/>
              <a:t>Shared with Market</a:t>
            </a:r>
          </a:p>
        </p:txBody>
      </p:sp>
      <p:sp>
        <p:nvSpPr>
          <p:cNvPr id="13" name="Star: 5 Points 12">
            <a:extLst>
              <a:ext uri="{FF2B5EF4-FFF2-40B4-BE49-F238E27FC236}">
                <a16:creationId xmlns:a16="http://schemas.microsoft.com/office/drawing/2014/main" id="{2BC136A3-720A-36FC-2781-2CBC33976C22}"/>
              </a:ext>
            </a:extLst>
          </p:cNvPr>
          <p:cNvSpPr/>
          <p:nvPr/>
        </p:nvSpPr>
        <p:spPr>
          <a:xfrm>
            <a:off x="3350270" y="5362653"/>
            <a:ext cx="252696" cy="269325"/>
          </a:xfrm>
          <a:prstGeom prst="star5">
            <a:avLst/>
          </a:prstGeom>
          <a:solidFill>
            <a:schemeClr val="accent6">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752B8F7-8F41-9207-9A4A-834D93FA8DB0}"/>
              </a:ext>
            </a:extLst>
          </p:cNvPr>
          <p:cNvSpPr txBox="1"/>
          <p:nvPr/>
        </p:nvSpPr>
        <p:spPr>
          <a:xfrm>
            <a:off x="3178330" y="5725274"/>
            <a:ext cx="612959" cy="553998"/>
          </a:xfrm>
          <a:prstGeom prst="rect">
            <a:avLst/>
          </a:prstGeom>
          <a:solidFill>
            <a:schemeClr val="accent1">
              <a:lumMod val="60000"/>
              <a:lumOff val="40000"/>
            </a:schemeClr>
          </a:solidFill>
        </p:spPr>
        <p:txBody>
          <a:bodyPr wrap="square" rtlCol="0">
            <a:spAutoFit/>
          </a:bodyPr>
          <a:lstStyle/>
          <a:p>
            <a:pPr algn="ctr"/>
            <a:r>
              <a:rPr lang="en-US" sz="1000" b="1"/>
              <a:t>You are Here</a:t>
            </a:r>
          </a:p>
        </p:txBody>
      </p:sp>
    </p:spTree>
    <p:extLst>
      <p:ext uri="{BB962C8B-B14F-4D97-AF65-F5344CB8AC3E}">
        <p14:creationId xmlns:p14="http://schemas.microsoft.com/office/powerpoint/2010/main" val="2556243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654BF-02EA-7C6C-4879-47D907B09068}"/>
              </a:ext>
            </a:extLst>
          </p:cNvPr>
          <p:cNvSpPr>
            <a:spLocks noGrp="1"/>
          </p:cNvSpPr>
          <p:nvPr>
            <p:ph type="title"/>
          </p:nvPr>
        </p:nvSpPr>
        <p:spPr/>
        <p:txBody>
          <a:bodyPr/>
          <a:lstStyle/>
          <a:p>
            <a:r>
              <a:rPr lang="en-US" sz="2800"/>
              <a:t>Recap: Full Statistical Analysis </a:t>
            </a:r>
            <a:r>
              <a:rPr lang="en-US" sz="2800">
                <a:solidFill>
                  <a:schemeClr val="accent6"/>
                </a:solidFill>
              </a:rPr>
              <a:t>OPEN</a:t>
            </a:r>
            <a:r>
              <a:rPr lang="en-US" sz="2800"/>
              <a:t> Questions</a:t>
            </a:r>
          </a:p>
        </p:txBody>
      </p:sp>
      <p:sp>
        <p:nvSpPr>
          <p:cNvPr id="3" name="Content Placeholder 2">
            <a:extLst>
              <a:ext uri="{FF2B5EF4-FFF2-40B4-BE49-F238E27FC236}">
                <a16:creationId xmlns:a16="http://schemas.microsoft.com/office/drawing/2014/main" id="{C2C7C62E-1719-3429-7BEA-ECBE3D6D947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BE8B3B6-4616-4D68-7AAA-BC9318D14ACC}"/>
              </a:ext>
            </a:extLst>
          </p:cNvPr>
          <p:cNvSpPr>
            <a:spLocks noGrp="1"/>
          </p:cNvSpPr>
          <p:nvPr>
            <p:ph type="sldNum" sz="quarter" idx="4"/>
          </p:nvPr>
        </p:nvSpPr>
        <p:spPr/>
        <p:txBody>
          <a:bodyPr/>
          <a:lstStyle/>
          <a:p>
            <a:fld id="{1D93BD3E-1E9A-4970-A6F7-E7AC52762E0C}" type="slidenum">
              <a:rPr lang="en-US" smtClean="0"/>
              <a:pPr/>
              <a:t>35</a:t>
            </a:fld>
            <a:endParaRPr lang="en-US"/>
          </a:p>
        </p:txBody>
      </p:sp>
      <p:graphicFrame>
        <p:nvGraphicFramePr>
          <p:cNvPr id="5" name="Table 5">
            <a:extLst>
              <a:ext uri="{FF2B5EF4-FFF2-40B4-BE49-F238E27FC236}">
                <a16:creationId xmlns:a16="http://schemas.microsoft.com/office/drawing/2014/main" id="{2EED7C3D-280E-5E4D-CCE3-4A521D9E318F}"/>
              </a:ext>
            </a:extLst>
          </p:cNvPr>
          <p:cNvGraphicFramePr>
            <a:graphicFrameLocks noGrp="1"/>
          </p:cNvGraphicFramePr>
          <p:nvPr/>
        </p:nvGraphicFramePr>
        <p:xfrm>
          <a:off x="249936" y="855406"/>
          <a:ext cx="8686800" cy="4575181"/>
        </p:xfrm>
        <a:graphic>
          <a:graphicData uri="http://schemas.openxmlformats.org/drawingml/2006/table">
            <a:tbl>
              <a:tblPr bandRow="1">
                <a:tableStyleId>{5C22544A-7EE6-4342-B048-85BDC9FD1C3A}</a:tableStyleId>
              </a:tblPr>
              <a:tblGrid>
                <a:gridCol w="3657600">
                  <a:extLst>
                    <a:ext uri="{9D8B030D-6E8A-4147-A177-3AD203B41FA5}">
                      <a16:colId xmlns:a16="http://schemas.microsoft.com/office/drawing/2014/main" val="4034910984"/>
                    </a:ext>
                  </a:extLst>
                </a:gridCol>
                <a:gridCol w="5029200">
                  <a:extLst>
                    <a:ext uri="{9D8B030D-6E8A-4147-A177-3AD203B41FA5}">
                      <a16:colId xmlns:a16="http://schemas.microsoft.com/office/drawing/2014/main" val="3811440896"/>
                    </a:ext>
                  </a:extLst>
                </a:gridCol>
              </a:tblGrid>
              <a:tr h="399421">
                <a:tc>
                  <a:txBody>
                    <a:bodyPr/>
                    <a:lstStyle/>
                    <a:p>
                      <a:pPr marL="0" indent="0">
                        <a:buFont typeface="Arial" panose="020B0604020202020204" pitchFamily="34" charset="0"/>
                        <a:buNone/>
                        <a:tabLst>
                          <a:tab pos="171450" algn="l"/>
                        </a:tabLst>
                      </a:pPr>
                      <a:r>
                        <a:rPr lang="en-US" sz="1000" kern="1200">
                          <a:solidFill>
                            <a:schemeClr val="dk1"/>
                          </a:solidFill>
                          <a:effectLst/>
                          <a:latin typeface="+mn-lt"/>
                          <a:ea typeface="+mn-ea"/>
                          <a:cs typeface="+mn-cs"/>
                        </a:rPr>
                        <a:t>How should the </a:t>
                      </a:r>
                      <a:r>
                        <a:rPr lang="en-US" sz="1000" kern="1200">
                          <a:solidFill>
                            <a:schemeClr val="accent6"/>
                          </a:solidFill>
                          <a:effectLst/>
                          <a:latin typeface="+mn-lt"/>
                          <a:ea typeface="+mn-ea"/>
                          <a:cs typeface="+mn-cs"/>
                        </a:rPr>
                        <a:t>available headroom/capacity </a:t>
                      </a:r>
                      <a:r>
                        <a:rPr lang="en-US" sz="1000" kern="1200">
                          <a:solidFill>
                            <a:schemeClr val="dk1"/>
                          </a:solidFill>
                          <a:effectLst/>
                          <a:latin typeface="+mn-lt"/>
                          <a:ea typeface="+mn-ea"/>
                          <a:cs typeface="+mn-cs"/>
                        </a:rPr>
                        <a:t>that is not providing AS be accounted in this analysis? </a:t>
                      </a:r>
                    </a:p>
                  </a:txBody>
                  <a:tcPr/>
                </a:tc>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For example, weather forecast errors typically cause corresponding errors in load, wind, and solar forecasts, but are generator trips correlated to forecast errors, also?</a:t>
                      </a:r>
                    </a:p>
                    <a:p>
                      <a:pPr marL="0" indent="0">
                        <a:buFont typeface="Arial" panose="020B0604020202020204" pitchFamily="34" charset="0"/>
                        <a:buNone/>
                      </a:pPr>
                      <a:r>
                        <a:rPr lang="en-US" sz="1000" kern="1200">
                          <a:solidFill>
                            <a:schemeClr val="dk1"/>
                          </a:solidFill>
                          <a:effectLst/>
                          <a:latin typeface="+mn-lt"/>
                          <a:ea typeface="+mn-ea"/>
                          <a:cs typeface="+mn-cs"/>
                        </a:rPr>
                        <a:t>Further, should </a:t>
                      </a:r>
                      <a:r>
                        <a:rPr lang="en-US" sz="1000" b="1" kern="1200">
                          <a:solidFill>
                            <a:schemeClr val="tx1"/>
                          </a:solidFill>
                          <a:effectLst/>
                          <a:latin typeface="+mn-lt"/>
                          <a:ea typeface="+mn-ea"/>
                          <a:cs typeface="+mn-cs"/>
                        </a:rPr>
                        <a:t>historic headroom capacity </a:t>
                      </a:r>
                      <a:r>
                        <a:rPr lang="en-US" sz="1000" kern="1200">
                          <a:solidFill>
                            <a:schemeClr val="dk1"/>
                          </a:solidFill>
                          <a:effectLst/>
                          <a:latin typeface="+mn-lt"/>
                          <a:ea typeface="+mn-ea"/>
                          <a:cs typeface="+mn-cs"/>
                        </a:rPr>
                        <a:t>be accounted for in this analysis? If so, is the historic headroom capacity of the online generation fleet correlated to other factors? </a:t>
                      </a:r>
                      <a:endParaRPr lang="en-US" sz="1000"/>
                    </a:p>
                  </a:txBody>
                  <a:tcPr/>
                </a:tc>
                <a:extLst>
                  <a:ext uri="{0D108BD9-81ED-4DB2-BD59-A6C34878D82A}">
                    <a16:rowId xmlns:a16="http://schemas.microsoft.com/office/drawing/2014/main" val="1716414623"/>
                  </a:ext>
                </a:extLst>
              </a:tr>
              <a:tr h="399421">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How should increases in variability and uncertainty </a:t>
                      </a:r>
                      <a:r>
                        <a:rPr lang="en-US" sz="1000" b="0" kern="1200">
                          <a:solidFill>
                            <a:schemeClr val="accent6"/>
                          </a:solidFill>
                          <a:effectLst/>
                          <a:latin typeface="+mn-lt"/>
                          <a:ea typeface="+mn-ea"/>
                          <a:cs typeface="+mn-cs"/>
                        </a:rPr>
                        <a:t>due to wind, solar, and load growth</a:t>
                      </a:r>
                      <a:r>
                        <a:rPr lang="en-US" sz="1000" kern="1200">
                          <a:solidFill>
                            <a:schemeClr val="dk1"/>
                          </a:solidFill>
                          <a:effectLst/>
                          <a:latin typeface="+mn-lt"/>
                          <a:ea typeface="+mn-ea"/>
                          <a:cs typeface="+mn-cs"/>
                        </a:rPr>
                        <a:t>, as well as future changes in generator commitment patterns be accounted for in the methodology?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Historically, as the Intermittent Renewable Resource (IRR) fleet’s installed capacity has increased, both variability and uncertainty in net load have increased, and relying on historic error alone may not sufficient.</a:t>
                      </a:r>
                      <a:endParaRPr lang="en-US" sz="1000"/>
                    </a:p>
                  </a:txBody>
                  <a:tcPr/>
                </a:tc>
                <a:extLst>
                  <a:ext uri="{0D108BD9-81ED-4DB2-BD59-A6C34878D82A}">
                    <a16:rowId xmlns:a16="http://schemas.microsoft.com/office/drawing/2014/main" val="1825921964"/>
                  </a:ext>
                </a:extLst>
              </a:tr>
              <a:tr h="399421">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What </a:t>
                      </a:r>
                      <a:r>
                        <a:rPr lang="en-US" sz="1000" b="1" kern="1200">
                          <a:solidFill>
                            <a:schemeClr val="accent6"/>
                          </a:solidFill>
                          <a:effectLst/>
                          <a:latin typeface="+mn-lt"/>
                          <a:ea typeface="+mn-ea"/>
                          <a:cs typeface="+mn-cs"/>
                        </a:rPr>
                        <a:t>event/criteria </a:t>
                      </a:r>
                      <a:r>
                        <a:rPr lang="en-US" sz="1000" kern="1200">
                          <a:solidFill>
                            <a:schemeClr val="dk1"/>
                          </a:solidFill>
                          <a:effectLst/>
                          <a:latin typeface="+mn-lt"/>
                          <a:ea typeface="+mn-ea"/>
                          <a:cs typeface="+mn-cs"/>
                        </a:rPr>
                        <a:t>should each AS be setup to cover? </a:t>
                      </a:r>
                    </a:p>
                  </a:txBody>
                  <a:tcPr/>
                </a:tc>
                <a:tc>
                  <a:txBody>
                    <a:bodyPr/>
                    <a:lstStyle/>
                    <a:p>
                      <a:r>
                        <a:rPr lang="en-US" sz="1000" kern="1200" dirty="0">
                          <a:solidFill>
                            <a:schemeClr val="dk1"/>
                          </a:solidFill>
                          <a:effectLst/>
                          <a:latin typeface="+mn-lt"/>
                          <a:ea typeface="+mn-ea"/>
                          <a:cs typeface="+mn-cs"/>
                        </a:rPr>
                        <a:t>Is the criteria simply a matter of </a:t>
                      </a:r>
                      <a:r>
                        <a:rPr lang="en-US" sz="1000" b="1" kern="1200" dirty="0">
                          <a:solidFill>
                            <a:schemeClr val="dk1"/>
                          </a:solidFill>
                          <a:effectLst/>
                          <a:latin typeface="+mn-lt"/>
                          <a:ea typeface="+mn-ea"/>
                          <a:cs typeface="+mn-cs"/>
                        </a:rPr>
                        <a:t>avoiding loss of load</a:t>
                      </a:r>
                      <a:r>
                        <a:rPr lang="en-US" sz="1000" kern="1200" dirty="0">
                          <a:solidFill>
                            <a:schemeClr val="dk1"/>
                          </a:solidFill>
                          <a:effectLst/>
                          <a:latin typeface="+mn-lt"/>
                          <a:ea typeface="+mn-ea"/>
                          <a:cs typeface="+mn-cs"/>
                        </a:rPr>
                        <a:t>? </a:t>
                      </a:r>
                    </a:p>
                    <a:p>
                      <a:r>
                        <a:rPr lang="en-US" sz="1000" kern="1200" dirty="0">
                          <a:solidFill>
                            <a:schemeClr val="dk1"/>
                          </a:solidFill>
                          <a:effectLst/>
                          <a:latin typeface="+mn-lt"/>
                          <a:ea typeface="+mn-ea"/>
                          <a:cs typeface="+mn-cs"/>
                        </a:rPr>
                        <a:t>Or should there be criteria related to </a:t>
                      </a:r>
                      <a:r>
                        <a:rPr lang="en-US" sz="1000" b="1" kern="1200" dirty="0">
                          <a:solidFill>
                            <a:schemeClr val="dk1"/>
                          </a:solidFill>
                          <a:effectLst/>
                          <a:latin typeface="+mn-lt"/>
                          <a:ea typeface="+mn-ea"/>
                          <a:cs typeface="+mn-cs"/>
                        </a:rPr>
                        <a:t>avoid entering into an Energy Emergency Alert (EEA) or a Watch</a:t>
                      </a:r>
                      <a:r>
                        <a:rPr lang="en-US" sz="1000" kern="1200" dirty="0">
                          <a:solidFill>
                            <a:schemeClr val="dk1"/>
                          </a:solidFill>
                          <a:effectLst/>
                          <a:latin typeface="+mn-lt"/>
                          <a:ea typeface="+mn-ea"/>
                          <a:cs typeface="+mn-cs"/>
                        </a:rPr>
                        <a:t> due to insufficient reserves? </a:t>
                      </a:r>
                    </a:p>
                    <a:p>
                      <a:r>
                        <a:rPr lang="en-US" sz="1000" kern="1200" dirty="0">
                          <a:solidFill>
                            <a:schemeClr val="dk1"/>
                          </a:solidFill>
                          <a:effectLst/>
                          <a:latin typeface="+mn-lt"/>
                          <a:ea typeface="+mn-ea"/>
                          <a:cs typeface="+mn-cs"/>
                        </a:rPr>
                        <a:t>How should </a:t>
                      </a:r>
                      <a:r>
                        <a:rPr lang="en-US" sz="1000" b="1" kern="1200" dirty="0">
                          <a:solidFill>
                            <a:schemeClr val="dk1"/>
                          </a:solidFill>
                          <a:effectLst/>
                          <a:latin typeface="+mn-lt"/>
                          <a:ea typeface="+mn-ea"/>
                          <a:cs typeface="+mn-cs"/>
                        </a:rPr>
                        <a:t>avoiding the need for manual operator actions be included </a:t>
                      </a:r>
                      <a:r>
                        <a:rPr lang="en-US" sz="1000" kern="1200" dirty="0">
                          <a:solidFill>
                            <a:schemeClr val="dk1"/>
                          </a:solidFill>
                          <a:effectLst/>
                          <a:latin typeface="+mn-lt"/>
                          <a:ea typeface="+mn-ea"/>
                          <a:cs typeface="+mn-cs"/>
                        </a:rPr>
                        <a:t>in the criteria?</a:t>
                      </a:r>
                    </a:p>
                  </a:txBody>
                  <a:tcPr/>
                </a:tc>
                <a:extLst>
                  <a:ext uri="{0D108BD9-81ED-4DB2-BD59-A6C34878D82A}">
                    <a16:rowId xmlns:a16="http://schemas.microsoft.com/office/drawing/2014/main" val="2918268861"/>
                  </a:ext>
                </a:extLst>
              </a:tr>
              <a:tr h="399421">
                <a:tc>
                  <a:txBody>
                    <a:bodyPr/>
                    <a:lstStyle/>
                    <a:p>
                      <a:pPr marL="0" indent="0">
                        <a:buFont typeface="Arial" panose="020B0604020202020204" pitchFamily="34" charset="0"/>
                        <a:buNone/>
                      </a:pPr>
                      <a:r>
                        <a:rPr lang="en-US" sz="1000" kern="1200">
                          <a:solidFill>
                            <a:schemeClr val="dk1"/>
                          </a:solidFill>
                          <a:effectLst/>
                          <a:latin typeface="+mn-lt"/>
                          <a:ea typeface="+mn-ea"/>
                          <a:cs typeface="+mn-cs"/>
                        </a:rPr>
                        <a:t>How should </a:t>
                      </a:r>
                      <a:r>
                        <a:rPr lang="en-US" sz="1000" kern="1200">
                          <a:solidFill>
                            <a:schemeClr val="accent6"/>
                          </a:solidFill>
                          <a:effectLst/>
                          <a:latin typeface="+mn-lt"/>
                          <a:ea typeface="+mn-ea"/>
                          <a:cs typeface="+mn-cs"/>
                        </a:rPr>
                        <a:t>temporal constraints </a:t>
                      </a:r>
                      <a:r>
                        <a:rPr lang="en-US" sz="1000" kern="1200">
                          <a:solidFill>
                            <a:schemeClr val="dk1"/>
                          </a:solidFill>
                          <a:effectLst/>
                          <a:latin typeface="+mn-lt"/>
                          <a:ea typeface="+mn-ea"/>
                          <a:cs typeface="+mn-cs"/>
                        </a:rPr>
                        <a:t>and </a:t>
                      </a:r>
                      <a:r>
                        <a:rPr lang="en-US" sz="1000" kern="1200">
                          <a:solidFill>
                            <a:schemeClr val="accent6"/>
                          </a:solidFill>
                          <a:effectLst/>
                          <a:latin typeface="+mn-lt"/>
                          <a:ea typeface="+mn-ea"/>
                          <a:cs typeface="+mn-cs"/>
                        </a:rPr>
                        <a:t>cumulative factors</a:t>
                      </a:r>
                      <a:r>
                        <a:rPr lang="en-US" sz="1000" kern="1200">
                          <a:solidFill>
                            <a:schemeClr val="dk1"/>
                          </a:solidFill>
                          <a:effectLst/>
                          <a:latin typeface="+mn-lt"/>
                          <a:ea typeface="+mn-ea"/>
                          <a:cs typeface="+mn-cs"/>
                        </a:rPr>
                        <a:t> be accounted? </a:t>
                      </a:r>
                    </a:p>
                  </a:txBody>
                  <a:tcPr/>
                </a:tc>
                <a:tc>
                  <a:txBody>
                    <a:bodyPr/>
                    <a:lstStyle/>
                    <a:p>
                      <a:r>
                        <a:rPr lang="en-US" sz="1000" kern="1200">
                          <a:solidFill>
                            <a:schemeClr val="dk1"/>
                          </a:solidFill>
                          <a:effectLst/>
                          <a:latin typeface="+mn-lt"/>
                          <a:ea typeface="+mn-ea"/>
                          <a:cs typeface="+mn-cs"/>
                        </a:rPr>
                        <a:t>The possibility of multiple generator trips across multiple hours (as occurred on May 13, 2022, for example) presents a risk that needs to be covered by AS.</a:t>
                      </a:r>
                      <a:r>
                        <a:rPr lang="en-US" sz="1000" i="1" kern="1200">
                          <a:solidFill>
                            <a:schemeClr val="dk1"/>
                          </a:solidFill>
                          <a:effectLst/>
                          <a:latin typeface="+mn-lt"/>
                          <a:ea typeface="+mn-ea"/>
                          <a:cs typeface="+mn-cs"/>
                        </a:rPr>
                        <a:t> </a:t>
                      </a:r>
                      <a:r>
                        <a:rPr lang="en-US" sz="1000" b="1" i="1" kern="1200">
                          <a:solidFill>
                            <a:schemeClr val="dk1"/>
                          </a:solidFill>
                          <a:effectLst/>
                          <a:latin typeface="+mn-lt"/>
                          <a:ea typeface="+mn-ea"/>
                          <a:cs typeface="+mn-cs"/>
                        </a:rPr>
                        <a:t>(Cumulative forced outages)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a:solidFill>
                            <a:schemeClr val="dk1"/>
                          </a:solidFill>
                          <a:effectLst/>
                          <a:latin typeface="+mn-lt"/>
                          <a:ea typeface="+mn-ea"/>
                          <a:cs typeface="+mn-cs"/>
                        </a:rPr>
                        <a:t>AS is needed until other generators can be started or until the conditions causing the need for the reserves from AS change. How should this be considered in the analysis? </a:t>
                      </a:r>
                      <a:r>
                        <a:rPr lang="en-US" sz="1000" b="1" kern="1200">
                          <a:solidFill>
                            <a:schemeClr val="dk1"/>
                          </a:solidFill>
                          <a:effectLst/>
                          <a:latin typeface="+mn-lt"/>
                          <a:ea typeface="+mn-ea"/>
                          <a:cs typeface="+mn-cs"/>
                        </a:rPr>
                        <a:t>(Event duration/temporal constraints)</a:t>
                      </a:r>
                      <a:endParaRPr lang="en-US" sz="1000" b="1"/>
                    </a:p>
                    <a:p>
                      <a:r>
                        <a:rPr lang="en-US" sz="1000" kern="1200">
                          <a:solidFill>
                            <a:schemeClr val="dk1"/>
                          </a:solidFill>
                          <a:effectLst/>
                          <a:latin typeface="+mn-lt"/>
                          <a:ea typeface="+mn-ea"/>
                          <a:cs typeface="+mn-cs"/>
                        </a:rPr>
                        <a:t>Increasingly, AS is being provided by duration-limited resources (battery energy storage). There is some risk that battery energy storage resources providing AS deplete their storage capacity during a multi-hour forecast error event, even if they are meeting all applicable requirements. Should not being able to charge be accounted as a risk in this analysis? </a:t>
                      </a:r>
                      <a:r>
                        <a:rPr lang="en-US" sz="1000" b="1" kern="1200">
                          <a:solidFill>
                            <a:schemeClr val="dk1"/>
                          </a:solidFill>
                          <a:effectLst/>
                          <a:latin typeface="+mn-lt"/>
                          <a:ea typeface="+mn-ea"/>
                          <a:cs typeface="+mn-cs"/>
                        </a:rPr>
                        <a:t>(lack of energy considerations)</a:t>
                      </a:r>
                    </a:p>
                  </a:txBody>
                  <a:tcPr/>
                </a:tc>
                <a:extLst>
                  <a:ext uri="{0D108BD9-81ED-4DB2-BD59-A6C34878D82A}">
                    <a16:rowId xmlns:a16="http://schemas.microsoft.com/office/drawing/2014/main" val="4160516380"/>
                  </a:ext>
                </a:extLst>
              </a:tr>
              <a:tr h="399421">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kern="1200">
                          <a:solidFill>
                            <a:schemeClr val="dk1"/>
                          </a:solidFill>
                          <a:effectLst/>
                          <a:latin typeface="+mn-lt"/>
                          <a:ea typeface="+mn-ea"/>
                          <a:cs typeface="+mn-cs"/>
                        </a:rPr>
                        <a:t>How much can other types of AS reserves be counted on to address risks for a given AS product?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For example, should some or all of ECRS be counted towards meeting the reserve needs covered by Non-Spin?</a:t>
                      </a:r>
                    </a:p>
                  </a:txBody>
                  <a:tcPr/>
                </a:tc>
                <a:extLst>
                  <a:ext uri="{0D108BD9-81ED-4DB2-BD59-A6C34878D82A}">
                    <a16:rowId xmlns:a16="http://schemas.microsoft.com/office/drawing/2014/main" val="4218922487"/>
                  </a:ext>
                </a:extLst>
              </a:tr>
            </a:tbl>
          </a:graphicData>
        </a:graphic>
      </p:graphicFrame>
      <p:sp>
        <p:nvSpPr>
          <p:cNvPr id="7" name="TextBox 6">
            <a:extLst>
              <a:ext uri="{FF2B5EF4-FFF2-40B4-BE49-F238E27FC236}">
                <a16:creationId xmlns:a16="http://schemas.microsoft.com/office/drawing/2014/main" id="{95AB3843-7A7B-D655-4A90-5292FD922B8B}"/>
              </a:ext>
            </a:extLst>
          </p:cNvPr>
          <p:cNvSpPr txBox="1"/>
          <p:nvPr/>
        </p:nvSpPr>
        <p:spPr>
          <a:xfrm>
            <a:off x="304800" y="5430587"/>
            <a:ext cx="8686799" cy="1384995"/>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a:t>Key Takeaway: </a:t>
            </a:r>
            <a:r>
              <a:rPr lang="en-US" sz="1400" i="1"/>
              <a:t>ERCOT is generally supportive of doing a “full statistical” probabilistic analysis to determine AS quantities. Several key questions that have to be carefully considered to setup the appropriate model for this analysis. Responses to these questions directly impact the volume of reserves procured and operational actions needed to continue operations. As an example, setting reserves too low could result in lower self commitment and tools like Unit Commitment may be necessary to cover the overall expected operational risk on such days. For proper balance Stakeholder and potentially policymaker input on these is essential.</a:t>
            </a:r>
          </a:p>
        </p:txBody>
      </p:sp>
    </p:spTree>
    <p:extLst>
      <p:ext uri="{BB962C8B-B14F-4D97-AF65-F5344CB8AC3E}">
        <p14:creationId xmlns:p14="http://schemas.microsoft.com/office/powerpoint/2010/main" val="4243939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C0A23-1F2C-53D4-8C97-BA1D46791A0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9BA3014-1CA6-7EF6-66CD-A11DC9269C95}"/>
              </a:ext>
            </a:extLst>
          </p:cNvPr>
          <p:cNvSpPr/>
          <p:nvPr/>
        </p:nvSpPr>
        <p:spPr>
          <a:xfrm>
            <a:off x="75305" y="5992010"/>
            <a:ext cx="8601664" cy="7951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F4C2C68B-0422-1E93-DC3D-081292A844BC}"/>
              </a:ext>
            </a:extLst>
          </p:cNvPr>
          <p:cNvSpPr>
            <a:spLocks noGrp="1"/>
          </p:cNvSpPr>
          <p:nvPr>
            <p:ph type="title"/>
          </p:nvPr>
        </p:nvSpPr>
        <p:spPr>
          <a:xfrm>
            <a:off x="381000" y="243682"/>
            <a:ext cx="8458200" cy="745148"/>
          </a:xfrm>
        </p:spPr>
        <p:txBody>
          <a:bodyPr>
            <a:normAutofit fontScale="90000"/>
          </a:bodyPr>
          <a:lstStyle/>
          <a:p>
            <a:pPr>
              <a:lnSpc>
                <a:spcPct val="90000"/>
              </a:lnSpc>
            </a:pPr>
            <a:r>
              <a:rPr lang="en-US" sz="3000"/>
              <a:t>Impact of Load and Renewable Growth on Forecast Error Trends (cont’d)</a:t>
            </a:r>
          </a:p>
        </p:txBody>
      </p:sp>
      <p:sp>
        <p:nvSpPr>
          <p:cNvPr id="4" name="Slide Number Placeholder 3">
            <a:extLst>
              <a:ext uri="{FF2B5EF4-FFF2-40B4-BE49-F238E27FC236}">
                <a16:creationId xmlns:a16="http://schemas.microsoft.com/office/drawing/2014/main" id="{9590B709-3DAA-7FC8-DE78-732AB27A7541}"/>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36</a:t>
            </a:fld>
            <a:endParaRPr lang="en-US" sz="800"/>
          </a:p>
        </p:txBody>
      </p:sp>
      <p:pic>
        <p:nvPicPr>
          <p:cNvPr id="3" name="Picture 2">
            <a:extLst>
              <a:ext uri="{FF2B5EF4-FFF2-40B4-BE49-F238E27FC236}">
                <a16:creationId xmlns:a16="http://schemas.microsoft.com/office/drawing/2014/main" id="{C2F28F0C-7614-636E-D1E0-B21E51ADBE79}"/>
              </a:ext>
            </a:extLst>
          </p:cNvPr>
          <p:cNvPicPr>
            <a:picLocks noChangeAspect="1"/>
          </p:cNvPicPr>
          <p:nvPr/>
        </p:nvPicPr>
        <p:blipFill>
          <a:blip r:embed="rId2"/>
          <a:stretch>
            <a:fillRect/>
          </a:stretch>
        </p:blipFill>
        <p:spPr>
          <a:xfrm>
            <a:off x="72585" y="1010073"/>
            <a:ext cx="5029200" cy="2877926"/>
          </a:xfrm>
          <a:prstGeom prst="rect">
            <a:avLst/>
          </a:prstGeom>
        </p:spPr>
      </p:pic>
      <p:pic>
        <p:nvPicPr>
          <p:cNvPr id="5" name="Picture 4">
            <a:extLst>
              <a:ext uri="{FF2B5EF4-FFF2-40B4-BE49-F238E27FC236}">
                <a16:creationId xmlns:a16="http://schemas.microsoft.com/office/drawing/2014/main" id="{ED4380C3-2F6F-C73C-137A-15BB12EDE05D}"/>
              </a:ext>
            </a:extLst>
          </p:cNvPr>
          <p:cNvPicPr>
            <a:picLocks noChangeAspect="1"/>
          </p:cNvPicPr>
          <p:nvPr/>
        </p:nvPicPr>
        <p:blipFill>
          <a:blip r:embed="rId3"/>
          <a:stretch>
            <a:fillRect/>
          </a:stretch>
        </p:blipFill>
        <p:spPr>
          <a:xfrm>
            <a:off x="72585" y="3909242"/>
            <a:ext cx="5029200" cy="2877926"/>
          </a:xfrm>
          <a:prstGeom prst="rect">
            <a:avLst/>
          </a:prstGeom>
        </p:spPr>
      </p:pic>
      <p:sp>
        <p:nvSpPr>
          <p:cNvPr id="9" name="Rectangle 8">
            <a:extLst>
              <a:ext uri="{FF2B5EF4-FFF2-40B4-BE49-F238E27FC236}">
                <a16:creationId xmlns:a16="http://schemas.microsoft.com/office/drawing/2014/main" id="{2AEE1319-9680-C24B-21F4-60F424FDFCA4}"/>
              </a:ext>
            </a:extLst>
          </p:cNvPr>
          <p:cNvSpPr/>
          <p:nvPr/>
        </p:nvSpPr>
        <p:spPr>
          <a:xfrm>
            <a:off x="8461814" y="5469821"/>
            <a:ext cx="609601" cy="1044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C04098-E1DE-A5C4-CE8C-E15509287108}"/>
              </a:ext>
            </a:extLst>
          </p:cNvPr>
          <p:cNvSpPr txBox="1"/>
          <p:nvPr/>
        </p:nvSpPr>
        <p:spPr>
          <a:xfrm>
            <a:off x="5260490" y="1135228"/>
            <a:ext cx="3654014" cy="4247317"/>
          </a:xfrm>
          <a:prstGeom prst="rect">
            <a:avLst/>
          </a:prstGeom>
          <a:noFill/>
        </p:spPr>
        <p:txBody>
          <a:bodyPr wrap="square" lIns="91440" tIns="45720" rIns="91440" bIns="45720" rtlCol="0" anchor="t">
            <a:spAutoFit/>
          </a:bodyPr>
          <a:lstStyle/>
          <a:p>
            <a:pPr marL="342900" indent="-342900">
              <a:buFont typeface="Wingdings"/>
              <a:buChar char="§"/>
            </a:pPr>
            <a:r>
              <a:rPr lang="en-US">
                <a:solidFill>
                  <a:schemeClr val="tx2"/>
                </a:solidFill>
              </a:rPr>
              <a:t>Solar forecast errors show stronger trends, with high R² (~70%) and low p-values (&lt;20%) during sunlight hours.</a:t>
            </a:r>
            <a:endParaRPr lang="en-US"/>
          </a:p>
          <a:p>
            <a:pPr marL="342900" indent="-342900">
              <a:buFont typeface="Wingdings"/>
              <a:buChar char="§"/>
            </a:pPr>
            <a:endParaRPr lang="en-US">
              <a:solidFill>
                <a:schemeClr val="tx2"/>
              </a:solidFill>
              <a:cs typeface="Arial" panose="020B0604020202020204"/>
            </a:endParaRPr>
          </a:p>
          <a:p>
            <a:pPr marL="342900" indent="-342900">
              <a:buFont typeface="Wingdings"/>
              <a:buChar char="§"/>
            </a:pPr>
            <a:r>
              <a:rPr lang="en-US">
                <a:solidFill>
                  <a:schemeClr val="tx2"/>
                </a:solidFill>
              </a:rPr>
              <a:t>Load and wind errors show weak or inconsistent trends, with R² &lt; 40% and p-values between 40 -70%</a:t>
            </a:r>
            <a:endParaRPr lang="en-US">
              <a:solidFill>
                <a:schemeClr val="tx2"/>
              </a:solidFill>
              <a:cs typeface="Arial" panose="020B0604020202020204"/>
            </a:endParaRPr>
          </a:p>
          <a:p>
            <a:pPr marL="342900" indent="-342900">
              <a:buFont typeface="Wingdings"/>
              <a:buChar char="§"/>
            </a:pPr>
            <a:endParaRPr lang="en-US">
              <a:solidFill>
                <a:schemeClr val="tx2"/>
              </a:solidFill>
              <a:cs typeface="Arial" panose="020B0604020202020204"/>
            </a:endParaRPr>
          </a:p>
          <a:p>
            <a:pPr marL="342900" indent="-342900">
              <a:buFont typeface="Wingdings"/>
              <a:buChar char="§"/>
            </a:pPr>
            <a:r>
              <a:rPr lang="en-US">
                <a:solidFill>
                  <a:schemeClr val="tx2"/>
                </a:solidFill>
              </a:rPr>
              <a:t>Adjustment was applied only to solar forecasts, based on statistical significance; no adjustment made for load or wind</a:t>
            </a:r>
            <a:endParaRPr lang="en-US">
              <a:solidFill>
                <a:schemeClr val="tx2"/>
              </a:solidFill>
              <a:cs typeface="Arial" panose="020B0604020202020204"/>
            </a:endParaRPr>
          </a:p>
        </p:txBody>
      </p:sp>
    </p:spTree>
    <p:extLst>
      <p:ext uri="{BB962C8B-B14F-4D97-AF65-F5344CB8AC3E}">
        <p14:creationId xmlns:p14="http://schemas.microsoft.com/office/powerpoint/2010/main" val="2136956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30E33-5A59-A936-E292-7C0AC5C1A7CF}"/>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125E7B5-7814-68F0-8402-FFFCFE235F07}"/>
              </a:ext>
            </a:extLst>
          </p:cNvPr>
          <p:cNvSpPr>
            <a:spLocks noGrp="1"/>
          </p:cNvSpPr>
          <p:nvPr>
            <p:ph type="title"/>
          </p:nvPr>
        </p:nvSpPr>
        <p:spPr>
          <a:xfrm>
            <a:off x="381000" y="243682"/>
            <a:ext cx="8458200" cy="745148"/>
          </a:xfrm>
        </p:spPr>
        <p:txBody>
          <a:bodyPr lIns="91440" tIns="45720" rIns="91440" bIns="45720" anchor="t">
            <a:normAutofit/>
          </a:bodyPr>
          <a:lstStyle/>
          <a:p>
            <a:pPr>
              <a:lnSpc>
                <a:spcPct val="90000"/>
              </a:lnSpc>
            </a:pPr>
            <a:r>
              <a:rPr lang="en-US" sz="3000"/>
              <a:t>Forecast MAPE Trends</a:t>
            </a:r>
          </a:p>
        </p:txBody>
      </p:sp>
      <p:sp>
        <p:nvSpPr>
          <p:cNvPr id="4" name="Slide Number Placeholder 3">
            <a:extLst>
              <a:ext uri="{FF2B5EF4-FFF2-40B4-BE49-F238E27FC236}">
                <a16:creationId xmlns:a16="http://schemas.microsoft.com/office/drawing/2014/main" id="{CEEEBB87-0EAD-8020-6D95-DD86EF46CB67}"/>
              </a:ext>
            </a:extLst>
          </p:cNvPr>
          <p:cNvSpPr>
            <a:spLocks noGrp="1"/>
          </p:cNvSpPr>
          <p:nvPr>
            <p:ph type="sldNum" sz="quarter" idx="4"/>
          </p:nvPr>
        </p:nvSpPr>
        <p:spPr>
          <a:xfrm>
            <a:off x="8219768" y="6553200"/>
            <a:ext cx="457200" cy="212725"/>
          </a:xfrm>
        </p:spPr>
        <p:txBody>
          <a:bodyPr anchor="ctr">
            <a:normAutofit/>
          </a:bodyPr>
          <a:lstStyle/>
          <a:p>
            <a:pPr>
              <a:lnSpc>
                <a:spcPct val="90000"/>
              </a:lnSpc>
              <a:spcAft>
                <a:spcPts val="600"/>
              </a:spcAft>
            </a:pPr>
            <a:fld id="{1D93BD3E-1E9A-4970-A6F7-E7AC52762E0C}" type="slidenum">
              <a:rPr lang="en-US" sz="800" smtClean="0"/>
              <a:pPr>
                <a:lnSpc>
                  <a:spcPct val="90000"/>
                </a:lnSpc>
                <a:spcAft>
                  <a:spcPts val="600"/>
                </a:spcAft>
              </a:pPr>
              <a:t>37</a:t>
            </a:fld>
            <a:endParaRPr lang="en-US" sz="800"/>
          </a:p>
        </p:txBody>
      </p:sp>
      <p:sp>
        <p:nvSpPr>
          <p:cNvPr id="9" name="Rectangle 8">
            <a:extLst>
              <a:ext uri="{FF2B5EF4-FFF2-40B4-BE49-F238E27FC236}">
                <a16:creationId xmlns:a16="http://schemas.microsoft.com/office/drawing/2014/main" id="{3083E384-30C4-F66A-763C-4E1535270FD9}"/>
              </a:ext>
            </a:extLst>
          </p:cNvPr>
          <p:cNvSpPr/>
          <p:nvPr/>
        </p:nvSpPr>
        <p:spPr>
          <a:xfrm>
            <a:off x="8461814" y="5469821"/>
            <a:ext cx="609601" cy="10443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16A3E40-2632-13F0-CF3C-240047611DB0}"/>
              </a:ext>
            </a:extLst>
          </p:cNvPr>
          <p:cNvSpPr txBox="1"/>
          <p:nvPr/>
        </p:nvSpPr>
        <p:spPr>
          <a:xfrm>
            <a:off x="5226619" y="1150933"/>
            <a:ext cx="3694146" cy="2862322"/>
          </a:xfrm>
          <a:prstGeom prst="rect">
            <a:avLst/>
          </a:prstGeom>
          <a:noFill/>
        </p:spPr>
        <p:txBody>
          <a:bodyPr wrap="square" lIns="91440" tIns="45720" rIns="91440" bIns="45720" rtlCol="0" anchor="t">
            <a:spAutoFit/>
          </a:bodyPr>
          <a:lstStyle/>
          <a:p>
            <a:pPr marL="342900" indent="-342900">
              <a:buFont typeface="Wingdings"/>
              <a:buChar char="§"/>
            </a:pPr>
            <a:r>
              <a:rPr lang="en-US">
                <a:solidFill>
                  <a:schemeClr val="tx2"/>
                </a:solidFill>
                <a:ea typeface="+mn-lt"/>
                <a:cs typeface="+mn-lt"/>
              </a:rPr>
              <a:t>Forecast MAPE* has remained fairly stable over the years for load and wind.</a:t>
            </a:r>
            <a:endParaRPr lang="en-US">
              <a:solidFill>
                <a:schemeClr val="tx2"/>
              </a:solidFill>
            </a:endParaRPr>
          </a:p>
          <a:p>
            <a:pPr marL="342900" indent="-342900">
              <a:buFont typeface="Wingdings"/>
              <a:buChar char="§"/>
            </a:pPr>
            <a:endParaRPr lang="en-US">
              <a:solidFill>
                <a:schemeClr val="tx2"/>
              </a:solidFill>
              <a:cs typeface="Arial"/>
            </a:endParaRPr>
          </a:p>
          <a:p>
            <a:pPr marL="342900" indent="-342900">
              <a:buFont typeface="Wingdings"/>
              <a:buChar char="§"/>
            </a:pPr>
            <a:endParaRPr lang="en-US">
              <a:solidFill>
                <a:schemeClr val="tx2"/>
              </a:solidFill>
              <a:cs typeface="Arial"/>
            </a:endParaRPr>
          </a:p>
          <a:p>
            <a:pPr marL="342900" indent="-342900">
              <a:buFont typeface="Wingdings"/>
              <a:buChar char="§"/>
            </a:pPr>
            <a:r>
              <a:rPr lang="en-US">
                <a:solidFill>
                  <a:schemeClr val="tx2"/>
                </a:solidFill>
                <a:ea typeface="+mn-lt"/>
                <a:cs typeface="+mn-lt"/>
              </a:rPr>
              <a:t>Solar forecast performance prior to 2022 was inconsistent and less reliable, particularly when adjusting the error based on installed capacity.</a:t>
            </a:r>
          </a:p>
        </p:txBody>
      </p:sp>
      <p:sp>
        <p:nvSpPr>
          <p:cNvPr id="12" name="TextBox 11">
            <a:extLst>
              <a:ext uri="{FF2B5EF4-FFF2-40B4-BE49-F238E27FC236}">
                <a16:creationId xmlns:a16="http://schemas.microsoft.com/office/drawing/2014/main" id="{F1E178F5-11E3-68B8-46AC-0BE2F18FBFD2}"/>
              </a:ext>
            </a:extLst>
          </p:cNvPr>
          <p:cNvSpPr txBox="1"/>
          <p:nvPr/>
        </p:nvSpPr>
        <p:spPr>
          <a:xfrm>
            <a:off x="122262" y="5190578"/>
            <a:ext cx="6950913" cy="461665"/>
          </a:xfrm>
          <a:prstGeom prst="rect">
            <a:avLst/>
          </a:prstGeom>
          <a:noFill/>
        </p:spPr>
        <p:txBody>
          <a:bodyPr wrap="square" lIns="91440" tIns="45720" rIns="91440" bIns="45720" rtlCol="0" anchor="t">
            <a:spAutoFit/>
          </a:bodyPr>
          <a:lstStyle/>
          <a:p>
            <a:r>
              <a:rPr lang="en-US" sz="1200" i="1">
                <a:solidFill>
                  <a:srgbClr val="7F7F7F"/>
                </a:solidFill>
                <a:ea typeface="+mn-lt"/>
                <a:cs typeface="+mn-lt"/>
              </a:rPr>
              <a:t>*MAPE = Mean Absolute Percentage Error</a:t>
            </a:r>
          </a:p>
          <a:p>
            <a:endParaRPr lang="en-US" sz="1200" i="1">
              <a:solidFill>
                <a:srgbClr val="7F7F7F"/>
              </a:solidFill>
              <a:cs typeface="Arial"/>
            </a:endParaRPr>
          </a:p>
        </p:txBody>
      </p:sp>
      <p:sp>
        <p:nvSpPr>
          <p:cNvPr id="13" name="TextBox 12">
            <a:extLst>
              <a:ext uri="{FF2B5EF4-FFF2-40B4-BE49-F238E27FC236}">
                <a16:creationId xmlns:a16="http://schemas.microsoft.com/office/drawing/2014/main" id="{FB91BC36-693F-882C-5CC1-769D96EBFA05}"/>
              </a:ext>
            </a:extLst>
          </p:cNvPr>
          <p:cNvSpPr txBox="1"/>
          <p:nvPr/>
        </p:nvSpPr>
        <p:spPr>
          <a:xfrm>
            <a:off x="121085" y="5653413"/>
            <a:ext cx="56555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7F7F7F"/>
                </a:solidFill>
                <a:latin typeface="Cambria Math"/>
                <a:ea typeface="Cambria Math"/>
              </a:rPr>
              <a:t>MAPE=avg(|act-forecast|/(installed capacity))×100%</a:t>
            </a:r>
            <a:endParaRPr lang="en-US" sz="1200">
              <a:solidFill>
                <a:srgbClr val="7F7F7F"/>
              </a:solidFill>
            </a:endParaRPr>
          </a:p>
          <a:p>
            <a:endParaRPr lang="en-US" sz="1200">
              <a:solidFill>
                <a:srgbClr val="7F7F7F"/>
              </a:solidFill>
              <a:cs typeface="Arial"/>
            </a:endParaRPr>
          </a:p>
        </p:txBody>
      </p:sp>
      <p:pic>
        <p:nvPicPr>
          <p:cNvPr id="3" name="Picture 2">
            <a:extLst>
              <a:ext uri="{FF2B5EF4-FFF2-40B4-BE49-F238E27FC236}">
                <a16:creationId xmlns:a16="http://schemas.microsoft.com/office/drawing/2014/main" id="{AB2263C8-9429-C8D8-44AB-C170C690735D}"/>
              </a:ext>
            </a:extLst>
          </p:cNvPr>
          <p:cNvPicPr>
            <a:picLocks noChangeAspect="1"/>
          </p:cNvPicPr>
          <p:nvPr/>
        </p:nvPicPr>
        <p:blipFill>
          <a:blip r:embed="rId2"/>
          <a:stretch>
            <a:fillRect/>
          </a:stretch>
        </p:blipFill>
        <p:spPr>
          <a:xfrm>
            <a:off x="377868" y="1066930"/>
            <a:ext cx="4640893" cy="3450660"/>
          </a:xfrm>
          <a:prstGeom prst="rect">
            <a:avLst/>
          </a:prstGeom>
        </p:spPr>
      </p:pic>
    </p:spTree>
    <p:extLst>
      <p:ext uri="{BB962C8B-B14F-4D97-AF65-F5344CB8AC3E}">
        <p14:creationId xmlns:p14="http://schemas.microsoft.com/office/powerpoint/2010/main" val="188880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0D9B4-D7D3-BDAA-7524-D28B77987437}"/>
              </a:ext>
            </a:extLst>
          </p:cNvPr>
          <p:cNvSpPr>
            <a:spLocks noGrp="1"/>
          </p:cNvSpPr>
          <p:nvPr>
            <p:ph type="title"/>
          </p:nvPr>
        </p:nvSpPr>
        <p:spPr/>
        <p:txBody>
          <a:bodyPr/>
          <a:lstStyle/>
          <a:p>
            <a:r>
              <a:rPr lang="en-US"/>
              <a:t>Outage Comparison of Methods</a:t>
            </a:r>
          </a:p>
        </p:txBody>
      </p:sp>
      <p:pic>
        <p:nvPicPr>
          <p:cNvPr id="5" name="Content Placeholder 4">
            <a:extLst>
              <a:ext uri="{FF2B5EF4-FFF2-40B4-BE49-F238E27FC236}">
                <a16:creationId xmlns:a16="http://schemas.microsoft.com/office/drawing/2014/main" id="{74A174F6-5DAD-F384-52CF-D924ED90E44E}"/>
              </a:ext>
            </a:extLst>
          </p:cNvPr>
          <p:cNvPicPr>
            <a:picLocks noGrp="1" noChangeAspect="1"/>
          </p:cNvPicPr>
          <p:nvPr>
            <p:ph idx="1"/>
          </p:nvPr>
        </p:nvPicPr>
        <p:blipFill>
          <a:blip r:embed="rId3"/>
          <a:stretch>
            <a:fillRect/>
          </a:stretch>
        </p:blipFill>
        <p:spPr>
          <a:xfrm>
            <a:off x="304800" y="1239000"/>
            <a:ext cx="8534400" cy="4094941"/>
          </a:xfrm>
          <a:prstGeom prst="rect">
            <a:avLst/>
          </a:prstGeom>
        </p:spPr>
      </p:pic>
      <p:sp>
        <p:nvSpPr>
          <p:cNvPr id="4" name="Slide Number Placeholder 3">
            <a:extLst>
              <a:ext uri="{FF2B5EF4-FFF2-40B4-BE49-F238E27FC236}">
                <a16:creationId xmlns:a16="http://schemas.microsoft.com/office/drawing/2014/main" id="{A4987261-1E25-6351-E912-F0D1D9795F15}"/>
              </a:ext>
            </a:extLst>
          </p:cNvPr>
          <p:cNvSpPr>
            <a:spLocks noGrp="1"/>
          </p:cNvSpPr>
          <p:nvPr>
            <p:ph type="sldNum" sz="quarter" idx="4"/>
          </p:nvPr>
        </p:nvSpPr>
        <p:spPr/>
        <p:txBody>
          <a:bodyPr/>
          <a:lstStyle/>
          <a:p>
            <a:fld id="{1D93BD3E-1E9A-4970-A6F7-E7AC52762E0C}" type="slidenum">
              <a:rPr lang="en-US" smtClean="0"/>
              <a:pPr/>
              <a:t>38</a:t>
            </a:fld>
            <a:endParaRPr lang="en-US"/>
          </a:p>
        </p:txBody>
      </p:sp>
      <p:sp>
        <p:nvSpPr>
          <p:cNvPr id="6" name="Content Placeholder 2">
            <a:extLst>
              <a:ext uri="{FF2B5EF4-FFF2-40B4-BE49-F238E27FC236}">
                <a16:creationId xmlns:a16="http://schemas.microsoft.com/office/drawing/2014/main" id="{354F1BA3-9CE1-5A55-733C-297C3AB32BC9}"/>
              </a:ext>
            </a:extLst>
          </p:cNvPr>
          <p:cNvSpPr txBox="1">
            <a:spLocks/>
          </p:cNvSpPr>
          <p:nvPr/>
        </p:nvSpPr>
        <p:spPr>
          <a:xfrm>
            <a:off x="381000" y="5333941"/>
            <a:ext cx="8221133" cy="63170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a:cs typeface="Times New Roman"/>
              </a:rPr>
              <a:t>New process shows a decrease on average.</a:t>
            </a:r>
            <a:endParaRPr lang="en-US" sz="1400"/>
          </a:p>
        </p:txBody>
      </p:sp>
    </p:spTree>
    <p:extLst>
      <p:ext uri="{BB962C8B-B14F-4D97-AF65-F5344CB8AC3E}">
        <p14:creationId xmlns:p14="http://schemas.microsoft.com/office/powerpoint/2010/main" val="164834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6EE5-EB43-6B23-908F-39FACEC48C15}"/>
              </a:ext>
            </a:extLst>
          </p:cNvPr>
          <p:cNvSpPr>
            <a:spLocks noGrp="1"/>
          </p:cNvSpPr>
          <p:nvPr>
            <p:ph type="title"/>
          </p:nvPr>
        </p:nvSpPr>
        <p:spPr/>
        <p:txBody>
          <a:bodyPr lIns="91440" tIns="45720" rIns="91440" bIns="45720" anchor="t"/>
          <a:lstStyle/>
          <a:p>
            <a:r>
              <a:rPr lang="en-US" sz="2000" dirty="0">
                <a:cs typeface="Arial"/>
              </a:rPr>
              <a:t>Risk Credit: Average Hourly Online Capacity by Month: 2020–2024</a:t>
            </a:r>
            <a:endParaRPr lang="en-US" sz="2000" b="0" dirty="0">
              <a:solidFill>
                <a:srgbClr val="000000"/>
              </a:solidFill>
              <a:cs typeface="Arial"/>
            </a:endParaRPr>
          </a:p>
          <a:p>
            <a:endParaRPr lang="en-US" sz="2400" dirty="0">
              <a:cs typeface="Arial"/>
            </a:endParaRPr>
          </a:p>
        </p:txBody>
      </p:sp>
      <p:sp>
        <p:nvSpPr>
          <p:cNvPr id="4" name="Slide Number Placeholder 3">
            <a:extLst>
              <a:ext uri="{FF2B5EF4-FFF2-40B4-BE49-F238E27FC236}">
                <a16:creationId xmlns:a16="http://schemas.microsoft.com/office/drawing/2014/main" id="{AD217AFD-0FC5-D2EC-EB5C-5FE3B091728A}"/>
              </a:ext>
            </a:extLst>
          </p:cNvPr>
          <p:cNvSpPr>
            <a:spLocks noGrp="1"/>
          </p:cNvSpPr>
          <p:nvPr>
            <p:ph type="sldNum" sz="quarter" idx="4"/>
          </p:nvPr>
        </p:nvSpPr>
        <p:spPr/>
        <p:txBody>
          <a:bodyPr/>
          <a:lstStyle/>
          <a:p>
            <a:fld id="{1D93BD3E-1E9A-4970-A6F7-E7AC52762E0C}" type="slidenum">
              <a:rPr lang="en-US" smtClean="0"/>
              <a:pPr/>
              <a:t>39</a:t>
            </a:fld>
            <a:endParaRPr lang="en-US"/>
          </a:p>
        </p:txBody>
      </p:sp>
      <p:pic>
        <p:nvPicPr>
          <p:cNvPr id="7" name="Content Placeholder 6">
            <a:extLst>
              <a:ext uri="{FF2B5EF4-FFF2-40B4-BE49-F238E27FC236}">
                <a16:creationId xmlns:a16="http://schemas.microsoft.com/office/drawing/2014/main" id="{9C1B3FC1-0644-7455-CF3D-E3CF728179B6}"/>
              </a:ext>
            </a:extLst>
          </p:cNvPr>
          <p:cNvPicPr>
            <a:picLocks noGrp="1" noChangeAspect="1"/>
          </p:cNvPicPr>
          <p:nvPr>
            <p:ph idx="1"/>
          </p:nvPr>
        </p:nvPicPr>
        <p:blipFill>
          <a:blip r:embed="rId2"/>
          <a:stretch>
            <a:fillRect/>
          </a:stretch>
        </p:blipFill>
        <p:spPr>
          <a:xfrm>
            <a:off x="1447800" y="790575"/>
            <a:ext cx="5764256" cy="5052221"/>
          </a:xfrm>
        </p:spPr>
      </p:pic>
    </p:spTree>
    <p:extLst>
      <p:ext uri="{BB962C8B-B14F-4D97-AF65-F5344CB8AC3E}">
        <p14:creationId xmlns:p14="http://schemas.microsoft.com/office/powerpoint/2010/main" val="3771178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029CC6-1E53-E6B6-1D3B-87A38A7B81A5}"/>
              </a:ext>
            </a:extLst>
          </p:cNvPr>
          <p:cNvSpPr/>
          <p:nvPr/>
        </p:nvSpPr>
        <p:spPr>
          <a:xfrm>
            <a:off x="685821" y="4867597"/>
            <a:ext cx="7969623" cy="85347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E4691C-04B0-D3B7-975B-B7F76FD05F1E}"/>
              </a:ext>
            </a:extLst>
          </p:cNvPr>
          <p:cNvSpPr>
            <a:spLocks noGrp="1"/>
          </p:cNvSpPr>
          <p:nvPr>
            <p:ph idx="1"/>
          </p:nvPr>
        </p:nvSpPr>
        <p:spPr/>
        <p:txBody>
          <a:bodyPr/>
          <a:lstStyle/>
          <a:p>
            <a:r>
              <a:rPr lang="en-US" sz="1800" dirty="0"/>
              <a:t>The Public Utility Commission of Texas (PUCT) initiated the Ancillary Services Study (Study) to meet the requirements of PURA § 35.004(g) (enacted in Senate Bill 3 (87 R.S.)). </a:t>
            </a:r>
          </a:p>
          <a:p>
            <a:endParaRPr lang="en-US" sz="1800" dirty="0"/>
          </a:p>
          <a:p>
            <a:r>
              <a:rPr lang="en-US" sz="1800" dirty="0"/>
              <a:t>ERCOT was asked to review the existing Ancillary Service products, including an analysis of the purpose for each of the products and a more thorough review of the methodologies used to determine Ancillary Service quantities. ERCOT was also asked to evaluate if any additional Ancillary Service products are needed. </a:t>
            </a:r>
          </a:p>
          <a:p>
            <a:pPr lvl="1"/>
            <a:r>
              <a:rPr lang="en-US" sz="1600" dirty="0"/>
              <a:t>ERCOT produced </a:t>
            </a:r>
            <a:r>
              <a:rPr lang="en-US" sz="1600" dirty="0">
                <a:hlinkClick r:id="rId2"/>
              </a:rPr>
              <a:t>a white paper</a:t>
            </a:r>
            <a:r>
              <a:rPr lang="en-US" sz="1600" dirty="0"/>
              <a:t> that responds to those requests</a:t>
            </a:r>
          </a:p>
          <a:p>
            <a:endParaRPr lang="en-US" sz="1800" dirty="0"/>
          </a:p>
          <a:p>
            <a:r>
              <a:rPr lang="en-US" sz="1800" dirty="0"/>
              <a:t>The PUCT’s </a:t>
            </a:r>
            <a:r>
              <a:rPr lang="en-US" sz="1800" dirty="0">
                <a:hlinkClick r:id="rId3"/>
              </a:rPr>
              <a:t>2024 Ancillary Services Study </a:t>
            </a:r>
            <a:r>
              <a:rPr lang="en-US" sz="1800" dirty="0"/>
              <a:t>included the following finding (Topic 5):</a:t>
            </a:r>
          </a:p>
          <a:p>
            <a:pPr marL="400050" lvl="1" indent="0">
              <a:buNone/>
            </a:pPr>
            <a:r>
              <a:rPr lang="en-US" sz="1600" b="0" i="1" u="none" strike="noStrike" baseline="0" dirty="0">
                <a:solidFill>
                  <a:srgbClr val="000000"/>
                </a:solidFill>
              </a:rPr>
              <a:t>ERCOT should develop a suitable probabilistic, forward-looking modeling capability, provide regular updates to TAC, and present options that can be incorporated no later than the 2027 AS Methodology.</a:t>
            </a:r>
            <a:r>
              <a:rPr lang="en-US" sz="1600" b="0" i="0" u="none" strike="noStrike" baseline="0" dirty="0">
                <a:solidFill>
                  <a:srgbClr val="000000"/>
                </a:solidFill>
              </a:rPr>
              <a:t> </a:t>
            </a:r>
          </a:p>
        </p:txBody>
      </p:sp>
      <p:sp>
        <p:nvSpPr>
          <p:cNvPr id="2" name="Title 1">
            <a:extLst>
              <a:ext uri="{FF2B5EF4-FFF2-40B4-BE49-F238E27FC236}">
                <a16:creationId xmlns:a16="http://schemas.microsoft.com/office/drawing/2014/main" id="{819B9BFF-9FDF-6560-B84F-C8419692FF11}"/>
              </a:ext>
            </a:extLst>
          </p:cNvPr>
          <p:cNvSpPr>
            <a:spLocks noGrp="1"/>
          </p:cNvSpPr>
          <p:nvPr>
            <p:ph type="title"/>
          </p:nvPr>
        </p:nvSpPr>
        <p:spPr/>
        <p:txBody>
          <a:bodyPr/>
          <a:lstStyle/>
          <a:p>
            <a:r>
              <a:rPr lang="en-US" dirty="0"/>
              <a:t>Background on Probabilistic Framework</a:t>
            </a:r>
          </a:p>
        </p:txBody>
      </p:sp>
      <p:sp>
        <p:nvSpPr>
          <p:cNvPr id="4" name="Slide Number Placeholder 3">
            <a:extLst>
              <a:ext uri="{FF2B5EF4-FFF2-40B4-BE49-F238E27FC236}">
                <a16:creationId xmlns:a16="http://schemas.microsoft.com/office/drawing/2014/main" id="{F8171DA3-121E-ABDC-D6D0-809BB66BA88C}"/>
              </a:ext>
            </a:extLst>
          </p:cNvPr>
          <p:cNvSpPr>
            <a:spLocks noGrp="1"/>
          </p:cNvSpPr>
          <p:nvPr>
            <p:ph type="sldNum" sz="quarter" idx="4"/>
          </p:nvPr>
        </p:nvSpPr>
        <p:spPr/>
        <p:txBody>
          <a:bodyPr/>
          <a:lstStyle/>
          <a:p>
            <a:fld id="{1D93BD3E-1E9A-4970-A6F7-E7AC52762E0C}" type="slidenum">
              <a:rPr lang="en-US" smtClean="0"/>
              <a:pPr/>
              <a:t>4</a:t>
            </a:fld>
            <a:endParaRPr lang="en-US"/>
          </a:p>
        </p:txBody>
      </p:sp>
    </p:spTree>
    <p:extLst>
      <p:ext uri="{BB962C8B-B14F-4D97-AF65-F5344CB8AC3E}">
        <p14:creationId xmlns:p14="http://schemas.microsoft.com/office/powerpoint/2010/main" val="869787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C1F91-7EC6-02E9-197C-C929E4A36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1FF4F4-AA0F-2A75-450A-5C35B650BE07}"/>
              </a:ext>
            </a:extLst>
          </p:cNvPr>
          <p:cNvSpPr>
            <a:spLocks noGrp="1"/>
          </p:cNvSpPr>
          <p:nvPr>
            <p:ph type="title"/>
          </p:nvPr>
        </p:nvSpPr>
        <p:spPr/>
        <p:txBody>
          <a:bodyPr lIns="91440" tIns="45720" rIns="91440" bIns="45720" anchor="t"/>
          <a:lstStyle/>
          <a:p>
            <a:r>
              <a:rPr lang="en-US" sz="2000" dirty="0">
                <a:ea typeface="+mj-lt"/>
                <a:cs typeface="+mj-lt"/>
              </a:rPr>
              <a:t>Risk Credit: Average Hourly </a:t>
            </a:r>
            <a:r>
              <a:rPr lang="en-US" sz="2000" dirty="0">
                <a:cs typeface="Arial"/>
              </a:rPr>
              <a:t>Offline</a:t>
            </a:r>
            <a:r>
              <a:rPr lang="en-US" sz="2000" dirty="0">
                <a:ea typeface="+mj-lt"/>
                <a:cs typeface="+mj-lt"/>
              </a:rPr>
              <a:t> Capacity by Month: 2020–2024</a:t>
            </a:r>
            <a:endParaRPr lang="en-US" dirty="0"/>
          </a:p>
        </p:txBody>
      </p:sp>
      <p:sp>
        <p:nvSpPr>
          <p:cNvPr id="4" name="Slide Number Placeholder 3">
            <a:extLst>
              <a:ext uri="{FF2B5EF4-FFF2-40B4-BE49-F238E27FC236}">
                <a16:creationId xmlns:a16="http://schemas.microsoft.com/office/drawing/2014/main" id="{E20BCBEC-DEDA-923B-8238-3FFB8F6D636F}"/>
              </a:ext>
            </a:extLst>
          </p:cNvPr>
          <p:cNvSpPr>
            <a:spLocks noGrp="1"/>
          </p:cNvSpPr>
          <p:nvPr>
            <p:ph type="sldNum" sz="quarter" idx="4"/>
          </p:nvPr>
        </p:nvSpPr>
        <p:spPr/>
        <p:txBody>
          <a:bodyPr/>
          <a:lstStyle/>
          <a:p>
            <a:fld id="{1D93BD3E-1E9A-4970-A6F7-E7AC52762E0C}" type="slidenum">
              <a:rPr lang="en-US" smtClean="0"/>
              <a:pPr/>
              <a:t>40</a:t>
            </a:fld>
            <a:endParaRPr lang="en-US"/>
          </a:p>
        </p:txBody>
      </p:sp>
      <p:pic>
        <p:nvPicPr>
          <p:cNvPr id="6" name="Content Placeholder 5">
            <a:extLst>
              <a:ext uri="{FF2B5EF4-FFF2-40B4-BE49-F238E27FC236}">
                <a16:creationId xmlns:a16="http://schemas.microsoft.com/office/drawing/2014/main" id="{28F7130D-D1D4-741F-CD30-0EC30A13FD6D}"/>
              </a:ext>
            </a:extLst>
          </p:cNvPr>
          <p:cNvPicPr>
            <a:picLocks noGrp="1" noChangeAspect="1"/>
          </p:cNvPicPr>
          <p:nvPr>
            <p:ph idx="1"/>
          </p:nvPr>
        </p:nvPicPr>
        <p:blipFill>
          <a:blip r:embed="rId2"/>
          <a:stretch>
            <a:fillRect/>
          </a:stretch>
        </p:blipFill>
        <p:spPr>
          <a:xfrm>
            <a:off x="1447800" y="762000"/>
            <a:ext cx="5764256" cy="5052221"/>
          </a:xfrm>
        </p:spPr>
      </p:pic>
    </p:spTree>
    <p:extLst>
      <p:ext uri="{BB962C8B-B14F-4D97-AF65-F5344CB8AC3E}">
        <p14:creationId xmlns:p14="http://schemas.microsoft.com/office/powerpoint/2010/main" val="1242304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5FE6F-F564-93EA-6D98-A93D91569EA6}"/>
              </a:ext>
            </a:extLst>
          </p:cNvPr>
          <p:cNvSpPr>
            <a:spLocks noGrp="1"/>
          </p:cNvSpPr>
          <p:nvPr>
            <p:ph type="title"/>
          </p:nvPr>
        </p:nvSpPr>
        <p:spPr/>
        <p:txBody>
          <a:bodyPr lIns="91440" tIns="45720" rIns="91440" bIns="45720" anchor="t"/>
          <a:lstStyle/>
          <a:p>
            <a:r>
              <a:rPr lang="en-US" sz="2400">
                <a:ea typeface="+mj-lt"/>
                <a:cs typeface="+mj-lt"/>
              </a:rPr>
              <a:t>Capacity Trends by Season: Offline and Online</a:t>
            </a:r>
          </a:p>
        </p:txBody>
      </p:sp>
      <p:sp>
        <p:nvSpPr>
          <p:cNvPr id="4" name="Slide Number Placeholder 3">
            <a:extLst>
              <a:ext uri="{FF2B5EF4-FFF2-40B4-BE49-F238E27FC236}">
                <a16:creationId xmlns:a16="http://schemas.microsoft.com/office/drawing/2014/main" id="{96AB12AE-50FE-1B75-4200-F543AA2BEB53}"/>
              </a:ext>
            </a:extLst>
          </p:cNvPr>
          <p:cNvSpPr>
            <a:spLocks noGrp="1"/>
          </p:cNvSpPr>
          <p:nvPr>
            <p:ph type="sldNum" sz="quarter" idx="4"/>
          </p:nvPr>
        </p:nvSpPr>
        <p:spPr/>
        <p:txBody>
          <a:bodyPr/>
          <a:lstStyle/>
          <a:p>
            <a:fld id="{1D93BD3E-1E9A-4970-A6F7-E7AC52762E0C}" type="slidenum">
              <a:rPr lang="en-US" smtClean="0"/>
              <a:pPr/>
              <a:t>41</a:t>
            </a:fld>
            <a:endParaRPr lang="en-US"/>
          </a:p>
        </p:txBody>
      </p:sp>
      <p:pic>
        <p:nvPicPr>
          <p:cNvPr id="7" name="Content Placeholder 6">
            <a:extLst>
              <a:ext uri="{FF2B5EF4-FFF2-40B4-BE49-F238E27FC236}">
                <a16:creationId xmlns:a16="http://schemas.microsoft.com/office/drawing/2014/main" id="{11ECA572-8D13-9094-B37D-018C15B540B3}"/>
              </a:ext>
            </a:extLst>
          </p:cNvPr>
          <p:cNvPicPr>
            <a:picLocks noGrp="1" noChangeAspect="1"/>
          </p:cNvPicPr>
          <p:nvPr>
            <p:ph idx="1"/>
          </p:nvPr>
        </p:nvPicPr>
        <p:blipFill>
          <a:blip r:embed="rId2"/>
          <a:stretch>
            <a:fillRect/>
          </a:stretch>
        </p:blipFill>
        <p:spPr>
          <a:xfrm>
            <a:off x="304800" y="1088272"/>
            <a:ext cx="8534400" cy="4856876"/>
          </a:xfrm>
        </p:spPr>
      </p:pic>
    </p:spTree>
    <p:extLst>
      <p:ext uri="{BB962C8B-B14F-4D97-AF65-F5344CB8AC3E}">
        <p14:creationId xmlns:p14="http://schemas.microsoft.com/office/powerpoint/2010/main" val="3763680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D2906-FA6A-E7AE-83AF-FA987F2C1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9E04E-4A8C-98CE-1FF3-DBACB292FF31}"/>
              </a:ext>
            </a:extLst>
          </p:cNvPr>
          <p:cNvSpPr>
            <a:spLocks noGrp="1"/>
          </p:cNvSpPr>
          <p:nvPr>
            <p:ph type="title"/>
          </p:nvPr>
        </p:nvSpPr>
        <p:spPr/>
        <p:txBody>
          <a:bodyPr/>
          <a:lstStyle/>
          <a:p>
            <a:r>
              <a:rPr lang="en-US"/>
              <a:t>Outage Analysis</a:t>
            </a:r>
          </a:p>
        </p:txBody>
      </p:sp>
      <p:sp>
        <p:nvSpPr>
          <p:cNvPr id="4" name="Slide Number Placeholder 3">
            <a:extLst>
              <a:ext uri="{FF2B5EF4-FFF2-40B4-BE49-F238E27FC236}">
                <a16:creationId xmlns:a16="http://schemas.microsoft.com/office/drawing/2014/main" id="{AC407569-D061-1D74-B5E4-7B17B704793E}"/>
              </a:ext>
            </a:extLst>
          </p:cNvPr>
          <p:cNvSpPr>
            <a:spLocks noGrp="1"/>
          </p:cNvSpPr>
          <p:nvPr>
            <p:ph type="sldNum" sz="quarter" idx="4"/>
          </p:nvPr>
        </p:nvSpPr>
        <p:spPr/>
        <p:txBody>
          <a:bodyPr/>
          <a:lstStyle/>
          <a:p>
            <a:fld id="{1D93BD3E-1E9A-4970-A6F7-E7AC52762E0C}" type="slidenum">
              <a:rPr lang="en-US" smtClean="0"/>
              <a:pPr/>
              <a:t>42</a:t>
            </a:fld>
            <a:endParaRPr lang="en-US"/>
          </a:p>
        </p:txBody>
      </p:sp>
      <p:pic>
        <p:nvPicPr>
          <p:cNvPr id="7" name="Content Placeholder 6">
            <a:extLst>
              <a:ext uri="{FF2B5EF4-FFF2-40B4-BE49-F238E27FC236}">
                <a16:creationId xmlns:a16="http://schemas.microsoft.com/office/drawing/2014/main" id="{CE7F360A-D4F5-FDC9-8DFA-A1F9F0229410}"/>
              </a:ext>
            </a:extLst>
          </p:cNvPr>
          <p:cNvPicPr>
            <a:picLocks noGrp="1" noChangeAspect="1"/>
          </p:cNvPicPr>
          <p:nvPr>
            <p:ph idx="1"/>
          </p:nvPr>
        </p:nvPicPr>
        <p:blipFill>
          <a:blip r:embed="rId3"/>
          <a:stretch>
            <a:fillRect/>
          </a:stretch>
        </p:blipFill>
        <p:spPr>
          <a:xfrm>
            <a:off x="4690567" y="3085214"/>
            <a:ext cx="4235685" cy="3128315"/>
          </a:xfrm>
          <a:prstGeom prst="rect">
            <a:avLst/>
          </a:prstGeom>
        </p:spPr>
      </p:pic>
      <p:pic>
        <p:nvPicPr>
          <p:cNvPr id="8" name="Picture 7">
            <a:extLst>
              <a:ext uri="{FF2B5EF4-FFF2-40B4-BE49-F238E27FC236}">
                <a16:creationId xmlns:a16="http://schemas.microsoft.com/office/drawing/2014/main" id="{AE8792D2-920E-36BA-FC58-3B8F4BFB4278}"/>
              </a:ext>
            </a:extLst>
          </p:cNvPr>
          <p:cNvPicPr>
            <a:picLocks noChangeAspect="1"/>
          </p:cNvPicPr>
          <p:nvPr/>
        </p:nvPicPr>
        <p:blipFill>
          <a:blip r:embed="rId4"/>
          <a:stretch>
            <a:fillRect/>
          </a:stretch>
        </p:blipFill>
        <p:spPr>
          <a:xfrm>
            <a:off x="380999" y="3086959"/>
            <a:ext cx="4233334" cy="3128315"/>
          </a:xfrm>
          <a:prstGeom prst="rect">
            <a:avLst/>
          </a:prstGeom>
        </p:spPr>
      </p:pic>
      <p:sp>
        <p:nvSpPr>
          <p:cNvPr id="3" name="Content Placeholder 1">
            <a:extLst>
              <a:ext uri="{FF2B5EF4-FFF2-40B4-BE49-F238E27FC236}">
                <a16:creationId xmlns:a16="http://schemas.microsoft.com/office/drawing/2014/main" id="{DA5738A8-A800-03F8-D59F-455A648A1B93}"/>
              </a:ext>
            </a:extLst>
          </p:cNvPr>
          <p:cNvSpPr txBox="1">
            <a:spLocks/>
          </p:cNvSpPr>
          <p:nvPr/>
        </p:nvSpPr>
        <p:spPr>
          <a:xfrm>
            <a:off x="304800" y="990601"/>
            <a:ext cx="8534400" cy="237824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1800"/>
              <a:t>Review of outages from 2016 – 2025 doesn’t show a significant change in outages. 2023 and 2024 did show a small increase, but we need more data to ensure an increase trend will continue. This analysis will be reviewed again in the future methodologies. </a:t>
            </a:r>
          </a:p>
        </p:txBody>
      </p:sp>
    </p:spTree>
    <p:extLst>
      <p:ext uri="{BB962C8B-B14F-4D97-AF65-F5344CB8AC3E}">
        <p14:creationId xmlns:p14="http://schemas.microsoft.com/office/powerpoint/2010/main" val="33896956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8FF8C-1AD9-F4F7-0ED4-5EB93BC281F7}"/>
              </a:ext>
            </a:extLst>
          </p:cNvPr>
          <p:cNvSpPr>
            <a:spLocks noGrp="1"/>
          </p:cNvSpPr>
          <p:nvPr>
            <p:ph type="title"/>
          </p:nvPr>
        </p:nvSpPr>
        <p:spPr/>
        <p:txBody>
          <a:bodyPr lIns="91440" tIns="45720" rIns="91440" bIns="45720" anchor="t"/>
          <a:lstStyle/>
          <a:p>
            <a:r>
              <a:rPr lang="en-US" sz="2400" dirty="0">
                <a:cs typeface="Arial"/>
              </a:rPr>
              <a:t>Risk Credit: ESR Energy Capability</a:t>
            </a:r>
            <a:endParaRPr lang="en-US" sz="2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0A28D1-2CD2-7FC2-5B95-BE2716D9AF90}"/>
                  </a:ext>
                </a:extLst>
              </p:cNvPr>
              <p:cNvSpPr>
                <a:spLocks noGrp="1"/>
              </p:cNvSpPr>
              <p:nvPr>
                <p:ph idx="1"/>
              </p:nvPr>
            </p:nvSpPr>
            <p:spPr>
              <a:xfrm>
                <a:off x="304800" y="4673191"/>
                <a:ext cx="8527050" cy="1369630"/>
              </a:xfrm>
            </p:spPr>
            <p:txBody>
              <a:bodyPr lIns="91440" tIns="45720" rIns="91440" bIns="45720" anchor="t"/>
              <a:lstStyle/>
              <a:p>
                <a:pPr marL="0" indent="0">
                  <a:buNone/>
                </a:pPr>
                <a:r>
                  <a:rPr lang="en-US" sz="1400" dirty="0">
                    <a:cs typeface="Arial"/>
                  </a:rPr>
                  <a:t>System Hourly ESR Capability is calculated using historical Real-Time telemetered hourly average ESR data (SOC, MNOS, AS Responsibility).</a:t>
                </a:r>
                <a:endParaRPr lang="en-US" dirty="0">
                  <a:cs typeface="Arial"/>
                </a:endParaRPr>
              </a:p>
              <a:p>
                <a:pPr marL="0" indent="0">
                  <a:buNone/>
                </a:pPr>
                <a:endParaRPr lang="en-US" sz="1400" dirty="0">
                  <a:cs typeface="Arial"/>
                </a:endParaRPr>
              </a:p>
              <a:p>
                <a:pPr marL="0" indent="0" algn="ctr">
                  <a:buNone/>
                </a:pPr>
                <a:r>
                  <a:rPr lang="en-US" sz="1400" dirty="0">
                    <a:cs typeface="Arial"/>
                  </a:rPr>
                  <a:t>4-hr Capability =  </a:t>
                </a:r>
                <a14:m>
                  <m:oMath xmlns:m="http://schemas.openxmlformats.org/officeDocument/2006/math">
                    <m:f>
                      <m:fPr>
                        <m:ctrlPr>
                          <a:rPr lang="en-US" sz="1600" i="1" dirty="0" smtClean="0">
                            <a:latin typeface="Cambria Math" panose="02040503050406030204" pitchFamily="18" charset="0"/>
                            <a:ea typeface="Cambria Math"/>
                            <a:cs typeface="Arial"/>
                          </a:rPr>
                        </m:ctrlPr>
                      </m:fPr>
                      <m:num>
                        <m:r>
                          <a:rPr lang="en-US" sz="1600" i="1" dirty="0">
                            <a:latin typeface="Cambria Math" panose="02040503050406030204" pitchFamily="18" charset="0"/>
                            <a:ea typeface="Cambria Math"/>
                            <a:cs typeface="Arial"/>
                          </a:rPr>
                          <m:t>(</m:t>
                        </m:r>
                        <m:r>
                          <a:rPr lang="en-US" sz="1600" i="1" dirty="0">
                            <a:latin typeface="Cambria Math" panose="02040503050406030204" pitchFamily="18" charset="0"/>
                            <a:ea typeface="Cambria Math"/>
                            <a:cs typeface="Arial"/>
                          </a:rPr>
                          <m:t>𝑆𝑂𝐶</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𝑀𝑁𝑂𝑆</m:t>
                        </m:r>
                        <m:r>
                          <a:rPr lang="en-US" sz="1600" i="1" dirty="0">
                            <a:latin typeface="Cambria Math" panose="02040503050406030204" pitchFamily="18" charset="0"/>
                            <a:ea typeface="Cambria Math"/>
                            <a:cs typeface="Arial"/>
                          </a:rPr>
                          <m:t>) − (</m:t>
                        </m:r>
                        <m:r>
                          <a:rPr lang="en-US" sz="1600" i="1" dirty="0">
                            <a:latin typeface="Cambria Math" panose="02040503050406030204" pitchFamily="18" charset="0"/>
                            <a:ea typeface="Cambria Math"/>
                            <a:cs typeface="Arial"/>
                          </a:rPr>
                          <m:t>𝑈𝑝</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𝐴𝑆</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𝑅𝑒𝑠𝑝𝑜𝑛𝑠𝑖𝑏𝑖𝑙𝑖𝑡𝑦</m:t>
                        </m:r>
                        <m:r>
                          <a:rPr lang="en-US" sz="1600" i="1" dirty="0">
                            <a:latin typeface="Cambria Math" panose="02040503050406030204" pitchFamily="18" charset="0"/>
                            <a:ea typeface="Cambria Math"/>
                            <a:cs typeface="Arial"/>
                          </a:rPr>
                          <m:t> ∗ </m:t>
                        </m:r>
                        <m:r>
                          <a:rPr lang="en-US" sz="1600" i="1" dirty="0">
                            <a:latin typeface="Cambria Math" panose="02040503050406030204" pitchFamily="18" charset="0"/>
                            <a:ea typeface="Cambria Math"/>
                            <a:cs typeface="Arial"/>
                          </a:rPr>
                          <m:t>𝐴𝑆</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𝐷𝑢𝑟𝑎𝑡𝑖𝑜𝑛</m:t>
                        </m:r>
                        <m:r>
                          <a:rPr lang="en-US" sz="1600" i="1" dirty="0">
                            <a:latin typeface="Cambria Math" panose="02040503050406030204" pitchFamily="18" charset="0"/>
                            <a:ea typeface="Cambria Math"/>
                            <a:cs typeface="Arial"/>
                          </a:rPr>
                          <m:t>)</m:t>
                        </m:r>
                      </m:num>
                      <m:den>
                        <m:r>
                          <a:rPr lang="en-US" sz="1600" i="1" dirty="0">
                            <a:latin typeface="Cambria Math" panose="02040503050406030204" pitchFamily="18" charset="0"/>
                            <a:ea typeface="Cambria Math"/>
                            <a:cs typeface="Arial"/>
                          </a:rPr>
                          <m:t>4 </m:t>
                        </m:r>
                        <m:r>
                          <a:rPr lang="en-US" sz="1600" i="1" dirty="0">
                            <a:latin typeface="Cambria Math" panose="02040503050406030204" pitchFamily="18" charset="0"/>
                            <a:ea typeface="Cambria Math"/>
                            <a:cs typeface="Arial"/>
                          </a:rPr>
                          <m:t>𝐻𝑜𝑢𝑟𝑠</m:t>
                        </m:r>
                        <m:r>
                          <m:rPr>
                            <m:nor/>
                          </m:rPr>
                          <a:rPr lang="en-US" sz="1600" dirty="0">
                            <a:cs typeface="Arial" panose="020B0604020202020204"/>
                          </a:rPr>
                          <m:t> </m:t>
                        </m:r>
                      </m:den>
                    </m:f>
                  </m:oMath>
                </a14:m>
                <a:endParaRPr lang="en-US" sz="1100" dirty="0">
                  <a:cs typeface="Arial"/>
                </a:endParaRPr>
              </a:p>
              <a:p>
                <a:pPr marL="0" indent="0">
                  <a:buNone/>
                </a:pPr>
                <a:r>
                  <a:rPr lang="en-US" sz="1100" dirty="0">
                    <a:cs typeface="Arial"/>
                  </a:rPr>
                  <a:t>Up AS Responsibility = RRS + FFR + </a:t>
                </a:r>
                <a:r>
                  <a:rPr lang="en-US" sz="1100" dirty="0" err="1">
                    <a:cs typeface="Arial"/>
                  </a:rPr>
                  <a:t>RegUp</a:t>
                </a:r>
                <a:r>
                  <a:rPr lang="en-US" sz="1100" dirty="0">
                    <a:cs typeface="Arial"/>
                  </a:rPr>
                  <a:t> + Non-Spin + ECRS, </a:t>
                </a:r>
                <a:endParaRPr lang="en-US" dirty="0">
                  <a:cs typeface="Arial" panose="020B0604020202020204"/>
                </a:endParaRPr>
              </a:p>
              <a:p>
                <a:pPr marL="0" indent="0">
                  <a:buNone/>
                </a:pPr>
                <a:r>
                  <a:rPr lang="en-US" sz="1100" dirty="0">
                    <a:cs typeface="Arial"/>
                  </a:rPr>
                  <a:t>AS Duration = 1 Hour</a:t>
                </a:r>
                <a:endParaRPr lang="en-US" dirty="0">
                  <a:cs typeface="Arial"/>
                </a:endParaRPr>
              </a:p>
              <a:p>
                <a:endParaRPr lang="en-US" dirty="0">
                  <a:cs typeface="Arial"/>
                </a:endParaRPr>
              </a:p>
            </p:txBody>
          </p:sp>
        </mc:Choice>
        <mc:Fallback xmlns="">
          <p:sp>
            <p:nvSpPr>
              <p:cNvPr id="3" name="Content Placeholder 2">
                <a:extLst>
                  <a:ext uri="{FF2B5EF4-FFF2-40B4-BE49-F238E27FC236}">
                    <a16:creationId xmlns:a16="http://schemas.microsoft.com/office/drawing/2014/main" id="{660A28D1-2CD2-7FC2-5B95-BE2716D9AF90}"/>
                  </a:ext>
                </a:extLst>
              </p:cNvPr>
              <p:cNvSpPr>
                <a:spLocks noGrp="1" noRot="1" noChangeAspect="1" noMove="1" noResize="1" noEditPoints="1" noAdjustHandles="1" noChangeArrowheads="1" noChangeShapeType="1" noTextEdit="1"/>
              </p:cNvSpPr>
              <p:nvPr>
                <p:ph idx="1"/>
              </p:nvPr>
            </p:nvSpPr>
            <p:spPr>
              <a:xfrm>
                <a:off x="304800" y="4673191"/>
                <a:ext cx="8527050" cy="1369630"/>
              </a:xfrm>
              <a:blipFill>
                <a:blip r:embed="rId2"/>
                <a:stretch>
                  <a:fillRect l="-214" t="-893" b="-2053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DC5AD49-5C1E-3496-B2FD-AA9F563BDD32}"/>
              </a:ext>
            </a:extLst>
          </p:cNvPr>
          <p:cNvSpPr>
            <a:spLocks noGrp="1"/>
          </p:cNvSpPr>
          <p:nvPr>
            <p:ph type="sldNum" sz="quarter" idx="4"/>
          </p:nvPr>
        </p:nvSpPr>
        <p:spPr/>
        <p:txBody>
          <a:bodyPr/>
          <a:lstStyle/>
          <a:p>
            <a:fld id="{1D93BD3E-1E9A-4970-A6F7-E7AC52762E0C}" type="slidenum">
              <a:rPr lang="en-US" smtClean="0"/>
              <a:pPr/>
              <a:t>43</a:t>
            </a:fld>
            <a:endParaRPr lang="en-US"/>
          </a:p>
        </p:txBody>
      </p:sp>
      <p:pic>
        <p:nvPicPr>
          <p:cNvPr id="5" name="Picture 4">
            <a:extLst>
              <a:ext uri="{FF2B5EF4-FFF2-40B4-BE49-F238E27FC236}">
                <a16:creationId xmlns:a16="http://schemas.microsoft.com/office/drawing/2014/main" id="{F9D6F6FA-528F-B3D8-14E3-F70E0D8490C9}"/>
              </a:ext>
            </a:extLst>
          </p:cNvPr>
          <p:cNvPicPr>
            <a:picLocks noChangeAspect="1"/>
          </p:cNvPicPr>
          <p:nvPr/>
        </p:nvPicPr>
        <p:blipFill>
          <a:blip r:embed="rId3"/>
          <a:stretch>
            <a:fillRect/>
          </a:stretch>
        </p:blipFill>
        <p:spPr>
          <a:xfrm>
            <a:off x="0" y="762000"/>
            <a:ext cx="9144000" cy="3575847"/>
          </a:xfrm>
          <a:prstGeom prst="rect">
            <a:avLst/>
          </a:prstGeom>
        </p:spPr>
      </p:pic>
    </p:spTree>
    <p:extLst>
      <p:ext uri="{BB962C8B-B14F-4D97-AF65-F5344CB8AC3E}">
        <p14:creationId xmlns:p14="http://schemas.microsoft.com/office/powerpoint/2010/main" val="3783076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4EA8-15E3-C506-4E05-7628F77AA0B0}"/>
              </a:ext>
            </a:extLst>
          </p:cNvPr>
          <p:cNvSpPr>
            <a:spLocks noGrp="1"/>
          </p:cNvSpPr>
          <p:nvPr>
            <p:ph type="title"/>
          </p:nvPr>
        </p:nvSpPr>
        <p:spPr/>
        <p:txBody>
          <a:bodyPr/>
          <a:lstStyle/>
          <a:p>
            <a:r>
              <a:rPr lang="en-US" sz="2400"/>
              <a:t>1 in 10 Years vs 1 in 5 Years vs 1 in 1 Year Sensitivity</a:t>
            </a:r>
          </a:p>
        </p:txBody>
      </p:sp>
      <p:sp>
        <p:nvSpPr>
          <p:cNvPr id="3" name="Content Placeholder 2">
            <a:extLst>
              <a:ext uri="{FF2B5EF4-FFF2-40B4-BE49-F238E27FC236}">
                <a16:creationId xmlns:a16="http://schemas.microsoft.com/office/drawing/2014/main" id="{7A89DC01-B5A7-D194-EDD2-9442B0E731F1}"/>
              </a:ext>
            </a:extLst>
          </p:cNvPr>
          <p:cNvSpPr>
            <a:spLocks noGrp="1"/>
          </p:cNvSpPr>
          <p:nvPr>
            <p:ph idx="1"/>
          </p:nvPr>
        </p:nvSpPr>
        <p:spPr/>
        <p:txBody>
          <a:bodyPr/>
          <a:lstStyle/>
          <a:p>
            <a:r>
              <a:rPr lang="en-US" sz="2000"/>
              <a:t>We ran additional sensitivities with Case 9 and identified that 1 in 10 Years  will produce the highest reserve quantity. </a:t>
            </a:r>
          </a:p>
        </p:txBody>
      </p:sp>
      <p:sp>
        <p:nvSpPr>
          <p:cNvPr id="4" name="Slide Number Placeholder 3">
            <a:extLst>
              <a:ext uri="{FF2B5EF4-FFF2-40B4-BE49-F238E27FC236}">
                <a16:creationId xmlns:a16="http://schemas.microsoft.com/office/drawing/2014/main" id="{D996BE2B-7E91-8ED6-A330-D80776242BE2}"/>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4E1EA9B8-A4E7-728B-4A9C-AA3BDFF1BD63}"/>
              </a:ext>
            </a:extLst>
          </p:cNvPr>
          <p:cNvSpPr txBox="1"/>
          <p:nvPr/>
        </p:nvSpPr>
        <p:spPr>
          <a:xfrm>
            <a:off x="6684020" y="6511384"/>
            <a:ext cx="199764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accent2"/>
                </a:solidFill>
                <a:effectLst/>
                <a:uLnTx/>
                <a:uFillTx/>
                <a:latin typeface="Arial" panose="020B0604020202020204"/>
                <a:ea typeface="+mn-ea"/>
                <a:cs typeface="+mn-cs"/>
              </a:rPr>
              <a:t>*Preliminary Values</a:t>
            </a:r>
          </a:p>
        </p:txBody>
      </p:sp>
      <p:pic>
        <p:nvPicPr>
          <p:cNvPr id="6" name="Picture 5">
            <a:extLst>
              <a:ext uri="{FF2B5EF4-FFF2-40B4-BE49-F238E27FC236}">
                <a16:creationId xmlns:a16="http://schemas.microsoft.com/office/drawing/2014/main" id="{707DD301-26CD-9BC9-4B19-FAB20730D7E6}"/>
              </a:ext>
            </a:extLst>
          </p:cNvPr>
          <p:cNvPicPr>
            <a:picLocks noChangeAspect="1"/>
          </p:cNvPicPr>
          <p:nvPr/>
        </p:nvPicPr>
        <p:blipFill>
          <a:blip r:embed="rId2"/>
          <a:stretch>
            <a:fillRect/>
          </a:stretch>
        </p:blipFill>
        <p:spPr>
          <a:xfrm>
            <a:off x="717847" y="1853239"/>
            <a:ext cx="7212650" cy="4280679"/>
          </a:xfrm>
          <a:prstGeom prst="rect">
            <a:avLst/>
          </a:prstGeom>
        </p:spPr>
      </p:pic>
    </p:spTree>
    <p:extLst>
      <p:ext uri="{BB962C8B-B14F-4D97-AF65-F5344CB8AC3E}">
        <p14:creationId xmlns:p14="http://schemas.microsoft.com/office/powerpoint/2010/main" val="369130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45</a:t>
            </a:fld>
            <a:endParaRPr lang="en-US" dirty="0"/>
          </a:p>
        </p:txBody>
      </p:sp>
      <p:sp>
        <p:nvSpPr>
          <p:cNvPr id="5" name="Content Placeholder 4"/>
          <p:cNvSpPr>
            <a:spLocks noGrp="1"/>
          </p:cNvSpPr>
          <p:nvPr>
            <p:ph idx="16"/>
          </p:nvPr>
        </p:nvSpPr>
        <p:spPr/>
        <p:txBody>
          <a:bodyPr/>
          <a:lstStyle/>
          <a:p>
            <a:r>
              <a:rPr lang="en-US" dirty="0"/>
              <a:t>Regulation Service</a:t>
            </a:r>
          </a:p>
        </p:txBody>
      </p:sp>
    </p:spTree>
    <p:extLst>
      <p:ext uri="{BB962C8B-B14F-4D97-AF65-F5344CB8AC3E}">
        <p14:creationId xmlns:p14="http://schemas.microsoft.com/office/powerpoint/2010/main" val="3737824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9773E2-2195-71C2-C94E-A70F2557B5F8}"/>
              </a:ext>
            </a:extLst>
          </p:cNvPr>
          <p:cNvSpPr>
            <a:spLocks noGrp="1"/>
          </p:cNvSpPr>
          <p:nvPr>
            <p:ph type="sldNum" sz="quarter" idx="11"/>
          </p:nvPr>
        </p:nvSpPr>
        <p:spPr/>
        <p:txBody>
          <a:bodyPr/>
          <a:lstStyle/>
          <a:p>
            <a:fld id="{1D93BD3E-1E9A-4970-A6F7-E7AC52762E0C}" type="slidenum">
              <a:rPr lang="en-US" smtClean="0"/>
              <a:pPr/>
              <a:t>46</a:t>
            </a:fld>
            <a:endParaRPr lang="en-US"/>
          </a:p>
        </p:txBody>
      </p:sp>
      <p:sp>
        <p:nvSpPr>
          <p:cNvPr id="5" name="Content Placeholder 4">
            <a:extLst>
              <a:ext uri="{FF2B5EF4-FFF2-40B4-BE49-F238E27FC236}">
                <a16:creationId xmlns:a16="http://schemas.microsoft.com/office/drawing/2014/main" id="{F1DB710E-C3E8-0D44-E3CE-DB8880560BE8}"/>
              </a:ext>
            </a:extLst>
          </p:cNvPr>
          <p:cNvSpPr>
            <a:spLocks noGrp="1"/>
          </p:cNvSpPr>
          <p:nvPr>
            <p:ph sz="half" idx="1"/>
          </p:nvPr>
        </p:nvSpPr>
        <p:spPr>
          <a:xfrm>
            <a:off x="381000" y="990601"/>
            <a:ext cx="4133850" cy="4800600"/>
          </a:xfrm>
        </p:spPr>
        <p:txBody>
          <a:bodyPr/>
          <a:lstStyle/>
          <a:p>
            <a:pPr lvl="0">
              <a:defRPr/>
            </a:pPr>
            <a:r>
              <a:rPr lang="en-US" sz="1600">
                <a:solidFill>
                  <a:srgbClr val="5B6770"/>
                </a:solidFill>
              </a:rPr>
              <a:t>ERCOT has incorporated intra-hour wind/solar forecast- based ramp into GTBD to give SCED an indication of how renewables may ramp.</a:t>
            </a:r>
          </a:p>
          <a:p>
            <a:pPr lvl="1">
              <a:defRPr/>
            </a:pPr>
            <a:r>
              <a:rPr lang="en-US" sz="1600">
                <a:solidFill>
                  <a:srgbClr val="5B6770"/>
                </a:solidFill>
              </a:rPr>
              <a:t>Predicted Wind Ramp Rate (PWRR) was incorporated in GTBD in Dec.2018</a:t>
            </a:r>
          </a:p>
          <a:p>
            <a:pPr lvl="1">
              <a:defRPr/>
            </a:pPr>
            <a:r>
              <a:rPr lang="en-US" sz="1600">
                <a:solidFill>
                  <a:srgbClr val="5B6770"/>
                </a:solidFill>
              </a:rPr>
              <a:t>Predicted Solar Ramp Rate (PSRR) was incorporated in GTBD in Jun.2021</a:t>
            </a:r>
          </a:p>
          <a:p>
            <a:pPr marL="0" lvl="0" indent="0">
              <a:buNone/>
              <a:defRPr/>
            </a:pPr>
            <a:endParaRPr lang="en-US" sz="1600">
              <a:solidFill>
                <a:srgbClr val="5B6770"/>
              </a:solidFill>
            </a:endParaRPr>
          </a:p>
          <a:p>
            <a:pPr lvl="0">
              <a:defRPr/>
            </a:pPr>
            <a:r>
              <a:rPr lang="en-US" sz="1600">
                <a:solidFill>
                  <a:srgbClr val="5B6770"/>
                </a:solidFill>
              </a:rPr>
              <a:t>In absence of PSRR/PWRR, SCED dispatches </a:t>
            </a:r>
            <a:r>
              <a:rPr lang="en-US" sz="1600" err="1">
                <a:solidFill>
                  <a:srgbClr val="5B6770"/>
                </a:solidFill>
              </a:rPr>
              <a:t>uncurtailed</a:t>
            </a:r>
            <a:r>
              <a:rPr lang="en-US" sz="1600">
                <a:solidFill>
                  <a:srgbClr val="5B6770"/>
                </a:solidFill>
              </a:rPr>
              <a:t> solar/wind units to their max output (HSL). </a:t>
            </a:r>
          </a:p>
          <a:p>
            <a:pPr lvl="1" indent="-257175">
              <a:buFont typeface="Arial" panose="020B0604020202020204" pitchFamily="34" charset="0"/>
              <a:buChar char="•"/>
              <a:defRPr/>
            </a:pPr>
            <a:r>
              <a:rPr lang="en-US" sz="1600">
                <a:solidFill>
                  <a:srgbClr val="5B6770"/>
                </a:solidFill>
              </a:rPr>
              <a:t>This means that SCED assumes output of </a:t>
            </a:r>
            <a:r>
              <a:rPr lang="en-US" sz="1600" err="1">
                <a:solidFill>
                  <a:srgbClr val="5B6770"/>
                </a:solidFill>
              </a:rPr>
              <a:t>uncurtailed</a:t>
            </a:r>
            <a:r>
              <a:rPr lang="en-US" sz="1600">
                <a:solidFill>
                  <a:srgbClr val="5B6770"/>
                </a:solidFill>
              </a:rPr>
              <a:t> solar/wind units will persist for the next 5-min at the unit’s HSL that was telemetered at the start of the interval.</a:t>
            </a:r>
          </a:p>
          <a:p>
            <a:endParaRPr lang="en-US"/>
          </a:p>
        </p:txBody>
      </p:sp>
      <p:sp>
        <p:nvSpPr>
          <p:cNvPr id="2" name="Title 1">
            <a:extLst>
              <a:ext uri="{FF2B5EF4-FFF2-40B4-BE49-F238E27FC236}">
                <a16:creationId xmlns:a16="http://schemas.microsoft.com/office/drawing/2014/main" id="{FB71CAC0-E252-A91C-1D4B-B2934F71E0CA}"/>
              </a:ext>
            </a:extLst>
          </p:cNvPr>
          <p:cNvSpPr>
            <a:spLocks noGrp="1"/>
          </p:cNvSpPr>
          <p:nvPr>
            <p:ph type="title"/>
          </p:nvPr>
        </p:nvSpPr>
        <p:spPr/>
        <p:txBody>
          <a:bodyPr/>
          <a:lstStyle/>
          <a:p>
            <a:r>
              <a:rPr lang="en-US" sz="2800"/>
              <a:t>Generation To Be Dispatched (GTBD)</a:t>
            </a:r>
            <a:endParaRPr lang="en-US"/>
          </a:p>
        </p:txBody>
      </p:sp>
      <p:grpSp>
        <p:nvGrpSpPr>
          <p:cNvPr id="11" name="Group 10">
            <a:extLst>
              <a:ext uri="{FF2B5EF4-FFF2-40B4-BE49-F238E27FC236}">
                <a16:creationId xmlns:a16="http://schemas.microsoft.com/office/drawing/2014/main" id="{E26C4B23-B275-99B3-618D-D3503F0C388E}"/>
              </a:ext>
            </a:extLst>
          </p:cNvPr>
          <p:cNvGrpSpPr/>
          <p:nvPr/>
        </p:nvGrpSpPr>
        <p:grpSpPr>
          <a:xfrm>
            <a:off x="4571999" y="1243691"/>
            <a:ext cx="4438650" cy="3731419"/>
            <a:chOff x="4571999" y="1243691"/>
            <a:chExt cx="4438650" cy="3731419"/>
          </a:xfrm>
        </p:grpSpPr>
        <p:sp>
          <p:nvSpPr>
            <p:cNvPr id="12" name="Rectangle 11">
              <a:extLst>
                <a:ext uri="{FF2B5EF4-FFF2-40B4-BE49-F238E27FC236}">
                  <a16:creationId xmlns:a16="http://schemas.microsoft.com/office/drawing/2014/main" id="{D0AADD08-6265-778B-DC58-184501A9EB60}"/>
                </a:ext>
              </a:extLst>
            </p:cNvPr>
            <p:cNvSpPr/>
            <p:nvPr/>
          </p:nvSpPr>
          <p:spPr>
            <a:xfrm>
              <a:off x="4610100" y="3350447"/>
              <a:ext cx="4400549"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BC0789-28DE-5E3D-F26B-C9337BD0077E}"/>
                </a:ext>
              </a:extLst>
            </p:cNvPr>
            <p:cNvSpPr/>
            <p:nvPr/>
          </p:nvSpPr>
          <p:spPr>
            <a:xfrm>
              <a:off x="4610100" y="4407104"/>
              <a:ext cx="4400549" cy="568006"/>
            </a:xfrm>
            <a:prstGeom prst="rect">
              <a:avLst/>
            </a:prstGeom>
            <a:solidFill>
              <a:srgbClr val="FFE89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Alternate Process 13">
              <a:extLst>
                <a:ext uri="{FF2B5EF4-FFF2-40B4-BE49-F238E27FC236}">
                  <a16:creationId xmlns:a16="http://schemas.microsoft.com/office/drawing/2014/main" id="{60307717-A384-67D9-9891-DB1933B8CBB8}"/>
                </a:ext>
              </a:extLst>
            </p:cNvPr>
            <p:cNvSpPr/>
            <p:nvPr/>
          </p:nvSpPr>
          <p:spPr>
            <a:xfrm>
              <a:off x="7513689" y="1819860"/>
              <a:ext cx="1352550" cy="327209"/>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a:t>5-min Load Ramp Forecast</a:t>
              </a:r>
            </a:p>
          </p:txBody>
        </p:sp>
        <p:cxnSp>
          <p:nvCxnSpPr>
            <p:cNvPr id="15" name="Straight Arrow Connector 14">
              <a:extLst>
                <a:ext uri="{FF2B5EF4-FFF2-40B4-BE49-F238E27FC236}">
                  <a16:creationId xmlns:a16="http://schemas.microsoft.com/office/drawing/2014/main" id="{38BA2155-DD6F-209C-0D98-6CA6D4378BC9}"/>
                </a:ext>
              </a:extLst>
            </p:cNvPr>
            <p:cNvCxnSpPr>
              <a:cxnSpLocks/>
            </p:cNvCxnSpPr>
            <p:nvPr/>
          </p:nvCxnSpPr>
          <p:spPr>
            <a:xfrm flipH="1" flipV="1">
              <a:off x="6390046" y="1981286"/>
              <a:ext cx="1123643"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16" name="Flowchart: Alternate Process 15">
              <a:extLst>
                <a:ext uri="{FF2B5EF4-FFF2-40B4-BE49-F238E27FC236}">
                  <a16:creationId xmlns:a16="http://schemas.microsoft.com/office/drawing/2014/main" id="{A976801F-8D80-B46E-2948-9E1BFF9683C4}"/>
                </a:ext>
              </a:extLst>
            </p:cNvPr>
            <p:cNvSpPr/>
            <p:nvPr/>
          </p:nvSpPr>
          <p:spPr>
            <a:xfrm>
              <a:off x="7553018" y="2365315"/>
              <a:ext cx="1352550" cy="33255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100"/>
                <a:t>Previous Reg Deployment</a:t>
              </a:r>
            </a:p>
          </p:txBody>
        </p:sp>
        <p:cxnSp>
          <p:nvCxnSpPr>
            <p:cNvPr id="17" name="Straight Arrow Connector 16">
              <a:extLst>
                <a:ext uri="{FF2B5EF4-FFF2-40B4-BE49-F238E27FC236}">
                  <a16:creationId xmlns:a16="http://schemas.microsoft.com/office/drawing/2014/main" id="{2A339718-EC09-6DA9-D166-C0EB9E78EDFD}"/>
                </a:ext>
              </a:extLst>
            </p:cNvPr>
            <p:cNvCxnSpPr>
              <a:cxnSpLocks/>
            </p:cNvCxnSpPr>
            <p:nvPr/>
          </p:nvCxnSpPr>
          <p:spPr>
            <a:xfrm flipH="1">
              <a:off x="7286625" y="2546341"/>
              <a:ext cx="266393" cy="0"/>
            </a:xfrm>
            <a:prstGeom prst="straightConnector1">
              <a:avLst/>
            </a:prstGeom>
            <a:ln w="19050">
              <a:solidFill>
                <a:schemeClr val="accent5"/>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18" name="Flowchart: Alternate Process 17">
              <a:extLst>
                <a:ext uri="{FF2B5EF4-FFF2-40B4-BE49-F238E27FC236}">
                  <a16:creationId xmlns:a16="http://schemas.microsoft.com/office/drawing/2014/main" id="{18C233E7-BB07-499D-88CB-B5D17A9770C4}"/>
                </a:ext>
              </a:extLst>
            </p:cNvPr>
            <p:cNvSpPr/>
            <p:nvPr/>
          </p:nvSpPr>
          <p:spPr>
            <a:xfrm>
              <a:off x="7553018" y="2909431"/>
              <a:ext cx="1352550" cy="332556"/>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100"/>
                <a:t>Historical Accumulated ACE</a:t>
              </a:r>
            </a:p>
          </p:txBody>
        </p:sp>
        <p:cxnSp>
          <p:nvCxnSpPr>
            <p:cNvPr id="19" name="Straight Arrow Connector 18">
              <a:extLst>
                <a:ext uri="{FF2B5EF4-FFF2-40B4-BE49-F238E27FC236}">
                  <a16:creationId xmlns:a16="http://schemas.microsoft.com/office/drawing/2014/main" id="{BDA3F2A4-7463-C717-3F38-E48634FB2BD6}"/>
                </a:ext>
              </a:extLst>
            </p:cNvPr>
            <p:cNvCxnSpPr>
              <a:cxnSpLocks/>
            </p:cNvCxnSpPr>
            <p:nvPr/>
          </p:nvCxnSpPr>
          <p:spPr>
            <a:xfrm flipH="1">
              <a:off x="6724650" y="3095311"/>
              <a:ext cx="828368" cy="0"/>
            </a:xfrm>
            <a:prstGeom prst="straightConnector1">
              <a:avLst/>
            </a:prstGeom>
            <a:ln w="19050">
              <a:solidFill>
                <a:schemeClr val="accent6"/>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0" name="Flowchart: Alternate Process 19">
              <a:extLst>
                <a:ext uri="{FF2B5EF4-FFF2-40B4-BE49-F238E27FC236}">
                  <a16:creationId xmlns:a16="http://schemas.microsoft.com/office/drawing/2014/main" id="{82A813D5-B621-21A2-F54D-BBE5FF495DEB}"/>
                </a:ext>
              </a:extLst>
            </p:cNvPr>
            <p:cNvSpPr/>
            <p:nvPr/>
          </p:nvSpPr>
          <p:spPr>
            <a:xfrm>
              <a:off x="7553017" y="3431668"/>
              <a:ext cx="1352550" cy="393094"/>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a:solidFill>
                    <a:schemeClr val="bg1"/>
                  </a:solidFill>
                </a:rPr>
                <a:t>5-min Wind Ramp Forecast</a:t>
              </a:r>
            </a:p>
          </p:txBody>
        </p:sp>
        <p:cxnSp>
          <p:nvCxnSpPr>
            <p:cNvPr id="21" name="Straight Arrow Connector 20">
              <a:extLst>
                <a:ext uri="{FF2B5EF4-FFF2-40B4-BE49-F238E27FC236}">
                  <a16:creationId xmlns:a16="http://schemas.microsoft.com/office/drawing/2014/main" id="{3B3A7011-E802-411C-8E7F-85FC18EB47A4}"/>
                </a:ext>
              </a:extLst>
            </p:cNvPr>
            <p:cNvCxnSpPr>
              <a:cxnSpLocks/>
            </p:cNvCxnSpPr>
            <p:nvPr/>
          </p:nvCxnSpPr>
          <p:spPr>
            <a:xfrm flipH="1">
              <a:off x="6724649" y="3605807"/>
              <a:ext cx="828368" cy="0"/>
            </a:xfrm>
            <a:prstGeom prst="straightConnector1">
              <a:avLst/>
            </a:prstGeom>
            <a:ln w="19050">
              <a:solidFill>
                <a:schemeClr val="accent1"/>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2" name="Flowchart: Alternate Process 21">
              <a:extLst>
                <a:ext uri="{FF2B5EF4-FFF2-40B4-BE49-F238E27FC236}">
                  <a16:creationId xmlns:a16="http://schemas.microsoft.com/office/drawing/2014/main" id="{DD391C12-3CFC-13FC-C9A9-D41C3C846C6A}"/>
                </a:ext>
              </a:extLst>
            </p:cNvPr>
            <p:cNvSpPr/>
            <p:nvPr/>
          </p:nvSpPr>
          <p:spPr>
            <a:xfrm>
              <a:off x="7553018" y="3988595"/>
              <a:ext cx="1352550" cy="370720"/>
            </a:xfrm>
            <a:prstGeom prst="flowChartAlternateProcess">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a:t>5-min DC Tie Ramp Forecast</a:t>
              </a:r>
            </a:p>
          </p:txBody>
        </p:sp>
        <p:cxnSp>
          <p:nvCxnSpPr>
            <p:cNvPr id="23" name="Straight Arrow Connector 22">
              <a:extLst>
                <a:ext uri="{FF2B5EF4-FFF2-40B4-BE49-F238E27FC236}">
                  <a16:creationId xmlns:a16="http://schemas.microsoft.com/office/drawing/2014/main" id="{B1771CD4-990A-7A02-C6A2-E29164DFB74F}"/>
                </a:ext>
              </a:extLst>
            </p:cNvPr>
            <p:cNvCxnSpPr>
              <a:cxnSpLocks/>
            </p:cNvCxnSpPr>
            <p:nvPr/>
          </p:nvCxnSpPr>
          <p:spPr>
            <a:xfrm flipH="1">
              <a:off x="6717276" y="4212638"/>
              <a:ext cx="828368" cy="0"/>
            </a:xfrm>
            <a:prstGeom prst="straightConnector1">
              <a:avLst/>
            </a:prstGeom>
            <a:ln w="19050">
              <a:solidFill>
                <a:schemeClr val="accent2">
                  <a:lumMod val="20000"/>
                  <a:lumOff val="80000"/>
                </a:schemeClr>
              </a:solidFill>
              <a:prstDash val="dash"/>
              <a:tailEnd type="triangle"/>
            </a:ln>
          </p:spPr>
          <p:style>
            <a:lnRef idx="1">
              <a:schemeClr val="accent4"/>
            </a:lnRef>
            <a:fillRef idx="0">
              <a:schemeClr val="accent4"/>
            </a:fillRef>
            <a:effectRef idx="0">
              <a:schemeClr val="accent4"/>
            </a:effectRef>
            <a:fontRef idx="minor">
              <a:schemeClr val="tx1"/>
            </a:fontRef>
          </p:style>
        </p:cxnSp>
        <p:sp>
          <p:nvSpPr>
            <p:cNvPr id="24" name="Flowchart: Alternate Process 23">
              <a:extLst>
                <a:ext uri="{FF2B5EF4-FFF2-40B4-BE49-F238E27FC236}">
                  <a16:creationId xmlns:a16="http://schemas.microsoft.com/office/drawing/2014/main" id="{5C80F729-3E34-03AA-C6B6-2CD2F7E989A2}"/>
                </a:ext>
              </a:extLst>
            </p:cNvPr>
            <p:cNvSpPr/>
            <p:nvPr/>
          </p:nvSpPr>
          <p:spPr>
            <a:xfrm>
              <a:off x="7553017" y="4468462"/>
              <a:ext cx="1352550" cy="411036"/>
            </a:xfrm>
            <a:prstGeom prst="flowChartAlternateProces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a:t>5-min Solar Ramp Forecast</a:t>
              </a:r>
            </a:p>
          </p:txBody>
        </p:sp>
        <p:cxnSp>
          <p:nvCxnSpPr>
            <p:cNvPr id="25" name="Straight Arrow Connector 24">
              <a:extLst>
                <a:ext uri="{FF2B5EF4-FFF2-40B4-BE49-F238E27FC236}">
                  <a16:creationId xmlns:a16="http://schemas.microsoft.com/office/drawing/2014/main" id="{4DB0AEFE-3E31-8236-81FD-F4250272430D}"/>
                </a:ext>
              </a:extLst>
            </p:cNvPr>
            <p:cNvCxnSpPr>
              <a:cxnSpLocks/>
            </p:cNvCxnSpPr>
            <p:nvPr/>
          </p:nvCxnSpPr>
          <p:spPr>
            <a:xfrm flipH="1">
              <a:off x="6724649" y="4711388"/>
              <a:ext cx="828368" cy="0"/>
            </a:xfrm>
            <a:prstGeom prst="straightConnector1">
              <a:avLst/>
            </a:prstGeom>
            <a:ln w="19050">
              <a:solidFill>
                <a:srgbClr val="FF0000"/>
              </a:solidFill>
              <a:prstDash val="dash"/>
              <a:tailEnd type="triangle"/>
            </a:ln>
          </p:spPr>
          <p:style>
            <a:lnRef idx="1">
              <a:schemeClr val="accent4"/>
            </a:lnRef>
            <a:fillRef idx="0">
              <a:schemeClr val="accent4"/>
            </a:fillRef>
            <a:effectRef idx="0">
              <a:schemeClr val="accent4"/>
            </a:effectRef>
            <a:fontRef idx="minor">
              <a:schemeClr val="tx1"/>
            </a:fontRef>
          </p:style>
        </p:cxnSp>
        <p:grpSp>
          <p:nvGrpSpPr>
            <p:cNvPr id="26" name="Group 25">
              <a:extLst>
                <a:ext uri="{FF2B5EF4-FFF2-40B4-BE49-F238E27FC236}">
                  <a16:creationId xmlns:a16="http://schemas.microsoft.com/office/drawing/2014/main" id="{2E98B6A1-DBB3-61D5-869F-C32AF620F16C}"/>
                </a:ext>
              </a:extLst>
            </p:cNvPr>
            <p:cNvGrpSpPr/>
            <p:nvPr/>
          </p:nvGrpSpPr>
          <p:grpSpPr>
            <a:xfrm>
              <a:off x="4571999" y="1243691"/>
              <a:ext cx="4438650" cy="3699981"/>
              <a:chOff x="4571999" y="1243691"/>
              <a:chExt cx="4438650" cy="3699981"/>
            </a:xfrm>
          </p:grpSpPr>
          <p:sp>
            <p:nvSpPr>
              <p:cNvPr id="27" name="TextBox 26">
                <a:extLst>
                  <a:ext uri="{FF2B5EF4-FFF2-40B4-BE49-F238E27FC236}">
                    <a16:creationId xmlns:a16="http://schemas.microsoft.com/office/drawing/2014/main" id="{122E6564-59F1-E9C4-CA83-C27E1384C87A}"/>
                  </a:ext>
                </a:extLst>
              </p:cNvPr>
              <p:cNvSpPr txBox="1"/>
              <p:nvPr/>
            </p:nvSpPr>
            <p:spPr>
              <a:xfrm>
                <a:off x="4571999" y="1243691"/>
                <a:ext cx="4438650" cy="369331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a:ea typeface="+mn-ea"/>
                    <a:cs typeface="+mn-cs"/>
                  </a:rPr>
                  <a:t>GTBD</a:t>
                </a:r>
                <a:r>
                  <a:rPr kumimoji="0" lang="en-US" sz="1800" b="0" i="0" u="none" strike="noStrike" kern="1200" cap="none" spc="0" normalizeH="0" baseline="0" noProof="0">
                    <a:ln>
                      <a:noFill/>
                    </a:ln>
                    <a:solidFill>
                      <a:prstClr val="black"/>
                    </a:solidFill>
                    <a:effectLst/>
                    <a:uLnTx/>
                    <a:uFillTx/>
                    <a:latin typeface="Arial"/>
                    <a:ea typeface="+mn-ea"/>
                    <a:cs typeface="+mn-cs"/>
                  </a:rPr>
                  <a:t> = </a:t>
                </a:r>
                <a:r>
                  <a:rPr kumimoji="0" lang="en-US" sz="1800" b="0" i="0" u="none" strike="noStrike" kern="1200" cap="none" spc="0" normalizeH="0" baseline="0" noProof="0">
                    <a:ln>
                      <a:noFill/>
                    </a:ln>
                    <a:solidFill>
                      <a:srgbClr val="00ACC8"/>
                    </a:solidFill>
                    <a:effectLst/>
                    <a:uLnTx/>
                    <a:uFillTx/>
                    <a:latin typeface="Arial"/>
                    <a:ea typeface="+mn-ea"/>
                    <a:cs typeface="+mn-cs"/>
                  </a:rPr>
                  <a:t>Total 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a:t>
                </a:r>
                <a:r>
                  <a:rPr kumimoji="0" lang="en-US" sz="1800" b="0" i="0" u="none" strike="noStrike" kern="1200" cap="none" spc="0" normalizeH="0" baseline="0" noProof="0">
                    <a:ln>
                      <a:noFill/>
                    </a:ln>
                    <a:solidFill>
                      <a:srgbClr val="003764"/>
                    </a:solidFill>
                    <a:effectLst/>
                    <a:uLnTx/>
                    <a:uFillTx/>
                    <a:latin typeface="Arial"/>
                    <a:ea typeface="+mn-ea"/>
                    <a:cs typeface="+mn-cs"/>
                  </a:rPr>
                  <a:t>K3*5*PLDRR</a:t>
                </a:r>
                <a:r>
                  <a:rPr kumimoji="0" lang="en-US" sz="18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6650B1"/>
                    </a:solidFill>
                    <a:effectLst/>
                    <a:uLnTx/>
                    <a:uFillTx/>
                    <a:latin typeface="Arial"/>
                    <a:ea typeface="+mn-ea"/>
                    <a:cs typeface="+mn-cs"/>
                  </a:rPr>
                  <a:t>+K4*Regulation Deployed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6650B1"/>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 </a:t>
                </a:r>
                <a:r>
                  <a:rPr kumimoji="0" lang="en-US" sz="1800" b="0" i="0" u="none" strike="noStrike" kern="1200" cap="none" spc="0" normalizeH="0" baseline="0" noProof="0">
                    <a:ln>
                      <a:noFill/>
                    </a:ln>
                    <a:solidFill>
                      <a:srgbClr val="910258"/>
                    </a:solidFill>
                    <a:effectLst/>
                    <a:uLnTx/>
                    <a:uFillTx/>
                    <a:latin typeface="Arial"/>
                    <a:ea typeface="+mn-ea"/>
                    <a:cs typeface="+mn-cs"/>
                  </a:rPr>
                  <a:t>K5*ACE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1025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 </a:t>
                </a:r>
                <a:r>
                  <a:rPr kumimoji="0" lang="en-US" sz="1800" b="0" i="0" u="none" strike="noStrike" kern="1200" cap="none" spc="0" normalizeH="0" baseline="0" noProof="0">
                    <a:ln>
                      <a:noFill/>
                    </a:ln>
                    <a:solidFill>
                      <a:srgbClr val="00ACC8"/>
                    </a:solidFill>
                    <a:effectLst/>
                    <a:uLnTx/>
                    <a:uFillTx/>
                    <a:latin typeface="Arial"/>
                    <a:ea typeface="+mn-ea"/>
                    <a:cs typeface="+mn-cs"/>
                  </a:rPr>
                  <a:t>K6*5*PWRR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CC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 </a:t>
                </a:r>
                <a:r>
                  <a:rPr kumimoji="0" lang="en-US" sz="1800" b="0" i="0" u="none" strike="noStrike" kern="1200" cap="none" spc="0" normalizeH="0" baseline="0" noProof="0">
                    <a:ln>
                      <a:noFill/>
                    </a:ln>
                    <a:solidFill>
                      <a:srgbClr val="A4AAAF"/>
                    </a:solidFill>
                    <a:effectLst/>
                    <a:uLnTx/>
                    <a:uFillTx/>
                    <a:latin typeface="Arial"/>
                    <a:ea typeface="+mn-ea"/>
                    <a:cs typeface="+mn-cs"/>
                  </a:rPr>
                  <a:t>K7*5*DCTRR</a:t>
                </a:r>
                <a:r>
                  <a:rPr kumimoji="0" lang="en-US" sz="18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Arial"/>
                    <a:ea typeface="+mn-ea"/>
                    <a:cs typeface="+mn-cs"/>
                  </a:rPr>
                  <a:t>– K8*5*PSRR</a:t>
                </a:r>
              </a:p>
            </p:txBody>
          </p:sp>
          <p:sp>
            <p:nvSpPr>
              <p:cNvPr id="28" name="Rectangle 27">
                <a:extLst>
                  <a:ext uri="{FF2B5EF4-FFF2-40B4-BE49-F238E27FC236}">
                    <a16:creationId xmlns:a16="http://schemas.microsoft.com/office/drawing/2014/main" id="{48B2608F-513B-6DFD-7E03-25E7C2182586}"/>
                  </a:ext>
                </a:extLst>
              </p:cNvPr>
              <p:cNvSpPr/>
              <p:nvPr/>
            </p:nvSpPr>
            <p:spPr>
              <a:xfrm>
                <a:off x="4571999" y="3317840"/>
                <a:ext cx="4438650" cy="596347"/>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3E7D374-FA1C-1A99-72B1-DF90EC9AF4EC}"/>
                  </a:ext>
                </a:extLst>
              </p:cNvPr>
              <p:cNvSpPr/>
              <p:nvPr/>
            </p:nvSpPr>
            <p:spPr>
              <a:xfrm>
                <a:off x="4571999" y="4429457"/>
                <a:ext cx="4438650" cy="514215"/>
              </a:xfrm>
              <a:prstGeom prst="rect">
                <a:avLst/>
              </a:prstGeom>
              <a:noFill/>
              <a:ln w="28575">
                <a:solidFill>
                  <a:srgbClr val="FF0000"/>
                </a:solidFill>
                <a:prstDash val="sysDash"/>
              </a:ln>
              <a:effectLst>
                <a:glow rad="63500">
                  <a:srgbClr val="FFFF00"/>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27774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BA5C20D-EC9D-A60C-4D49-BD334CDADC78}"/>
              </a:ext>
            </a:extLst>
          </p:cNvPr>
          <p:cNvGraphicFramePr>
            <a:graphicFrameLocks/>
          </p:cNvGraphicFramePr>
          <p:nvPr/>
        </p:nvGraphicFramePr>
        <p:xfrm>
          <a:off x="990600" y="2820711"/>
          <a:ext cx="6781800" cy="377190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a:extLst>
              <a:ext uri="{FF2B5EF4-FFF2-40B4-BE49-F238E27FC236}">
                <a16:creationId xmlns:a16="http://schemas.microsoft.com/office/drawing/2014/main" id="{AC13B27C-CAB4-8035-4A07-581A4CC1F4EE}"/>
              </a:ext>
            </a:extLst>
          </p:cNvPr>
          <p:cNvSpPr/>
          <p:nvPr/>
        </p:nvSpPr>
        <p:spPr>
          <a:xfrm>
            <a:off x="1600200" y="3208338"/>
            <a:ext cx="1524000" cy="2819400"/>
          </a:xfrm>
          <a:prstGeom prst="rect">
            <a:avLst/>
          </a:pr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7DD6DB-6FA1-B1B9-A6A0-7C7826228225}"/>
              </a:ext>
            </a:extLst>
          </p:cNvPr>
          <p:cNvSpPr>
            <a:spLocks noGrp="1"/>
          </p:cNvSpPr>
          <p:nvPr>
            <p:ph type="title"/>
          </p:nvPr>
        </p:nvSpPr>
        <p:spPr>
          <a:xfrm>
            <a:off x="381000" y="243682"/>
            <a:ext cx="8458200" cy="518318"/>
          </a:xfrm>
        </p:spPr>
        <p:txBody>
          <a:bodyPr/>
          <a:lstStyle/>
          <a:p>
            <a:r>
              <a:rPr lang="en-US" sz="2400"/>
              <a:t>Recap – Dynamic PSRR Threshold in GTBD</a:t>
            </a:r>
          </a:p>
        </p:txBody>
      </p:sp>
      <p:sp>
        <p:nvSpPr>
          <p:cNvPr id="4" name="Slide Number Placeholder 3">
            <a:extLst>
              <a:ext uri="{FF2B5EF4-FFF2-40B4-BE49-F238E27FC236}">
                <a16:creationId xmlns:a16="http://schemas.microsoft.com/office/drawing/2014/main" id="{0F44F02E-A0C2-144F-1543-539A6CD33C44}"/>
              </a:ext>
            </a:extLst>
          </p:cNvPr>
          <p:cNvSpPr>
            <a:spLocks noGrp="1"/>
          </p:cNvSpPr>
          <p:nvPr>
            <p:ph type="sldNum" sz="quarter" idx="4"/>
          </p:nvPr>
        </p:nvSpPr>
        <p:spPr/>
        <p:txBody>
          <a:bodyPr/>
          <a:lstStyle/>
          <a:p>
            <a:fld id="{1D93BD3E-1E9A-4970-A6F7-E7AC52762E0C}" type="slidenum">
              <a:rPr lang="en-US" smtClean="0"/>
              <a:pPr/>
              <a:t>47</a:t>
            </a:fld>
            <a:endParaRPr lang="en-US"/>
          </a:p>
        </p:txBody>
      </p:sp>
      <p:sp>
        <p:nvSpPr>
          <p:cNvPr id="7" name="Content Placeholder 2">
            <a:extLst>
              <a:ext uri="{FF2B5EF4-FFF2-40B4-BE49-F238E27FC236}">
                <a16:creationId xmlns:a16="http://schemas.microsoft.com/office/drawing/2014/main" id="{21030527-E45E-F404-914A-7E003F072393}"/>
              </a:ext>
            </a:extLst>
          </p:cNvPr>
          <p:cNvSpPr>
            <a:spLocks noGrp="1"/>
          </p:cNvSpPr>
          <p:nvPr>
            <p:ph idx="1"/>
          </p:nvPr>
        </p:nvSpPr>
        <p:spPr>
          <a:xfrm>
            <a:off x="304800" y="990600"/>
            <a:ext cx="8534400" cy="1905000"/>
          </a:xfrm>
        </p:spPr>
        <p:txBody>
          <a:bodyPr/>
          <a:lstStyle/>
          <a:p>
            <a:r>
              <a:rPr lang="en-US" sz="1550">
                <a:solidFill>
                  <a:schemeClr val="accent2"/>
                </a:solidFill>
              </a:rPr>
              <a:t>ERCOT started to apply a dynamic PSRR threshold in GTBD calculation on 6/12/2023</a:t>
            </a:r>
          </a:p>
          <a:p>
            <a:r>
              <a:rPr lang="en-US" sz="1550">
                <a:solidFill>
                  <a:schemeClr val="accent2"/>
                </a:solidFill>
              </a:rPr>
              <a:t>PSRR thresholds change with 4 pre-defined day periods - </a:t>
            </a:r>
            <a:r>
              <a:rPr lang="en-US" sz="1550" b="1">
                <a:solidFill>
                  <a:schemeClr val="accent2"/>
                </a:solidFill>
              </a:rPr>
              <a:t>Night, Sunrise, Sunset and Other</a:t>
            </a:r>
          </a:p>
          <a:p>
            <a:r>
              <a:rPr lang="en-US" sz="1550">
                <a:solidFill>
                  <a:schemeClr val="accent2"/>
                </a:solidFill>
              </a:rPr>
              <a:t>ERCOT started with a threshold of 80MW/min for Sunrise and Sunset periods on 6/12/23 and subsequently increased it to 100MW/min. Today, the threshold is set to 225MW/min.</a:t>
            </a:r>
          </a:p>
          <a:p>
            <a:r>
              <a:rPr lang="en-US" sz="1550">
                <a:solidFill>
                  <a:schemeClr val="accent2"/>
                </a:solidFill>
              </a:rPr>
              <a:t>ERCOT continues to update the thresholds and the definition of day periods seasonally*</a:t>
            </a:r>
          </a:p>
        </p:txBody>
      </p:sp>
      <p:sp>
        <p:nvSpPr>
          <p:cNvPr id="11" name="Rectangle 10">
            <a:extLst>
              <a:ext uri="{FF2B5EF4-FFF2-40B4-BE49-F238E27FC236}">
                <a16:creationId xmlns:a16="http://schemas.microsoft.com/office/drawing/2014/main" id="{5F1402BB-6EE8-F707-B920-B762C70B4345}"/>
              </a:ext>
            </a:extLst>
          </p:cNvPr>
          <p:cNvSpPr/>
          <p:nvPr/>
        </p:nvSpPr>
        <p:spPr>
          <a:xfrm>
            <a:off x="3131820" y="3208338"/>
            <a:ext cx="1005840" cy="2819400"/>
          </a:xfrm>
          <a:prstGeom prst="rect">
            <a:avLst/>
          </a:prstGeom>
          <a:solidFill>
            <a:srgbClr val="FFC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FF994F5-B208-1457-BDE9-A7362CF724A8}"/>
              </a:ext>
            </a:extLst>
          </p:cNvPr>
          <p:cNvSpPr/>
          <p:nvPr/>
        </p:nvSpPr>
        <p:spPr>
          <a:xfrm>
            <a:off x="4130040" y="3208338"/>
            <a:ext cx="2002536" cy="2819400"/>
          </a:xfrm>
          <a:prstGeom prst="rect">
            <a:avLst/>
          </a:prstGeom>
          <a:solidFill>
            <a:srgbClr val="FF00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AA38157-D647-BBBD-DD7F-8E2C521E2FF5}"/>
              </a:ext>
            </a:extLst>
          </p:cNvPr>
          <p:cNvSpPr/>
          <p:nvPr/>
        </p:nvSpPr>
        <p:spPr>
          <a:xfrm>
            <a:off x="6132576" y="3208338"/>
            <a:ext cx="758952" cy="2819400"/>
          </a:xfrm>
          <a:prstGeom prst="rect">
            <a:avLst/>
          </a:prstGeom>
          <a:solidFill>
            <a:srgbClr val="F5750B">
              <a:alpha val="3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245258-70E8-B179-998C-9884F4E366E3}"/>
              </a:ext>
            </a:extLst>
          </p:cNvPr>
          <p:cNvSpPr/>
          <p:nvPr/>
        </p:nvSpPr>
        <p:spPr>
          <a:xfrm>
            <a:off x="6891528" y="3215958"/>
            <a:ext cx="728472" cy="2819400"/>
          </a:xfrm>
          <a:prstGeom prst="rect">
            <a:avLst/>
          </a:prstGeom>
          <a:solidFill>
            <a:schemeClr val="accent3">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7E9B8EA-C495-7C3C-9B91-59A9B7AC8839}"/>
              </a:ext>
            </a:extLst>
          </p:cNvPr>
          <p:cNvSpPr txBox="1"/>
          <p:nvPr/>
        </p:nvSpPr>
        <p:spPr>
          <a:xfrm>
            <a:off x="4969764" y="3215958"/>
            <a:ext cx="4572000" cy="369332"/>
          </a:xfrm>
          <a:prstGeom prst="rect">
            <a:avLst/>
          </a:prstGeom>
          <a:noFill/>
        </p:spPr>
        <p:txBody>
          <a:bodyPr wrap="square">
            <a:spAutoFit/>
          </a:bodyPr>
          <a:lstStyle/>
          <a:p>
            <a:pPr algn="ctr" fontAlgn="b"/>
            <a:r>
              <a:rPr lang="en-US" sz="1800" b="0" i="0" u="none" strike="noStrike">
                <a:solidFill>
                  <a:srgbClr val="3D3D3D"/>
                </a:solidFill>
                <a:effectLst/>
                <a:latin typeface="Calibri" panose="020F0502020204030204" pitchFamily="34" charset="0"/>
              </a:rPr>
              <a:t>Night</a:t>
            </a:r>
          </a:p>
        </p:txBody>
      </p:sp>
      <p:sp>
        <p:nvSpPr>
          <p:cNvPr id="21" name="TextBox 20">
            <a:extLst>
              <a:ext uri="{FF2B5EF4-FFF2-40B4-BE49-F238E27FC236}">
                <a16:creationId xmlns:a16="http://schemas.microsoft.com/office/drawing/2014/main" id="{6656A3C9-96A1-D894-E328-257DDF57D083}"/>
              </a:ext>
            </a:extLst>
          </p:cNvPr>
          <p:cNvSpPr txBox="1"/>
          <p:nvPr/>
        </p:nvSpPr>
        <p:spPr>
          <a:xfrm>
            <a:off x="3862763" y="6463720"/>
            <a:ext cx="4938337" cy="415498"/>
          </a:xfrm>
          <a:prstGeom prst="rect">
            <a:avLst/>
          </a:prstGeom>
          <a:noFill/>
        </p:spPr>
        <p:txBody>
          <a:bodyPr wrap="square">
            <a:spAutoFit/>
          </a:bodyPr>
          <a:lstStyle/>
          <a:p>
            <a:r>
              <a:rPr lang="en-US" sz="1050" dirty="0">
                <a:solidFill>
                  <a:schemeClr val="accent2"/>
                </a:solidFill>
              </a:rPr>
              <a:t>* Seasons will be defined by shift in solar ramping patterns</a:t>
            </a:r>
          </a:p>
          <a:p>
            <a:r>
              <a:rPr lang="en-US" sz="1050" dirty="0">
                <a:solidFill>
                  <a:schemeClr val="accent2"/>
                </a:solidFill>
              </a:rPr>
              <a:t>**This image is a visual aid for concept and is not documenting current settings </a:t>
            </a:r>
          </a:p>
        </p:txBody>
      </p:sp>
    </p:spTree>
    <p:extLst>
      <p:ext uri="{BB962C8B-B14F-4D97-AF65-F5344CB8AC3E}">
        <p14:creationId xmlns:p14="http://schemas.microsoft.com/office/powerpoint/2010/main" val="2958762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546F5-678F-8D38-E3F1-9F7BD69840D9}"/>
              </a:ext>
            </a:extLst>
          </p:cNvPr>
          <p:cNvSpPr>
            <a:spLocks noGrp="1"/>
          </p:cNvSpPr>
          <p:nvPr>
            <p:ph type="title"/>
          </p:nvPr>
        </p:nvSpPr>
        <p:spPr/>
        <p:txBody>
          <a:bodyPr/>
          <a:lstStyle/>
          <a:p>
            <a:r>
              <a:rPr lang="en-US" sz="2800"/>
              <a:t>SCED Manual Offset and Reg-Up Exhaustion </a:t>
            </a:r>
            <a:endParaRPr lang="en-US"/>
          </a:p>
        </p:txBody>
      </p:sp>
      <p:sp>
        <p:nvSpPr>
          <p:cNvPr id="3" name="Content Placeholder 2">
            <a:extLst>
              <a:ext uri="{FF2B5EF4-FFF2-40B4-BE49-F238E27FC236}">
                <a16:creationId xmlns:a16="http://schemas.microsoft.com/office/drawing/2014/main" id="{223DF209-6C18-CA0E-01BC-121C890FF916}"/>
              </a:ext>
            </a:extLst>
          </p:cNvPr>
          <p:cNvSpPr>
            <a:spLocks noGrp="1"/>
          </p:cNvSpPr>
          <p:nvPr>
            <p:ph idx="1"/>
          </p:nvPr>
        </p:nvSpPr>
        <p:spPr/>
        <p:txBody>
          <a:bodyPr/>
          <a:lstStyle/>
          <a:p>
            <a:r>
              <a:rPr lang="en-US" sz="2000"/>
              <a:t>This chart combines both the number of Operator Manual Offsets entered along with a focus on Reg-Exhaustion during sunset hours.</a:t>
            </a:r>
          </a:p>
          <a:p>
            <a:endParaRPr lang="en-US"/>
          </a:p>
        </p:txBody>
      </p:sp>
      <p:sp>
        <p:nvSpPr>
          <p:cNvPr id="4" name="Slide Number Placeholder 3">
            <a:extLst>
              <a:ext uri="{FF2B5EF4-FFF2-40B4-BE49-F238E27FC236}">
                <a16:creationId xmlns:a16="http://schemas.microsoft.com/office/drawing/2014/main" id="{8F89D49E-1978-75B9-A95E-336B7FC79624}"/>
              </a:ext>
            </a:extLst>
          </p:cNvPr>
          <p:cNvSpPr>
            <a:spLocks noGrp="1"/>
          </p:cNvSpPr>
          <p:nvPr>
            <p:ph type="sldNum" sz="quarter" idx="4"/>
          </p:nvPr>
        </p:nvSpPr>
        <p:spPr/>
        <p:txBody>
          <a:bodyPr/>
          <a:lstStyle/>
          <a:p>
            <a:fld id="{1D93BD3E-1E9A-4970-A6F7-E7AC52762E0C}" type="slidenum">
              <a:rPr lang="en-US" smtClean="0"/>
              <a:pPr/>
              <a:t>48</a:t>
            </a:fld>
            <a:endParaRPr lang="en-US"/>
          </a:p>
        </p:txBody>
      </p:sp>
      <p:pic>
        <p:nvPicPr>
          <p:cNvPr id="5" name="Picture 4">
            <a:extLst>
              <a:ext uri="{FF2B5EF4-FFF2-40B4-BE49-F238E27FC236}">
                <a16:creationId xmlns:a16="http://schemas.microsoft.com/office/drawing/2014/main" id="{65A0AB9D-D904-763F-D8C1-880F05148C98}"/>
              </a:ext>
            </a:extLst>
          </p:cNvPr>
          <p:cNvPicPr>
            <a:picLocks noChangeAspect="1"/>
          </p:cNvPicPr>
          <p:nvPr/>
        </p:nvPicPr>
        <p:blipFill>
          <a:blip r:embed="rId2"/>
          <a:stretch>
            <a:fillRect/>
          </a:stretch>
        </p:blipFill>
        <p:spPr>
          <a:xfrm>
            <a:off x="480994" y="1900719"/>
            <a:ext cx="8458200" cy="4296077"/>
          </a:xfrm>
          <a:prstGeom prst="rect">
            <a:avLst/>
          </a:prstGeom>
        </p:spPr>
      </p:pic>
      <p:sp>
        <p:nvSpPr>
          <p:cNvPr id="6" name="TextBox 5">
            <a:extLst>
              <a:ext uri="{FF2B5EF4-FFF2-40B4-BE49-F238E27FC236}">
                <a16:creationId xmlns:a16="http://schemas.microsoft.com/office/drawing/2014/main" id="{E001549C-04EC-E96C-F405-C1B06E275297}"/>
              </a:ext>
            </a:extLst>
          </p:cNvPr>
          <p:cNvSpPr txBox="1"/>
          <p:nvPr/>
        </p:nvSpPr>
        <p:spPr>
          <a:xfrm>
            <a:off x="6278575" y="6196796"/>
            <a:ext cx="2660619" cy="307777"/>
          </a:xfrm>
          <a:prstGeom prst="rect">
            <a:avLst/>
          </a:prstGeom>
          <a:noFill/>
        </p:spPr>
        <p:txBody>
          <a:bodyPr wrap="square" rtlCol="0">
            <a:spAutoFit/>
          </a:bodyPr>
          <a:lstStyle/>
          <a:p>
            <a:pPr algn="ctr"/>
            <a:r>
              <a:rPr lang="en-US" sz="1400">
                <a:solidFill>
                  <a:schemeClr val="tx2"/>
                </a:solidFill>
              </a:rPr>
              <a:t>Sunset hours: HE 19 - 21</a:t>
            </a:r>
          </a:p>
        </p:txBody>
      </p:sp>
    </p:spTree>
    <p:extLst>
      <p:ext uri="{BB962C8B-B14F-4D97-AF65-F5344CB8AC3E}">
        <p14:creationId xmlns:p14="http://schemas.microsoft.com/office/powerpoint/2010/main" val="2731321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49</a:t>
            </a:fld>
            <a:endParaRPr lang="en-US" dirty="0"/>
          </a:p>
        </p:txBody>
      </p:sp>
      <p:sp>
        <p:nvSpPr>
          <p:cNvPr id="5" name="Content Placeholder 4"/>
          <p:cNvSpPr>
            <a:spLocks noGrp="1"/>
          </p:cNvSpPr>
          <p:nvPr>
            <p:ph idx="16"/>
          </p:nvPr>
        </p:nvSpPr>
        <p:spPr>
          <a:xfrm>
            <a:off x="1428750" y="2791587"/>
            <a:ext cx="6286500" cy="1198626"/>
          </a:xfrm>
        </p:spPr>
        <p:txBody>
          <a:bodyPr/>
          <a:lstStyle/>
          <a:p>
            <a:r>
              <a:rPr lang="en-US" dirty="0"/>
              <a:t>Responsive Reserve Service</a:t>
            </a:r>
          </a:p>
        </p:txBody>
      </p:sp>
    </p:spTree>
    <p:extLst>
      <p:ext uri="{BB962C8B-B14F-4D97-AF65-F5344CB8AC3E}">
        <p14:creationId xmlns:p14="http://schemas.microsoft.com/office/powerpoint/2010/main" val="543798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2E5-BA54-028E-E023-8CC5054CC94D}"/>
              </a:ext>
            </a:extLst>
          </p:cNvPr>
          <p:cNvSpPr/>
          <p:nvPr/>
        </p:nvSpPr>
        <p:spPr>
          <a:xfrm>
            <a:off x="4649820" y="1561762"/>
            <a:ext cx="1293780" cy="1766443"/>
          </a:xfrm>
          <a:prstGeom prst="rect">
            <a:avLst/>
          </a:prstGeom>
          <a:solidFill>
            <a:schemeClr val="accent3"/>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9" name="Rectangle 8">
            <a:extLst>
              <a:ext uri="{FF2B5EF4-FFF2-40B4-BE49-F238E27FC236}">
                <a16:creationId xmlns:a16="http://schemas.microsoft.com/office/drawing/2014/main" id="{0DDF2AE6-D49C-5E8D-6E36-D5560D307F34}"/>
              </a:ext>
            </a:extLst>
          </p:cNvPr>
          <p:cNvSpPr/>
          <p:nvPr/>
        </p:nvSpPr>
        <p:spPr>
          <a:xfrm>
            <a:off x="4649820" y="3429000"/>
            <a:ext cx="1293780" cy="2305050"/>
          </a:xfrm>
          <a:prstGeom prst="rect">
            <a:avLst/>
          </a:prstGeom>
          <a:solidFill>
            <a:schemeClr val="accent6"/>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2" name="Title 1">
            <a:extLst>
              <a:ext uri="{FF2B5EF4-FFF2-40B4-BE49-F238E27FC236}">
                <a16:creationId xmlns:a16="http://schemas.microsoft.com/office/drawing/2014/main" id="{C4B81F8A-773B-9AD8-08A3-10A219A395E6}"/>
              </a:ext>
            </a:extLst>
          </p:cNvPr>
          <p:cNvSpPr>
            <a:spLocks noGrp="1"/>
          </p:cNvSpPr>
          <p:nvPr>
            <p:ph type="title"/>
          </p:nvPr>
        </p:nvSpPr>
        <p:spPr/>
        <p:txBody>
          <a:bodyPr/>
          <a:lstStyle/>
          <a:p>
            <a:r>
              <a:rPr lang="en-US" dirty="0"/>
              <a:t>ERCOT Ancillary Services</a:t>
            </a:r>
          </a:p>
        </p:txBody>
      </p:sp>
      <p:sp>
        <p:nvSpPr>
          <p:cNvPr id="4" name="Slide Number Placeholder 3">
            <a:extLst>
              <a:ext uri="{FF2B5EF4-FFF2-40B4-BE49-F238E27FC236}">
                <a16:creationId xmlns:a16="http://schemas.microsoft.com/office/drawing/2014/main" id="{BADE3DFC-AF39-6998-0C9D-FEB704DBFDE3}"/>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5" name="Rectangle 4">
            <a:extLst>
              <a:ext uri="{FF2B5EF4-FFF2-40B4-BE49-F238E27FC236}">
                <a16:creationId xmlns:a16="http://schemas.microsoft.com/office/drawing/2014/main" id="{30DAEB2E-FD61-E687-F180-EC29D54D76A2}"/>
              </a:ext>
            </a:extLst>
          </p:cNvPr>
          <p:cNvSpPr/>
          <p:nvPr/>
        </p:nvSpPr>
        <p:spPr>
          <a:xfrm>
            <a:off x="381000" y="1562100"/>
            <a:ext cx="3390900" cy="4191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Regulation Up and Down</a:t>
            </a:r>
          </a:p>
        </p:txBody>
      </p:sp>
      <p:sp>
        <p:nvSpPr>
          <p:cNvPr id="6" name="Rectangle 5">
            <a:extLst>
              <a:ext uri="{FF2B5EF4-FFF2-40B4-BE49-F238E27FC236}">
                <a16:creationId xmlns:a16="http://schemas.microsoft.com/office/drawing/2014/main" id="{429E1B6D-F953-807B-AD6F-8A7A638CE36A}"/>
              </a:ext>
            </a:extLst>
          </p:cNvPr>
          <p:cNvSpPr/>
          <p:nvPr/>
        </p:nvSpPr>
        <p:spPr>
          <a:xfrm>
            <a:off x="381000" y="2414342"/>
            <a:ext cx="3390900" cy="4191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Responsive Reserve</a:t>
            </a:r>
          </a:p>
        </p:txBody>
      </p:sp>
      <p:sp>
        <p:nvSpPr>
          <p:cNvPr id="7" name="Rectangle 6">
            <a:extLst>
              <a:ext uri="{FF2B5EF4-FFF2-40B4-BE49-F238E27FC236}">
                <a16:creationId xmlns:a16="http://schemas.microsoft.com/office/drawing/2014/main" id="{1401BA6E-DD1A-E734-F9CC-D6F300B58BD2}"/>
              </a:ext>
            </a:extLst>
          </p:cNvPr>
          <p:cNvSpPr/>
          <p:nvPr/>
        </p:nvSpPr>
        <p:spPr>
          <a:xfrm>
            <a:off x="381000" y="3882669"/>
            <a:ext cx="3390900" cy="4191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ERCOT Contingency Reserve</a:t>
            </a:r>
          </a:p>
        </p:txBody>
      </p:sp>
      <p:sp>
        <p:nvSpPr>
          <p:cNvPr id="8" name="Rectangle 7">
            <a:extLst>
              <a:ext uri="{FF2B5EF4-FFF2-40B4-BE49-F238E27FC236}">
                <a16:creationId xmlns:a16="http://schemas.microsoft.com/office/drawing/2014/main" id="{96E6BB3A-4A63-7F99-D53E-B0EC00BFC888}"/>
              </a:ext>
            </a:extLst>
          </p:cNvPr>
          <p:cNvSpPr/>
          <p:nvPr/>
        </p:nvSpPr>
        <p:spPr>
          <a:xfrm>
            <a:off x="381000" y="4734911"/>
            <a:ext cx="3390900" cy="4191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Non-Spin</a:t>
            </a:r>
          </a:p>
        </p:txBody>
      </p:sp>
      <p:sp>
        <p:nvSpPr>
          <p:cNvPr id="10" name="Right Brace 9">
            <a:extLst>
              <a:ext uri="{FF2B5EF4-FFF2-40B4-BE49-F238E27FC236}">
                <a16:creationId xmlns:a16="http://schemas.microsoft.com/office/drawing/2014/main" id="{56923240-AAA5-6BD7-594B-92A703C09BE5}"/>
              </a:ext>
            </a:extLst>
          </p:cNvPr>
          <p:cNvSpPr/>
          <p:nvPr/>
        </p:nvSpPr>
        <p:spPr>
          <a:xfrm>
            <a:off x="3771900" y="1465867"/>
            <a:ext cx="666750" cy="2956975"/>
          </a:xfrm>
          <a:prstGeom prst="rightBrace">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38A5EC9A-98CC-4243-0ED0-06E11D6FA94D}"/>
              </a:ext>
            </a:extLst>
          </p:cNvPr>
          <p:cNvSpPr/>
          <p:nvPr/>
        </p:nvSpPr>
        <p:spPr>
          <a:xfrm>
            <a:off x="3849720" y="3429000"/>
            <a:ext cx="800100" cy="2305050"/>
          </a:xfrm>
          <a:prstGeom prst="rightBrace">
            <a:avLst>
              <a:gd name="adj1" fmla="val 8333"/>
              <a:gd name="adj2" fmla="val 49254"/>
            </a:avLst>
          </a:prstGeom>
          <a:ln w="317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E7BEBBB8-2A9F-E9A2-944D-F4C5C078E4B3}"/>
              </a:ext>
            </a:extLst>
          </p:cNvPr>
          <p:cNvSpPr txBox="1"/>
          <p:nvPr/>
        </p:nvSpPr>
        <p:spPr>
          <a:xfrm>
            <a:off x="4649820" y="1646443"/>
            <a:ext cx="1293780" cy="1569660"/>
          </a:xfrm>
          <a:prstGeom prst="rect">
            <a:avLst/>
          </a:prstGeom>
          <a:noFill/>
        </p:spPr>
        <p:txBody>
          <a:bodyPr wrap="square" rtlCol="0">
            <a:spAutoFit/>
          </a:bodyPr>
          <a:lstStyle/>
          <a:p>
            <a:pPr algn="ctr"/>
            <a:r>
              <a:rPr lang="en-US" sz="1600" dirty="0">
                <a:solidFill>
                  <a:schemeClr val="bg1"/>
                </a:solidFill>
              </a:rPr>
              <a:t>Frequency control, normal and unexpected forced outages</a:t>
            </a:r>
          </a:p>
        </p:txBody>
      </p:sp>
      <p:sp>
        <p:nvSpPr>
          <p:cNvPr id="14" name="TextBox 13">
            <a:extLst>
              <a:ext uri="{FF2B5EF4-FFF2-40B4-BE49-F238E27FC236}">
                <a16:creationId xmlns:a16="http://schemas.microsoft.com/office/drawing/2014/main" id="{A0F3E7D4-E307-8CA1-5381-27120DE6BB57}"/>
              </a:ext>
            </a:extLst>
          </p:cNvPr>
          <p:cNvSpPr txBox="1"/>
          <p:nvPr/>
        </p:nvSpPr>
        <p:spPr>
          <a:xfrm>
            <a:off x="4610100" y="3506874"/>
            <a:ext cx="1333500" cy="2062103"/>
          </a:xfrm>
          <a:prstGeom prst="rect">
            <a:avLst/>
          </a:prstGeom>
          <a:noFill/>
        </p:spPr>
        <p:txBody>
          <a:bodyPr wrap="square" rtlCol="0">
            <a:spAutoFit/>
          </a:bodyPr>
          <a:lstStyle/>
          <a:p>
            <a:pPr algn="ctr"/>
            <a:r>
              <a:rPr lang="en-US" sz="1600" dirty="0">
                <a:solidFill>
                  <a:schemeClr val="bg1"/>
                </a:solidFill>
              </a:rPr>
              <a:t>Capacity and energy for unexpected forecast errors and forced outages</a:t>
            </a:r>
          </a:p>
        </p:txBody>
      </p:sp>
      <p:sp>
        <p:nvSpPr>
          <p:cNvPr id="15" name="TextBox 14">
            <a:extLst>
              <a:ext uri="{FF2B5EF4-FFF2-40B4-BE49-F238E27FC236}">
                <a16:creationId xmlns:a16="http://schemas.microsoft.com/office/drawing/2014/main" id="{B6728ED6-9BEB-A292-A2B8-1929C8A55ED8}"/>
              </a:ext>
            </a:extLst>
          </p:cNvPr>
          <p:cNvSpPr txBox="1"/>
          <p:nvPr/>
        </p:nvSpPr>
        <p:spPr>
          <a:xfrm>
            <a:off x="5943600" y="2300726"/>
            <a:ext cx="1333500" cy="584775"/>
          </a:xfrm>
          <a:prstGeom prst="rect">
            <a:avLst/>
          </a:prstGeom>
          <a:noFill/>
        </p:spPr>
        <p:txBody>
          <a:bodyPr wrap="square" rtlCol="0">
            <a:spAutoFit/>
          </a:bodyPr>
          <a:lstStyle/>
          <a:p>
            <a:pPr algn="ctr"/>
            <a:r>
              <a:rPr lang="en-US" sz="1600" dirty="0"/>
              <a:t>Seconds to minutes</a:t>
            </a:r>
          </a:p>
        </p:txBody>
      </p:sp>
      <p:sp>
        <p:nvSpPr>
          <p:cNvPr id="16" name="TextBox 15">
            <a:extLst>
              <a:ext uri="{FF2B5EF4-FFF2-40B4-BE49-F238E27FC236}">
                <a16:creationId xmlns:a16="http://schemas.microsoft.com/office/drawing/2014/main" id="{D8622632-D2C8-F9DB-AA02-CAE04806286E}"/>
              </a:ext>
            </a:extLst>
          </p:cNvPr>
          <p:cNvSpPr txBox="1"/>
          <p:nvPr/>
        </p:nvSpPr>
        <p:spPr>
          <a:xfrm>
            <a:off x="5943600" y="4146262"/>
            <a:ext cx="1333500" cy="584775"/>
          </a:xfrm>
          <a:prstGeom prst="rect">
            <a:avLst/>
          </a:prstGeom>
          <a:noFill/>
        </p:spPr>
        <p:txBody>
          <a:bodyPr wrap="square" rtlCol="0">
            <a:spAutoFit/>
          </a:bodyPr>
          <a:lstStyle/>
          <a:p>
            <a:pPr algn="ctr"/>
            <a:r>
              <a:rPr lang="en-US" sz="1600" dirty="0"/>
              <a:t>Minutes to hours</a:t>
            </a:r>
          </a:p>
        </p:txBody>
      </p:sp>
      <p:sp>
        <p:nvSpPr>
          <p:cNvPr id="17" name="TextBox 16">
            <a:extLst>
              <a:ext uri="{FF2B5EF4-FFF2-40B4-BE49-F238E27FC236}">
                <a16:creationId xmlns:a16="http://schemas.microsoft.com/office/drawing/2014/main" id="{3240BAEF-0D81-19F3-5264-63A190AA7491}"/>
              </a:ext>
            </a:extLst>
          </p:cNvPr>
          <p:cNvSpPr txBox="1"/>
          <p:nvPr/>
        </p:nvSpPr>
        <p:spPr>
          <a:xfrm>
            <a:off x="7277100" y="1808283"/>
            <a:ext cx="1333500" cy="1569660"/>
          </a:xfrm>
          <a:prstGeom prst="rect">
            <a:avLst/>
          </a:prstGeom>
          <a:noFill/>
        </p:spPr>
        <p:txBody>
          <a:bodyPr wrap="square" rtlCol="0">
            <a:spAutoFit/>
          </a:bodyPr>
          <a:lstStyle/>
          <a:p>
            <a:pPr algn="ctr"/>
            <a:r>
              <a:rPr lang="en-US" sz="1600" dirty="0"/>
              <a:t>Historical system response and study of system physics</a:t>
            </a:r>
          </a:p>
        </p:txBody>
      </p:sp>
      <p:sp>
        <p:nvSpPr>
          <p:cNvPr id="18" name="TextBox 17">
            <a:extLst>
              <a:ext uri="{FF2B5EF4-FFF2-40B4-BE49-F238E27FC236}">
                <a16:creationId xmlns:a16="http://schemas.microsoft.com/office/drawing/2014/main" id="{23E7EAFC-0AFB-5C0B-B2D4-61C1C50C0708}"/>
              </a:ext>
            </a:extLst>
          </p:cNvPr>
          <p:cNvSpPr txBox="1"/>
          <p:nvPr/>
        </p:nvSpPr>
        <p:spPr>
          <a:xfrm>
            <a:off x="7277100" y="3999317"/>
            <a:ext cx="1333500" cy="1077218"/>
          </a:xfrm>
          <a:prstGeom prst="rect">
            <a:avLst/>
          </a:prstGeom>
          <a:noFill/>
        </p:spPr>
        <p:txBody>
          <a:bodyPr wrap="square" rtlCol="0">
            <a:spAutoFit/>
          </a:bodyPr>
          <a:lstStyle/>
          <a:p>
            <a:pPr algn="ctr"/>
            <a:r>
              <a:rPr lang="en-US" sz="1600" dirty="0"/>
              <a:t>Statistical analysis of forecast and outage risk</a:t>
            </a:r>
          </a:p>
        </p:txBody>
      </p:sp>
      <p:sp>
        <p:nvSpPr>
          <p:cNvPr id="19" name="TextBox 18">
            <a:extLst>
              <a:ext uri="{FF2B5EF4-FFF2-40B4-BE49-F238E27FC236}">
                <a16:creationId xmlns:a16="http://schemas.microsoft.com/office/drawing/2014/main" id="{B9F99608-A022-95DB-318C-7444E623A477}"/>
              </a:ext>
            </a:extLst>
          </p:cNvPr>
          <p:cNvSpPr txBox="1"/>
          <p:nvPr/>
        </p:nvSpPr>
        <p:spPr>
          <a:xfrm>
            <a:off x="7277100" y="768467"/>
            <a:ext cx="1333500" cy="584775"/>
          </a:xfrm>
          <a:prstGeom prst="rect">
            <a:avLst/>
          </a:prstGeom>
          <a:noFill/>
        </p:spPr>
        <p:txBody>
          <a:bodyPr wrap="square" rtlCol="0">
            <a:spAutoFit/>
          </a:bodyPr>
          <a:lstStyle/>
          <a:p>
            <a:pPr algn="ctr"/>
            <a:r>
              <a:rPr lang="en-US" sz="1600" b="1" dirty="0"/>
              <a:t>Quantity Calculation</a:t>
            </a:r>
          </a:p>
        </p:txBody>
      </p:sp>
      <p:sp>
        <p:nvSpPr>
          <p:cNvPr id="20" name="TextBox 19">
            <a:extLst>
              <a:ext uri="{FF2B5EF4-FFF2-40B4-BE49-F238E27FC236}">
                <a16:creationId xmlns:a16="http://schemas.microsoft.com/office/drawing/2014/main" id="{2A128B31-F79B-5666-9D88-C3B49799F683}"/>
              </a:ext>
            </a:extLst>
          </p:cNvPr>
          <p:cNvSpPr txBox="1"/>
          <p:nvPr/>
        </p:nvSpPr>
        <p:spPr>
          <a:xfrm>
            <a:off x="5943600" y="916293"/>
            <a:ext cx="1333500" cy="338554"/>
          </a:xfrm>
          <a:prstGeom prst="rect">
            <a:avLst/>
          </a:prstGeom>
          <a:noFill/>
        </p:spPr>
        <p:txBody>
          <a:bodyPr wrap="square" rtlCol="0">
            <a:spAutoFit/>
          </a:bodyPr>
          <a:lstStyle/>
          <a:p>
            <a:pPr algn="ctr"/>
            <a:r>
              <a:rPr lang="en-US" sz="1600" b="1" dirty="0"/>
              <a:t>Timeframe</a:t>
            </a:r>
          </a:p>
        </p:txBody>
      </p:sp>
      <p:sp>
        <p:nvSpPr>
          <p:cNvPr id="21" name="TextBox 20">
            <a:extLst>
              <a:ext uri="{FF2B5EF4-FFF2-40B4-BE49-F238E27FC236}">
                <a16:creationId xmlns:a16="http://schemas.microsoft.com/office/drawing/2014/main" id="{653D1DA8-13E7-343A-D1A7-C7BDC253749D}"/>
              </a:ext>
            </a:extLst>
          </p:cNvPr>
          <p:cNvSpPr txBox="1"/>
          <p:nvPr/>
        </p:nvSpPr>
        <p:spPr>
          <a:xfrm>
            <a:off x="4610100" y="916293"/>
            <a:ext cx="1333500" cy="338554"/>
          </a:xfrm>
          <a:prstGeom prst="rect">
            <a:avLst/>
          </a:prstGeom>
          <a:noFill/>
        </p:spPr>
        <p:txBody>
          <a:bodyPr wrap="square" rtlCol="0">
            <a:spAutoFit/>
          </a:bodyPr>
          <a:lstStyle/>
          <a:p>
            <a:pPr algn="ctr"/>
            <a:r>
              <a:rPr lang="en-US" sz="1600" b="1" dirty="0"/>
              <a:t>Purpose</a:t>
            </a:r>
          </a:p>
        </p:txBody>
      </p:sp>
      <p:sp>
        <p:nvSpPr>
          <p:cNvPr id="27" name="Oval 26">
            <a:extLst>
              <a:ext uri="{FF2B5EF4-FFF2-40B4-BE49-F238E27FC236}">
                <a16:creationId xmlns:a16="http://schemas.microsoft.com/office/drawing/2014/main" id="{B417141A-6932-F37C-9993-DC8AE909C521}"/>
              </a:ext>
            </a:extLst>
          </p:cNvPr>
          <p:cNvSpPr/>
          <p:nvPr/>
        </p:nvSpPr>
        <p:spPr>
          <a:xfrm>
            <a:off x="7162801" y="3832984"/>
            <a:ext cx="1528046" cy="1491380"/>
          </a:xfrm>
          <a:prstGeom prst="ellipse">
            <a:avLst/>
          </a:prstGeom>
          <a:noFill/>
          <a:ln w="28575">
            <a:solidFill>
              <a:srgbClr val="FF0000"/>
            </a:solidFill>
            <a:prstDash val="dash"/>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algn="l"/>
            <a:endParaRPr lang="en-US"/>
          </a:p>
        </p:txBody>
      </p:sp>
      <p:sp>
        <p:nvSpPr>
          <p:cNvPr id="28" name="TextBox 27">
            <a:extLst>
              <a:ext uri="{FF2B5EF4-FFF2-40B4-BE49-F238E27FC236}">
                <a16:creationId xmlns:a16="http://schemas.microsoft.com/office/drawing/2014/main" id="{57A60F74-D9EE-84AA-B26A-0381110DEC26}"/>
              </a:ext>
            </a:extLst>
          </p:cNvPr>
          <p:cNvSpPr txBox="1"/>
          <p:nvPr/>
        </p:nvSpPr>
        <p:spPr>
          <a:xfrm>
            <a:off x="2217218" y="5807947"/>
            <a:ext cx="6317182" cy="938719"/>
          </a:xfrm>
          <a:prstGeom prst="rect">
            <a:avLst/>
          </a:prstGeom>
          <a:solidFill>
            <a:schemeClr val="accent1">
              <a:lumMod val="20000"/>
              <a:lumOff val="80000"/>
            </a:schemeClr>
          </a:solidFill>
          <a:ln w="28575">
            <a:solidFill>
              <a:schemeClr val="accent1"/>
            </a:solidFill>
          </a:ln>
        </p:spPr>
        <p:txBody>
          <a:bodyPr wrap="square" lIns="91440" tIns="45720" rIns="91440" bIns="45720" rtlCol="0" anchor="t">
            <a:spAutoFit/>
          </a:bodyPr>
          <a:lstStyle/>
          <a:p>
            <a:r>
              <a:rPr lang="en-US" sz="1400" b="1" dirty="0"/>
              <a:t>Key Takeaways</a:t>
            </a:r>
          </a:p>
          <a:p>
            <a:pPr marL="285750" indent="-285750">
              <a:spcAft>
                <a:spcPts val="600"/>
              </a:spcAft>
              <a:buFont typeface="Arial" panose="020B0604020202020204" pitchFamily="34" charset="0"/>
              <a:buChar char="–"/>
            </a:pPr>
            <a:r>
              <a:rPr lang="en-US" sz="1200" dirty="0">
                <a:latin typeface="Arial" panose="020B0604020202020204"/>
              </a:rPr>
              <a:t>Methodology for Regulation, Responsive Reserve and frequency responsive portion of ECRS have minor adjustments, but overall similar to previous years</a:t>
            </a:r>
          </a:p>
          <a:p>
            <a:pPr marL="285750" indent="-285750">
              <a:spcAft>
                <a:spcPts val="600"/>
              </a:spcAft>
              <a:buFont typeface="Arial" panose="020B0604020202020204" pitchFamily="34" charset="0"/>
              <a:buChar char="–"/>
            </a:pPr>
            <a:r>
              <a:rPr lang="en-US" sz="1200" dirty="0">
                <a:latin typeface="Arial" panose="020B0604020202020204"/>
              </a:rPr>
              <a:t>A probabilistic approach for ECRS and NSRS has been developed</a:t>
            </a:r>
          </a:p>
        </p:txBody>
      </p:sp>
    </p:spTree>
    <p:extLst>
      <p:ext uri="{BB962C8B-B14F-4D97-AF65-F5344CB8AC3E}">
        <p14:creationId xmlns:p14="http://schemas.microsoft.com/office/powerpoint/2010/main" val="2212272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ox and whisker chart&#10;&#10;AI-generated content may be incorrect.">
            <a:extLst>
              <a:ext uri="{FF2B5EF4-FFF2-40B4-BE49-F238E27FC236}">
                <a16:creationId xmlns:a16="http://schemas.microsoft.com/office/drawing/2014/main" id="{EC76F576-4067-BED8-1966-7B23CFCF17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450" y="1646341"/>
            <a:ext cx="7936204" cy="4224537"/>
          </a:xfrm>
          <a:prstGeom prst="rect">
            <a:avLst/>
          </a:prstGeom>
        </p:spPr>
      </p:pic>
      <p:sp>
        <p:nvSpPr>
          <p:cNvPr id="2" name="Title 1"/>
          <p:cNvSpPr>
            <a:spLocks noGrp="1"/>
          </p:cNvSpPr>
          <p:nvPr>
            <p:ph type="title"/>
          </p:nvPr>
        </p:nvSpPr>
        <p:spPr>
          <a:xfrm>
            <a:off x="381000" y="243682"/>
            <a:ext cx="8458200" cy="541626"/>
          </a:xfrm>
        </p:spPr>
        <p:txBody>
          <a:bodyPr/>
          <a:lstStyle/>
          <a:p>
            <a:r>
              <a:rPr lang="en-US" sz="2800"/>
              <a:t>Total Inertia (2015 – 2025.06*)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50</a:t>
            </a:fld>
            <a:endParaRPr lang="en-US">
              <a:solidFill>
                <a:prstClr val="black">
                  <a:tint val="75000"/>
                </a:prstClr>
              </a:solidFill>
            </a:endParaRPr>
          </a:p>
        </p:txBody>
      </p:sp>
      <p:sp>
        <p:nvSpPr>
          <p:cNvPr id="8" name="TextBox 7">
            <a:extLst>
              <a:ext uri="{FF2B5EF4-FFF2-40B4-BE49-F238E27FC236}">
                <a16:creationId xmlns:a16="http://schemas.microsoft.com/office/drawing/2014/main" id="{9857CE7D-E4ED-0DFA-2E9F-FAF803E5880A}"/>
              </a:ext>
            </a:extLst>
          </p:cNvPr>
          <p:cNvSpPr txBox="1"/>
          <p:nvPr/>
        </p:nvSpPr>
        <p:spPr>
          <a:xfrm>
            <a:off x="800092" y="856566"/>
            <a:ext cx="7448557" cy="707886"/>
          </a:xfrm>
          <a:prstGeom prst="rect">
            <a:avLst/>
          </a:prstGeom>
          <a:noFill/>
        </p:spPr>
        <p:txBody>
          <a:bodyPr wrap="square" rtlCol="0">
            <a:spAutoFit/>
          </a:bodyPr>
          <a:lstStyle/>
          <a:p>
            <a:pPr marL="342900" indent="-342900">
              <a:buFont typeface="Arial" panose="020B0604020202020204" pitchFamily="34" charset="0"/>
              <a:buChar char="•"/>
            </a:pPr>
            <a:r>
              <a:rPr lang="en-US" sz="2000">
                <a:solidFill>
                  <a:schemeClr val="accent2"/>
                </a:solidFill>
              </a:rPr>
              <a:t>The average inertia in 2024 was comparable to 2023, but currently 2025 is trending lower than in 2023.</a:t>
            </a:r>
          </a:p>
        </p:txBody>
      </p:sp>
      <p:sp>
        <p:nvSpPr>
          <p:cNvPr id="9" name="TextBox 8">
            <a:extLst>
              <a:ext uri="{FF2B5EF4-FFF2-40B4-BE49-F238E27FC236}">
                <a16:creationId xmlns:a16="http://schemas.microsoft.com/office/drawing/2014/main" id="{4AA5D3E5-2B11-E85D-F811-C29484C2202A}"/>
              </a:ext>
            </a:extLst>
          </p:cNvPr>
          <p:cNvSpPr txBox="1"/>
          <p:nvPr/>
        </p:nvSpPr>
        <p:spPr>
          <a:xfrm>
            <a:off x="2364644" y="5905297"/>
            <a:ext cx="4960844" cy="369332"/>
          </a:xfrm>
          <a:prstGeom prst="rect">
            <a:avLst/>
          </a:prstGeom>
          <a:noFill/>
        </p:spPr>
        <p:txBody>
          <a:bodyPr wrap="square" rtlCol="0">
            <a:spAutoFit/>
          </a:bodyPr>
          <a:lstStyle/>
          <a:p>
            <a:pPr algn="ctr"/>
            <a:r>
              <a:rPr lang="en-US">
                <a:latin typeface="Franklin Gothic Medium" panose="020B0603020102020204" pitchFamily="34" charset="0"/>
              </a:rPr>
              <a:t>[Total inertia for 2015 - 2025.06*]</a:t>
            </a:r>
          </a:p>
        </p:txBody>
      </p:sp>
      <p:pic>
        <p:nvPicPr>
          <p:cNvPr id="3" name="Picture 2">
            <a:extLst>
              <a:ext uri="{FF2B5EF4-FFF2-40B4-BE49-F238E27FC236}">
                <a16:creationId xmlns:a16="http://schemas.microsoft.com/office/drawing/2014/main" id="{0CAC054C-8DA1-53D0-8A26-7DFEFF28E585}"/>
              </a:ext>
            </a:extLst>
          </p:cNvPr>
          <p:cNvPicPr>
            <a:picLocks noChangeAspect="1"/>
          </p:cNvPicPr>
          <p:nvPr/>
        </p:nvPicPr>
        <p:blipFill>
          <a:blip r:embed="rId4"/>
          <a:stretch>
            <a:fillRect/>
          </a:stretch>
        </p:blipFill>
        <p:spPr>
          <a:xfrm>
            <a:off x="3275542" y="6200775"/>
            <a:ext cx="6000750" cy="361950"/>
          </a:xfrm>
          <a:prstGeom prst="rect">
            <a:avLst/>
          </a:prstGeom>
        </p:spPr>
      </p:pic>
    </p:spTree>
    <p:extLst>
      <p:ext uri="{BB962C8B-B14F-4D97-AF65-F5344CB8AC3E}">
        <p14:creationId xmlns:p14="http://schemas.microsoft.com/office/powerpoint/2010/main" val="228121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3957-E2E4-431F-22F2-1983F3E1A5D9}"/>
              </a:ext>
            </a:extLst>
          </p:cNvPr>
          <p:cNvSpPr>
            <a:spLocks noGrp="1"/>
          </p:cNvSpPr>
          <p:nvPr>
            <p:ph type="title"/>
          </p:nvPr>
        </p:nvSpPr>
        <p:spPr/>
        <p:txBody>
          <a:bodyPr/>
          <a:lstStyle/>
          <a:p>
            <a:r>
              <a:rPr lang="en-US" dirty="0"/>
              <a:t>Flow Diagram for Probabilistic Methodology</a:t>
            </a:r>
          </a:p>
        </p:txBody>
      </p:sp>
      <p:sp>
        <p:nvSpPr>
          <p:cNvPr id="4" name="Slide Number Placeholder 3">
            <a:extLst>
              <a:ext uri="{FF2B5EF4-FFF2-40B4-BE49-F238E27FC236}">
                <a16:creationId xmlns:a16="http://schemas.microsoft.com/office/drawing/2014/main" id="{F84BD236-0ACA-E7E1-1B6D-BDDA24E7A3C8}"/>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5" name="Picture 4">
            <a:extLst>
              <a:ext uri="{FF2B5EF4-FFF2-40B4-BE49-F238E27FC236}">
                <a16:creationId xmlns:a16="http://schemas.microsoft.com/office/drawing/2014/main" id="{E628C313-9702-D98B-622B-FE35F533BCA5}"/>
              </a:ext>
            </a:extLst>
          </p:cNvPr>
          <p:cNvPicPr>
            <a:picLocks noChangeAspect="1"/>
          </p:cNvPicPr>
          <p:nvPr/>
        </p:nvPicPr>
        <p:blipFill>
          <a:blip r:embed="rId2"/>
          <a:stretch>
            <a:fillRect/>
          </a:stretch>
        </p:blipFill>
        <p:spPr>
          <a:xfrm>
            <a:off x="275129" y="890123"/>
            <a:ext cx="8674662" cy="5284099"/>
          </a:xfrm>
          <a:prstGeom prst="rect">
            <a:avLst/>
          </a:prstGeom>
        </p:spPr>
      </p:pic>
    </p:spTree>
    <p:extLst>
      <p:ext uri="{BB962C8B-B14F-4D97-AF65-F5344CB8AC3E}">
        <p14:creationId xmlns:p14="http://schemas.microsoft.com/office/powerpoint/2010/main" val="1915629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2DFFB-249B-5E6F-023F-845DD612A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593B75-0364-8346-243D-7E3C1129D884}"/>
              </a:ext>
            </a:extLst>
          </p:cNvPr>
          <p:cNvSpPr>
            <a:spLocks noGrp="1"/>
          </p:cNvSpPr>
          <p:nvPr>
            <p:ph type="title"/>
          </p:nvPr>
        </p:nvSpPr>
        <p:spPr/>
        <p:txBody>
          <a:bodyPr/>
          <a:lstStyle/>
          <a:p>
            <a:r>
              <a:rPr lang="en-US" dirty="0"/>
              <a:t>Risk and Risk Credits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FBE3CE-DBB2-83FD-47F4-378FDB8ADF81}"/>
                  </a:ext>
                </a:extLst>
              </p:cNvPr>
              <p:cNvSpPr>
                <a:spLocks noGrp="1"/>
              </p:cNvSpPr>
              <p:nvPr>
                <p:ph idx="1"/>
              </p:nvPr>
            </p:nvSpPr>
            <p:spPr>
              <a:xfrm>
                <a:off x="304800" y="865848"/>
                <a:ext cx="8534400" cy="5176973"/>
              </a:xfrm>
            </p:spPr>
            <p:txBody>
              <a:bodyPr/>
              <a:lstStyle/>
              <a:p>
                <a:r>
                  <a:rPr lang="en-US" sz="1800" b="1" dirty="0"/>
                  <a:t>Risks</a:t>
                </a:r>
              </a:p>
              <a:p>
                <a:pPr lvl="1"/>
                <a:r>
                  <a:rPr lang="en-US" sz="1600" dirty="0"/>
                  <a:t>Net Load Forecast Error (NLFE)</a:t>
                </a:r>
              </a:p>
              <a:p>
                <a:pPr lvl="2"/>
                <a:r>
                  <a:rPr lang="en-US" sz="1400" dirty="0"/>
                  <a:t>Both 30 minute ahead and 6 hour ahead errors </a:t>
                </a:r>
              </a:p>
              <a:p>
                <a:pPr lvl="2"/>
                <a:r>
                  <a:rPr lang="en-US" sz="1400" dirty="0"/>
                  <a:t>Accounting for Solar Capacity Growth</a:t>
                </a:r>
              </a:p>
              <a:p>
                <a:pPr lvl="1"/>
                <a:r>
                  <a:rPr lang="en-US" sz="1600" dirty="0"/>
                  <a:t>Forced Outages</a:t>
                </a:r>
              </a:p>
              <a:p>
                <a:pPr lvl="2"/>
                <a:r>
                  <a:rPr lang="en-US" sz="1400" dirty="0"/>
                  <a:t>New method developed to detect forced outages that began within the previous 6 hours</a:t>
                </a:r>
              </a:p>
              <a:p>
                <a:r>
                  <a:rPr lang="en-US" sz="1800" b="1" dirty="0"/>
                  <a:t>Risk Credits</a:t>
                </a:r>
              </a:p>
              <a:p>
                <a:pPr lvl="1"/>
                <a:r>
                  <a:rPr lang="en-US" sz="1600" dirty="0"/>
                  <a:t>Online Capacity</a:t>
                </a:r>
              </a:p>
              <a:p>
                <a:pPr lvl="2"/>
                <a:r>
                  <a:rPr lang="en-US" sz="1400" dirty="0"/>
                  <a:t>Thermal and Combined Cycle headroom that is available to SCED, but excluding Ancillary Service Capacity</a:t>
                </a:r>
              </a:p>
              <a:p>
                <a:pPr lvl="2"/>
                <a14:m>
                  <m:oMath xmlns:m="http://schemas.openxmlformats.org/officeDocument/2006/math">
                    <m:r>
                      <a:rPr lang="en-US" sz="1400" b="0" i="1" smtClean="0">
                        <a:latin typeface="Cambria Math" panose="02040503050406030204" pitchFamily="18" charset="0"/>
                      </a:rPr>
                      <m:t>𝑀𝑖𝑛</m:t>
                    </m:r>
                    <m:r>
                      <a:rPr lang="en-US" sz="1400" b="0" i="1" smtClean="0">
                        <a:latin typeface="Cambria Math" panose="02040503050406030204" pitchFamily="18" charset="0"/>
                      </a:rPr>
                      <m:t>(</m:t>
                    </m:r>
                    <m:r>
                      <a:rPr lang="en-US" sz="1400" b="0" i="1" smtClean="0">
                        <a:latin typeface="Cambria Math" panose="02040503050406030204" pitchFamily="18" charset="0"/>
                      </a:rPr>
                      <m:t>𝐻𝐴𝑆𝐿</m:t>
                    </m:r>
                    <m:r>
                      <a:rPr lang="en-US" sz="1400" b="0" i="1" smtClean="0">
                        <a:latin typeface="Cambria Math" panose="02040503050406030204" pitchFamily="18" charset="0"/>
                      </a:rPr>
                      <m:t>, </m:t>
                    </m:r>
                    <m:r>
                      <a:rPr lang="en-US" sz="1400" b="0" i="1" smtClean="0">
                        <a:latin typeface="Cambria Math" panose="02040503050406030204" pitchFamily="18" charset="0"/>
                      </a:rPr>
                      <m:t>𝐶𝑢𝑟𝑟𝑒𝑛𝑡</m:t>
                    </m:r>
                    <m:r>
                      <a:rPr lang="en-US" sz="1400" b="0" i="1" smtClean="0">
                        <a:latin typeface="Cambria Math" panose="02040503050406030204" pitchFamily="18" charset="0"/>
                      </a:rPr>
                      <m:t> </m:t>
                    </m:r>
                    <m:r>
                      <a:rPr lang="en-US" sz="1400" b="0" i="1" smtClean="0">
                        <a:latin typeface="Cambria Math" panose="02040503050406030204" pitchFamily="18" charset="0"/>
                      </a:rPr>
                      <m:t>𝑀𝑊</m:t>
                    </m:r>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 </m:t>
                        </m:r>
                        <m:r>
                          <a:rPr lang="en-US" sz="1400" b="0" i="1" smtClean="0">
                            <a:latin typeface="Cambria Math" panose="02040503050406030204" pitchFamily="18" charset="0"/>
                          </a:rPr>
                          <m:t>𝑁𝑈𝑅𝑅</m:t>
                        </m:r>
                        <m:r>
                          <a:rPr lang="en-US" sz="1400" b="0" i="1" smtClean="0">
                            <a:latin typeface="Cambria Math" panose="02040503050406030204" pitchFamily="18" charset="0"/>
                          </a:rPr>
                          <m:t> ∗30</m:t>
                        </m:r>
                      </m:e>
                    </m:d>
                    <m:r>
                      <a:rPr lang="en-US" sz="1400" b="0" i="1" smtClean="0">
                        <a:latin typeface="Cambria Math" panose="02040503050406030204" pitchFamily="18" charset="0"/>
                      </a:rPr>
                      <m:t>)</m:t>
                    </m:r>
                  </m:oMath>
                </a14:m>
                <a:endParaRPr lang="en-US" sz="1400" dirty="0"/>
              </a:p>
              <a:p>
                <a:pPr lvl="1"/>
                <a:r>
                  <a:rPr lang="en-US" sz="1600" dirty="0"/>
                  <a:t>Offline Capacity</a:t>
                </a:r>
              </a:p>
              <a:p>
                <a:pPr lvl="2"/>
                <a:r>
                  <a:rPr lang="en-US" sz="1400" dirty="0"/>
                  <a:t>Thermal and Combined Cycle capacity that can be started within 30 minutes excluding any capacity reserved for Ancillary Services</a:t>
                </a:r>
              </a:p>
              <a:p>
                <a:pPr lvl="1"/>
                <a:r>
                  <a:rPr lang="en-US" sz="1600" dirty="0"/>
                  <a:t>Energy Storage Resource (ESR) Energy</a:t>
                </a:r>
              </a:p>
              <a:p>
                <a:pPr lvl="2"/>
                <a:r>
                  <a:rPr lang="en-US" sz="1200" dirty="0">
                    <a:cs typeface="Arial"/>
                  </a:rPr>
                  <a:t>System Hourly ESR Capability is calculated using historical Real-Time telemetered hourly average ESR data (SOC, MNOS, AS Responsibility).</a:t>
                </a:r>
                <a:endParaRPr lang="en-US" sz="1400" dirty="0">
                  <a:cs typeface="Arial"/>
                </a:endParaRPr>
              </a:p>
              <a:p>
                <a:pPr lvl="2"/>
                <a:r>
                  <a:rPr lang="en-US" sz="1400" dirty="0">
                    <a:cs typeface="Arial"/>
                  </a:rPr>
                  <a:t>4-hr Capability =  </a:t>
                </a:r>
                <a14:m>
                  <m:oMath xmlns:m="http://schemas.openxmlformats.org/officeDocument/2006/math">
                    <m:f>
                      <m:fPr>
                        <m:ctrlPr>
                          <a:rPr lang="en-US" sz="1600" i="1" dirty="0" smtClean="0">
                            <a:latin typeface="Cambria Math" panose="02040503050406030204" pitchFamily="18" charset="0"/>
                            <a:ea typeface="Cambria Math"/>
                            <a:cs typeface="Arial"/>
                          </a:rPr>
                        </m:ctrlPr>
                      </m:fPr>
                      <m:num>
                        <m:r>
                          <a:rPr lang="en-US" sz="1600" i="1" dirty="0">
                            <a:latin typeface="Cambria Math" panose="02040503050406030204" pitchFamily="18" charset="0"/>
                            <a:ea typeface="Cambria Math"/>
                            <a:cs typeface="Arial"/>
                          </a:rPr>
                          <m:t>(</m:t>
                        </m:r>
                        <m:r>
                          <a:rPr lang="en-US" sz="1600" i="1" dirty="0">
                            <a:latin typeface="Cambria Math" panose="02040503050406030204" pitchFamily="18" charset="0"/>
                            <a:ea typeface="Cambria Math"/>
                            <a:cs typeface="Arial"/>
                          </a:rPr>
                          <m:t>𝑆𝑂𝐶</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𝑀𝑁𝑂𝑆</m:t>
                        </m:r>
                        <m:r>
                          <a:rPr lang="en-US" sz="1600" i="1" dirty="0">
                            <a:latin typeface="Cambria Math" panose="02040503050406030204" pitchFamily="18" charset="0"/>
                            <a:ea typeface="Cambria Math"/>
                            <a:cs typeface="Arial"/>
                          </a:rPr>
                          <m:t>) − (</m:t>
                        </m:r>
                        <m:r>
                          <a:rPr lang="en-US" sz="1600" i="1" dirty="0">
                            <a:latin typeface="Cambria Math" panose="02040503050406030204" pitchFamily="18" charset="0"/>
                            <a:ea typeface="Cambria Math"/>
                            <a:cs typeface="Arial"/>
                          </a:rPr>
                          <m:t>𝑈𝑝</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𝐴𝑆</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𝑅𝑒𝑠𝑝𝑜𝑛𝑠𝑖𝑏𝑖𝑙𝑖𝑡𝑦</m:t>
                        </m:r>
                        <m:r>
                          <a:rPr lang="en-US" sz="1600" i="1" dirty="0">
                            <a:latin typeface="Cambria Math" panose="02040503050406030204" pitchFamily="18" charset="0"/>
                            <a:ea typeface="Cambria Math"/>
                            <a:cs typeface="Arial"/>
                          </a:rPr>
                          <m:t> ∗ </m:t>
                        </m:r>
                        <m:r>
                          <a:rPr lang="en-US" sz="1600" i="1" dirty="0">
                            <a:latin typeface="Cambria Math" panose="02040503050406030204" pitchFamily="18" charset="0"/>
                            <a:ea typeface="Cambria Math"/>
                            <a:cs typeface="Arial"/>
                          </a:rPr>
                          <m:t>𝐴𝑆</m:t>
                        </m:r>
                        <m:r>
                          <a:rPr lang="en-US" sz="1600" i="1" dirty="0">
                            <a:latin typeface="Cambria Math" panose="02040503050406030204" pitchFamily="18" charset="0"/>
                            <a:ea typeface="Cambria Math"/>
                            <a:cs typeface="Arial"/>
                          </a:rPr>
                          <m:t> </m:t>
                        </m:r>
                        <m:r>
                          <a:rPr lang="en-US" sz="1600" i="1" dirty="0">
                            <a:latin typeface="Cambria Math" panose="02040503050406030204" pitchFamily="18" charset="0"/>
                            <a:ea typeface="Cambria Math"/>
                            <a:cs typeface="Arial"/>
                          </a:rPr>
                          <m:t>𝐷𝑢𝑟𝑎𝑡𝑖𝑜𝑛</m:t>
                        </m:r>
                        <m:r>
                          <a:rPr lang="en-US" sz="1600" i="1" dirty="0">
                            <a:latin typeface="Cambria Math" panose="02040503050406030204" pitchFamily="18" charset="0"/>
                            <a:ea typeface="Cambria Math"/>
                            <a:cs typeface="Arial"/>
                          </a:rPr>
                          <m:t>)</m:t>
                        </m:r>
                      </m:num>
                      <m:den>
                        <m:r>
                          <a:rPr lang="en-US" sz="1600" i="1" dirty="0">
                            <a:latin typeface="Cambria Math" panose="02040503050406030204" pitchFamily="18" charset="0"/>
                            <a:ea typeface="Cambria Math"/>
                            <a:cs typeface="Arial"/>
                          </a:rPr>
                          <m:t>4 </m:t>
                        </m:r>
                        <m:r>
                          <a:rPr lang="en-US" sz="1600" i="1" dirty="0">
                            <a:latin typeface="Cambria Math" panose="02040503050406030204" pitchFamily="18" charset="0"/>
                            <a:ea typeface="Cambria Math"/>
                            <a:cs typeface="Arial"/>
                          </a:rPr>
                          <m:t>𝐻𝑜𝑢𝑟𝑠</m:t>
                        </m:r>
                        <m:r>
                          <m:rPr>
                            <m:nor/>
                          </m:rPr>
                          <a:rPr lang="en-US" sz="1600" dirty="0">
                            <a:cs typeface="Arial" panose="020B0604020202020204"/>
                          </a:rPr>
                          <m:t> </m:t>
                        </m:r>
                      </m:den>
                    </m:f>
                  </m:oMath>
                </a14:m>
                <a:endParaRPr lang="en-US" sz="1400" dirty="0"/>
              </a:p>
              <a:p>
                <a:r>
                  <a:rPr lang="en-US" sz="1800" b="1" dirty="0"/>
                  <a:t>Net Risk = Risk – Risk Credit*</a:t>
                </a:r>
                <a:r>
                  <a:rPr lang="en-US" sz="1800" b="1" dirty="0">
                    <a:solidFill>
                      <a:schemeClr val="accent6"/>
                    </a:solidFill>
                  </a:rPr>
                  <a:t>Y </a:t>
                </a:r>
                <a:r>
                  <a:rPr lang="en-US" sz="1800" b="1" dirty="0"/>
                  <a:t>where the variable is configurable</a:t>
                </a:r>
              </a:p>
              <a:p>
                <a:pPr lvl="1"/>
                <a:endParaRPr lang="en-US" sz="1800" dirty="0"/>
              </a:p>
            </p:txBody>
          </p:sp>
        </mc:Choice>
        <mc:Fallback xmlns="">
          <p:sp>
            <p:nvSpPr>
              <p:cNvPr id="3" name="Content Placeholder 2">
                <a:extLst>
                  <a:ext uri="{FF2B5EF4-FFF2-40B4-BE49-F238E27FC236}">
                    <a16:creationId xmlns:a16="http://schemas.microsoft.com/office/drawing/2014/main" id="{04FBE3CE-DBB2-83FD-47F4-378FDB8ADF81}"/>
                  </a:ext>
                </a:extLst>
              </p:cNvPr>
              <p:cNvSpPr>
                <a:spLocks noGrp="1" noRot="1" noChangeAspect="1" noMove="1" noResize="1" noEditPoints="1" noAdjustHandles="1" noChangeArrowheads="1" noChangeShapeType="1" noTextEdit="1"/>
              </p:cNvSpPr>
              <p:nvPr>
                <p:ph idx="1"/>
              </p:nvPr>
            </p:nvSpPr>
            <p:spPr>
              <a:xfrm>
                <a:off x="304800" y="865848"/>
                <a:ext cx="8534400" cy="5176973"/>
              </a:xfrm>
              <a:blipFill>
                <a:blip r:embed="rId2"/>
                <a:stretch>
                  <a:fillRect l="-429" t="-589" b="-40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CBC72F0-42F9-4949-7B55-D1B93D0BD790}"/>
              </a:ext>
            </a:extLst>
          </p:cNvPr>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4046844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160F-878E-2C9B-9F6F-48F0748F610A}"/>
              </a:ext>
            </a:extLst>
          </p:cNvPr>
          <p:cNvSpPr>
            <a:spLocks noGrp="1"/>
          </p:cNvSpPr>
          <p:nvPr>
            <p:ph type="title"/>
          </p:nvPr>
        </p:nvSpPr>
        <p:spPr/>
        <p:txBody>
          <a:bodyPr/>
          <a:lstStyle/>
          <a:p>
            <a:r>
              <a:rPr lang="en-US" sz="2400"/>
              <a:t>Convergence Criteria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8B9490-7631-BB58-4A0E-CE457504437A}"/>
                  </a:ext>
                </a:extLst>
              </p:cNvPr>
              <p:cNvSpPr>
                <a:spLocks noGrp="1"/>
              </p:cNvSpPr>
              <p:nvPr>
                <p:ph idx="1"/>
              </p:nvPr>
            </p:nvSpPr>
            <p:spPr/>
            <p:txBody>
              <a:bodyPr/>
              <a:lstStyle/>
              <a:p>
                <a:r>
                  <a:rPr lang="en-US" sz="2000" dirty="0"/>
                  <a:t>Threshold</a:t>
                </a:r>
              </a:p>
              <a:p>
                <a:pPr lvl="1"/>
                <a:r>
                  <a:rPr lang="en-US" sz="2000" dirty="0"/>
                  <a:t>A violation occurs when total reserves (ECRS + NSRS) are less than Net Risk plus max(Reg+RRS,3000)</a:t>
                </a:r>
              </a:p>
              <a:p>
                <a:pPr lvl="2"/>
                <a14:m>
                  <m:oMath xmlns:m="http://schemas.openxmlformats.org/officeDocument/2006/math">
                    <m:r>
                      <a:rPr lang="en-US" sz="2000" b="0" i="1" smtClean="0">
                        <a:latin typeface="Cambria Math" panose="02040503050406030204" pitchFamily="18" charset="0"/>
                      </a:rPr>
                      <m:t>𝐸𝐶𝑅𝑆</m:t>
                    </m:r>
                    <m:r>
                      <a:rPr lang="en-US" sz="2000" b="0" i="1" smtClean="0">
                        <a:latin typeface="Cambria Math" panose="02040503050406030204" pitchFamily="18" charset="0"/>
                      </a:rPr>
                      <m:t>+</m:t>
                    </m:r>
                    <m:r>
                      <a:rPr lang="en-US" sz="2000" b="0" i="1" smtClean="0">
                        <a:latin typeface="Cambria Math" panose="02040503050406030204" pitchFamily="18" charset="0"/>
                      </a:rPr>
                      <m:t>𝑁𝑆𝑅𝑆</m:t>
                    </m:r>
                    <m:r>
                      <a:rPr lang="en-US" sz="2000" i="1">
                        <a:latin typeface="Cambria Math" panose="02040503050406030204" pitchFamily="18" charset="0"/>
                      </a:rPr>
                      <m:t>&lt;</m:t>
                    </m:r>
                    <m:r>
                      <a:rPr lang="en-US" sz="2000" b="0" i="1" smtClean="0">
                        <a:latin typeface="Cambria Math" panose="02040503050406030204" pitchFamily="18" charset="0"/>
                      </a:rPr>
                      <m:t>𝑁𝑒𝑡</m:t>
                    </m:r>
                    <m:r>
                      <a:rPr lang="en-US" sz="2000" i="1">
                        <a:latin typeface="Cambria Math" panose="02040503050406030204" pitchFamily="18" charset="0"/>
                      </a:rPr>
                      <m:t>𝑅𝑖𝑠𝑘</m:t>
                    </m:r>
                    <m:r>
                      <a:rPr lang="en-US" sz="2000" i="1">
                        <a:latin typeface="Cambria Math" panose="02040503050406030204" pitchFamily="18" charset="0"/>
                      </a:rPr>
                      <m:t>+</m:t>
                    </m:r>
                    <m:r>
                      <a:rPr lang="en-US" sz="2000" i="1">
                        <a:latin typeface="Cambria Math" panose="02040503050406030204" pitchFamily="18" charset="0"/>
                      </a:rPr>
                      <m:t>𝑀𝑎𝑥</m:t>
                    </m:r>
                    <m:d>
                      <m:dPr>
                        <m:ctrlPr>
                          <a:rPr lang="en-US" sz="2000" i="1">
                            <a:latin typeface="Cambria Math" panose="02040503050406030204" pitchFamily="18" charset="0"/>
                          </a:rPr>
                        </m:ctrlPr>
                      </m:dPr>
                      <m:e>
                        <m:r>
                          <a:rPr lang="en-US" sz="2000" i="1">
                            <a:latin typeface="Cambria Math" panose="02040503050406030204" pitchFamily="18" charset="0"/>
                          </a:rPr>
                          <m:t>𝑅𝑒𝑔</m:t>
                        </m:r>
                        <m:r>
                          <a:rPr lang="en-US" sz="2000" i="1">
                            <a:latin typeface="Cambria Math" panose="02040503050406030204" pitchFamily="18" charset="0"/>
                          </a:rPr>
                          <m:t>+</m:t>
                        </m:r>
                        <m:r>
                          <a:rPr lang="en-US" sz="2000" i="1">
                            <a:latin typeface="Cambria Math" panose="02040503050406030204" pitchFamily="18" charset="0"/>
                          </a:rPr>
                          <m:t>𝑅𝑅𝑆</m:t>
                        </m:r>
                        <m:r>
                          <a:rPr lang="en-US" sz="2000" i="1">
                            <a:latin typeface="Cambria Math" panose="02040503050406030204" pitchFamily="18" charset="0"/>
                          </a:rPr>
                          <m:t>,3000</m:t>
                        </m:r>
                      </m:e>
                    </m:d>
                  </m:oMath>
                </a14:m>
                <a:endParaRPr lang="en-US" sz="2000" dirty="0"/>
              </a:p>
              <a:p>
                <a:pPr lvl="2"/>
                <a:r>
                  <a:rPr lang="en-US" sz="2000" dirty="0"/>
                  <a:t>3000 used to indicate Watch threshold</a:t>
                </a:r>
              </a:p>
              <a:p>
                <a:pPr marL="342900" lvl="1" indent="0">
                  <a:buNone/>
                </a:pPr>
                <a:endParaRPr lang="en-US" sz="2000" dirty="0"/>
              </a:p>
              <a:p>
                <a:r>
                  <a:rPr lang="en-US" sz="2000" dirty="0"/>
                  <a:t>Probability </a:t>
                </a:r>
              </a:p>
              <a:p>
                <a:pPr lvl="1"/>
                <a:r>
                  <a:rPr lang="en-US" sz="2000" dirty="0"/>
                  <a:t>Minimize Total Reserves(ECRS+NSRS) while violating the above formula 1 in 10 years</a:t>
                </a:r>
              </a:p>
              <a:p>
                <a:pPr lvl="1"/>
                <a:endParaRPr lang="en-US" sz="2000" dirty="0"/>
              </a:p>
              <a:p>
                <a:r>
                  <a:rPr lang="en-US" sz="2000" dirty="0"/>
                  <a:t>Threshold can be configured to account for Watch,  EEA1, or Load Shed.</a:t>
                </a:r>
              </a:p>
              <a:p>
                <a:r>
                  <a:rPr lang="en-US" sz="2000" dirty="0"/>
                  <a:t>Probability can be configured to a different criteria such as 1 in 5 years or 1 in 2 years etc.</a:t>
                </a:r>
              </a:p>
              <a:p>
                <a:pPr marL="342900" lvl="1" indent="0">
                  <a:buNone/>
                </a:pPr>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508B9490-7631-BB58-4A0E-CE457504437A}"/>
                  </a:ext>
                </a:extLst>
              </p:cNvPr>
              <p:cNvSpPr>
                <a:spLocks noGrp="1" noRot="1" noChangeAspect="1" noMove="1" noResize="1" noEditPoints="1" noAdjustHandles="1" noChangeArrowheads="1" noChangeShapeType="1" noTextEdit="1"/>
              </p:cNvSpPr>
              <p:nvPr>
                <p:ph idx="1"/>
              </p:nvPr>
            </p:nvSpPr>
            <p:spPr>
              <a:blipFill>
                <a:blip r:embed="rId3"/>
                <a:stretch>
                  <a:fillRect l="-643" t="-604" r="-2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F8BFF0-0F3B-7782-29BF-2B60D540DEFB}"/>
              </a:ext>
            </a:extLst>
          </p:cNvPr>
          <p:cNvSpPr>
            <a:spLocks noGrp="1"/>
          </p:cNvSpPr>
          <p:nvPr>
            <p:ph type="sldNum" sz="quarter" idx="4"/>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1D93BD3E-1E9A-4970-A6F7-E7AC52762E0C}" type="slidenum">
              <a:rPr kumimoji="0" lang="en-US"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685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68ECC-AC4A-DCF0-91B7-85997FF9A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3EA85C-C99C-F789-E99C-9755B2EF42CA}"/>
              </a:ext>
            </a:extLst>
          </p:cNvPr>
          <p:cNvSpPr>
            <a:spLocks noGrp="1"/>
          </p:cNvSpPr>
          <p:nvPr>
            <p:ph type="title"/>
          </p:nvPr>
        </p:nvSpPr>
        <p:spPr/>
        <p:txBody>
          <a:bodyPr/>
          <a:lstStyle/>
          <a:p>
            <a:r>
              <a:rPr lang="en-US" sz="2400" dirty="0"/>
              <a:t>Optimization Workflow for Total (ECRS + NSRS) Reserve</a:t>
            </a:r>
          </a:p>
        </p:txBody>
      </p:sp>
      <p:sp>
        <p:nvSpPr>
          <p:cNvPr id="4" name="Slide Number Placeholder 3">
            <a:extLst>
              <a:ext uri="{FF2B5EF4-FFF2-40B4-BE49-F238E27FC236}">
                <a16:creationId xmlns:a16="http://schemas.microsoft.com/office/drawing/2014/main" id="{6EBD955D-7D6C-D457-36DE-385A12A9FBC3}"/>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D93BD3E-1E9A-4970-A6F7-E7AC52762E0C}"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7B8EF43C-91B5-D4D7-97CB-4A667CEBE51F}"/>
              </a:ext>
            </a:extLst>
          </p:cNvPr>
          <p:cNvGrpSpPr/>
          <p:nvPr/>
        </p:nvGrpSpPr>
        <p:grpSpPr>
          <a:xfrm>
            <a:off x="261041" y="1882510"/>
            <a:ext cx="6116312" cy="3431562"/>
            <a:chOff x="261041" y="1292368"/>
            <a:chExt cx="6116312" cy="3072744"/>
          </a:xfrm>
        </p:grpSpPr>
        <p:sp>
          <p:nvSpPr>
            <p:cNvPr id="23" name="Freeform: Shape 22">
              <a:extLst>
                <a:ext uri="{FF2B5EF4-FFF2-40B4-BE49-F238E27FC236}">
                  <a16:creationId xmlns:a16="http://schemas.microsoft.com/office/drawing/2014/main" id="{1CDB9C01-AFE4-0D85-0BC3-56721DAD4580}"/>
                </a:ext>
              </a:extLst>
            </p:cNvPr>
            <p:cNvSpPr/>
            <p:nvPr/>
          </p:nvSpPr>
          <p:spPr>
            <a:xfrm>
              <a:off x="261041" y="1873781"/>
              <a:ext cx="1644818" cy="1044517"/>
            </a:xfrm>
            <a:custGeom>
              <a:avLst/>
              <a:gdLst>
                <a:gd name="connsiteX0" fmla="*/ 0 w 1644818"/>
                <a:gd name="connsiteY0" fmla="*/ 135663 h 1356631"/>
                <a:gd name="connsiteX1" fmla="*/ 135663 w 1644818"/>
                <a:gd name="connsiteY1" fmla="*/ 0 h 1356631"/>
                <a:gd name="connsiteX2" fmla="*/ 1509155 w 1644818"/>
                <a:gd name="connsiteY2" fmla="*/ 0 h 1356631"/>
                <a:gd name="connsiteX3" fmla="*/ 1644818 w 1644818"/>
                <a:gd name="connsiteY3" fmla="*/ 135663 h 1356631"/>
                <a:gd name="connsiteX4" fmla="*/ 1644818 w 1644818"/>
                <a:gd name="connsiteY4" fmla="*/ 1220968 h 1356631"/>
                <a:gd name="connsiteX5" fmla="*/ 1509155 w 1644818"/>
                <a:gd name="connsiteY5" fmla="*/ 1356631 h 1356631"/>
                <a:gd name="connsiteX6" fmla="*/ 135663 w 1644818"/>
                <a:gd name="connsiteY6" fmla="*/ 1356631 h 1356631"/>
                <a:gd name="connsiteX7" fmla="*/ 0 w 1644818"/>
                <a:gd name="connsiteY7" fmla="*/ 1220968 h 1356631"/>
                <a:gd name="connsiteX8" fmla="*/ 0 w 1644818"/>
                <a:gd name="connsiteY8" fmla="*/ 135663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818" h="1356631">
                  <a:moveTo>
                    <a:pt x="0" y="135663"/>
                  </a:moveTo>
                  <a:cubicBezTo>
                    <a:pt x="0" y="60738"/>
                    <a:pt x="60738" y="0"/>
                    <a:pt x="135663" y="0"/>
                  </a:cubicBezTo>
                  <a:lnTo>
                    <a:pt x="1509155" y="0"/>
                  </a:lnTo>
                  <a:cubicBezTo>
                    <a:pt x="1584080" y="0"/>
                    <a:pt x="1644818" y="60738"/>
                    <a:pt x="1644818" y="135663"/>
                  </a:cubicBezTo>
                  <a:lnTo>
                    <a:pt x="1644818" y="1220968"/>
                  </a:lnTo>
                  <a:cubicBezTo>
                    <a:pt x="1644818" y="1295893"/>
                    <a:pt x="1584080" y="1356631"/>
                    <a:pt x="1509155" y="1356631"/>
                  </a:cubicBezTo>
                  <a:lnTo>
                    <a:pt x="135663" y="1356631"/>
                  </a:lnTo>
                  <a:cubicBezTo>
                    <a:pt x="60738" y="1356631"/>
                    <a:pt x="0" y="1295893"/>
                    <a:pt x="0" y="1220968"/>
                  </a:cubicBezTo>
                  <a:lnTo>
                    <a:pt x="0" y="1356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0" tIns="46460" rIns="46460" bIns="337167" numCol="1" spcCol="1270" anchor="t"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To initiate the optimization process, set initial reserve values which are allocated to cover the identified net risk</a:t>
              </a:r>
            </a:p>
          </p:txBody>
        </p:sp>
        <p:sp>
          <p:nvSpPr>
            <p:cNvPr id="25" name="Freeform: Shape 24">
              <a:extLst>
                <a:ext uri="{FF2B5EF4-FFF2-40B4-BE49-F238E27FC236}">
                  <a16:creationId xmlns:a16="http://schemas.microsoft.com/office/drawing/2014/main" id="{BF252243-3513-7E02-B21E-062BE83C05B0}"/>
                </a:ext>
              </a:extLst>
            </p:cNvPr>
            <p:cNvSpPr/>
            <p:nvPr/>
          </p:nvSpPr>
          <p:spPr>
            <a:xfrm>
              <a:off x="326088" y="2636322"/>
              <a:ext cx="1462061" cy="581413"/>
            </a:xfrm>
            <a:custGeom>
              <a:avLst/>
              <a:gdLst>
                <a:gd name="connsiteX0" fmla="*/ 0 w 1462061"/>
                <a:gd name="connsiteY0" fmla="*/ 58141 h 581413"/>
                <a:gd name="connsiteX1" fmla="*/ 58141 w 1462061"/>
                <a:gd name="connsiteY1" fmla="*/ 0 h 581413"/>
                <a:gd name="connsiteX2" fmla="*/ 1403920 w 1462061"/>
                <a:gd name="connsiteY2" fmla="*/ 0 h 581413"/>
                <a:gd name="connsiteX3" fmla="*/ 1462061 w 1462061"/>
                <a:gd name="connsiteY3" fmla="*/ 58141 h 581413"/>
                <a:gd name="connsiteX4" fmla="*/ 1462061 w 1462061"/>
                <a:gd name="connsiteY4" fmla="*/ 523272 h 581413"/>
                <a:gd name="connsiteX5" fmla="*/ 1403920 w 1462061"/>
                <a:gd name="connsiteY5" fmla="*/ 581413 h 581413"/>
                <a:gd name="connsiteX6" fmla="*/ 58141 w 1462061"/>
                <a:gd name="connsiteY6" fmla="*/ 581413 h 581413"/>
                <a:gd name="connsiteX7" fmla="*/ 0 w 1462061"/>
                <a:gd name="connsiteY7" fmla="*/ 523272 h 581413"/>
                <a:gd name="connsiteX8" fmla="*/ 0 w 1462061"/>
                <a:gd name="connsiteY8" fmla="*/ 58141 h 5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61" h="581413">
                  <a:moveTo>
                    <a:pt x="0" y="58141"/>
                  </a:moveTo>
                  <a:cubicBezTo>
                    <a:pt x="0" y="26031"/>
                    <a:pt x="26031" y="0"/>
                    <a:pt x="58141" y="0"/>
                  </a:cubicBezTo>
                  <a:lnTo>
                    <a:pt x="1403920" y="0"/>
                  </a:lnTo>
                  <a:cubicBezTo>
                    <a:pt x="1436030" y="0"/>
                    <a:pt x="1462061" y="26031"/>
                    <a:pt x="1462061" y="58141"/>
                  </a:cubicBezTo>
                  <a:lnTo>
                    <a:pt x="1462061" y="523272"/>
                  </a:lnTo>
                  <a:cubicBezTo>
                    <a:pt x="1462061" y="555382"/>
                    <a:pt x="1436030" y="581413"/>
                    <a:pt x="1403920" y="581413"/>
                  </a:cubicBezTo>
                  <a:lnTo>
                    <a:pt x="58141" y="581413"/>
                  </a:lnTo>
                  <a:cubicBezTo>
                    <a:pt x="26031" y="581413"/>
                    <a:pt x="0" y="555382"/>
                    <a:pt x="0" y="523272"/>
                  </a:cubicBezTo>
                  <a:lnTo>
                    <a:pt x="0" y="58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94" tIns="33539" rIns="41794" bIns="33539"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t>Initial Reserve</a:t>
              </a:r>
            </a:p>
          </p:txBody>
        </p:sp>
        <p:sp>
          <p:nvSpPr>
            <p:cNvPr id="26" name="Freeform: Shape 25">
              <a:extLst>
                <a:ext uri="{FF2B5EF4-FFF2-40B4-BE49-F238E27FC236}">
                  <a16:creationId xmlns:a16="http://schemas.microsoft.com/office/drawing/2014/main" id="{7D5DAD58-C649-ECA7-F6F3-CBDDB294A480}"/>
                </a:ext>
              </a:extLst>
            </p:cNvPr>
            <p:cNvSpPr/>
            <p:nvPr/>
          </p:nvSpPr>
          <p:spPr>
            <a:xfrm>
              <a:off x="2158425" y="1575470"/>
              <a:ext cx="1644818" cy="1485964"/>
            </a:xfrm>
            <a:custGeom>
              <a:avLst/>
              <a:gdLst>
                <a:gd name="connsiteX0" fmla="*/ 0 w 1644818"/>
                <a:gd name="connsiteY0" fmla="*/ 135663 h 1356631"/>
                <a:gd name="connsiteX1" fmla="*/ 135663 w 1644818"/>
                <a:gd name="connsiteY1" fmla="*/ 0 h 1356631"/>
                <a:gd name="connsiteX2" fmla="*/ 1509155 w 1644818"/>
                <a:gd name="connsiteY2" fmla="*/ 0 h 1356631"/>
                <a:gd name="connsiteX3" fmla="*/ 1644818 w 1644818"/>
                <a:gd name="connsiteY3" fmla="*/ 135663 h 1356631"/>
                <a:gd name="connsiteX4" fmla="*/ 1644818 w 1644818"/>
                <a:gd name="connsiteY4" fmla="*/ 1220968 h 1356631"/>
                <a:gd name="connsiteX5" fmla="*/ 1509155 w 1644818"/>
                <a:gd name="connsiteY5" fmla="*/ 1356631 h 1356631"/>
                <a:gd name="connsiteX6" fmla="*/ 135663 w 1644818"/>
                <a:gd name="connsiteY6" fmla="*/ 1356631 h 1356631"/>
                <a:gd name="connsiteX7" fmla="*/ 0 w 1644818"/>
                <a:gd name="connsiteY7" fmla="*/ 1220968 h 1356631"/>
                <a:gd name="connsiteX8" fmla="*/ 0 w 1644818"/>
                <a:gd name="connsiteY8" fmla="*/ 135663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818" h="1356631">
                  <a:moveTo>
                    <a:pt x="0" y="135663"/>
                  </a:moveTo>
                  <a:cubicBezTo>
                    <a:pt x="0" y="60738"/>
                    <a:pt x="60738" y="0"/>
                    <a:pt x="135663" y="0"/>
                  </a:cubicBezTo>
                  <a:lnTo>
                    <a:pt x="1509155" y="0"/>
                  </a:lnTo>
                  <a:cubicBezTo>
                    <a:pt x="1584080" y="0"/>
                    <a:pt x="1644818" y="60738"/>
                    <a:pt x="1644818" y="135663"/>
                  </a:cubicBezTo>
                  <a:lnTo>
                    <a:pt x="1644818" y="1220968"/>
                  </a:lnTo>
                  <a:cubicBezTo>
                    <a:pt x="1644818" y="1295893"/>
                    <a:pt x="1584080" y="1356631"/>
                    <a:pt x="1509155" y="1356631"/>
                  </a:cubicBezTo>
                  <a:lnTo>
                    <a:pt x="135663" y="1356631"/>
                  </a:lnTo>
                  <a:cubicBezTo>
                    <a:pt x="60738" y="1356631"/>
                    <a:pt x="0" y="1295893"/>
                    <a:pt x="0" y="1220968"/>
                  </a:cubicBezTo>
                  <a:lnTo>
                    <a:pt x="0" y="1356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0" tIns="337167" rIns="46460" bIns="46460" numCol="1" spcCol="1270" anchor="t"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Using the current reserve values, the process identifies the hours with the highest number of violations.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If these reserve levels fail to meet the criteria, the process proceeds to the reserve adjustment phase.</a:t>
              </a:r>
            </a:p>
          </p:txBody>
        </p:sp>
        <p:sp>
          <p:nvSpPr>
            <p:cNvPr id="28" name="Freeform: Shape 27">
              <a:extLst>
                <a:ext uri="{FF2B5EF4-FFF2-40B4-BE49-F238E27FC236}">
                  <a16:creationId xmlns:a16="http://schemas.microsoft.com/office/drawing/2014/main" id="{4780FE93-6D56-6267-F497-8A1923984714}"/>
                </a:ext>
              </a:extLst>
            </p:cNvPr>
            <p:cNvSpPr/>
            <p:nvPr/>
          </p:nvSpPr>
          <p:spPr>
            <a:xfrm>
              <a:off x="2349696" y="1292368"/>
              <a:ext cx="1462061" cy="581413"/>
            </a:xfrm>
            <a:custGeom>
              <a:avLst/>
              <a:gdLst>
                <a:gd name="connsiteX0" fmla="*/ 0 w 1462061"/>
                <a:gd name="connsiteY0" fmla="*/ 58141 h 581413"/>
                <a:gd name="connsiteX1" fmla="*/ 58141 w 1462061"/>
                <a:gd name="connsiteY1" fmla="*/ 0 h 581413"/>
                <a:gd name="connsiteX2" fmla="*/ 1403920 w 1462061"/>
                <a:gd name="connsiteY2" fmla="*/ 0 h 581413"/>
                <a:gd name="connsiteX3" fmla="*/ 1462061 w 1462061"/>
                <a:gd name="connsiteY3" fmla="*/ 58141 h 581413"/>
                <a:gd name="connsiteX4" fmla="*/ 1462061 w 1462061"/>
                <a:gd name="connsiteY4" fmla="*/ 523272 h 581413"/>
                <a:gd name="connsiteX5" fmla="*/ 1403920 w 1462061"/>
                <a:gd name="connsiteY5" fmla="*/ 581413 h 581413"/>
                <a:gd name="connsiteX6" fmla="*/ 58141 w 1462061"/>
                <a:gd name="connsiteY6" fmla="*/ 581413 h 581413"/>
                <a:gd name="connsiteX7" fmla="*/ 0 w 1462061"/>
                <a:gd name="connsiteY7" fmla="*/ 523272 h 581413"/>
                <a:gd name="connsiteX8" fmla="*/ 0 w 1462061"/>
                <a:gd name="connsiteY8" fmla="*/ 58141 h 5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61" h="581413">
                  <a:moveTo>
                    <a:pt x="0" y="58141"/>
                  </a:moveTo>
                  <a:cubicBezTo>
                    <a:pt x="0" y="26031"/>
                    <a:pt x="26031" y="0"/>
                    <a:pt x="58141" y="0"/>
                  </a:cubicBezTo>
                  <a:lnTo>
                    <a:pt x="1403920" y="0"/>
                  </a:lnTo>
                  <a:cubicBezTo>
                    <a:pt x="1436030" y="0"/>
                    <a:pt x="1462061" y="26031"/>
                    <a:pt x="1462061" y="58141"/>
                  </a:cubicBezTo>
                  <a:lnTo>
                    <a:pt x="1462061" y="523272"/>
                  </a:lnTo>
                  <a:cubicBezTo>
                    <a:pt x="1462061" y="555382"/>
                    <a:pt x="1436030" y="581413"/>
                    <a:pt x="1403920" y="581413"/>
                  </a:cubicBezTo>
                  <a:lnTo>
                    <a:pt x="58141" y="581413"/>
                  </a:lnTo>
                  <a:cubicBezTo>
                    <a:pt x="26031" y="581413"/>
                    <a:pt x="0" y="555382"/>
                    <a:pt x="0" y="523272"/>
                  </a:cubicBezTo>
                  <a:lnTo>
                    <a:pt x="0" y="58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94" tIns="33539" rIns="41794" bIns="33539"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lang="en-US" sz="1300">
                  <a:solidFill>
                    <a:srgbClr val="FFFFFF"/>
                  </a:solidFill>
                  <a:latin typeface="Arial" panose="020B0604020202020204"/>
                </a:rPr>
                <a:t>Analysis</a:t>
              </a:r>
              <a:endParaRPr kumimoji="0" lang="en-US" sz="13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Freeform: Shape 28">
              <a:extLst>
                <a:ext uri="{FF2B5EF4-FFF2-40B4-BE49-F238E27FC236}">
                  <a16:creationId xmlns:a16="http://schemas.microsoft.com/office/drawing/2014/main" id="{AE504EF8-305F-8A89-3E71-A6511D2AA4A4}"/>
                </a:ext>
              </a:extLst>
            </p:cNvPr>
            <p:cNvSpPr/>
            <p:nvPr/>
          </p:nvSpPr>
          <p:spPr>
            <a:xfrm>
              <a:off x="4289145" y="2485555"/>
              <a:ext cx="1644818" cy="1485964"/>
            </a:xfrm>
            <a:custGeom>
              <a:avLst/>
              <a:gdLst>
                <a:gd name="connsiteX0" fmla="*/ 0 w 1644818"/>
                <a:gd name="connsiteY0" fmla="*/ 135663 h 1356631"/>
                <a:gd name="connsiteX1" fmla="*/ 135663 w 1644818"/>
                <a:gd name="connsiteY1" fmla="*/ 0 h 1356631"/>
                <a:gd name="connsiteX2" fmla="*/ 1509155 w 1644818"/>
                <a:gd name="connsiteY2" fmla="*/ 0 h 1356631"/>
                <a:gd name="connsiteX3" fmla="*/ 1644818 w 1644818"/>
                <a:gd name="connsiteY3" fmla="*/ 135663 h 1356631"/>
                <a:gd name="connsiteX4" fmla="*/ 1644818 w 1644818"/>
                <a:gd name="connsiteY4" fmla="*/ 1220968 h 1356631"/>
                <a:gd name="connsiteX5" fmla="*/ 1509155 w 1644818"/>
                <a:gd name="connsiteY5" fmla="*/ 1356631 h 1356631"/>
                <a:gd name="connsiteX6" fmla="*/ 135663 w 1644818"/>
                <a:gd name="connsiteY6" fmla="*/ 1356631 h 1356631"/>
                <a:gd name="connsiteX7" fmla="*/ 0 w 1644818"/>
                <a:gd name="connsiteY7" fmla="*/ 1220968 h 1356631"/>
                <a:gd name="connsiteX8" fmla="*/ 0 w 1644818"/>
                <a:gd name="connsiteY8" fmla="*/ 135663 h 135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818" h="1356631">
                  <a:moveTo>
                    <a:pt x="0" y="135663"/>
                  </a:moveTo>
                  <a:cubicBezTo>
                    <a:pt x="0" y="60738"/>
                    <a:pt x="60738" y="0"/>
                    <a:pt x="135663" y="0"/>
                  </a:cubicBezTo>
                  <a:lnTo>
                    <a:pt x="1509155" y="0"/>
                  </a:lnTo>
                  <a:cubicBezTo>
                    <a:pt x="1584080" y="0"/>
                    <a:pt x="1644818" y="60738"/>
                    <a:pt x="1644818" y="135663"/>
                  </a:cubicBezTo>
                  <a:lnTo>
                    <a:pt x="1644818" y="1220968"/>
                  </a:lnTo>
                  <a:cubicBezTo>
                    <a:pt x="1644818" y="1295893"/>
                    <a:pt x="1584080" y="1356631"/>
                    <a:pt x="1509155" y="1356631"/>
                  </a:cubicBezTo>
                  <a:lnTo>
                    <a:pt x="135663" y="1356631"/>
                  </a:lnTo>
                  <a:cubicBezTo>
                    <a:pt x="60738" y="1356631"/>
                    <a:pt x="0" y="1295893"/>
                    <a:pt x="0" y="1220968"/>
                  </a:cubicBezTo>
                  <a:lnTo>
                    <a:pt x="0" y="13566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6460" tIns="46460" rIns="46460" bIns="337167" numCol="1" spcCol="1270" anchor="t" anchorCtr="0">
              <a:noAutofit/>
            </a:bodyPr>
            <a:lstStyle/>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If Violation rate falls short of the criteria, reserves are proportionally increased during the hours with the highest violation rates.</a:t>
              </a:r>
            </a:p>
            <a:p>
              <a:pPr marL="57150" marR="0" lvl="1" indent="-57150" algn="l" defTabSz="355600" rtl="0" eaLnBrk="1" fontAlgn="auto" latinLnBrk="0" hangingPunct="1">
                <a:lnSpc>
                  <a:spcPct val="90000"/>
                </a:lnSpc>
                <a:spcBef>
                  <a:spcPct val="0"/>
                </a:spcBef>
                <a:spcAft>
                  <a:spcPct val="15000"/>
                </a:spcAft>
                <a:buClrTx/>
                <a:buSzTx/>
                <a:buFontTx/>
                <a:buChar char="•"/>
                <a:tabLst/>
                <a:defRPr/>
              </a:pPr>
              <a:r>
                <a:rPr kumimoji="0" lang="en-US" sz="1000" b="0" i="0" u="none" strike="noStrike" kern="1200" cap="none" spc="0" normalizeH="0" baseline="0" noProof="0" dirty="0">
                  <a:ln>
                    <a:noFill/>
                  </a:ln>
                  <a:solidFill>
                    <a:prstClr val="black">
                      <a:hueOff val="0"/>
                      <a:satOff val="0"/>
                      <a:lumOff val="0"/>
                      <a:alphaOff val="0"/>
                    </a:prstClr>
                  </a:solidFill>
                  <a:effectLst/>
                  <a:uLnTx/>
                  <a:uFillTx/>
                  <a:latin typeface="Arial" panose="020B0604020202020204"/>
                  <a:ea typeface="+mn-ea"/>
                  <a:cs typeface="+mn-cs"/>
                </a:rPr>
                <a:t>If Probability is better than the criteria, the required reserve values are proportionally reduced.</a:t>
              </a:r>
            </a:p>
          </p:txBody>
        </p:sp>
        <p:sp>
          <p:nvSpPr>
            <p:cNvPr id="30" name="Freeform: Shape 29">
              <a:extLst>
                <a:ext uri="{FF2B5EF4-FFF2-40B4-BE49-F238E27FC236}">
                  <a16:creationId xmlns:a16="http://schemas.microsoft.com/office/drawing/2014/main" id="{EFC7C141-A4DA-E4BB-7DE2-57D8B98A6885}"/>
                </a:ext>
              </a:extLst>
            </p:cNvPr>
            <p:cNvSpPr/>
            <p:nvPr/>
          </p:nvSpPr>
          <p:spPr>
            <a:xfrm>
              <a:off x="4915292" y="3783699"/>
              <a:ext cx="1462061" cy="581413"/>
            </a:xfrm>
            <a:custGeom>
              <a:avLst/>
              <a:gdLst>
                <a:gd name="connsiteX0" fmla="*/ 0 w 1462061"/>
                <a:gd name="connsiteY0" fmla="*/ 58141 h 581413"/>
                <a:gd name="connsiteX1" fmla="*/ 58141 w 1462061"/>
                <a:gd name="connsiteY1" fmla="*/ 0 h 581413"/>
                <a:gd name="connsiteX2" fmla="*/ 1403920 w 1462061"/>
                <a:gd name="connsiteY2" fmla="*/ 0 h 581413"/>
                <a:gd name="connsiteX3" fmla="*/ 1462061 w 1462061"/>
                <a:gd name="connsiteY3" fmla="*/ 58141 h 581413"/>
                <a:gd name="connsiteX4" fmla="*/ 1462061 w 1462061"/>
                <a:gd name="connsiteY4" fmla="*/ 523272 h 581413"/>
                <a:gd name="connsiteX5" fmla="*/ 1403920 w 1462061"/>
                <a:gd name="connsiteY5" fmla="*/ 581413 h 581413"/>
                <a:gd name="connsiteX6" fmla="*/ 58141 w 1462061"/>
                <a:gd name="connsiteY6" fmla="*/ 581413 h 581413"/>
                <a:gd name="connsiteX7" fmla="*/ 0 w 1462061"/>
                <a:gd name="connsiteY7" fmla="*/ 523272 h 581413"/>
                <a:gd name="connsiteX8" fmla="*/ 0 w 1462061"/>
                <a:gd name="connsiteY8" fmla="*/ 58141 h 5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2061" h="581413">
                  <a:moveTo>
                    <a:pt x="0" y="58141"/>
                  </a:moveTo>
                  <a:cubicBezTo>
                    <a:pt x="0" y="26031"/>
                    <a:pt x="26031" y="0"/>
                    <a:pt x="58141" y="0"/>
                  </a:cubicBezTo>
                  <a:lnTo>
                    <a:pt x="1403920" y="0"/>
                  </a:lnTo>
                  <a:cubicBezTo>
                    <a:pt x="1436030" y="0"/>
                    <a:pt x="1462061" y="26031"/>
                    <a:pt x="1462061" y="58141"/>
                  </a:cubicBezTo>
                  <a:lnTo>
                    <a:pt x="1462061" y="523272"/>
                  </a:lnTo>
                  <a:cubicBezTo>
                    <a:pt x="1462061" y="555382"/>
                    <a:pt x="1436030" y="581413"/>
                    <a:pt x="1403920" y="581413"/>
                  </a:cubicBezTo>
                  <a:lnTo>
                    <a:pt x="58141" y="581413"/>
                  </a:lnTo>
                  <a:cubicBezTo>
                    <a:pt x="26031" y="581413"/>
                    <a:pt x="0" y="555382"/>
                    <a:pt x="0" y="523272"/>
                  </a:cubicBezTo>
                  <a:lnTo>
                    <a:pt x="0" y="5814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794" tIns="33539" rIns="41794" bIns="33539"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t>Reserve Adjustment </a:t>
              </a:r>
            </a:p>
          </p:txBody>
        </p:sp>
      </p:grpSp>
      <p:sp>
        <p:nvSpPr>
          <p:cNvPr id="10" name="TextBox 9">
            <a:extLst>
              <a:ext uri="{FF2B5EF4-FFF2-40B4-BE49-F238E27FC236}">
                <a16:creationId xmlns:a16="http://schemas.microsoft.com/office/drawing/2014/main" id="{374A3A6B-0FEA-33C7-DCCB-7B1B19FF5F97}"/>
              </a:ext>
            </a:extLst>
          </p:cNvPr>
          <p:cNvSpPr txBox="1"/>
          <p:nvPr/>
        </p:nvSpPr>
        <p:spPr>
          <a:xfrm>
            <a:off x="3803243" y="2277769"/>
            <a:ext cx="33344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If Current Violation rate does not meet Convergence Criteria</a:t>
            </a:r>
          </a:p>
        </p:txBody>
      </p:sp>
      <p:sp>
        <p:nvSpPr>
          <p:cNvPr id="12" name="TextBox 11">
            <a:extLst>
              <a:ext uri="{FF2B5EF4-FFF2-40B4-BE49-F238E27FC236}">
                <a16:creationId xmlns:a16="http://schemas.microsoft.com/office/drawing/2014/main" id="{6F4843B0-6C0E-BE9B-8271-8AE895D4FF72}"/>
              </a:ext>
            </a:extLst>
          </p:cNvPr>
          <p:cNvSpPr txBox="1"/>
          <p:nvPr/>
        </p:nvSpPr>
        <p:spPr>
          <a:xfrm>
            <a:off x="2349696" y="4374797"/>
            <a:ext cx="20240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Proceed to Analysis with Adjusted Reserves</a:t>
            </a:r>
          </a:p>
        </p:txBody>
      </p:sp>
      <p:sp>
        <p:nvSpPr>
          <p:cNvPr id="17" name="Rectangle 16">
            <a:extLst>
              <a:ext uri="{FF2B5EF4-FFF2-40B4-BE49-F238E27FC236}">
                <a16:creationId xmlns:a16="http://schemas.microsoft.com/office/drawing/2014/main" id="{1B0CE773-C1A8-FC11-0C7D-3C8358497DA5}"/>
              </a:ext>
            </a:extLst>
          </p:cNvPr>
          <p:cNvSpPr/>
          <p:nvPr/>
        </p:nvSpPr>
        <p:spPr>
          <a:xfrm>
            <a:off x="2685983" y="1256646"/>
            <a:ext cx="5568950" cy="4061778"/>
          </a:xfrm>
          <a:prstGeom prst="rect">
            <a:avLst/>
          </a:prstGeom>
          <a:noFill/>
          <a:ln w="57150"/>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001E7661-7C17-BE23-3A09-919FB1623E3A}"/>
              </a:ext>
            </a:extLst>
          </p:cNvPr>
          <p:cNvSpPr/>
          <p:nvPr/>
        </p:nvSpPr>
        <p:spPr>
          <a:xfrm>
            <a:off x="2000172" y="1241903"/>
            <a:ext cx="4864178" cy="4335285"/>
          </a:xfrm>
          <a:prstGeom prst="rect">
            <a:avLst/>
          </a:prstGeom>
          <a:noFill/>
          <a:ln w="38100">
            <a:solidFill>
              <a:srgbClr val="99FF99"/>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Arrow: Right 8">
            <a:extLst>
              <a:ext uri="{FF2B5EF4-FFF2-40B4-BE49-F238E27FC236}">
                <a16:creationId xmlns:a16="http://schemas.microsoft.com/office/drawing/2014/main" id="{F324EDB5-9B56-3008-8E39-5E59166F04EA}"/>
              </a:ext>
            </a:extLst>
          </p:cNvPr>
          <p:cNvSpPr/>
          <p:nvPr/>
        </p:nvSpPr>
        <p:spPr>
          <a:xfrm>
            <a:off x="3811757" y="2057318"/>
            <a:ext cx="3542118" cy="243922"/>
          </a:xfrm>
          <a:prstGeom prst="right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3" name="Group 12">
            <a:extLst>
              <a:ext uri="{FF2B5EF4-FFF2-40B4-BE49-F238E27FC236}">
                <a16:creationId xmlns:a16="http://schemas.microsoft.com/office/drawing/2014/main" id="{96CBD584-F0D9-1E89-BA8E-44E56EB81EF0}"/>
              </a:ext>
            </a:extLst>
          </p:cNvPr>
          <p:cNvGrpSpPr/>
          <p:nvPr/>
        </p:nvGrpSpPr>
        <p:grpSpPr>
          <a:xfrm>
            <a:off x="7448781" y="1713530"/>
            <a:ext cx="1462061" cy="581413"/>
            <a:chOff x="4415789" y="2374101"/>
            <a:chExt cx="1462061" cy="581413"/>
          </a:xfrm>
        </p:grpSpPr>
        <p:sp>
          <p:nvSpPr>
            <p:cNvPr id="19" name="Rectangle: Rounded Corners 18">
              <a:extLst>
                <a:ext uri="{FF2B5EF4-FFF2-40B4-BE49-F238E27FC236}">
                  <a16:creationId xmlns:a16="http://schemas.microsoft.com/office/drawing/2014/main" id="{62CF9A68-97E1-E9B6-45FA-6F5C2BA6E660}"/>
                </a:ext>
              </a:extLst>
            </p:cNvPr>
            <p:cNvSpPr/>
            <p:nvPr/>
          </p:nvSpPr>
          <p:spPr>
            <a:xfrm>
              <a:off x="4415789" y="2374101"/>
              <a:ext cx="1462061" cy="58141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Rounded Corners 4">
              <a:extLst>
                <a:ext uri="{FF2B5EF4-FFF2-40B4-BE49-F238E27FC236}">
                  <a16:creationId xmlns:a16="http://schemas.microsoft.com/office/drawing/2014/main" id="{67F11F20-3924-282F-231F-A9D20CA920EC}"/>
                </a:ext>
              </a:extLst>
            </p:cNvPr>
            <p:cNvSpPr txBox="1"/>
            <p:nvPr/>
          </p:nvSpPr>
          <p:spPr>
            <a:xfrm>
              <a:off x="4432818" y="2391130"/>
              <a:ext cx="1428003" cy="547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 tIns="16510" rIns="24765" bIns="1651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t>Reserve Requirements</a:t>
              </a:r>
              <a:b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1300" b="0" i="0" u="none" strike="noStrike" kern="1200" cap="none" spc="0" normalizeH="0" baseline="0" noProof="0">
                  <a:ln>
                    <a:noFill/>
                  </a:ln>
                  <a:solidFill>
                    <a:srgbClr val="FFFFFF"/>
                  </a:solidFill>
                  <a:effectLst/>
                  <a:uLnTx/>
                  <a:uFillTx/>
                  <a:latin typeface="Arial" panose="020B0604020202020204"/>
                  <a:ea typeface="+mn-ea"/>
                  <a:cs typeface="+mn-cs"/>
                </a:rPr>
                <a:t>(ECRS+NSRS) </a:t>
              </a:r>
            </a:p>
          </p:txBody>
        </p:sp>
      </p:grpSp>
      <p:sp>
        <p:nvSpPr>
          <p:cNvPr id="21" name="TextBox 20">
            <a:extLst>
              <a:ext uri="{FF2B5EF4-FFF2-40B4-BE49-F238E27FC236}">
                <a16:creationId xmlns:a16="http://schemas.microsoft.com/office/drawing/2014/main" id="{BD5AB999-C00D-2B55-38AF-5932E3A8E2BD}"/>
              </a:ext>
            </a:extLst>
          </p:cNvPr>
          <p:cNvSpPr txBox="1"/>
          <p:nvPr/>
        </p:nvSpPr>
        <p:spPr>
          <a:xfrm>
            <a:off x="3843641" y="1841414"/>
            <a:ext cx="303773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If Current Violation meets Convergence Criteria</a:t>
            </a:r>
          </a:p>
        </p:txBody>
      </p:sp>
      <p:sp>
        <p:nvSpPr>
          <p:cNvPr id="32" name="Arrow: Bent-Up 31">
            <a:extLst>
              <a:ext uri="{FF2B5EF4-FFF2-40B4-BE49-F238E27FC236}">
                <a16:creationId xmlns:a16="http://schemas.microsoft.com/office/drawing/2014/main" id="{43860884-6EBE-E956-284E-D6554D7F8542}"/>
              </a:ext>
            </a:extLst>
          </p:cNvPr>
          <p:cNvSpPr/>
          <p:nvPr/>
        </p:nvSpPr>
        <p:spPr>
          <a:xfrm flipV="1">
            <a:off x="3862052" y="2636578"/>
            <a:ext cx="1433848" cy="522315"/>
          </a:xfrm>
          <a:prstGeom prst="bentUp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Arrow: Bent-Up 32">
            <a:extLst>
              <a:ext uri="{FF2B5EF4-FFF2-40B4-BE49-F238E27FC236}">
                <a16:creationId xmlns:a16="http://schemas.microsoft.com/office/drawing/2014/main" id="{4FB9F37C-066D-E421-4862-543DCF18A20A}"/>
              </a:ext>
            </a:extLst>
          </p:cNvPr>
          <p:cNvSpPr/>
          <p:nvPr/>
        </p:nvSpPr>
        <p:spPr>
          <a:xfrm flipH="1">
            <a:off x="2938823" y="3884387"/>
            <a:ext cx="1305977" cy="447231"/>
          </a:xfrm>
          <a:prstGeom prst="bentUp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TextBox 34">
            <a:extLst>
              <a:ext uri="{FF2B5EF4-FFF2-40B4-BE49-F238E27FC236}">
                <a16:creationId xmlns:a16="http://schemas.microsoft.com/office/drawing/2014/main" id="{2821AFFD-3E61-D12B-7681-131A7FAA44BF}"/>
              </a:ext>
            </a:extLst>
          </p:cNvPr>
          <p:cNvSpPr txBox="1"/>
          <p:nvPr/>
        </p:nvSpPr>
        <p:spPr>
          <a:xfrm>
            <a:off x="2156628" y="1286385"/>
            <a:ext cx="47707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none" spc="0" normalizeH="0" baseline="0" noProof="0">
                <a:ln>
                  <a:noFill/>
                </a:ln>
                <a:solidFill>
                  <a:srgbClr val="00AEC7"/>
                </a:solidFill>
                <a:effectLst/>
                <a:uLnTx/>
                <a:uFillTx/>
                <a:latin typeface="Arial" panose="020B0604020202020204"/>
                <a:ea typeface="+mn-ea"/>
                <a:cs typeface="+mn-cs"/>
              </a:rPr>
              <a:t>Iterative process - Least Reserves for Target Reliability</a:t>
            </a:r>
          </a:p>
        </p:txBody>
      </p:sp>
      <p:pic>
        <p:nvPicPr>
          <p:cNvPr id="3" name="Picture 2">
            <a:extLst>
              <a:ext uri="{FF2B5EF4-FFF2-40B4-BE49-F238E27FC236}">
                <a16:creationId xmlns:a16="http://schemas.microsoft.com/office/drawing/2014/main" id="{426F3EC8-E776-709A-BD6D-EF15A7E4D4FB}"/>
              </a:ext>
            </a:extLst>
          </p:cNvPr>
          <p:cNvPicPr>
            <a:picLocks noChangeAspect="1"/>
          </p:cNvPicPr>
          <p:nvPr/>
        </p:nvPicPr>
        <p:blipFill>
          <a:blip r:embed="rId3"/>
          <a:stretch>
            <a:fillRect/>
          </a:stretch>
        </p:blipFill>
        <p:spPr>
          <a:xfrm>
            <a:off x="6923288" y="2521691"/>
            <a:ext cx="2218425" cy="2143073"/>
          </a:xfrm>
          <a:prstGeom prst="rect">
            <a:avLst/>
          </a:prstGeom>
        </p:spPr>
      </p:pic>
    </p:spTree>
    <p:extLst>
      <p:ext uri="{BB962C8B-B14F-4D97-AF65-F5344CB8AC3E}">
        <p14:creationId xmlns:p14="http://schemas.microsoft.com/office/powerpoint/2010/main" val="3866397105"/>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defPPr algn="l">
          <a:defRPr/>
        </a:defPPr>
      </a:lstStyle>
      <a: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B222A271C874883CCF5AA671A2248" ma:contentTypeVersion="6" ma:contentTypeDescription="Create a new document." ma:contentTypeScope="" ma:versionID="e4537206932b333a91260878798d20fe">
  <xsd:schema xmlns:xsd="http://www.w3.org/2001/XMLSchema" xmlns:xs="http://www.w3.org/2001/XMLSchema" xmlns:p="http://schemas.microsoft.com/office/2006/metadata/properties" xmlns:ns2="5ecffb83-81dc-4a6e-958e-9bd7892b5bec" xmlns:ns3="65ba6488-6413-4dec-a148-541526ccc51b" targetNamespace="http://schemas.microsoft.com/office/2006/metadata/properties" ma:root="true" ma:fieldsID="09e33379055d574121efaf56fad30f99" ns2:_="" ns3:_="">
    <xsd:import namespace="5ecffb83-81dc-4a6e-958e-9bd7892b5bec"/>
    <xsd:import namespace="65ba6488-6413-4dec-a148-541526ccc5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cffb83-81dc-4a6e-958e-9bd7892b5be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ba6488-6413-4dec-a148-541526ccc5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A68982-DD5D-44FD-B77F-4C531465FE54}">
  <ds:schemaRefs>
    <ds:schemaRef ds:uri="http://schemas.microsoft.com/sharepoint/v3/contenttype/forms"/>
  </ds:schemaRefs>
</ds:datastoreItem>
</file>

<file path=customXml/itemProps2.xml><?xml version="1.0" encoding="utf-8"?>
<ds:datastoreItem xmlns:ds="http://schemas.openxmlformats.org/officeDocument/2006/customXml" ds:itemID="{63C19F6F-698F-4BC8-A0A4-F1D9B79B3EBD}">
  <ds:schemaRefs>
    <ds:schemaRef ds:uri="5ecffb83-81dc-4a6e-958e-9bd7892b5bec"/>
    <ds:schemaRef ds:uri="65ba6488-6413-4dec-a148-541526ccc5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C0E9AA12-8AF9-4AA6-90FE-24669859CDF3}">
  <ds:schemaRefs>
    <ds:schemaRef ds:uri="5ecffb83-81dc-4a6e-958e-9bd7892b5bec"/>
    <ds:schemaRef ds:uri="65ba6488-6413-4dec-a148-541526ccc51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1820</TotalTime>
  <Words>4620</Words>
  <Application>Microsoft Office PowerPoint</Application>
  <PresentationFormat>On-screen Show (4:3)</PresentationFormat>
  <Paragraphs>664</Paragraphs>
  <Slides>50</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Aptos</vt:lpstr>
      <vt:lpstr>Arial</vt:lpstr>
      <vt:lpstr>Calibri</vt:lpstr>
      <vt:lpstr>Cambria Math</vt:lpstr>
      <vt:lpstr>Franklin Gothic Medium</vt:lpstr>
      <vt:lpstr>Segoe UI</vt:lpstr>
      <vt:lpstr>Times New Roman</vt:lpstr>
      <vt:lpstr>Wingdings</vt:lpstr>
      <vt:lpstr>1_Custom Design</vt:lpstr>
      <vt:lpstr>Office Theme</vt:lpstr>
      <vt:lpstr>PowerPoint Presentation</vt:lpstr>
      <vt:lpstr>Stakeholder Discussion Timeline</vt:lpstr>
      <vt:lpstr>Discussion Scope for Today</vt:lpstr>
      <vt:lpstr>Background on Probabilistic Framework</vt:lpstr>
      <vt:lpstr>ERCOT Ancillary Services</vt:lpstr>
      <vt:lpstr>Flow Diagram for Probabilistic Methodology</vt:lpstr>
      <vt:lpstr>Risk and Risk Credits Overview</vt:lpstr>
      <vt:lpstr>Convergence Criteria</vt:lpstr>
      <vt:lpstr>Optimization Workflow for Total (ECRS + NSRS) Reserve</vt:lpstr>
      <vt:lpstr>Allocating the Individual ECRS and NSRS quantities from Total Reserves</vt:lpstr>
      <vt:lpstr>Sensitivity Study – Risk Credits  </vt:lpstr>
      <vt:lpstr>Preliminary Quantities from Probabilistic Methodology</vt:lpstr>
      <vt:lpstr>ECRS and NSRS Reserves - January</vt:lpstr>
      <vt:lpstr>PowerPoint Presentation</vt:lpstr>
      <vt:lpstr>Regulation Service Methodology</vt:lpstr>
      <vt:lpstr>Regulation Up/Down Methodology: Summary of changes</vt:lpstr>
      <vt:lpstr>Regulation Exhaustion by Quarter - 2024</vt:lpstr>
      <vt:lpstr>Hourly Average Regulation Comparison</vt:lpstr>
      <vt:lpstr>Regulation Comparison January</vt:lpstr>
      <vt:lpstr>Regulation Comparison March</vt:lpstr>
      <vt:lpstr>Regulation Comparison May</vt:lpstr>
      <vt:lpstr>PowerPoint Presentation</vt:lpstr>
      <vt:lpstr>Responsive Reserve Service (RRS) Methodology</vt:lpstr>
      <vt:lpstr>Responsive Reserve Service (RRS) Methodology</vt:lpstr>
      <vt:lpstr>2025 RRS Table</vt:lpstr>
      <vt:lpstr>Hourly Average RRS Comparison</vt:lpstr>
      <vt:lpstr>RRS Comparison January</vt:lpstr>
      <vt:lpstr>RRS Comparison March</vt:lpstr>
      <vt:lpstr>RRS Comparison May</vt:lpstr>
      <vt:lpstr>Summary</vt:lpstr>
      <vt:lpstr>Questions</vt:lpstr>
      <vt:lpstr>PUC’s Ancillary Service Study: Summary</vt:lpstr>
      <vt:lpstr>PUC’s Findings Related To AS Methodology</vt:lpstr>
      <vt:lpstr>AS Methodology Evolution Road Map</vt:lpstr>
      <vt:lpstr>Recap: Full Statistical Analysis OPEN Questions</vt:lpstr>
      <vt:lpstr>Impact of Load and Renewable Growth on Forecast Error Trends (cont’d)</vt:lpstr>
      <vt:lpstr>Forecast MAPE Trends</vt:lpstr>
      <vt:lpstr>Outage Comparison of Methods</vt:lpstr>
      <vt:lpstr>Risk Credit: Average Hourly Online Capacity by Month: 2020–2024 </vt:lpstr>
      <vt:lpstr>Risk Credit: Average Hourly Offline Capacity by Month: 2020–2024</vt:lpstr>
      <vt:lpstr>Capacity Trends by Season: Offline and Online</vt:lpstr>
      <vt:lpstr>Outage Analysis</vt:lpstr>
      <vt:lpstr>Risk Credit: ESR Energy Capability</vt:lpstr>
      <vt:lpstr>1 in 10 Years vs 1 in 5 Years vs 1 in 1 Year Sensitivity</vt:lpstr>
      <vt:lpstr>PowerPoint Presentation</vt:lpstr>
      <vt:lpstr>Generation To Be Dispatched (GTBD)</vt:lpstr>
      <vt:lpstr>Recap – Dynamic PSRR Threshold in GTBD</vt:lpstr>
      <vt:lpstr>SCED Manual Offset and Reg-Up Exhaustion </vt:lpstr>
      <vt:lpstr>PowerPoint Presentation</vt:lpstr>
      <vt:lpstr>Total Inertia (2015 – 2025.06*)</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Hinojosa, Luis</cp:lastModifiedBy>
  <cp:revision>111</cp:revision>
  <cp:lastPrinted>2016-01-21T20:53:15Z</cp:lastPrinted>
  <dcterms:created xsi:type="dcterms:W3CDTF">2016-01-21T15:20:31Z</dcterms:created>
  <dcterms:modified xsi:type="dcterms:W3CDTF">2025-07-07T15:28:59Z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0x010100F64B222A271C874883CCF5AA671A2248</vt:lpwstr>
  </property>
  <property fmtid="{D5CDD505-2E9C-101B-9397-08002B2CF9AE}" pid="3" name="MSIP_Label_7084cbda-52b8-46fb-a7b7-cb5bd465ed85_Enabled">
    <vt:lpwstr>true</vt:lpwstr>
  </property>
  <property fmtid="{D5CDD505-2E9C-101B-9397-08002B2CF9AE}" pid="4" name="MSIP_Label_7084cbda-52b8-46fb-a7b7-cb5bd465ed85_Method">
    <vt:lpwstr>Standard</vt:lpwstr>
  </property>
  <property fmtid="{D5CDD505-2E9C-101B-9397-08002B2CF9AE}" pid="5" name="MSIP_Label_7084cbda-52b8-46fb-a7b7-cb5bd465ed85_Name">
    <vt:lpwstr>Internal</vt:lpwstr>
  </property>
  <property fmtid="{D5CDD505-2E9C-101B-9397-08002B2CF9AE}" pid="6" name="MSIP_Label_7084cbda-52b8-46fb-a7b7-cb5bd465ed85_SiteId">
    <vt:lpwstr>0afb747d-bff7-4596-a9fc-950ef9e0ec45</vt:lpwstr>
  </property>
  <property fmtid="{D5CDD505-2E9C-101B-9397-08002B2CF9AE}" pid="7" name="MSIP_Label_7084cbda-52b8-46fb-a7b7-cb5bd465ed85_ActionId">
    <vt:lpwstr>8e893081-9e59-45ed-bff1-dcbfb94c3465</vt:lpwstr>
  </property>
  <property fmtid="{D5CDD505-2E9C-101B-9397-08002B2CF9AE}" pid="8" name="MSIP_Label_7084cbda-52b8-46fb-a7b7-cb5bd465ed85_ContentBits">
    <vt:lpwstr>0</vt:lpwstr>
  </property>
  <property fmtid="{D5CDD505-2E9C-101B-9397-08002B2CF9AE}" pid="9" name="MSIP_Label_7084cbda-52b8-46fb-a7b7-cb5bd465ed85_Tag">
    <vt:lpwstr>10, 3, 0, 2</vt:lpwstr>
  </property>
  <property fmtid="{D5CDD505-2E9C-101B-9397-08002B2CF9AE}" pid="10" name="MSIP_Label_7084cbda-52b8-46fb-a7b7-cb5bd465ed85_SetDate">
    <vt:lpwstr>2025-07-01T15:19:07Z</vt:lpwstr>
  </property>
</Properties>
</file>