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663" r:id="rId5"/>
  </p:sldMasterIdLst>
  <p:notesMasterIdLst>
    <p:notesMasterId r:id="rId27"/>
  </p:notesMasterIdLst>
  <p:handoutMasterIdLst>
    <p:handoutMasterId r:id="rId28"/>
  </p:handoutMasterIdLst>
  <p:sldIdLst>
    <p:sldId id="542" r:id="rId6"/>
    <p:sldId id="563" r:id="rId7"/>
    <p:sldId id="592" r:id="rId8"/>
    <p:sldId id="580" r:id="rId9"/>
    <p:sldId id="593" r:id="rId10"/>
    <p:sldId id="594" r:id="rId11"/>
    <p:sldId id="591" r:id="rId12"/>
    <p:sldId id="595" r:id="rId13"/>
    <p:sldId id="596" r:id="rId14"/>
    <p:sldId id="589" r:id="rId15"/>
    <p:sldId id="600" r:id="rId16"/>
    <p:sldId id="599" r:id="rId17"/>
    <p:sldId id="597" r:id="rId18"/>
    <p:sldId id="2978" r:id="rId19"/>
    <p:sldId id="2977" r:id="rId20"/>
    <p:sldId id="604" r:id="rId21"/>
    <p:sldId id="581" r:id="rId22"/>
    <p:sldId id="603" r:id="rId23"/>
    <p:sldId id="588" r:id="rId24"/>
    <p:sldId id="2979" r:id="rId25"/>
    <p:sldId id="584"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ED60BC-6DC8-9208-15EC-10DB2B0CE731}" name="Mereness, Matt" initials="MM" userId="S::matt.mereness@ercot.com::6db1126a-164e-4475-8d86-5dde160acd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D07C"/>
    <a:srgbClr val="0076C6"/>
    <a:srgbClr val="00AEC7"/>
    <a:srgbClr val="E6EBF0"/>
    <a:srgbClr val="093C61"/>
    <a:srgbClr val="98C3FA"/>
    <a:srgbClr val="70CDD9"/>
    <a:srgbClr val="8DC3E5"/>
    <a:srgbClr val="A9E5EA"/>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2004" y="30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7/7/2025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7/7/2025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Content Placeholder 2">
            <a:extLst>
              <a:ext uri="{FF2B5EF4-FFF2-40B4-BE49-F238E27FC236}">
                <a16:creationId xmlns:a16="http://schemas.microsoft.com/office/drawing/2014/main" id="{B51E1165-2D5E-A8BA-AD01-59C2367A0139}"/>
              </a:ext>
            </a:extLst>
          </p:cNvPr>
          <p:cNvSpPr>
            <a:spLocks noGrp="1"/>
          </p:cNvSpPr>
          <p:nvPr>
            <p:ph idx="1"/>
          </p:nvPr>
        </p:nvSpPr>
        <p:spPr>
          <a:xfrm>
            <a:off x="304800" y="762000"/>
            <a:ext cx="8534400" cy="2209800"/>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C1068C6B-C94E-547A-7102-71442E874B5D}"/>
              </a:ext>
            </a:extLst>
          </p:cNvPr>
          <p:cNvSpPr>
            <a:spLocks noGrp="1"/>
          </p:cNvSpPr>
          <p:nvPr>
            <p:ph idx="10"/>
          </p:nvPr>
        </p:nvSpPr>
        <p:spPr>
          <a:xfrm>
            <a:off x="304800" y="31242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
    <p:spTree>
      <p:nvGrpSpPr>
        <p:cNvPr id="1" name=""/>
        <p:cNvGrpSpPr/>
        <p:nvPr/>
      </p:nvGrpSpPr>
      <p:grpSpPr>
        <a:xfrm>
          <a:off x="0" y="0"/>
          <a:ext cx="0" cy="0"/>
          <a:chOff x="0" y="0"/>
          <a:chExt cx="0" cy="0"/>
        </a:xfrm>
      </p:grpSpPr>
      <p:sp>
        <p:nvSpPr>
          <p:cNvPr id="13" name="Content Placeholder 2" descr="xdgdfgdfg">
            <a:extLst>
              <a:ext uri="{FF2B5EF4-FFF2-40B4-BE49-F238E27FC236}">
                <a16:creationId xmlns:a16="http://schemas.microsoft.com/office/drawing/2014/main" id="{11BF4596-49BD-5DCB-711C-47030A443E0E}"/>
              </a:ext>
              <a:ext uri="{C183D7F6-B498-43B3-948B-1728B52AA6E4}">
                <adec:decorative xmlns:adec="http://schemas.microsoft.com/office/drawing/2017/decorative" val="0"/>
              </a:ext>
            </a:extLst>
          </p:cNvPr>
          <p:cNvSpPr>
            <a:spLocks noGrp="1"/>
          </p:cNvSpPr>
          <p:nvPr>
            <p:ph idx="11"/>
          </p:nvPr>
        </p:nvSpPr>
        <p:spPr>
          <a:xfrm>
            <a:off x="304800" y="1058219"/>
            <a:ext cx="853440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C2FC120C-B1CB-16E5-B00E-55E88FB1592E}"/>
              </a:ext>
            </a:extLst>
          </p:cNvPr>
          <p:cNvSpPr>
            <a:spLocks noGrp="1"/>
          </p:cNvSpPr>
          <p:nvPr>
            <p:ph idx="12"/>
          </p:nvPr>
        </p:nvSpPr>
        <p:spPr>
          <a:xfrm>
            <a:off x="304800" y="3524730"/>
            <a:ext cx="853440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2885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Footer Placeholder 4">
            <a:extLst>
              <a:ext uri="{FF2B5EF4-FFF2-40B4-BE49-F238E27FC236}">
                <a16:creationId xmlns:a16="http://schemas.microsoft.com/office/drawing/2014/main" id="{EC87C22B-ECB6-24C9-CA51-802C0CC5A9A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902CBC-1565-53AF-76EE-5EA87EAAEDC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Footer Placeholder 4">
            <a:extLst>
              <a:ext uri="{FF2B5EF4-FFF2-40B4-BE49-F238E27FC236}">
                <a16:creationId xmlns:a16="http://schemas.microsoft.com/office/drawing/2014/main" id="{4AF8B1A1-8352-B98E-3C78-48C46BD8F21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8" name="Slide Number Placeholder 5">
            <a:extLst>
              <a:ext uri="{FF2B5EF4-FFF2-40B4-BE49-F238E27FC236}">
                <a16:creationId xmlns:a16="http://schemas.microsoft.com/office/drawing/2014/main" id="{040D7F8C-7E87-E617-9858-400C5F8AC25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F6FD2C47-F578-2F9E-22DF-DA95B857A3B3}"/>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2ED327A-7496-0E17-F5C8-2E5C3BB9611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a:p>
        </p:txBody>
      </p:sp>
      <p:sp>
        <p:nvSpPr>
          <p:cNvPr id="2" name="Footer Placeholder 4">
            <a:extLst>
              <a:ext uri="{FF2B5EF4-FFF2-40B4-BE49-F238E27FC236}">
                <a16:creationId xmlns:a16="http://schemas.microsoft.com/office/drawing/2014/main" id="{00B85CC8-6F83-6404-ACAA-F1FA4529AE6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9AE8A331-9F84-084C-7267-CFE65AA7774A}"/>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4">
            <a:extLst>
              <a:ext uri="{FF2B5EF4-FFF2-40B4-BE49-F238E27FC236}">
                <a16:creationId xmlns:a16="http://schemas.microsoft.com/office/drawing/2014/main" id="{DA8C3691-EDE4-B07C-F114-E502244790C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3" name="Slide Number Placeholder 5">
            <a:extLst>
              <a:ext uri="{FF2B5EF4-FFF2-40B4-BE49-F238E27FC236}">
                <a16:creationId xmlns:a16="http://schemas.microsoft.com/office/drawing/2014/main" id="{C7B83F30-EC1D-F71C-95D7-1B5BC9FD203F}"/>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0951"/>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1066800"/>
            <a:ext cx="8534400" cy="48532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8534400" y="6324600"/>
            <a:ext cx="6096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2743200" y="6299284"/>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
        <p:nvSpPr>
          <p:cNvPr id="10" name="Slide Number Placeholder 5"/>
          <p:cNvSpPr txBox="1">
            <a:spLocks/>
          </p:cNvSpPr>
          <p:nvPr userDrawn="1"/>
        </p:nvSpPr>
        <p:spPr>
          <a:xfrm>
            <a:off x="8534400" y="6324600"/>
            <a:ext cx="609600" cy="2968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a:t>
            </a:fld>
            <a:endParaRPr lang="en-US"/>
          </a:p>
        </p:txBody>
      </p:sp>
    </p:spTree>
    <p:extLst>
      <p:ext uri="{BB962C8B-B14F-4D97-AF65-F5344CB8AC3E}">
        <p14:creationId xmlns:p14="http://schemas.microsoft.com/office/powerpoint/2010/main" val="211763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Footer Placeholder 4">
            <a:extLst>
              <a:ext uri="{FF2B5EF4-FFF2-40B4-BE49-F238E27FC236}">
                <a16:creationId xmlns:a16="http://schemas.microsoft.com/office/drawing/2014/main" id="{561D9533-CB1D-41E2-A7CA-83FDF6B751C1}"/>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7" name="Slide Number Placeholder 5">
            <a:extLst>
              <a:ext uri="{FF2B5EF4-FFF2-40B4-BE49-F238E27FC236}">
                <a16:creationId xmlns:a16="http://schemas.microsoft.com/office/drawing/2014/main" id="{441D418E-9C88-65C3-7644-3BFD9E325CB6}"/>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1F378818-BDFE-F884-8C6C-4CCC2735F49B}"/>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41FCBFE-0DE4-6F22-6E66-AE772DD05E9D}"/>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45B7A48-1656-2C3F-0296-FBEF4281ABE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F866302B-9158-11F4-3B77-9F86EAAEC23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166858FE-C979-8B8E-03D2-C3C16DE57A6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AC82599C-5AEF-12A9-5E15-1FCCC1DE3FA7}"/>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0" y="762000"/>
            <a:ext cx="8534400" cy="2080570"/>
          </a:xfrm>
          <a:prstGeom prst="rect">
            <a:avLst/>
          </a:prstGeom>
          <a:noFill/>
          <a:ln w="15875" cap="rnd" cmpd="sng">
            <a:noFill/>
            <a:miter lim="800000"/>
          </a:ln>
          <a:effectLst/>
        </p:spPr>
        <p:txBody>
          <a:bodyPr wrap="square" lIns="274320" tIns="274320" rIns="274320" bIns="274320" numCol="1" spcCol="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Text Placeholder 6">
            <a:extLst>
              <a:ext uri="{FF2B5EF4-FFF2-40B4-BE49-F238E27FC236}">
                <a16:creationId xmlns:a16="http://schemas.microsoft.com/office/drawing/2014/main" id="{256E5B54-4089-96A7-2D9D-9DE3B556DE6C}"/>
              </a:ext>
            </a:extLst>
          </p:cNvPr>
          <p:cNvSpPr>
            <a:spLocks noGrp="1"/>
          </p:cNvSpPr>
          <p:nvPr>
            <p:ph type="body" sz="half" idx="18"/>
          </p:nvPr>
        </p:nvSpPr>
        <p:spPr>
          <a:xfrm>
            <a:off x="304800" y="4283179"/>
            <a:ext cx="8534400" cy="172354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1" spcCol="0">
            <a:spAutoFit/>
          </a:bodyPr>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8" name="Footer Placeholder 4">
            <a:extLst>
              <a:ext uri="{FF2B5EF4-FFF2-40B4-BE49-F238E27FC236}">
                <a16:creationId xmlns:a16="http://schemas.microsoft.com/office/drawing/2014/main" id="{56C41BB5-1EEC-FCDB-01DA-7245FD308E5F}"/>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EDE784D3-CB7A-BC89-24C2-BFB1A76006C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95665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5758650-6057-27BA-3042-74E6ED3D258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5F3A14D9-11BE-48EC-BFD4-7B66ECAF999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TextBox 6">
            <a:extLst>
              <a:ext uri="{FF2B5EF4-FFF2-40B4-BE49-F238E27FC236}">
                <a16:creationId xmlns:a16="http://schemas.microsoft.com/office/drawing/2014/main" id="{4E2DD23C-49EE-C657-D737-13CB53F52F7D}"/>
              </a:ext>
            </a:extLst>
          </p:cNvPr>
          <p:cNvSpPr txBox="1"/>
          <p:nvPr userDrawn="1"/>
        </p:nvSpPr>
        <p:spPr>
          <a:xfrm>
            <a:off x="5638800" y="914400"/>
            <a:ext cx="3124200" cy="1292662"/>
          </a:xfrm>
          <a:prstGeom prst="rect">
            <a:avLst/>
          </a:prstGeom>
          <a:solidFill>
            <a:schemeClr val="accent1">
              <a:lumMod val="20000"/>
              <a:lumOff val="80000"/>
            </a:schemeClr>
          </a:solidFill>
          <a:ln w="15875">
            <a:solidFill>
              <a:srgbClr val="00AEC7"/>
            </a:solidFill>
          </a:ln>
          <a:effectLst>
            <a:outerShdw blurRad="50800" dist="38100" dir="2700000" algn="tl" rotWithShape="0">
              <a:prstClr val="black">
                <a:alpha val="40000"/>
              </a:prstClr>
            </a:outerShdw>
          </a:effectLst>
        </p:spPr>
        <p:txBody>
          <a:bodyPr wrap="square" lIns="182880" tIns="182880" rIns="182880" bIns="182880" rtlCol="0">
            <a:spAutoFit/>
          </a:bodyPr>
          <a:lstStyle/>
          <a:p>
            <a:pPr lvl="0"/>
            <a:r>
              <a:rPr lang="en-US" sz="1600">
                <a:solidFill>
                  <a:schemeClr val="tx1"/>
                </a:solidFill>
              </a:rPr>
              <a:t>Click to edit Master text styles</a:t>
            </a:r>
          </a:p>
          <a:p>
            <a:pPr marL="742950" lvl="1" indent="-285750">
              <a:buFont typeface="Arial" panose="020B0604020202020204" pitchFamily="34" charset="0"/>
              <a:buChar char="•"/>
            </a:pPr>
            <a:r>
              <a:rPr lang="en-US" sz="1400">
                <a:solidFill>
                  <a:schemeClr val="tx1"/>
                </a:solidFill>
              </a:rPr>
              <a:t>Second level</a:t>
            </a:r>
          </a:p>
          <a:p>
            <a:pPr marL="1085850" lvl="2" indent="-171450">
              <a:buFont typeface="Arial" panose="020B0604020202020204" pitchFamily="34" charset="0"/>
              <a:buChar char="•"/>
            </a:pPr>
            <a:r>
              <a:rPr lang="en-US" sz="1200">
                <a:solidFill>
                  <a:schemeClr val="tx1"/>
                </a:solidFill>
              </a:rPr>
              <a:t>Third level</a:t>
            </a:r>
          </a:p>
          <a:p>
            <a:endParaRPr lang="en-US">
              <a:solidFill>
                <a:schemeClr val="tx1"/>
              </a:solidFill>
            </a:endParaRPr>
          </a:p>
        </p:txBody>
      </p:sp>
    </p:spTree>
    <p:extLst>
      <p:ext uri="{BB962C8B-B14F-4D97-AF65-F5344CB8AC3E}">
        <p14:creationId xmlns:p14="http://schemas.microsoft.com/office/powerpoint/2010/main" val="26432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318504"/>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304800" y="762000"/>
            <a:ext cx="5181600" cy="52578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4FB953F4-81A3-8A2B-DF43-0A159C2AABC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0" name="Slide Number Placeholder 5">
            <a:extLst>
              <a:ext uri="{FF2B5EF4-FFF2-40B4-BE49-F238E27FC236}">
                <a16:creationId xmlns:a16="http://schemas.microsoft.com/office/drawing/2014/main" id="{FF00FF52-E6F1-3C2A-4808-5A12AA3953E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45720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318504"/>
          </a:xfrm>
          <a:prstGeom prst="rect">
            <a:avLst/>
          </a:prstGeom>
          <a:solidFill>
            <a:srgbClr val="E6EBF0"/>
          </a:solidFill>
        </p:spPr>
        <p:txBody>
          <a:bodyPr lIns="274320" tIns="1005840" rIns="274320" bIns="731520"/>
          <a:lstStyle>
            <a:lvl1pPr marL="0" indent="0">
              <a:buNone/>
              <a:defRPr sz="2000" b="0">
                <a:solidFill>
                  <a:schemeClr val="accent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08A006D7-B111-59A0-C107-A7629026341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025D1E40-D3DE-D4F4-AD78-7AD3CD8F1D68}"/>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324604"/>
            <a:ext cx="533399" cy="5333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324600"/>
            <a:ext cx="124369" cy="53339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cxnSp>
        <p:nvCxnSpPr>
          <p:cNvPr id="7" name="Straight Connector 6"/>
          <p:cNvCxnSpPr/>
          <p:nvPr userDrawn="1"/>
        </p:nvCxnSpPr>
        <p:spPr>
          <a:xfrm>
            <a:off x="76200" y="63246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3246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8200" y="6096000"/>
            <a:ext cx="1181868" cy="457200"/>
          </a:xfrm>
          <a:prstGeom prst="rect">
            <a:avLst/>
          </a:prstGeom>
        </p:spPr>
      </p:pic>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Box 2">
            <a:extLst>
              <a:ext uri="{FF2B5EF4-FFF2-40B4-BE49-F238E27FC236}">
                <a16:creationId xmlns:a16="http://schemas.microsoft.com/office/drawing/2014/main" id="{1D58BBB7-4F61-67AB-A4FB-BF4DCCE49743}"/>
              </a:ext>
            </a:extLst>
          </p:cNvPr>
          <p:cNvSpPr txBox="1"/>
          <p:nvPr userDrawn="1"/>
        </p:nvSpPr>
        <p:spPr>
          <a:xfrm>
            <a:off x="54675" y="6324600"/>
            <a:ext cx="2840925" cy="400110"/>
          </a:xfrm>
          <a:prstGeom prst="rect">
            <a:avLst/>
          </a:prstGeom>
          <a:noFill/>
        </p:spPr>
        <p:txBody>
          <a:bodyPr wrap="square" rtlCol="0">
            <a:spAutoFit/>
          </a:bodyPr>
          <a:lstStyle/>
          <a:p>
            <a:pPr algn="l"/>
            <a:endParaRPr lang="en-US" sz="1000" b="0" baseline="0">
              <a:solidFill>
                <a:schemeClr val="tx1"/>
              </a:solidFill>
            </a:endParaRPr>
          </a:p>
          <a:p>
            <a:pPr algn="l"/>
            <a:r>
              <a:rPr lang="en-US" sz="1000" b="0" baseline="0">
                <a:solidFill>
                  <a:schemeClr val="tx1"/>
                </a:solidFill>
              </a:rPr>
              <a:t>Public</a:t>
            </a:r>
            <a:endParaRPr lang="en-US" sz="1000" b="0">
              <a:solidFill>
                <a:schemeClr val="tx1"/>
              </a:solidFill>
            </a:endParaRPr>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39" r:id="rId5"/>
    <p:sldLayoutId id="2147483719" r:id="rId6"/>
    <p:sldLayoutId id="2147483713" r:id="rId7"/>
    <p:sldLayoutId id="2147483714" r:id="rId8"/>
    <p:sldLayoutId id="2147483716" r:id="rId9"/>
    <p:sldLayoutId id="2147483740" r:id="rId10"/>
    <p:sldLayoutId id="2147483717" r:id="rId11"/>
    <p:sldLayoutId id="2147483720" r:id="rId12"/>
    <p:sldLayoutId id="2147483666" r:id="rId13"/>
    <p:sldLayoutId id="2147483737" r:id="rId14"/>
    <p:sldLayoutId id="2147483721" r:id="rId15"/>
    <p:sldLayoutId id="214748375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hyperlink" Target="mailto:RTCB@ercot.com"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www.ercot.com/files/docs/2025/04/07/RTCB_Market_Trials_Handbook_4_QSE-Telemetry-Tests_Rev_06132025_FINAL.docx" TargetMode="External"/><Relationship Id="rId2" Type="http://schemas.openxmlformats.org/officeDocument/2006/relationships/hyperlink" Target="https://www.ercot.com/files/docs/2025/04/07/RTCB_Market_Trials_Handbook_3_OpenLoop_RTC_SCED.docx" TargetMode="External"/><Relationship Id="rId1" Type="http://schemas.openxmlformats.org/officeDocument/2006/relationships/slideLayout" Target="../slideLayouts/slideLayout17.xml"/><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testmarkettrials.ercot.com/osrui/osrui/Summary.action" TargetMode="External"/><Relationship Id="rId7" Type="http://schemas.openxmlformats.org/officeDocument/2006/relationships/hyperlink" Target="https://markettrialsapi.wan.ercot.com/NodalAPI/EWS/" TargetMode="External"/><Relationship Id="rId2" Type="http://schemas.openxmlformats.org/officeDocument/2006/relationships/hyperlink" Target="https://itestmarkettrials.ercot.com/mmsui/mmsui/displayTradesLanding.action" TargetMode="External"/><Relationship Id="rId1" Type="http://schemas.openxmlformats.org/officeDocument/2006/relationships/slideLayout" Target="../slideLayouts/slideLayout5.xml"/><Relationship Id="rId6" Type="http://schemas.openxmlformats.org/officeDocument/2006/relationships/hyperlink" Target="https://markettrialsapi.ercot.com/NodalAPI/EWS/" TargetMode="External"/><Relationship Id="rId5" Type="http://schemas.openxmlformats.org/officeDocument/2006/relationships/hyperlink" Target="https://testmarkettrialsapi.wan.ercot.com/NodalAPI/EWS/" TargetMode="External"/><Relationship Id="rId4" Type="http://schemas.openxmlformats.org/officeDocument/2006/relationships/hyperlink" Target="https://testmarkettrialsapi.ercot.com/NodalAPI/EW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rcot.com/services/mdt/webservice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mailto:RTCB@ercot.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ercot.com/committees/tac/rtcbtf" TargetMode="External"/><Relationship Id="rId2" Type="http://schemas.openxmlformats.org/officeDocument/2006/relationships/hyperlink" Target="https://www.ercot.com/files/docs/2025/02/26/RTCB_Market_Trials_Plan_TAC_Approved_10302024.docx" TargetMode="Externa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rcot.com/committees/tac/rtcbtf"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hyperlink" Target="https://www.ercot.com/committees/tac/rtcbt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3810000" y="1674673"/>
            <a:ext cx="4953000" cy="3600986"/>
          </a:xfrm>
          <a:prstGeom prst="rect">
            <a:avLst/>
          </a:prstGeom>
          <a:noFill/>
        </p:spPr>
        <p:txBody>
          <a:bodyPr wrap="square" lIns="91440" tIns="45720" rIns="91440" bIns="45720" rtlCol="0" anchor="t">
            <a:spAutoFit/>
          </a:bodyPr>
          <a:lstStyle/>
          <a:p>
            <a:r>
              <a:rPr lang="en-US" sz="2400" b="1" dirty="0"/>
              <a:t>Weekly </a:t>
            </a:r>
          </a:p>
          <a:p>
            <a:r>
              <a:rPr lang="en-US" sz="2400" b="1" dirty="0"/>
              <a:t>RTC+B Market Trials Update</a:t>
            </a:r>
            <a:endParaRPr lang="en-US" sz="2400" b="1" dirty="0">
              <a:cs typeface="Arial"/>
            </a:endParaRPr>
          </a:p>
          <a:p>
            <a:endParaRPr lang="en-US" dirty="0">
              <a:solidFill>
                <a:schemeClr val="tx2"/>
              </a:solidFill>
            </a:endParaRPr>
          </a:p>
          <a:p>
            <a:endParaRPr lang="en-US" i="1" dirty="0"/>
          </a:p>
          <a:p>
            <a:endParaRPr lang="en-US" i="1" dirty="0"/>
          </a:p>
          <a:p>
            <a:r>
              <a:rPr lang="en-US" i="1" dirty="0"/>
              <a:t>ERCOT Staff</a:t>
            </a:r>
            <a:endParaRPr lang="en-US" i="1" dirty="0">
              <a:cs typeface="Arial"/>
            </a:endParaRPr>
          </a:p>
          <a:p>
            <a:endParaRPr lang="en-US" i="1" dirty="0"/>
          </a:p>
          <a:p>
            <a:endParaRPr lang="en-US" i="1" dirty="0">
              <a:solidFill>
                <a:schemeClr val="tx2"/>
              </a:solidFill>
            </a:endParaRPr>
          </a:p>
          <a:p>
            <a:endParaRPr lang="en-US" i="1" dirty="0">
              <a:solidFill>
                <a:schemeClr val="tx2"/>
              </a:solidFill>
            </a:endParaRPr>
          </a:p>
          <a:p>
            <a:endParaRPr lang="en-US" dirty="0">
              <a:solidFill>
                <a:schemeClr val="tx2"/>
              </a:solidFill>
            </a:endParaRPr>
          </a:p>
          <a:p>
            <a:r>
              <a:rPr lang="en-US" dirty="0">
                <a:solidFill>
                  <a:schemeClr val="tx2"/>
                </a:solidFill>
              </a:rPr>
              <a:t>July 7, 2025</a:t>
            </a:r>
            <a:endParaRPr lang="en-US" dirty="0">
              <a:solidFill>
                <a:schemeClr val="tx2"/>
              </a:solidFill>
              <a:cs typeface="Arial"/>
            </a:endParaRPr>
          </a:p>
          <a:p>
            <a:endParaRPr lang="en-US" dirty="0">
              <a:solidFill>
                <a:schemeClr val="tx2"/>
              </a:solidFill>
            </a:endParaRP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8FE-95AF-188F-A032-8A720E6511AB}"/>
              </a:ext>
            </a:extLst>
          </p:cNvPr>
          <p:cNvSpPr>
            <a:spLocks noGrp="1"/>
          </p:cNvSpPr>
          <p:nvPr>
            <p:ph type="title"/>
          </p:nvPr>
        </p:nvSpPr>
        <p:spPr>
          <a:xfrm>
            <a:off x="346982" y="243681"/>
            <a:ext cx="8458200" cy="1155293"/>
          </a:xfrm>
        </p:spPr>
        <p:txBody>
          <a:bodyPr lIns="91440" tIns="45720" rIns="91440" bIns="45720" anchor="t"/>
          <a:lstStyle/>
          <a:p>
            <a:r>
              <a:rPr lang="en-US" sz="2000"/>
              <a:t>Scorecard 1 for </a:t>
            </a:r>
            <a:br>
              <a:rPr lang="en-US" sz="2000"/>
            </a:br>
            <a:r>
              <a:rPr lang="en-US" sz="2000"/>
              <a:t>Handbook 1-</a:t>
            </a:r>
            <a:br>
              <a:rPr lang="en-US" sz="2000"/>
            </a:br>
            <a:r>
              <a:rPr lang="en-US" sz="2000"/>
              <a:t>Market submissions</a:t>
            </a:r>
            <a:r>
              <a:rPr lang="en-US"/>
              <a:t>:</a:t>
            </a:r>
            <a:br>
              <a:rPr lang="en-US"/>
            </a:br>
            <a:endParaRPr lang="en-US"/>
          </a:p>
        </p:txBody>
      </p:sp>
      <p:sp>
        <p:nvSpPr>
          <p:cNvPr id="4" name="Slide Number Placeholder 3">
            <a:extLst>
              <a:ext uri="{FF2B5EF4-FFF2-40B4-BE49-F238E27FC236}">
                <a16:creationId xmlns:a16="http://schemas.microsoft.com/office/drawing/2014/main" id="{05EB970C-F5B5-5970-D012-575455E0F379}"/>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9" name="TextBox 8">
            <a:extLst>
              <a:ext uri="{FF2B5EF4-FFF2-40B4-BE49-F238E27FC236}">
                <a16:creationId xmlns:a16="http://schemas.microsoft.com/office/drawing/2014/main" id="{828832D1-A608-C9B2-FCBA-8365AD9F37D2}"/>
              </a:ext>
            </a:extLst>
          </p:cNvPr>
          <p:cNvSpPr txBox="1"/>
          <p:nvPr/>
        </p:nvSpPr>
        <p:spPr>
          <a:xfrm>
            <a:off x="282889" y="1295400"/>
            <a:ext cx="2734652" cy="2585323"/>
          </a:xfrm>
          <a:prstGeom prst="rect">
            <a:avLst/>
          </a:prstGeom>
          <a:noFill/>
        </p:spPr>
        <p:txBody>
          <a:bodyPr wrap="square" lIns="91440" tIns="45720" rIns="91440" bIns="45720" rtlCol="0" anchor="t">
            <a:spAutoFit/>
          </a:bodyPr>
          <a:lstStyle/>
          <a:p>
            <a:endParaRPr lang="en-US" dirty="0"/>
          </a:p>
          <a:p>
            <a:r>
              <a:rPr lang="en-US" dirty="0"/>
              <a:t>7/3 Scores for QSEs with Resources – successful submissions for resource types specified in Handbook 1</a:t>
            </a:r>
            <a:endParaRPr lang="en-US" dirty="0">
              <a:cs typeface="Arial"/>
            </a:endParaRPr>
          </a:p>
          <a:p>
            <a:endParaRPr lang="en-US" dirty="0">
              <a:solidFill>
                <a:schemeClr val="accent3"/>
              </a:solidFill>
            </a:endParaRPr>
          </a:p>
          <a:p>
            <a:endParaRPr lang="en-US" dirty="0">
              <a:solidFill>
                <a:schemeClr val="accent3"/>
              </a:solidFill>
            </a:endParaRPr>
          </a:p>
          <a:p>
            <a:r>
              <a:rPr lang="en-US" dirty="0"/>
              <a:t>Scoring: </a:t>
            </a:r>
            <a:r>
              <a:rPr lang="en-US" dirty="0">
                <a:solidFill>
                  <a:schemeClr val="accent3">
                    <a:lumMod val="60000"/>
                    <a:lumOff val="40000"/>
                  </a:schemeClr>
                </a:solidFill>
              </a:rPr>
              <a:t>Complete</a:t>
            </a:r>
            <a:endParaRPr lang="en-US" dirty="0">
              <a:solidFill>
                <a:schemeClr val="accent3">
                  <a:lumMod val="60000"/>
                  <a:lumOff val="40000"/>
                </a:schemeClr>
              </a:solidFill>
              <a:cs typeface="Arial"/>
            </a:endParaRPr>
          </a:p>
        </p:txBody>
      </p:sp>
      <p:pic>
        <p:nvPicPr>
          <p:cNvPr id="18" name="Picture 17">
            <a:extLst>
              <a:ext uri="{FF2B5EF4-FFF2-40B4-BE49-F238E27FC236}">
                <a16:creationId xmlns:a16="http://schemas.microsoft.com/office/drawing/2014/main" id="{B10E433E-D90D-3EF8-BCF6-5BEC632F6AD8}"/>
              </a:ext>
            </a:extLst>
          </p:cNvPr>
          <p:cNvPicPr>
            <a:picLocks noChangeAspect="1"/>
          </p:cNvPicPr>
          <p:nvPr/>
        </p:nvPicPr>
        <p:blipFill>
          <a:blip r:embed="rId2"/>
          <a:stretch>
            <a:fillRect/>
          </a:stretch>
        </p:blipFill>
        <p:spPr>
          <a:xfrm>
            <a:off x="282889" y="4114800"/>
            <a:ext cx="2531692" cy="964454"/>
          </a:xfrm>
          <a:prstGeom prst="rect">
            <a:avLst/>
          </a:prstGeom>
        </p:spPr>
      </p:pic>
      <p:graphicFrame>
        <p:nvGraphicFramePr>
          <p:cNvPr id="5" name="Table 4">
            <a:extLst>
              <a:ext uri="{FF2B5EF4-FFF2-40B4-BE49-F238E27FC236}">
                <a16:creationId xmlns:a16="http://schemas.microsoft.com/office/drawing/2014/main" id="{70D64417-A3D5-4968-BB21-ED273DD5DF60}"/>
              </a:ext>
            </a:extLst>
          </p:cNvPr>
          <p:cNvGraphicFramePr>
            <a:graphicFrameLocks noGrp="1"/>
          </p:cNvGraphicFramePr>
          <p:nvPr/>
        </p:nvGraphicFramePr>
        <p:xfrm>
          <a:off x="4229100" y="3291840"/>
          <a:ext cx="685800" cy="274320"/>
        </p:xfrm>
        <a:graphic>
          <a:graphicData uri="http://schemas.openxmlformats.org/drawingml/2006/table">
            <a:tbl>
              <a:tblPr bandRow="1">
                <a:tableStyleId>{93296810-A885-4BE3-A3E7-6D5BEEA58F35}</a:tableStyleId>
              </a:tblPr>
              <a:tblGrid>
                <a:gridCol w="685800">
                  <a:extLst>
                    <a:ext uri="{9D8B030D-6E8A-4147-A177-3AD203B41FA5}">
                      <a16:colId xmlns:a16="http://schemas.microsoft.com/office/drawing/2014/main" val="2617346868"/>
                    </a:ext>
                  </a:extLst>
                </a:gridCol>
              </a:tblGrid>
              <a:tr h="180975">
                <a:tc>
                  <a:txBody>
                    <a:bodyPr/>
                    <a:lstStyle/>
                    <a:p>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377197185"/>
                  </a:ext>
                </a:extLst>
              </a:tr>
            </a:tbl>
          </a:graphicData>
        </a:graphic>
      </p:graphicFrame>
      <p:graphicFrame>
        <p:nvGraphicFramePr>
          <p:cNvPr id="10" name="Table 9">
            <a:extLst>
              <a:ext uri="{FF2B5EF4-FFF2-40B4-BE49-F238E27FC236}">
                <a16:creationId xmlns:a16="http://schemas.microsoft.com/office/drawing/2014/main" id="{2F8C6BF0-8287-6403-687F-EBEBFF602EE3}"/>
              </a:ext>
            </a:extLst>
          </p:cNvPr>
          <p:cNvGraphicFramePr>
            <a:graphicFrameLocks noGrp="1"/>
          </p:cNvGraphicFramePr>
          <p:nvPr/>
        </p:nvGraphicFramePr>
        <p:xfrm>
          <a:off x="4229100" y="3291840"/>
          <a:ext cx="685800" cy="274320"/>
        </p:xfrm>
        <a:graphic>
          <a:graphicData uri="http://schemas.openxmlformats.org/drawingml/2006/table">
            <a:tbl>
              <a:tblPr bandRow="1">
                <a:tableStyleId>{93296810-A885-4BE3-A3E7-6D5BEEA58F35}</a:tableStyleId>
              </a:tblPr>
              <a:tblGrid>
                <a:gridCol w="685800">
                  <a:extLst>
                    <a:ext uri="{9D8B030D-6E8A-4147-A177-3AD203B41FA5}">
                      <a16:colId xmlns:a16="http://schemas.microsoft.com/office/drawing/2014/main" val="1127954324"/>
                    </a:ext>
                  </a:extLst>
                </a:gridCol>
              </a:tblGrid>
              <a:tr h="180975">
                <a:tc>
                  <a:txBody>
                    <a:bodyPr/>
                    <a:lstStyle/>
                    <a:p>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2283101922"/>
                  </a:ext>
                </a:extLst>
              </a:tr>
            </a:tbl>
          </a:graphicData>
        </a:graphic>
      </p:graphicFrame>
      <p:pic>
        <p:nvPicPr>
          <p:cNvPr id="6" name="Picture 5">
            <a:extLst>
              <a:ext uri="{FF2B5EF4-FFF2-40B4-BE49-F238E27FC236}">
                <a16:creationId xmlns:a16="http://schemas.microsoft.com/office/drawing/2014/main" id="{603D792E-C894-9BE8-E66E-6B04AAE2CDA1}"/>
              </a:ext>
            </a:extLst>
          </p:cNvPr>
          <p:cNvPicPr>
            <a:picLocks noChangeAspect="1"/>
          </p:cNvPicPr>
          <p:nvPr/>
        </p:nvPicPr>
        <p:blipFill>
          <a:blip r:embed="rId3"/>
          <a:stretch>
            <a:fillRect/>
          </a:stretch>
        </p:blipFill>
        <p:spPr>
          <a:xfrm>
            <a:off x="3594770" y="0"/>
            <a:ext cx="2484410" cy="6324600"/>
          </a:xfrm>
          <a:prstGeom prst="rect">
            <a:avLst/>
          </a:prstGeom>
        </p:spPr>
      </p:pic>
      <p:pic>
        <p:nvPicPr>
          <p:cNvPr id="12" name="Picture 11">
            <a:extLst>
              <a:ext uri="{FF2B5EF4-FFF2-40B4-BE49-F238E27FC236}">
                <a16:creationId xmlns:a16="http://schemas.microsoft.com/office/drawing/2014/main" id="{E6E930B6-4B9B-F2C5-604E-91A9B3D31507}"/>
              </a:ext>
            </a:extLst>
          </p:cNvPr>
          <p:cNvPicPr>
            <a:picLocks noChangeAspect="1"/>
          </p:cNvPicPr>
          <p:nvPr/>
        </p:nvPicPr>
        <p:blipFill>
          <a:blip r:embed="rId4"/>
          <a:stretch>
            <a:fillRect/>
          </a:stretch>
        </p:blipFill>
        <p:spPr>
          <a:xfrm>
            <a:off x="6265329" y="0"/>
            <a:ext cx="2445978" cy="6324600"/>
          </a:xfrm>
          <a:prstGeom prst="rect">
            <a:avLst/>
          </a:prstGeom>
        </p:spPr>
      </p:pic>
    </p:spTree>
    <p:extLst>
      <p:ext uri="{BB962C8B-B14F-4D97-AF65-F5344CB8AC3E}">
        <p14:creationId xmlns:p14="http://schemas.microsoft.com/office/powerpoint/2010/main" val="2893920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8FE-95AF-188F-A032-8A720E6511AB}"/>
              </a:ext>
            </a:extLst>
          </p:cNvPr>
          <p:cNvSpPr>
            <a:spLocks noGrp="1"/>
          </p:cNvSpPr>
          <p:nvPr>
            <p:ph type="title"/>
          </p:nvPr>
        </p:nvSpPr>
        <p:spPr/>
        <p:txBody>
          <a:bodyPr lIns="91440" tIns="45720" rIns="91440" bIns="45720" anchor="t"/>
          <a:lstStyle/>
          <a:p>
            <a:r>
              <a:rPr lang="en-US" sz="1800"/>
              <a:t>Scorecard 2A for </a:t>
            </a:r>
            <a:br>
              <a:rPr lang="en-US" sz="1800">
                <a:cs typeface="Arial"/>
              </a:rPr>
            </a:br>
            <a:r>
              <a:rPr lang="en-US" sz="1800"/>
              <a:t>Handbook 2- </a:t>
            </a:r>
            <a:br>
              <a:rPr lang="en-US" sz="1800"/>
            </a:br>
            <a:r>
              <a:rPr lang="en-US" sz="1800">
                <a:solidFill>
                  <a:srgbClr val="C00000"/>
                </a:solidFill>
              </a:rPr>
              <a:t>100% of ICCP Telemetry </a:t>
            </a:r>
            <a:br>
              <a:rPr lang="en-US" sz="1800">
                <a:solidFill>
                  <a:srgbClr val="C00000"/>
                </a:solidFill>
              </a:rPr>
            </a:br>
            <a:r>
              <a:rPr lang="en-US" sz="1800">
                <a:solidFill>
                  <a:srgbClr val="C00000"/>
                </a:solidFill>
              </a:rPr>
              <a:t>points added by QSE</a:t>
            </a:r>
            <a:r>
              <a:rPr lang="en-US" sz="2000">
                <a:solidFill>
                  <a:srgbClr val="C00000"/>
                </a:solidFill>
              </a:rPr>
              <a:t>:</a:t>
            </a:r>
            <a:br>
              <a:rPr lang="en-US"/>
            </a:br>
            <a:endParaRPr lang="en-US">
              <a:cs typeface="Arial"/>
            </a:endParaRPr>
          </a:p>
        </p:txBody>
      </p:sp>
      <p:sp>
        <p:nvSpPr>
          <p:cNvPr id="4" name="Slide Number Placeholder 3">
            <a:extLst>
              <a:ext uri="{FF2B5EF4-FFF2-40B4-BE49-F238E27FC236}">
                <a16:creationId xmlns:a16="http://schemas.microsoft.com/office/drawing/2014/main" id="{05EB970C-F5B5-5970-D012-575455E0F379}"/>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9" name="TextBox 8">
            <a:extLst>
              <a:ext uri="{FF2B5EF4-FFF2-40B4-BE49-F238E27FC236}">
                <a16:creationId xmlns:a16="http://schemas.microsoft.com/office/drawing/2014/main" id="{828832D1-A608-C9B2-FCBA-8365AD9F37D2}"/>
              </a:ext>
            </a:extLst>
          </p:cNvPr>
          <p:cNvSpPr txBox="1"/>
          <p:nvPr/>
        </p:nvSpPr>
        <p:spPr>
          <a:xfrm>
            <a:off x="381000" y="1600200"/>
            <a:ext cx="2666999" cy="2862322"/>
          </a:xfrm>
          <a:prstGeom prst="rect">
            <a:avLst/>
          </a:prstGeom>
          <a:noFill/>
        </p:spPr>
        <p:txBody>
          <a:bodyPr wrap="square" lIns="91440" tIns="45720" rIns="91440" bIns="45720" rtlCol="0" anchor="t">
            <a:spAutoFit/>
          </a:bodyPr>
          <a:lstStyle/>
          <a:p>
            <a:r>
              <a:rPr lang="en-US" dirty="0"/>
              <a:t>7/3 Scores for QSE with Resources - ICCP Telemetry points added in current model. </a:t>
            </a:r>
          </a:p>
          <a:p>
            <a:r>
              <a:rPr lang="en-US" dirty="0">
                <a:solidFill>
                  <a:srgbClr val="C00000"/>
                </a:solidFill>
                <a:cs typeface="Arial"/>
              </a:rPr>
              <a:t>98% of 26k points complete </a:t>
            </a:r>
          </a:p>
          <a:p>
            <a:endParaRPr lang="en-US" dirty="0"/>
          </a:p>
          <a:p>
            <a:r>
              <a:rPr lang="en-US" dirty="0"/>
              <a:t>Scoring:</a:t>
            </a:r>
            <a:endParaRPr lang="en-US" dirty="0">
              <a:cs typeface="Arial"/>
            </a:endParaRPr>
          </a:p>
          <a:p>
            <a:endParaRPr lang="en-US" dirty="0"/>
          </a:p>
          <a:p>
            <a:endParaRPr lang="en-US" dirty="0">
              <a:solidFill>
                <a:schemeClr val="accent3"/>
              </a:solidFill>
            </a:endParaRPr>
          </a:p>
        </p:txBody>
      </p:sp>
      <p:pic>
        <p:nvPicPr>
          <p:cNvPr id="10" name="Picture 9">
            <a:extLst>
              <a:ext uri="{FF2B5EF4-FFF2-40B4-BE49-F238E27FC236}">
                <a16:creationId xmlns:a16="http://schemas.microsoft.com/office/drawing/2014/main" id="{78CC0760-19EB-B1BC-867D-0C4CF8DBA576}"/>
              </a:ext>
            </a:extLst>
          </p:cNvPr>
          <p:cNvPicPr>
            <a:picLocks noChangeAspect="1"/>
          </p:cNvPicPr>
          <p:nvPr/>
        </p:nvPicPr>
        <p:blipFill>
          <a:blip r:embed="rId2"/>
          <a:stretch>
            <a:fillRect/>
          </a:stretch>
        </p:blipFill>
        <p:spPr>
          <a:xfrm>
            <a:off x="282507" y="3593646"/>
            <a:ext cx="3019425" cy="1181100"/>
          </a:xfrm>
          <a:prstGeom prst="rect">
            <a:avLst/>
          </a:prstGeom>
        </p:spPr>
      </p:pic>
      <p:pic>
        <p:nvPicPr>
          <p:cNvPr id="6" name="Picture 5">
            <a:extLst>
              <a:ext uri="{FF2B5EF4-FFF2-40B4-BE49-F238E27FC236}">
                <a16:creationId xmlns:a16="http://schemas.microsoft.com/office/drawing/2014/main" id="{450127B3-E5AE-CFFE-5B22-26EB748FBCCA}"/>
              </a:ext>
            </a:extLst>
          </p:cNvPr>
          <p:cNvPicPr>
            <a:picLocks noChangeAspect="1"/>
          </p:cNvPicPr>
          <p:nvPr/>
        </p:nvPicPr>
        <p:blipFill>
          <a:blip r:embed="rId3"/>
          <a:stretch>
            <a:fillRect/>
          </a:stretch>
        </p:blipFill>
        <p:spPr>
          <a:xfrm>
            <a:off x="3646870" y="0"/>
            <a:ext cx="2505840" cy="6324600"/>
          </a:xfrm>
          <a:prstGeom prst="rect">
            <a:avLst/>
          </a:prstGeom>
        </p:spPr>
      </p:pic>
      <p:pic>
        <p:nvPicPr>
          <p:cNvPr id="11" name="Picture 10">
            <a:extLst>
              <a:ext uri="{FF2B5EF4-FFF2-40B4-BE49-F238E27FC236}">
                <a16:creationId xmlns:a16="http://schemas.microsoft.com/office/drawing/2014/main" id="{26A7862E-7CF5-BF6A-9D93-B0D8190058D7}"/>
              </a:ext>
            </a:extLst>
          </p:cNvPr>
          <p:cNvPicPr>
            <a:picLocks noChangeAspect="1"/>
          </p:cNvPicPr>
          <p:nvPr/>
        </p:nvPicPr>
        <p:blipFill>
          <a:blip r:embed="rId4"/>
          <a:stretch>
            <a:fillRect/>
          </a:stretch>
        </p:blipFill>
        <p:spPr>
          <a:xfrm>
            <a:off x="6406643" y="0"/>
            <a:ext cx="2454850" cy="6324600"/>
          </a:xfrm>
          <a:prstGeom prst="rect">
            <a:avLst/>
          </a:prstGeom>
        </p:spPr>
      </p:pic>
    </p:spTree>
    <p:extLst>
      <p:ext uri="{BB962C8B-B14F-4D97-AF65-F5344CB8AC3E}">
        <p14:creationId xmlns:p14="http://schemas.microsoft.com/office/powerpoint/2010/main" val="349523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8FE-95AF-188F-A032-8A720E6511AB}"/>
              </a:ext>
            </a:extLst>
          </p:cNvPr>
          <p:cNvSpPr>
            <a:spLocks noGrp="1"/>
          </p:cNvSpPr>
          <p:nvPr>
            <p:ph type="title"/>
          </p:nvPr>
        </p:nvSpPr>
        <p:spPr/>
        <p:txBody>
          <a:bodyPr lIns="91440" tIns="45720" rIns="91440" bIns="45720" anchor="t"/>
          <a:lstStyle/>
          <a:p>
            <a:r>
              <a:rPr lang="en-US" sz="2000" dirty="0"/>
              <a:t>Scorecard 2B for</a:t>
            </a:r>
            <a:br>
              <a:rPr lang="en-US" sz="2000" dirty="0">
                <a:cs typeface="Arial"/>
              </a:rPr>
            </a:br>
            <a:r>
              <a:rPr lang="en-US" sz="2000" dirty="0"/>
              <a:t> Handbook 2-</a:t>
            </a:r>
            <a:br>
              <a:rPr lang="en-US" sz="2000" dirty="0"/>
            </a:br>
            <a:r>
              <a:rPr lang="en-US" sz="2000" dirty="0">
                <a:solidFill>
                  <a:srgbClr val="C00000"/>
                </a:solidFill>
              </a:rPr>
              <a:t>Telemetry checkout </a:t>
            </a:r>
            <a:br>
              <a:rPr lang="en-US" sz="2000" dirty="0">
                <a:solidFill>
                  <a:srgbClr val="C00000"/>
                </a:solidFill>
              </a:rPr>
            </a:br>
            <a:r>
              <a:rPr lang="en-US" sz="2000" dirty="0">
                <a:solidFill>
                  <a:srgbClr val="C00000"/>
                </a:solidFill>
              </a:rPr>
              <a:t>meetings completed </a:t>
            </a:r>
            <a:br>
              <a:rPr lang="en-US" sz="2000" dirty="0">
                <a:solidFill>
                  <a:srgbClr val="C00000"/>
                </a:solidFill>
              </a:rPr>
            </a:br>
            <a:r>
              <a:rPr lang="en-US" sz="2000" dirty="0">
                <a:solidFill>
                  <a:srgbClr val="C00000"/>
                </a:solidFill>
              </a:rPr>
              <a:t>with ERCOT staff </a:t>
            </a:r>
            <a:br>
              <a:rPr lang="en-US" sz="2000" dirty="0">
                <a:solidFill>
                  <a:srgbClr val="C00000"/>
                </a:solidFill>
              </a:rPr>
            </a:br>
            <a:r>
              <a:rPr lang="en-US" sz="2000" dirty="0">
                <a:solidFill>
                  <a:srgbClr val="C00000"/>
                </a:solidFill>
              </a:rPr>
              <a:t>for sample of live </a:t>
            </a:r>
            <a:br>
              <a:rPr lang="en-US" sz="2000" dirty="0">
                <a:solidFill>
                  <a:srgbClr val="C00000"/>
                </a:solidFill>
              </a:rPr>
            </a:br>
            <a:r>
              <a:rPr lang="en-US" sz="2000" dirty="0">
                <a:solidFill>
                  <a:srgbClr val="C00000"/>
                </a:solidFill>
              </a:rPr>
              <a:t>data transfer </a:t>
            </a:r>
            <a:br>
              <a:rPr lang="en-US" sz="2000" dirty="0">
                <a:solidFill>
                  <a:srgbClr val="C00000"/>
                </a:solidFill>
              </a:rPr>
            </a:br>
            <a:r>
              <a:rPr lang="en-US" sz="2000" dirty="0">
                <a:solidFill>
                  <a:srgbClr val="C00000"/>
                </a:solidFill>
              </a:rPr>
              <a:t>capability</a:t>
            </a:r>
            <a:br>
              <a:rPr lang="en-US" dirty="0"/>
            </a:br>
            <a:endParaRPr lang="en-US" dirty="0">
              <a:cs typeface="Arial"/>
            </a:endParaRPr>
          </a:p>
        </p:txBody>
      </p:sp>
      <p:sp>
        <p:nvSpPr>
          <p:cNvPr id="4" name="Slide Number Placeholder 3">
            <a:extLst>
              <a:ext uri="{FF2B5EF4-FFF2-40B4-BE49-F238E27FC236}">
                <a16:creationId xmlns:a16="http://schemas.microsoft.com/office/drawing/2014/main" id="{05EB970C-F5B5-5970-D012-575455E0F379}"/>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9" name="TextBox 8">
            <a:extLst>
              <a:ext uri="{FF2B5EF4-FFF2-40B4-BE49-F238E27FC236}">
                <a16:creationId xmlns:a16="http://schemas.microsoft.com/office/drawing/2014/main" id="{828832D1-A608-C9B2-FCBA-8365AD9F37D2}"/>
              </a:ext>
            </a:extLst>
          </p:cNvPr>
          <p:cNvSpPr txBox="1"/>
          <p:nvPr/>
        </p:nvSpPr>
        <p:spPr>
          <a:xfrm>
            <a:off x="302918" y="3143926"/>
            <a:ext cx="3078457" cy="1754326"/>
          </a:xfrm>
          <a:prstGeom prst="rect">
            <a:avLst/>
          </a:prstGeom>
          <a:noFill/>
        </p:spPr>
        <p:txBody>
          <a:bodyPr wrap="square" lIns="91440" tIns="45720" rIns="91440" bIns="45720" rtlCol="0" anchor="t">
            <a:spAutoFit/>
          </a:bodyPr>
          <a:lstStyle/>
          <a:p>
            <a:r>
              <a:rPr lang="en-US" dirty="0"/>
              <a:t>7/3 Scores for QSEs with Resources – Scheduling Check-out and Check-out complete</a:t>
            </a:r>
          </a:p>
          <a:p>
            <a:endParaRPr lang="en-US" dirty="0">
              <a:solidFill>
                <a:schemeClr val="accent3"/>
              </a:solidFill>
            </a:endParaRPr>
          </a:p>
          <a:p>
            <a:r>
              <a:rPr lang="en-US" dirty="0">
                <a:cs typeface="Arial"/>
              </a:rPr>
              <a:t>Scoring: </a:t>
            </a:r>
            <a:r>
              <a:rPr lang="en-US" dirty="0">
                <a:solidFill>
                  <a:schemeClr val="accent3">
                    <a:lumMod val="60000"/>
                    <a:lumOff val="40000"/>
                  </a:schemeClr>
                </a:solidFill>
              </a:rPr>
              <a:t>Complete</a:t>
            </a:r>
            <a:endParaRPr lang="en-US" dirty="0"/>
          </a:p>
        </p:txBody>
      </p:sp>
      <p:pic>
        <p:nvPicPr>
          <p:cNvPr id="12" name="Picture 11">
            <a:extLst>
              <a:ext uri="{FF2B5EF4-FFF2-40B4-BE49-F238E27FC236}">
                <a16:creationId xmlns:a16="http://schemas.microsoft.com/office/drawing/2014/main" id="{1213B00C-4E97-2FE7-D505-4C7350051D00}"/>
              </a:ext>
            </a:extLst>
          </p:cNvPr>
          <p:cNvPicPr>
            <a:picLocks noChangeAspect="1"/>
          </p:cNvPicPr>
          <p:nvPr/>
        </p:nvPicPr>
        <p:blipFill>
          <a:blip r:embed="rId2"/>
          <a:stretch>
            <a:fillRect/>
          </a:stretch>
        </p:blipFill>
        <p:spPr>
          <a:xfrm>
            <a:off x="304800" y="4900613"/>
            <a:ext cx="2635704" cy="683079"/>
          </a:xfrm>
          <a:prstGeom prst="rect">
            <a:avLst/>
          </a:prstGeom>
        </p:spPr>
      </p:pic>
      <p:pic>
        <p:nvPicPr>
          <p:cNvPr id="6" name="Picture 5">
            <a:extLst>
              <a:ext uri="{FF2B5EF4-FFF2-40B4-BE49-F238E27FC236}">
                <a16:creationId xmlns:a16="http://schemas.microsoft.com/office/drawing/2014/main" id="{E8550751-8F80-7717-B55C-0279BFB587F8}"/>
              </a:ext>
            </a:extLst>
          </p:cNvPr>
          <p:cNvPicPr>
            <a:picLocks noChangeAspect="1"/>
          </p:cNvPicPr>
          <p:nvPr/>
        </p:nvPicPr>
        <p:blipFill>
          <a:blip r:embed="rId3"/>
          <a:stretch>
            <a:fillRect/>
          </a:stretch>
        </p:blipFill>
        <p:spPr>
          <a:xfrm>
            <a:off x="6158329" y="0"/>
            <a:ext cx="2834248" cy="6323428"/>
          </a:xfrm>
          <a:prstGeom prst="rect">
            <a:avLst/>
          </a:prstGeom>
        </p:spPr>
      </p:pic>
      <p:pic>
        <p:nvPicPr>
          <p:cNvPr id="7" name="Picture 6">
            <a:extLst>
              <a:ext uri="{FF2B5EF4-FFF2-40B4-BE49-F238E27FC236}">
                <a16:creationId xmlns:a16="http://schemas.microsoft.com/office/drawing/2014/main" id="{A0994AAB-CA69-DC64-DEB4-E88FB3D27CF0}"/>
              </a:ext>
            </a:extLst>
          </p:cNvPr>
          <p:cNvPicPr>
            <a:picLocks noChangeAspect="1"/>
          </p:cNvPicPr>
          <p:nvPr/>
        </p:nvPicPr>
        <p:blipFill>
          <a:blip r:embed="rId4"/>
          <a:stretch>
            <a:fillRect/>
          </a:stretch>
        </p:blipFill>
        <p:spPr>
          <a:xfrm>
            <a:off x="3561593" y="-33334"/>
            <a:ext cx="2443359" cy="6356761"/>
          </a:xfrm>
          <a:prstGeom prst="rect">
            <a:avLst/>
          </a:prstGeom>
        </p:spPr>
      </p:pic>
    </p:spTree>
    <p:extLst>
      <p:ext uri="{BB962C8B-B14F-4D97-AF65-F5344CB8AC3E}">
        <p14:creationId xmlns:p14="http://schemas.microsoft.com/office/powerpoint/2010/main" val="28345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14902-58A6-F32B-2045-3952E8206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3AA3F-C7A4-AFFC-0DBD-441A412B322F}"/>
              </a:ext>
            </a:extLst>
          </p:cNvPr>
          <p:cNvSpPr>
            <a:spLocks noGrp="1"/>
          </p:cNvSpPr>
          <p:nvPr>
            <p:ph type="title"/>
          </p:nvPr>
        </p:nvSpPr>
        <p:spPr/>
        <p:txBody>
          <a:bodyPr lIns="91440" tIns="45720" rIns="91440" bIns="45720" anchor="t"/>
          <a:lstStyle/>
          <a:p>
            <a:r>
              <a:rPr lang="en-US" dirty="0">
                <a:cs typeface="Arial"/>
              </a:rPr>
              <a:t>This Week in Market Trials for July-August</a:t>
            </a:r>
            <a:endParaRPr lang="en-US" dirty="0"/>
          </a:p>
        </p:txBody>
      </p:sp>
      <p:sp>
        <p:nvSpPr>
          <p:cNvPr id="3" name="Content Placeholder 2">
            <a:extLst>
              <a:ext uri="{FF2B5EF4-FFF2-40B4-BE49-F238E27FC236}">
                <a16:creationId xmlns:a16="http://schemas.microsoft.com/office/drawing/2014/main" id="{9AB89675-8CE0-605E-FB3F-3264FCF030BB}"/>
              </a:ext>
            </a:extLst>
          </p:cNvPr>
          <p:cNvSpPr>
            <a:spLocks noGrp="1"/>
          </p:cNvSpPr>
          <p:nvPr>
            <p:ph idx="1"/>
          </p:nvPr>
        </p:nvSpPr>
        <p:spPr>
          <a:xfrm>
            <a:off x="311604" y="899432"/>
            <a:ext cx="8534400" cy="5177082"/>
          </a:xfrm>
        </p:spPr>
        <p:txBody>
          <a:bodyPr lIns="91440" tIns="45720" rIns="91440" bIns="45720" anchor="t"/>
          <a:lstStyle/>
          <a:p>
            <a:pPr marL="0" indent="0">
              <a:buNone/>
            </a:pPr>
            <a:r>
              <a:rPr lang="en-US" sz="2400" dirty="0">
                <a:solidFill>
                  <a:schemeClr val="tx2"/>
                </a:solidFill>
                <a:cs typeface="Arial"/>
              </a:rPr>
              <a:t>Current topics:</a:t>
            </a:r>
            <a:endParaRPr lang="en-US" sz="2400" dirty="0">
              <a:solidFill>
                <a:schemeClr val="tx2"/>
              </a:solidFill>
            </a:endParaRPr>
          </a:p>
          <a:p>
            <a:r>
              <a:rPr lang="en-US" sz="2000" dirty="0">
                <a:solidFill>
                  <a:schemeClr val="tx2"/>
                </a:solidFill>
                <a:cs typeface="Arial"/>
              </a:rPr>
              <a:t>No current software issues</a:t>
            </a:r>
          </a:p>
          <a:p>
            <a:r>
              <a:rPr lang="en-US" sz="2000" dirty="0">
                <a:solidFill>
                  <a:schemeClr val="tx2"/>
                </a:solidFill>
                <a:ea typeface="+mn-lt"/>
                <a:cs typeface="Arial"/>
              </a:rPr>
              <a:t>Reminder of </a:t>
            </a:r>
            <a:r>
              <a:rPr lang="en-US" sz="2000" dirty="0">
                <a:solidFill>
                  <a:schemeClr val="tx2"/>
                </a:solidFill>
                <a:ea typeface="+mn-lt"/>
                <a:cs typeface="+mn-lt"/>
              </a:rPr>
              <a:t>Outage Schedule details for ESR / Single Model Battery </a:t>
            </a:r>
          </a:p>
          <a:p>
            <a:pPr lvl="1"/>
            <a:r>
              <a:rPr lang="en-US" sz="1600" dirty="0">
                <a:solidFill>
                  <a:schemeClr val="tx2"/>
                </a:solidFill>
                <a:ea typeface="+mn-lt"/>
                <a:cs typeface="+mn-lt"/>
              </a:rPr>
              <a:t>Single model resources have new Equipment IDs. For outage submissions on the OSUI, only equipment name is needed and Equipment ID is not needed. If the Equipment ID is unknown and needed for API submission testing, use the Outage Scheduler UI (OSUI) to submit an outage for the ESR, and on the outage details/history file, the Equipment ID can be seen. If still experiencing issues, request help from </a:t>
            </a:r>
            <a:r>
              <a:rPr lang="en-US" sz="1600" dirty="0">
                <a:solidFill>
                  <a:schemeClr val="tx2"/>
                </a:solidFill>
                <a:ea typeface="+mn-lt"/>
                <a:cs typeface="+mn-lt"/>
                <a:hlinkClick r:id="rId2"/>
              </a:rPr>
              <a:t>RTCB@ercot.com</a:t>
            </a:r>
            <a:r>
              <a:rPr lang="en-US" sz="1600" dirty="0">
                <a:solidFill>
                  <a:schemeClr val="tx2"/>
                </a:solidFill>
                <a:ea typeface="+mn-lt"/>
                <a:cs typeface="+mn-lt"/>
              </a:rPr>
              <a:t>.</a:t>
            </a:r>
          </a:p>
          <a:p>
            <a:pPr marL="0" indent="0">
              <a:buNone/>
            </a:pPr>
            <a:endParaRPr lang="en-US" sz="2000" dirty="0">
              <a:solidFill>
                <a:schemeClr val="tx2"/>
              </a:solidFill>
              <a:cs typeface="Arial"/>
            </a:endParaRPr>
          </a:p>
          <a:p>
            <a:pPr>
              <a:buFont typeface="Calibri"/>
              <a:buChar char="-"/>
            </a:pPr>
            <a:endParaRPr lang="en-US" sz="2000" dirty="0">
              <a:solidFill>
                <a:schemeClr val="tx2"/>
              </a:solidFill>
              <a:cs typeface="Arial"/>
            </a:endParaRPr>
          </a:p>
          <a:p>
            <a:pPr lvl="2">
              <a:buFont typeface="Arial"/>
              <a:buChar char="-"/>
            </a:pPr>
            <a:endParaRPr lang="en-US" sz="1600" dirty="0">
              <a:solidFill>
                <a:schemeClr val="tx2"/>
              </a:solidFill>
              <a:cs typeface="Arial"/>
            </a:endParaRPr>
          </a:p>
          <a:p>
            <a:pPr lvl="1">
              <a:buFontTx/>
              <a:buChar char="-"/>
            </a:pPr>
            <a:endParaRPr lang="en-US" sz="1800" dirty="0">
              <a:solidFill>
                <a:schemeClr val="tx2"/>
              </a:solidFill>
              <a:cs typeface="Arial"/>
            </a:endParaRPr>
          </a:p>
          <a:p>
            <a:pPr>
              <a:buFontTx/>
              <a:buChar char="-"/>
            </a:pPr>
            <a:endParaRPr lang="en-US" sz="2000" dirty="0">
              <a:solidFill>
                <a:schemeClr val="tx2"/>
              </a:solidFill>
              <a:cs typeface="Arial"/>
            </a:endParaRPr>
          </a:p>
        </p:txBody>
      </p:sp>
      <p:sp>
        <p:nvSpPr>
          <p:cNvPr id="4" name="Slide Number Placeholder 3">
            <a:extLst>
              <a:ext uri="{FF2B5EF4-FFF2-40B4-BE49-F238E27FC236}">
                <a16:creationId xmlns:a16="http://schemas.microsoft.com/office/drawing/2014/main" id="{C7D7DD92-77EB-6699-04B8-0CC8B57317D7}"/>
              </a:ext>
            </a:extLst>
          </p:cNvPr>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186251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A0EC-F5A3-A997-0AF7-FCBDDD030B97}"/>
              </a:ext>
            </a:extLst>
          </p:cNvPr>
          <p:cNvSpPr>
            <a:spLocks noGrp="1"/>
          </p:cNvSpPr>
          <p:nvPr>
            <p:ph type="title"/>
          </p:nvPr>
        </p:nvSpPr>
        <p:spPr/>
        <p:txBody>
          <a:bodyPr/>
          <a:lstStyle/>
          <a:p>
            <a:r>
              <a:rPr lang="en-US" dirty="0"/>
              <a:t>Transitioning to July 7 – August 30 Market Trials</a:t>
            </a:r>
          </a:p>
        </p:txBody>
      </p:sp>
      <p:sp>
        <p:nvSpPr>
          <p:cNvPr id="3" name="Content Placeholder 2">
            <a:extLst>
              <a:ext uri="{FF2B5EF4-FFF2-40B4-BE49-F238E27FC236}">
                <a16:creationId xmlns:a16="http://schemas.microsoft.com/office/drawing/2014/main" id="{D5874DA9-F915-4B41-ADFF-CEFBBD022540}"/>
              </a:ext>
            </a:extLst>
          </p:cNvPr>
          <p:cNvSpPr>
            <a:spLocks noGrp="1"/>
          </p:cNvSpPr>
          <p:nvPr>
            <p:ph idx="1"/>
          </p:nvPr>
        </p:nvSpPr>
        <p:spPr/>
        <p:txBody>
          <a:bodyPr/>
          <a:lstStyle/>
          <a:p>
            <a:r>
              <a:rPr lang="en-US" sz="2800" dirty="0">
                <a:solidFill>
                  <a:schemeClr val="tx2"/>
                </a:solidFill>
              </a:rPr>
              <a:t>Thank you for getting us to this point successfully!</a:t>
            </a:r>
          </a:p>
          <a:p>
            <a:endParaRPr lang="en-US" sz="2800" dirty="0">
              <a:solidFill>
                <a:schemeClr val="tx2"/>
              </a:solidFill>
            </a:endParaRPr>
          </a:p>
          <a:p>
            <a:pPr marL="0" indent="0">
              <a:buNone/>
            </a:pPr>
            <a:endParaRPr lang="en-US" sz="2800" dirty="0">
              <a:solidFill>
                <a:schemeClr val="tx2"/>
              </a:solidFill>
            </a:endParaRPr>
          </a:p>
          <a:p>
            <a:r>
              <a:rPr lang="en-US" sz="2800" dirty="0">
                <a:solidFill>
                  <a:schemeClr val="tx2"/>
                </a:solidFill>
              </a:rPr>
              <a:t>Starting today, what the next 2 months will look like…..</a:t>
            </a:r>
          </a:p>
        </p:txBody>
      </p:sp>
      <p:sp>
        <p:nvSpPr>
          <p:cNvPr id="4" name="Slide Number Placeholder 3">
            <a:extLst>
              <a:ext uri="{FF2B5EF4-FFF2-40B4-BE49-F238E27FC236}">
                <a16:creationId xmlns:a16="http://schemas.microsoft.com/office/drawing/2014/main" id="{93071C5A-54B6-C009-F57D-4B19CA81BF8B}"/>
              </a:ext>
            </a:extLst>
          </p:cNvPr>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152359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63B33-6011-A57B-111C-FE335CCE98C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4C52F-76D0-E747-44AE-A1B931470C84}"/>
              </a:ext>
            </a:extLst>
          </p:cNvPr>
          <p:cNvSpPr>
            <a:spLocks noGrp="1"/>
          </p:cNvSpPr>
          <p:nvPr>
            <p:ph type="sldNum" sz="quarter" idx="4"/>
          </p:nvPr>
        </p:nvSpPr>
        <p:spPr/>
        <p:txBody>
          <a:bodyPr/>
          <a:lstStyle/>
          <a:p>
            <a:fld id="{1D93BD3E-1E9A-4970-A6F7-E7AC52762E0C}" type="slidenum">
              <a:rPr lang="en-US" smtClean="0"/>
              <a:pPr/>
              <a:t>15</a:t>
            </a:fld>
            <a:endParaRPr lang="en-US"/>
          </a:p>
        </p:txBody>
      </p:sp>
      <p:grpSp>
        <p:nvGrpSpPr>
          <p:cNvPr id="5" name="Group 4">
            <a:extLst>
              <a:ext uri="{FF2B5EF4-FFF2-40B4-BE49-F238E27FC236}">
                <a16:creationId xmlns:a16="http://schemas.microsoft.com/office/drawing/2014/main" id="{32C4EC33-3E4E-F271-255C-D3EFDE5D9967}"/>
              </a:ext>
            </a:extLst>
          </p:cNvPr>
          <p:cNvGrpSpPr/>
          <p:nvPr/>
        </p:nvGrpSpPr>
        <p:grpSpPr>
          <a:xfrm>
            <a:off x="304800" y="228600"/>
            <a:ext cx="5562600" cy="3015792"/>
            <a:chOff x="381000" y="304800"/>
            <a:chExt cx="5562600" cy="3015792"/>
          </a:xfrm>
        </p:grpSpPr>
        <p:pic>
          <p:nvPicPr>
            <p:cNvPr id="8" name="Picture 7">
              <a:extLst>
                <a:ext uri="{FF2B5EF4-FFF2-40B4-BE49-F238E27FC236}">
                  <a16:creationId xmlns:a16="http://schemas.microsoft.com/office/drawing/2014/main" id="{8BD893AF-CA67-DC59-6FC9-32A7B3D9BF97}"/>
                </a:ext>
              </a:extLst>
            </p:cNvPr>
            <p:cNvPicPr>
              <a:picLocks noChangeAspect="1"/>
            </p:cNvPicPr>
            <p:nvPr/>
          </p:nvPicPr>
          <p:blipFill>
            <a:blip r:embed="rId2"/>
            <a:stretch>
              <a:fillRect/>
            </a:stretch>
          </p:blipFill>
          <p:spPr>
            <a:xfrm>
              <a:off x="381000" y="304800"/>
              <a:ext cx="5562600" cy="3015792"/>
            </a:xfrm>
            <a:prstGeom prst="rect">
              <a:avLst/>
            </a:prstGeom>
          </p:spPr>
        </p:pic>
        <p:sp>
          <p:nvSpPr>
            <p:cNvPr id="3" name="Rectangle 2">
              <a:extLst>
                <a:ext uri="{FF2B5EF4-FFF2-40B4-BE49-F238E27FC236}">
                  <a16:creationId xmlns:a16="http://schemas.microsoft.com/office/drawing/2014/main" id="{26386F13-8922-826C-47E8-ED7B6CCB0355}"/>
                </a:ext>
              </a:extLst>
            </p:cNvPr>
            <p:cNvSpPr/>
            <p:nvPr/>
          </p:nvSpPr>
          <p:spPr>
            <a:xfrm>
              <a:off x="533400" y="2863392"/>
              <a:ext cx="2438400" cy="413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0A990D3-D309-AD28-8F25-DC9F5BFFA396}"/>
              </a:ext>
            </a:extLst>
          </p:cNvPr>
          <p:cNvSpPr txBox="1"/>
          <p:nvPr/>
        </p:nvSpPr>
        <p:spPr>
          <a:xfrm>
            <a:off x="3102634" y="4122003"/>
            <a:ext cx="5965166" cy="830997"/>
          </a:xfrm>
          <a:prstGeom prst="rect">
            <a:avLst/>
          </a:prstGeom>
          <a:noFill/>
          <a:ln>
            <a:solidFill>
              <a:schemeClr val="tx2"/>
            </a:solidFill>
          </a:ln>
        </p:spPr>
        <p:txBody>
          <a:bodyPr wrap="square">
            <a:spAutoFit/>
          </a:bodyPr>
          <a:lstStyle/>
          <a:p>
            <a:pPr marL="285750" indent="-285750">
              <a:buFont typeface="Arial" panose="020B0604020202020204" pitchFamily="34" charset="0"/>
              <a:buChar char="•"/>
            </a:pPr>
            <a:r>
              <a:rPr lang="en-US" sz="1200" dirty="0">
                <a:solidFill>
                  <a:schemeClr val="tx2"/>
                </a:solidFill>
              </a:rPr>
              <a:t>QSE will support “parallel production” 2days/week by entering $bids/offers for non-binding RTC energy and A/S awards and dispatch (Open-loop test)</a:t>
            </a:r>
          </a:p>
          <a:p>
            <a:pPr marL="285750" indent="-285750">
              <a:buFont typeface="Arial" panose="020B0604020202020204" pitchFamily="34" charset="0"/>
              <a:buChar char="•"/>
            </a:pPr>
            <a:r>
              <a:rPr lang="en-US" sz="1200" dirty="0">
                <a:solidFill>
                  <a:schemeClr val="tx2"/>
                </a:solidFill>
              </a:rPr>
              <a:t>Scorecard to demonstrate successful submissions and telemetry reflective of production, and mitigation plans in place for any outliers. </a:t>
            </a:r>
          </a:p>
        </p:txBody>
      </p:sp>
      <p:sp>
        <p:nvSpPr>
          <p:cNvPr id="2" name="Arrow: Bent-Up 1">
            <a:extLst>
              <a:ext uri="{FF2B5EF4-FFF2-40B4-BE49-F238E27FC236}">
                <a16:creationId xmlns:a16="http://schemas.microsoft.com/office/drawing/2014/main" id="{B73F768D-6365-FCDD-AD90-AD4FBC33735B}"/>
              </a:ext>
            </a:extLst>
          </p:cNvPr>
          <p:cNvSpPr/>
          <p:nvPr/>
        </p:nvSpPr>
        <p:spPr>
          <a:xfrm rot="5400000">
            <a:off x="1142478" y="3705964"/>
            <a:ext cx="3408478" cy="1219200"/>
          </a:xfrm>
          <a:prstGeom prst="ben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9E8400-98AD-E697-5E3C-774A8910C4C5}"/>
              </a:ext>
            </a:extLst>
          </p:cNvPr>
          <p:cNvSpPr txBox="1"/>
          <p:nvPr/>
        </p:nvSpPr>
        <p:spPr>
          <a:xfrm>
            <a:off x="3456318" y="5188803"/>
            <a:ext cx="5611482" cy="830997"/>
          </a:xfrm>
          <a:prstGeom prst="rect">
            <a:avLst/>
          </a:prstGeom>
          <a:noFill/>
          <a:ln>
            <a:solidFill>
              <a:schemeClr val="tx2"/>
            </a:solidFill>
          </a:ln>
        </p:spPr>
        <p:txBody>
          <a:bodyPr wrap="square">
            <a:spAutoFit/>
          </a:bodyPr>
          <a:lstStyle/>
          <a:p>
            <a:pPr marL="285750" indent="-285750">
              <a:buFont typeface="Arial" panose="020B0604020202020204" pitchFamily="34" charset="0"/>
              <a:buChar char="•"/>
            </a:pPr>
            <a:r>
              <a:rPr lang="en-US" sz="1200" dirty="0">
                <a:solidFill>
                  <a:schemeClr val="tx2"/>
                </a:solidFill>
              </a:rPr>
              <a:t>Coordination of individual QSE tests on subset of resources to ensure resources can follow new UDSP telemetry point from ERCOT. </a:t>
            </a:r>
          </a:p>
          <a:p>
            <a:pPr marL="285750" indent="-285750">
              <a:buFont typeface="Arial" panose="020B0604020202020204" pitchFamily="34" charset="0"/>
              <a:buChar char="•"/>
            </a:pPr>
            <a:r>
              <a:rPr lang="en-US" sz="1200" dirty="0">
                <a:solidFill>
                  <a:schemeClr val="tx2"/>
                </a:solidFill>
              </a:rPr>
              <a:t>Scorecard goal for QSEs to successfully demonstrate, and mitigation plans in place to address in next trial phase.</a:t>
            </a:r>
          </a:p>
        </p:txBody>
      </p:sp>
      <p:sp>
        <p:nvSpPr>
          <p:cNvPr id="6" name="Arrow: Bent-Up 5">
            <a:extLst>
              <a:ext uri="{FF2B5EF4-FFF2-40B4-BE49-F238E27FC236}">
                <a16:creationId xmlns:a16="http://schemas.microsoft.com/office/drawing/2014/main" id="{81BB4FFB-50B5-A2BC-F789-D79A4D708F54}"/>
              </a:ext>
            </a:extLst>
          </p:cNvPr>
          <p:cNvSpPr/>
          <p:nvPr/>
        </p:nvSpPr>
        <p:spPr>
          <a:xfrm rot="5400000">
            <a:off x="1409178" y="3134461"/>
            <a:ext cx="2189278" cy="1143000"/>
          </a:xfrm>
          <a:prstGeom prst="ben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CF4DF9-B105-9945-74F6-FEBA6054D5EC}"/>
              </a:ext>
            </a:extLst>
          </p:cNvPr>
          <p:cNvSpPr txBox="1"/>
          <p:nvPr/>
        </p:nvSpPr>
        <p:spPr>
          <a:xfrm>
            <a:off x="2999117" y="3191470"/>
            <a:ext cx="5840084" cy="923330"/>
          </a:xfrm>
          <a:prstGeom prst="rect">
            <a:avLst/>
          </a:prstGeom>
          <a:noFill/>
        </p:spPr>
        <p:txBody>
          <a:bodyPr wrap="square" rtlCol="0">
            <a:spAutoFit/>
          </a:bodyPr>
          <a:lstStyle/>
          <a:p>
            <a:r>
              <a:rPr lang="en-US" u="sng">
                <a:solidFill>
                  <a:schemeClr val="tx2"/>
                </a:solidFill>
              </a:rPr>
              <a:t>July &amp; August:</a:t>
            </a:r>
          </a:p>
          <a:p>
            <a:r>
              <a:rPr lang="en-US">
                <a:solidFill>
                  <a:schemeClr val="tx2"/>
                </a:solidFill>
              </a:rPr>
              <a:t>Initial Real-Time Market execution and verify QSE ability to follow ERCOT frequency signals</a:t>
            </a:r>
          </a:p>
        </p:txBody>
      </p:sp>
    </p:spTree>
    <p:extLst>
      <p:ext uri="{BB962C8B-B14F-4D97-AF65-F5344CB8AC3E}">
        <p14:creationId xmlns:p14="http://schemas.microsoft.com/office/powerpoint/2010/main" val="3128828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16E0-4BE9-7730-5DBB-6B8B3A7CE22A}"/>
              </a:ext>
            </a:extLst>
          </p:cNvPr>
          <p:cNvSpPr>
            <a:spLocks noGrp="1"/>
          </p:cNvSpPr>
          <p:nvPr>
            <p:ph type="title"/>
          </p:nvPr>
        </p:nvSpPr>
        <p:spPr/>
        <p:txBody>
          <a:bodyPr lIns="91440" tIns="45720" rIns="91440" bIns="45720" anchor="t"/>
          <a:lstStyle/>
          <a:p>
            <a:r>
              <a:rPr lang="en-US" dirty="0">
                <a:cs typeface="Arial"/>
              </a:rPr>
              <a:t>July/August Market Trials Summary</a:t>
            </a:r>
            <a:endParaRPr lang="en-US" dirty="0"/>
          </a:p>
        </p:txBody>
      </p:sp>
      <p:sp>
        <p:nvSpPr>
          <p:cNvPr id="3" name="Content Placeholder 2">
            <a:extLst>
              <a:ext uri="{FF2B5EF4-FFF2-40B4-BE49-F238E27FC236}">
                <a16:creationId xmlns:a16="http://schemas.microsoft.com/office/drawing/2014/main" id="{15ECE1EF-4509-93B5-1017-B3C92DE980FF}"/>
              </a:ext>
            </a:extLst>
          </p:cNvPr>
          <p:cNvSpPr>
            <a:spLocks noGrp="1"/>
          </p:cNvSpPr>
          <p:nvPr>
            <p:ph idx="1"/>
          </p:nvPr>
        </p:nvSpPr>
        <p:spPr/>
        <p:txBody>
          <a:bodyPr lIns="91440" tIns="45720" rIns="91440" bIns="45720" anchor="t"/>
          <a:lstStyle/>
          <a:p>
            <a:r>
              <a:rPr lang="en-US" sz="2000" dirty="0">
                <a:solidFill>
                  <a:schemeClr val="tx2"/>
                </a:solidFill>
                <a:cs typeface="Arial"/>
                <a:hlinkClick r:id="rId2"/>
              </a:rPr>
              <a:t>Handbook #3 </a:t>
            </a:r>
            <a:r>
              <a:rPr lang="en-US" sz="2000" dirty="0">
                <a:solidFill>
                  <a:schemeClr val="tx2"/>
                </a:solidFill>
                <a:cs typeface="Arial"/>
              </a:rPr>
              <a:t>- Dual “production-like” data entry two days per week</a:t>
            </a:r>
            <a:endParaRPr lang="en-US" sz="2400" dirty="0">
              <a:solidFill>
                <a:schemeClr val="tx2"/>
              </a:solidFill>
              <a:cs typeface="Arial"/>
            </a:endParaRPr>
          </a:p>
          <a:p>
            <a:pPr lvl="1"/>
            <a:r>
              <a:rPr lang="en-US" sz="1800" dirty="0">
                <a:solidFill>
                  <a:schemeClr val="tx2"/>
                </a:solidFill>
                <a:cs typeface="Arial"/>
              </a:rPr>
              <a:t>Market Trials environments for</a:t>
            </a:r>
          </a:p>
          <a:p>
            <a:pPr lvl="2"/>
            <a:r>
              <a:rPr lang="en-US" sz="1600" dirty="0">
                <a:solidFill>
                  <a:schemeClr val="tx2"/>
                </a:solidFill>
                <a:cs typeface="Arial"/>
              </a:rPr>
              <a:t>Submissions (TPO/COP/</a:t>
            </a:r>
            <a:r>
              <a:rPr lang="en-US" sz="1600" dirty="0" err="1">
                <a:solidFill>
                  <a:schemeClr val="tx2"/>
                </a:solidFill>
                <a:cs typeface="Arial"/>
              </a:rPr>
              <a:t>ASOffer</a:t>
            </a:r>
            <a:r>
              <a:rPr lang="en-US" sz="1600" dirty="0">
                <a:solidFill>
                  <a:schemeClr val="tx2"/>
                </a:solidFill>
                <a:cs typeface="Arial"/>
              </a:rPr>
              <a:t> etc.)</a:t>
            </a:r>
          </a:p>
          <a:p>
            <a:pPr lvl="2"/>
            <a:r>
              <a:rPr lang="en-US" sz="1600" dirty="0">
                <a:solidFill>
                  <a:schemeClr val="tx2"/>
                </a:solidFill>
                <a:cs typeface="Arial"/>
              </a:rPr>
              <a:t>Telemetry (current and new telemetry points)</a:t>
            </a:r>
          </a:p>
          <a:p>
            <a:pPr lvl="1"/>
            <a:r>
              <a:rPr lang="en-US" sz="1800" dirty="0">
                <a:solidFill>
                  <a:srgbClr val="C00000"/>
                </a:solidFill>
                <a:cs typeface="Arial"/>
              </a:rPr>
              <a:t>Tuesdays/Thursdays 9AM – 5PM Required Activities</a:t>
            </a:r>
          </a:p>
          <a:p>
            <a:pPr lvl="1"/>
            <a:r>
              <a:rPr lang="en-US" sz="1800" dirty="0">
                <a:solidFill>
                  <a:srgbClr val="C00000"/>
                </a:solidFill>
                <a:cs typeface="Arial"/>
              </a:rPr>
              <a:t>Systems will be running 7x24 so submissions encouraged all days</a:t>
            </a:r>
          </a:p>
          <a:p>
            <a:r>
              <a:rPr lang="en-US" sz="2000" dirty="0">
                <a:solidFill>
                  <a:schemeClr val="tx2"/>
                </a:solidFill>
                <a:cs typeface="Arial"/>
              </a:rPr>
              <a:t>Scoring data submissions all QSEs for all Resources each day starting Operating Day 7/22 – 8/28</a:t>
            </a:r>
          </a:p>
          <a:p>
            <a:endParaRPr lang="en-US" sz="2000" dirty="0">
              <a:solidFill>
                <a:schemeClr val="tx2"/>
              </a:solidFill>
              <a:cs typeface="Arial"/>
            </a:endParaRPr>
          </a:p>
          <a:p>
            <a:endParaRPr lang="en-US" sz="2000" dirty="0">
              <a:solidFill>
                <a:schemeClr val="tx2"/>
              </a:solidFill>
              <a:cs typeface="Arial"/>
            </a:endParaRPr>
          </a:p>
          <a:p>
            <a:r>
              <a:rPr lang="en-US" sz="2000" dirty="0">
                <a:solidFill>
                  <a:schemeClr val="tx2"/>
                </a:solidFill>
                <a:cs typeface="Arial"/>
                <a:hlinkClick r:id="rId3"/>
              </a:rPr>
              <a:t>Handbook #4 </a:t>
            </a:r>
            <a:r>
              <a:rPr lang="en-US" sz="2000" dirty="0">
                <a:solidFill>
                  <a:schemeClr val="tx2"/>
                </a:solidFill>
                <a:cs typeface="Arial"/>
              </a:rPr>
              <a:t>- Coordinated QSE Tests for following UDSP</a:t>
            </a:r>
          </a:p>
          <a:p>
            <a:pPr lvl="1"/>
            <a:r>
              <a:rPr lang="en-US" sz="1800" dirty="0">
                <a:solidFill>
                  <a:schemeClr val="tx2"/>
                </a:solidFill>
                <a:cs typeface="Arial"/>
              </a:rPr>
              <a:t>ERCOT will schedule meetings with all QSEs </a:t>
            </a:r>
          </a:p>
          <a:p>
            <a:pPr lvl="1"/>
            <a:r>
              <a:rPr lang="en-US" sz="1800" dirty="0">
                <a:solidFill>
                  <a:schemeClr val="tx2"/>
                </a:solidFill>
                <a:cs typeface="Arial"/>
              </a:rPr>
              <a:t>Please contact ERCOT if you are ready to test early in the trials window</a:t>
            </a:r>
          </a:p>
          <a:p>
            <a:pPr lvl="1"/>
            <a:r>
              <a:rPr lang="en-US" sz="1800" dirty="0">
                <a:solidFill>
                  <a:schemeClr val="tx2"/>
                </a:solidFill>
                <a:cs typeface="Arial"/>
              </a:rPr>
              <a:t>Single successful test to complete.</a:t>
            </a:r>
          </a:p>
          <a:p>
            <a:endParaRPr lang="en-US" sz="2400" dirty="0">
              <a:solidFill>
                <a:srgbClr val="5B6770"/>
              </a:solidFill>
              <a:cs typeface="Arial"/>
            </a:endParaRPr>
          </a:p>
        </p:txBody>
      </p:sp>
      <p:sp>
        <p:nvSpPr>
          <p:cNvPr id="4" name="Slide Number Placeholder 3">
            <a:extLst>
              <a:ext uri="{FF2B5EF4-FFF2-40B4-BE49-F238E27FC236}">
                <a16:creationId xmlns:a16="http://schemas.microsoft.com/office/drawing/2014/main" id="{9734F44B-2DCC-AA75-C288-27CF04C228E7}"/>
              </a:ext>
            </a:extLst>
          </p:cNvPr>
          <p:cNvSpPr>
            <a:spLocks noGrp="1"/>
          </p:cNvSpPr>
          <p:nvPr>
            <p:ph type="sldNum" sz="quarter" idx="4"/>
          </p:nvPr>
        </p:nvSpPr>
        <p:spPr/>
        <p:txBody>
          <a:bodyPr/>
          <a:lstStyle/>
          <a:p>
            <a:fld id="{1D93BD3E-1E9A-4970-A6F7-E7AC52762E0C}" type="slidenum">
              <a:rPr lang="en-US" smtClean="0"/>
              <a:pPr/>
              <a:t>16</a:t>
            </a:fld>
            <a:endParaRPr lang="en-US"/>
          </a:p>
        </p:txBody>
      </p:sp>
      <p:pic>
        <p:nvPicPr>
          <p:cNvPr id="5" name="Picture 4">
            <a:extLst>
              <a:ext uri="{FF2B5EF4-FFF2-40B4-BE49-F238E27FC236}">
                <a16:creationId xmlns:a16="http://schemas.microsoft.com/office/drawing/2014/main" id="{5FFAE2B8-17BB-8AEF-00B7-584DC624E8AB}"/>
              </a:ext>
            </a:extLst>
          </p:cNvPr>
          <p:cNvPicPr>
            <a:picLocks noChangeAspect="1"/>
          </p:cNvPicPr>
          <p:nvPr/>
        </p:nvPicPr>
        <p:blipFill>
          <a:blip r:embed="rId4"/>
          <a:stretch>
            <a:fillRect/>
          </a:stretch>
        </p:blipFill>
        <p:spPr>
          <a:xfrm>
            <a:off x="4100358" y="3515844"/>
            <a:ext cx="4286250" cy="781050"/>
          </a:xfrm>
          <a:prstGeom prst="rect">
            <a:avLst/>
          </a:prstGeom>
        </p:spPr>
      </p:pic>
      <p:pic>
        <p:nvPicPr>
          <p:cNvPr id="6" name="Picture 5">
            <a:extLst>
              <a:ext uri="{FF2B5EF4-FFF2-40B4-BE49-F238E27FC236}">
                <a16:creationId xmlns:a16="http://schemas.microsoft.com/office/drawing/2014/main" id="{9A111F80-B566-A84D-0FCF-025A5693DE59}"/>
              </a:ext>
            </a:extLst>
          </p:cNvPr>
          <p:cNvPicPr>
            <a:picLocks noChangeAspect="1"/>
          </p:cNvPicPr>
          <p:nvPr/>
        </p:nvPicPr>
        <p:blipFill>
          <a:blip r:embed="rId5"/>
          <a:stretch>
            <a:fillRect/>
          </a:stretch>
        </p:blipFill>
        <p:spPr>
          <a:xfrm>
            <a:off x="6647067" y="5449420"/>
            <a:ext cx="1552575" cy="781050"/>
          </a:xfrm>
          <a:prstGeom prst="rect">
            <a:avLst/>
          </a:prstGeom>
        </p:spPr>
      </p:pic>
      <p:sp>
        <p:nvSpPr>
          <p:cNvPr id="8" name="Rectangle 7">
            <a:extLst>
              <a:ext uri="{FF2B5EF4-FFF2-40B4-BE49-F238E27FC236}">
                <a16:creationId xmlns:a16="http://schemas.microsoft.com/office/drawing/2014/main" id="{260FDCE7-6209-8B2F-F14D-0CA4B99AF7C6}"/>
              </a:ext>
            </a:extLst>
          </p:cNvPr>
          <p:cNvSpPr/>
          <p:nvPr/>
        </p:nvSpPr>
        <p:spPr>
          <a:xfrm>
            <a:off x="5175239" y="3806680"/>
            <a:ext cx="2786339"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10 </a:t>
            </a:r>
            <a:r>
              <a:rPr lang="en-US" sz="2400" b="0" cap="none" spc="0" dirty="0" err="1">
                <a:ln w="0"/>
                <a:solidFill>
                  <a:schemeClr val="tx1"/>
                </a:solidFill>
                <a:effectLst>
                  <a:outerShdw blurRad="38100" dist="19050" dir="2700000" algn="tl" rotWithShape="0">
                    <a:schemeClr val="dk1">
                      <a:alpha val="40000"/>
                    </a:schemeClr>
                  </a:outerShdw>
                </a:effectLst>
              </a:rPr>
              <a:t>OpDays</a:t>
            </a:r>
            <a:r>
              <a:rPr lang="en-US" sz="2400" b="0" cap="none" spc="0" dirty="0">
                <a:ln w="0"/>
                <a:solidFill>
                  <a:schemeClr val="tx1"/>
                </a:solidFill>
                <a:effectLst>
                  <a:outerShdw blurRad="38100" dist="19050" dir="2700000" algn="tl" rotWithShape="0">
                    <a:schemeClr val="dk1">
                      <a:alpha val="40000"/>
                    </a:schemeClr>
                  </a:outerShdw>
                </a:effectLst>
              </a:rPr>
              <a:t> Scored</a:t>
            </a:r>
          </a:p>
        </p:txBody>
      </p:sp>
    </p:spTree>
    <p:extLst>
      <p:ext uri="{BB962C8B-B14F-4D97-AF65-F5344CB8AC3E}">
        <p14:creationId xmlns:p14="http://schemas.microsoft.com/office/powerpoint/2010/main" val="1806221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4DB268F-57EF-D5F3-4C06-FF1106E59A1E}"/>
              </a:ext>
            </a:extLst>
          </p:cNvPr>
          <p:cNvCxnSpPr>
            <a:cxnSpLocks/>
          </p:cNvCxnSpPr>
          <p:nvPr/>
        </p:nvCxnSpPr>
        <p:spPr>
          <a:xfrm>
            <a:off x="7828513" y="1130528"/>
            <a:ext cx="25868" cy="29740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2934A-26A9-BE81-294F-7959E8CC0F88}"/>
              </a:ext>
            </a:extLst>
          </p:cNvPr>
          <p:cNvCxnSpPr>
            <a:cxnSpLocks/>
          </p:cNvCxnSpPr>
          <p:nvPr/>
        </p:nvCxnSpPr>
        <p:spPr>
          <a:xfrm>
            <a:off x="5822442" y="1226820"/>
            <a:ext cx="4885" cy="17401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Callout: Up Arrow 48">
            <a:extLst>
              <a:ext uri="{FF2B5EF4-FFF2-40B4-BE49-F238E27FC236}">
                <a16:creationId xmlns:a16="http://schemas.microsoft.com/office/drawing/2014/main" id="{C4CFD68A-8338-20FF-1D15-DA6E7E0B42DC}"/>
              </a:ext>
            </a:extLst>
          </p:cNvPr>
          <p:cNvSpPr/>
          <p:nvPr/>
        </p:nvSpPr>
        <p:spPr>
          <a:xfrm>
            <a:off x="7860496" y="3098440"/>
            <a:ext cx="1118477" cy="992570"/>
          </a:xfrm>
          <a:prstGeom prst="upArrowCallout">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llout: Up Arrow 45">
            <a:extLst>
              <a:ext uri="{FF2B5EF4-FFF2-40B4-BE49-F238E27FC236}">
                <a16:creationId xmlns:a16="http://schemas.microsoft.com/office/drawing/2014/main" id="{258F6389-5056-30A5-20DD-6E03B20A6426}"/>
              </a:ext>
            </a:extLst>
          </p:cNvPr>
          <p:cNvSpPr/>
          <p:nvPr/>
        </p:nvSpPr>
        <p:spPr>
          <a:xfrm>
            <a:off x="4139825" y="3098440"/>
            <a:ext cx="3688688" cy="992570"/>
          </a:xfrm>
          <a:prstGeom prst="upArrowCallout">
            <a:avLst/>
          </a:prstGeom>
          <a:solidFill>
            <a:schemeClr val="accent5">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llout: Up Arrow 44">
            <a:extLst>
              <a:ext uri="{FF2B5EF4-FFF2-40B4-BE49-F238E27FC236}">
                <a16:creationId xmlns:a16="http://schemas.microsoft.com/office/drawing/2014/main" id="{A8B296CF-89BF-A21C-30E4-3C25A415F79B}"/>
              </a:ext>
            </a:extLst>
          </p:cNvPr>
          <p:cNvSpPr/>
          <p:nvPr/>
        </p:nvSpPr>
        <p:spPr>
          <a:xfrm>
            <a:off x="1087260" y="3099348"/>
            <a:ext cx="3064045" cy="992570"/>
          </a:xfrm>
          <a:prstGeom prst="upArrowCallout">
            <a:avLst/>
          </a:prstGeom>
          <a:solidFill>
            <a:schemeClr val="accent6">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EC99DA3-0E15-3E33-06DE-669A0E837A28}"/>
              </a:ext>
            </a:extLst>
          </p:cNvPr>
          <p:cNvCxnSpPr>
            <a:cxnSpLocks/>
          </p:cNvCxnSpPr>
          <p:nvPr/>
        </p:nvCxnSpPr>
        <p:spPr>
          <a:xfrm flipH="1">
            <a:off x="4157581" y="1226820"/>
            <a:ext cx="6729" cy="2219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CFAA3BE-1DF0-B1BA-D3A8-151B1601CC6A}"/>
              </a:ext>
            </a:extLst>
          </p:cNvPr>
          <p:cNvCxnSpPr>
            <a:cxnSpLocks/>
          </p:cNvCxnSpPr>
          <p:nvPr/>
        </p:nvCxnSpPr>
        <p:spPr>
          <a:xfrm flipH="1">
            <a:off x="2592155" y="1226820"/>
            <a:ext cx="28969" cy="16263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BA8E16-40F8-6DE7-3654-1F5652E27357}"/>
              </a:ext>
            </a:extLst>
          </p:cNvPr>
          <p:cNvCxnSpPr>
            <a:cxnSpLocks/>
          </p:cNvCxnSpPr>
          <p:nvPr/>
        </p:nvCxnSpPr>
        <p:spPr>
          <a:xfrm flipH="1">
            <a:off x="1087261" y="1226820"/>
            <a:ext cx="34798" cy="28487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A97032A-B3FD-6C23-37C5-0CBE23E63CB1}"/>
              </a:ext>
            </a:extLst>
          </p:cNvPr>
          <p:cNvSpPr txBox="1">
            <a:spLocks/>
          </p:cNvSpPr>
          <p:nvPr/>
        </p:nvSpPr>
        <p:spPr>
          <a:xfrm>
            <a:off x="395202" y="233765"/>
            <a:ext cx="8487633"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dirty="0"/>
              <a:t>RTC+B Market Submissions -</a:t>
            </a:r>
            <a:r>
              <a:rPr lang="en-US" sz="1600" dirty="0"/>
              <a:t> </a:t>
            </a:r>
            <a:r>
              <a:rPr lang="en-US" dirty="0"/>
              <a:t>Systems configurations</a:t>
            </a:r>
          </a:p>
        </p:txBody>
      </p:sp>
      <p:sp>
        <p:nvSpPr>
          <p:cNvPr id="13" name="Rectangle 12">
            <a:extLst>
              <a:ext uri="{FF2B5EF4-FFF2-40B4-BE49-F238E27FC236}">
                <a16:creationId xmlns:a16="http://schemas.microsoft.com/office/drawing/2014/main" id="{692D907A-7C61-779A-5A91-6DB38D796CC0}"/>
              </a:ext>
            </a:extLst>
          </p:cNvPr>
          <p:cNvSpPr/>
          <p:nvPr/>
        </p:nvSpPr>
        <p:spPr>
          <a:xfrm>
            <a:off x="2618441" y="2125535"/>
            <a:ext cx="1561656" cy="91440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RTC QSE </a:t>
            </a:r>
          </a:p>
          <a:p>
            <a:pPr algn="ctr"/>
            <a:r>
              <a:rPr lang="en-US" sz="1100" b="1">
                <a:solidFill>
                  <a:schemeClr val="tx1"/>
                </a:solidFill>
              </a:rPr>
              <a:t>Submission Testing</a:t>
            </a:r>
          </a:p>
        </p:txBody>
      </p:sp>
      <p:sp>
        <p:nvSpPr>
          <p:cNvPr id="14" name="Rectangle 13">
            <a:extLst>
              <a:ext uri="{FF2B5EF4-FFF2-40B4-BE49-F238E27FC236}">
                <a16:creationId xmlns:a16="http://schemas.microsoft.com/office/drawing/2014/main" id="{2A7C9F43-D1CD-5F82-6143-0F5ED6118E96}"/>
              </a:ext>
            </a:extLst>
          </p:cNvPr>
          <p:cNvSpPr/>
          <p:nvPr/>
        </p:nvSpPr>
        <p:spPr>
          <a:xfrm>
            <a:off x="4164625" y="2125535"/>
            <a:ext cx="1657817"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Open-loop </a:t>
            </a:r>
          </a:p>
          <a:p>
            <a:pPr algn="ctr"/>
            <a:r>
              <a:rPr lang="en-US" sz="1050" b="1">
                <a:solidFill>
                  <a:schemeClr val="tx1"/>
                </a:solidFill>
              </a:rPr>
              <a:t>RTC SCED</a:t>
            </a:r>
          </a:p>
        </p:txBody>
      </p:sp>
      <p:sp>
        <p:nvSpPr>
          <p:cNvPr id="15" name="Rectangle 14">
            <a:extLst>
              <a:ext uri="{FF2B5EF4-FFF2-40B4-BE49-F238E27FC236}">
                <a16:creationId xmlns:a16="http://schemas.microsoft.com/office/drawing/2014/main" id="{44026E3E-4BBC-2CDE-660F-6E7C39CFCED7}"/>
              </a:ext>
            </a:extLst>
          </p:cNvPr>
          <p:cNvSpPr/>
          <p:nvPr/>
        </p:nvSpPr>
        <p:spPr>
          <a:xfrm>
            <a:off x="5822443" y="2126590"/>
            <a:ext cx="2006070" cy="910365"/>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Ongoing Open-Loop</a:t>
            </a:r>
          </a:p>
          <a:p>
            <a:pPr algn="ctr"/>
            <a:r>
              <a:rPr lang="en-US" sz="1050" b="1">
                <a:solidFill>
                  <a:schemeClr val="tx1"/>
                </a:solidFill>
              </a:rPr>
              <a:t>&amp; Periodic Closed-loop SCED/LFC</a:t>
            </a:r>
          </a:p>
        </p:txBody>
      </p:sp>
      <p:sp>
        <p:nvSpPr>
          <p:cNvPr id="23" name="Rectangle 22">
            <a:extLst>
              <a:ext uri="{FF2B5EF4-FFF2-40B4-BE49-F238E27FC236}">
                <a16:creationId xmlns:a16="http://schemas.microsoft.com/office/drawing/2014/main" id="{0B04C06B-C52B-F389-AC5E-A225AA27F943}"/>
              </a:ext>
            </a:extLst>
          </p:cNvPr>
          <p:cNvSpPr/>
          <p:nvPr/>
        </p:nvSpPr>
        <p:spPr>
          <a:xfrm>
            <a:off x="2619727" y="1556611"/>
            <a:ext cx="789194"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3362585" y="1556611"/>
            <a:ext cx="817512"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4151305" y="1556611"/>
            <a:ext cx="845119"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4971533" y="1565280"/>
            <a:ext cx="796539"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5748506" y="1565280"/>
            <a:ext cx="758718"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6486711" y="1565280"/>
            <a:ext cx="603818"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7068495" y="1565280"/>
            <a:ext cx="717282"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7785777" y="1565280"/>
            <a:ext cx="1091523"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Dec 2025</a:t>
            </a:r>
          </a:p>
        </p:txBody>
      </p:sp>
      <p:sp>
        <p:nvSpPr>
          <p:cNvPr id="10" name="TextBox 9">
            <a:extLst>
              <a:ext uri="{FF2B5EF4-FFF2-40B4-BE49-F238E27FC236}">
                <a16:creationId xmlns:a16="http://schemas.microsoft.com/office/drawing/2014/main" id="{830519A9-0C02-DC6F-1AA2-E48EFB265269}"/>
              </a:ext>
            </a:extLst>
          </p:cNvPr>
          <p:cNvSpPr txBox="1"/>
          <p:nvPr/>
        </p:nvSpPr>
        <p:spPr>
          <a:xfrm>
            <a:off x="1062586" y="1123202"/>
            <a:ext cx="952500" cy="461665"/>
          </a:xfrm>
          <a:prstGeom prst="rect">
            <a:avLst/>
          </a:prstGeom>
          <a:noFill/>
        </p:spPr>
        <p:txBody>
          <a:bodyPr wrap="square" rtlCol="0">
            <a:spAutoFit/>
          </a:bodyPr>
          <a:lstStyle/>
          <a:p>
            <a:r>
              <a:rPr lang="en-US" sz="1200"/>
              <a:t>Start </a:t>
            </a:r>
          </a:p>
          <a:p>
            <a:r>
              <a:rPr lang="en-US" sz="1200"/>
              <a:t>03/2025</a:t>
            </a:r>
          </a:p>
        </p:txBody>
      </p:sp>
      <p:sp>
        <p:nvSpPr>
          <p:cNvPr id="38" name="TextBox 37">
            <a:extLst>
              <a:ext uri="{FF2B5EF4-FFF2-40B4-BE49-F238E27FC236}">
                <a16:creationId xmlns:a16="http://schemas.microsoft.com/office/drawing/2014/main" id="{F168978B-C93E-362D-C8FE-5A79048E3FD1}"/>
              </a:ext>
            </a:extLst>
          </p:cNvPr>
          <p:cNvSpPr txBox="1"/>
          <p:nvPr/>
        </p:nvSpPr>
        <p:spPr>
          <a:xfrm>
            <a:off x="2550642" y="1130528"/>
            <a:ext cx="952500" cy="461665"/>
          </a:xfrm>
          <a:prstGeom prst="rect">
            <a:avLst/>
          </a:prstGeom>
          <a:noFill/>
        </p:spPr>
        <p:txBody>
          <a:bodyPr wrap="square" rtlCol="0">
            <a:spAutoFit/>
          </a:bodyPr>
          <a:lstStyle/>
          <a:p>
            <a:r>
              <a:rPr lang="en-US" sz="1200"/>
              <a:t>Start </a:t>
            </a:r>
          </a:p>
          <a:p>
            <a:r>
              <a:rPr lang="en-US" sz="1200"/>
              <a:t>05/2025</a:t>
            </a:r>
          </a:p>
        </p:txBody>
      </p:sp>
      <p:sp>
        <p:nvSpPr>
          <p:cNvPr id="40" name="TextBox 39">
            <a:extLst>
              <a:ext uri="{FF2B5EF4-FFF2-40B4-BE49-F238E27FC236}">
                <a16:creationId xmlns:a16="http://schemas.microsoft.com/office/drawing/2014/main" id="{8F84B4E5-3DF5-E3A3-87C1-CC46E09B68AC}"/>
              </a:ext>
            </a:extLst>
          </p:cNvPr>
          <p:cNvSpPr txBox="1"/>
          <p:nvPr/>
        </p:nvSpPr>
        <p:spPr>
          <a:xfrm>
            <a:off x="5801810" y="1125970"/>
            <a:ext cx="952500" cy="461665"/>
          </a:xfrm>
          <a:prstGeom prst="rect">
            <a:avLst/>
          </a:prstGeom>
          <a:noFill/>
        </p:spPr>
        <p:txBody>
          <a:bodyPr wrap="square" rtlCol="0">
            <a:spAutoFit/>
          </a:bodyPr>
          <a:lstStyle/>
          <a:p>
            <a:r>
              <a:rPr lang="en-US" sz="1200"/>
              <a:t>Start </a:t>
            </a:r>
          </a:p>
          <a:p>
            <a:r>
              <a:rPr lang="en-US" sz="1200"/>
              <a:t>09/2025</a:t>
            </a:r>
          </a:p>
        </p:txBody>
      </p:sp>
      <p:sp>
        <p:nvSpPr>
          <p:cNvPr id="41" name="TextBox 40">
            <a:extLst>
              <a:ext uri="{FF2B5EF4-FFF2-40B4-BE49-F238E27FC236}">
                <a16:creationId xmlns:a16="http://schemas.microsoft.com/office/drawing/2014/main" id="{7AAB836F-23AE-B9EC-777B-494ED303ACD7}"/>
              </a:ext>
            </a:extLst>
          </p:cNvPr>
          <p:cNvSpPr txBox="1"/>
          <p:nvPr/>
        </p:nvSpPr>
        <p:spPr>
          <a:xfrm>
            <a:off x="7867389" y="1087620"/>
            <a:ext cx="952500" cy="461665"/>
          </a:xfrm>
          <a:prstGeom prst="rect">
            <a:avLst/>
          </a:prstGeom>
          <a:noFill/>
        </p:spPr>
        <p:txBody>
          <a:bodyPr wrap="square" rtlCol="0">
            <a:spAutoFit/>
          </a:bodyPr>
          <a:lstStyle/>
          <a:p>
            <a:r>
              <a:rPr lang="en-US" sz="1200"/>
              <a:t>Go-Live</a:t>
            </a:r>
          </a:p>
          <a:p>
            <a:r>
              <a:rPr lang="en-US" sz="1200"/>
              <a:t>12/5/25*</a:t>
            </a:r>
          </a:p>
        </p:txBody>
      </p:sp>
      <p:sp>
        <p:nvSpPr>
          <p:cNvPr id="2" name="Rectangle 1">
            <a:extLst>
              <a:ext uri="{FF2B5EF4-FFF2-40B4-BE49-F238E27FC236}">
                <a16:creationId xmlns:a16="http://schemas.microsoft.com/office/drawing/2014/main" id="{728063DA-CBE7-2F20-B567-C6BEDD268778}"/>
              </a:ext>
            </a:extLst>
          </p:cNvPr>
          <p:cNvSpPr/>
          <p:nvPr/>
        </p:nvSpPr>
        <p:spPr>
          <a:xfrm>
            <a:off x="1830924" y="1549285"/>
            <a:ext cx="787517"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Apr 2025</a:t>
            </a:r>
          </a:p>
        </p:txBody>
      </p:sp>
      <p:sp>
        <p:nvSpPr>
          <p:cNvPr id="3" name="Rectangle 2">
            <a:extLst>
              <a:ext uri="{FF2B5EF4-FFF2-40B4-BE49-F238E27FC236}">
                <a16:creationId xmlns:a16="http://schemas.microsoft.com/office/drawing/2014/main" id="{66657172-2A8A-1133-136D-39B6F9AA4A3D}"/>
              </a:ext>
            </a:extLst>
          </p:cNvPr>
          <p:cNvSpPr/>
          <p:nvPr/>
        </p:nvSpPr>
        <p:spPr>
          <a:xfrm>
            <a:off x="1120708" y="1549285"/>
            <a:ext cx="779557"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Mar 2025</a:t>
            </a:r>
          </a:p>
        </p:txBody>
      </p:sp>
      <p:sp>
        <p:nvSpPr>
          <p:cNvPr id="6" name="Rectangle 5">
            <a:extLst>
              <a:ext uri="{FF2B5EF4-FFF2-40B4-BE49-F238E27FC236}">
                <a16:creationId xmlns:a16="http://schemas.microsoft.com/office/drawing/2014/main" id="{C10A4BE0-7FC2-429B-C93E-DF976D694308}"/>
              </a:ext>
            </a:extLst>
          </p:cNvPr>
          <p:cNvSpPr/>
          <p:nvPr/>
        </p:nvSpPr>
        <p:spPr>
          <a:xfrm>
            <a:off x="219637" y="1549285"/>
            <a:ext cx="892831"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Feb 2025</a:t>
            </a:r>
          </a:p>
        </p:txBody>
      </p:sp>
      <p:sp>
        <p:nvSpPr>
          <p:cNvPr id="12" name="Rectangle 11">
            <a:extLst>
              <a:ext uri="{FF2B5EF4-FFF2-40B4-BE49-F238E27FC236}">
                <a16:creationId xmlns:a16="http://schemas.microsoft.com/office/drawing/2014/main" id="{E021F118-260E-F037-9CFA-D81A17929FA6}"/>
              </a:ext>
            </a:extLst>
          </p:cNvPr>
          <p:cNvSpPr/>
          <p:nvPr/>
        </p:nvSpPr>
        <p:spPr>
          <a:xfrm>
            <a:off x="1120708" y="2125535"/>
            <a:ext cx="1477658" cy="914400"/>
          </a:xfrm>
          <a:prstGeom prst="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Optional: RTC QSE/Vendor Developer</a:t>
            </a:r>
          </a:p>
          <a:p>
            <a:pPr algn="ctr"/>
            <a:r>
              <a:rPr lang="en-US" sz="1100" b="1">
                <a:solidFill>
                  <a:schemeClr val="tx1"/>
                </a:solidFill>
              </a:rPr>
              <a:t>Submission Testing</a:t>
            </a:r>
          </a:p>
        </p:txBody>
      </p:sp>
      <p:sp>
        <p:nvSpPr>
          <p:cNvPr id="20" name="TextBox 19">
            <a:extLst>
              <a:ext uri="{FF2B5EF4-FFF2-40B4-BE49-F238E27FC236}">
                <a16:creationId xmlns:a16="http://schemas.microsoft.com/office/drawing/2014/main" id="{DE2B9A18-6378-834C-6B94-1AE875932493}"/>
              </a:ext>
            </a:extLst>
          </p:cNvPr>
          <p:cNvSpPr txBox="1"/>
          <p:nvPr/>
        </p:nvSpPr>
        <p:spPr>
          <a:xfrm>
            <a:off x="4146554" y="1089298"/>
            <a:ext cx="952500" cy="461665"/>
          </a:xfrm>
          <a:prstGeom prst="rect">
            <a:avLst/>
          </a:prstGeom>
          <a:noFill/>
        </p:spPr>
        <p:txBody>
          <a:bodyPr wrap="square" rtlCol="0">
            <a:spAutoFit/>
          </a:bodyPr>
          <a:lstStyle/>
          <a:p>
            <a:r>
              <a:rPr lang="en-US" sz="1200"/>
              <a:t>Start </a:t>
            </a:r>
          </a:p>
          <a:p>
            <a:r>
              <a:rPr lang="en-US" sz="1200"/>
              <a:t>07/2025</a:t>
            </a:r>
          </a:p>
        </p:txBody>
      </p:sp>
      <p:sp>
        <p:nvSpPr>
          <p:cNvPr id="21" name="Rectangle 20">
            <a:extLst>
              <a:ext uri="{FF2B5EF4-FFF2-40B4-BE49-F238E27FC236}">
                <a16:creationId xmlns:a16="http://schemas.microsoft.com/office/drawing/2014/main" id="{A5AA021C-15FE-AF84-3DE5-A4D44D5E07E3}"/>
              </a:ext>
            </a:extLst>
          </p:cNvPr>
          <p:cNvSpPr/>
          <p:nvPr/>
        </p:nvSpPr>
        <p:spPr>
          <a:xfrm>
            <a:off x="788864" y="3320558"/>
            <a:ext cx="3616796"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Certificate</a:t>
            </a:r>
            <a:r>
              <a:rPr lang="en-US" sz="1100">
                <a:solidFill>
                  <a:schemeClr val="tx1"/>
                </a:solidFill>
              </a:rPr>
              <a:t>: Current MOTE</a:t>
            </a:r>
          </a:p>
          <a:p>
            <a:pPr algn="ctr"/>
            <a:r>
              <a:rPr lang="en-US" sz="1100" b="1">
                <a:solidFill>
                  <a:schemeClr val="tx1"/>
                </a:solidFill>
              </a:rPr>
              <a:t>Env</a:t>
            </a:r>
            <a:r>
              <a:rPr lang="en-US" sz="1100">
                <a:solidFill>
                  <a:schemeClr val="tx1"/>
                </a:solidFill>
              </a:rPr>
              <a:t>: ERCOT RTC Market Trial</a:t>
            </a:r>
          </a:p>
          <a:p>
            <a:pPr algn="ctr"/>
            <a:r>
              <a:rPr lang="en-US" sz="1100" b="1">
                <a:solidFill>
                  <a:schemeClr val="tx1"/>
                </a:solidFill>
              </a:rPr>
              <a:t>URL</a:t>
            </a:r>
            <a:r>
              <a:rPr lang="en-US" sz="1100">
                <a:solidFill>
                  <a:schemeClr val="tx1"/>
                </a:solidFill>
              </a:rPr>
              <a:t>: RTC MIS MOTE URL</a:t>
            </a:r>
          </a:p>
        </p:txBody>
      </p:sp>
      <p:sp>
        <p:nvSpPr>
          <p:cNvPr id="22" name="Rectangle 21">
            <a:extLst>
              <a:ext uri="{FF2B5EF4-FFF2-40B4-BE49-F238E27FC236}">
                <a16:creationId xmlns:a16="http://schemas.microsoft.com/office/drawing/2014/main" id="{D63E1150-A6CE-E8EF-27D9-A13A443730CF}"/>
              </a:ext>
            </a:extLst>
          </p:cNvPr>
          <p:cNvSpPr/>
          <p:nvPr/>
        </p:nvSpPr>
        <p:spPr>
          <a:xfrm>
            <a:off x="3571372" y="3320558"/>
            <a:ext cx="439638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Certificate</a:t>
            </a:r>
            <a:r>
              <a:rPr lang="en-US" sz="1100">
                <a:solidFill>
                  <a:schemeClr val="tx1"/>
                </a:solidFill>
              </a:rPr>
              <a:t>: Current Production</a:t>
            </a:r>
          </a:p>
          <a:p>
            <a:pPr algn="ctr"/>
            <a:r>
              <a:rPr lang="en-US" sz="1100" b="1">
                <a:solidFill>
                  <a:schemeClr val="tx1"/>
                </a:solidFill>
              </a:rPr>
              <a:t>Env</a:t>
            </a:r>
            <a:r>
              <a:rPr lang="en-US" sz="1100">
                <a:solidFill>
                  <a:schemeClr val="tx1"/>
                </a:solidFill>
              </a:rPr>
              <a:t>: ERCOT RTC Market Trial</a:t>
            </a:r>
          </a:p>
          <a:p>
            <a:pPr algn="ctr"/>
            <a:r>
              <a:rPr lang="en-US" sz="1100" b="1">
                <a:solidFill>
                  <a:schemeClr val="tx1"/>
                </a:solidFill>
              </a:rPr>
              <a:t>URL</a:t>
            </a:r>
            <a:r>
              <a:rPr lang="en-US" sz="1100">
                <a:solidFill>
                  <a:schemeClr val="tx1"/>
                </a:solidFill>
              </a:rPr>
              <a:t>: RTC MIS Market Trial</a:t>
            </a:r>
          </a:p>
        </p:txBody>
      </p:sp>
      <p:sp>
        <p:nvSpPr>
          <p:cNvPr id="31" name="Rectangle 30">
            <a:extLst>
              <a:ext uri="{FF2B5EF4-FFF2-40B4-BE49-F238E27FC236}">
                <a16:creationId xmlns:a16="http://schemas.microsoft.com/office/drawing/2014/main" id="{A646BEF0-EAEE-C3E7-2D0D-8118E0E63277}"/>
              </a:ext>
            </a:extLst>
          </p:cNvPr>
          <p:cNvSpPr/>
          <p:nvPr/>
        </p:nvSpPr>
        <p:spPr>
          <a:xfrm>
            <a:off x="7805168" y="3320558"/>
            <a:ext cx="1167301"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Cert</a:t>
            </a:r>
            <a:r>
              <a:rPr lang="en-US" sz="1050">
                <a:solidFill>
                  <a:schemeClr val="tx1"/>
                </a:solidFill>
              </a:rPr>
              <a:t>: Production</a:t>
            </a:r>
          </a:p>
          <a:p>
            <a:pPr algn="ctr"/>
            <a:r>
              <a:rPr lang="en-US" sz="1050" b="1">
                <a:solidFill>
                  <a:schemeClr val="tx1"/>
                </a:solidFill>
              </a:rPr>
              <a:t>Env</a:t>
            </a:r>
            <a:r>
              <a:rPr lang="en-US" sz="1050">
                <a:solidFill>
                  <a:schemeClr val="tx1"/>
                </a:solidFill>
              </a:rPr>
              <a:t>: Prod</a:t>
            </a:r>
          </a:p>
          <a:p>
            <a:pPr algn="ctr"/>
            <a:r>
              <a:rPr lang="en-US" sz="1050" b="1">
                <a:solidFill>
                  <a:schemeClr val="tx1"/>
                </a:solidFill>
              </a:rPr>
              <a:t>URL</a:t>
            </a:r>
            <a:r>
              <a:rPr lang="en-US" sz="1050">
                <a:solidFill>
                  <a:schemeClr val="tx1"/>
                </a:solidFill>
              </a:rPr>
              <a:t>: MIS Prod</a:t>
            </a:r>
          </a:p>
        </p:txBody>
      </p:sp>
      <p:sp>
        <p:nvSpPr>
          <p:cNvPr id="59" name="TextBox 58">
            <a:extLst>
              <a:ext uri="{FF2B5EF4-FFF2-40B4-BE49-F238E27FC236}">
                <a16:creationId xmlns:a16="http://schemas.microsoft.com/office/drawing/2014/main" id="{3111D675-D684-D8CB-2FC9-424D6C033CC7}"/>
              </a:ext>
            </a:extLst>
          </p:cNvPr>
          <p:cNvSpPr txBox="1"/>
          <p:nvPr/>
        </p:nvSpPr>
        <p:spPr>
          <a:xfrm>
            <a:off x="395202" y="4350754"/>
            <a:ext cx="8241947" cy="1754326"/>
          </a:xfrm>
          <a:prstGeom prst="rect">
            <a:avLst/>
          </a:prstGeom>
          <a:noFill/>
        </p:spPr>
        <p:txBody>
          <a:bodyPr wrap="square" rtlCol="0">
            <a:spAutoFit/>
          </a:bodyPr>
          <a:lstStyle/>
          <a:p>
            <a:pPr marL="285750" indent="-285750">
              <a:buFont typeface="Arial" panose="020B0604020202020204" pitchFamily="34" charset="0"/>
              <a:buChar char="•"/>
            </a:pPr>
            <a:r>
              <a:rPr lang="en-US" sz="1200" dirty="0"/>
              <a:t>QSE/Vendor developer can use MOTE certificates &amp; RTC MIS MOTE API URL to test the submissions until end of submission testing phase (end of June) as needed. </a:t>
            </a:r>
            <a:r>
              <a:rPr lang="en-US" sz="1200" i="1" dirty="0"/>
              <a:t>At the start of the Open Loop testing, RTC MOTE MIS URLs will be disabled.</a:t>
            </a:r>
          </a:p>
          <a:p>
            <a:r>
              <a:rPr lang="en-US" sz="1200" b="1" u="sng" dirty="0"/>
              <a:t> </a:t>
            </a:r>
          </a:p>
          <a:p>
            <a:pPr marL="285750" indent="-285750">
              <a:buFont typeface="Arial" panose="020B0604020202020204" pitchFamily="34" charset="0"/>
              <a:buChar char="•"/>
            </a:pPr>
            <a:r>
              <a:rPr lang="en-US" sz="1200" b="1" u="sng" dirty="0"/>
              <a:t>URL links:</a:t>
            </a:r>
            <a:r>
              <a:rPr lang="en-US" sz="1200" b="1" dirty="0"/>
              <a:t> </a:t>
            </a:r>
            <a:r>
              <a:rPr lang="en-US" sz="1200" dirty="0"/>
              <a:t>RTC MOTE and Market Trial URL links to be used for MMSUI, OSUI and API submissions. Actual links are provided in next slide.</a:t>
            </a:r>
          </a:p>
          <a:p>
            <a:endParaRPr lang="en-US" sz="1200" dirty="0"/>
          </a:p>
          <a:p>
            <a:pPr marL="285750" indent="-285750">
              <a:buFont typeface="Arial" panose="020B0604020202020204" pitchFamily="34" charset="0"/>
              <a:buChar char="•"/>
            </a:pPr>
            <a:r>
              <a:rPr lang="en-US" sz="1200" dirty="0"/>
              <a:t>For notifications/responses to MPs from RTC Market Trials environment, MP will need to provide the listener URL to ERCOT</a:t>
            </a:r>
          </a:p>
        </p:txBody>
      </p:sp>
      <p:sp>
        <p:nvSpPr>
          <p:cNvPr id="5" name="Arrow: Down 4">
            <a:extLst>
              <a:ext uri="{FF2B5EF4-FFF2-40B4-BE49-F238E27FC236}">
                <a16:creationId xmlns:a16="http://schemas.microsoft.com/office/drawing/2014/main" id="{01DA1443-B804-8C42-A6C3-98FF64923F8E}"/>
              </a:ext>
            </a:extLst>
          </p:cNvPr>
          <p:cNvSpPr/>
          <p:nvPr/>
        </p:nvSpPr>
        <p:spPr>
          <a:xfrm rot="10800000">
            <a:off x="5708794" y="4075575"/>
            <a:ext cx="550749" cy="126140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D63F9516-6395-5ABA-2C70-08AAE2A8F712}"/>
              </a:ext>
            </a:extLst>
          </p:cNvPr>
          <p:cNvSpPr/>
          <p:nvPr/>
        </p:nvSpPr>
        <p:spPr>
          <a:xfrm>
            <a:off x="1657810" y="3212638"/>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0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551-A04F-2165-E81D-E0D8C2678AE1}"/>
              </a:ext>
            </a:extLst>
          </p:cNvPr>
          <p:cNvSpPr>
            <a:spLocks noGrp="1"/>
          </p:cNvSpPr>
          <p:nvPr>
            <p:ph type="title"/>
          </p:nvPr>
        </p:nvSpPr>
        <p:spPr/>
        <p:txBody>
          <a:bodyPr/>
          <a:lstStyle/>
          <a:p>
            <a:pPr algn="ctr"/>
            <a:r>
              <a:rPr lang="en-US"/>
              <a:t>RTC+B Market Submissions -</a:t>
            </a:r>
            <a:r>
              <a:rPr lang="en-US" sz="2000"/>
              <a:t> </a:t>
            </a:r>
            <a:r>
              <a:rPr lang="en-US"/>
              <a:t>Systems configurations</a:t>
            </a:r>
            <a:br>
              <a:rPr lang="en-US"/>
            </a:br>
            <a:r>
              <a:rPr lang="en-US" sz="2000"/>
              <a:t>(Updated with URLs)</a:t>
            </a:r>
          </a:p>
        </p:txBody>
      </p:sp>
      <p:sp>
        <p:nvSpPr>
          <p:cNvPr id="4" name="Slide Number Placeholder 3">
            <a:extLst>
              <a:ext uri="{FF2B5EF4-FFF2-40B4-BE49-F238E27FC236}">
                <a16:creationId xmlns:a16="http://schemas.microsoft.com/office/drawing/2014/main" id="{E643A2A5-7F17-7263-7E2B-1CDEC707195E}"/>
              </a:ext>
            </a:extLst>
          </p:cNvPr>
          <p:cNvSpPr>
            <a:spLocks noGrp="1"/>
          </p:cNvSpPr>
          <p:nvPr>
            <p:ph type="sldNum" sz="quarter" idx="4"/>
          </p:nvPr>
        </p:nvSpPr>
        <p:spPr/>
        <p:txBody>
          <a:bodyPr/>
          <a:lstStyle/>
          <a:p>
            <a:fld id="{1D93BD3E-1E9A-4970-A6F7-E7AC52762E0C}" type="slidenum">
              <a:rPr lang="en-US" smtClean="0"/>
              <a:pPr/>
              <a:t>18</a:t>
            </a:fld>
            <a:endParaRPr lang="en-US"/>
          </a:p>
        </p:txBody>
      </p:sp>
      <p:sp>
        <p:nvSpPr>
          <p:cNvPr id="5" name="Content Placeholder 2">
            <a:extLst>
              <a:ext uri="{FF2B5EF4-FFF2-40B4-BE49-F238E27FC236}">
                <a16:creationId xmlns:a16="http://schemas.microsoft.com/office/drawing/2014/main" id="{B3B2D2FC-6B82-231F-FD22-37E96BBFA599}"/>
              </a:ext>
            </a:extLst>
          </p:cNvPr>
          <p:cNvSpPr txBox="1">
            <a:spLocks/>
          </p:cNvSpPr>
          <p:nvPr/>
        </p:nvSpPr>
        <p:spPr>
          <a:xfrm>
            <a:off x="-85060" y="764406"/>
            <a:ext cx="8534400" cy="854015"/>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t>RTC+B Market Trials and Go-live</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graphicFrame>
        <p:nvGraphicFramePr>
          <p:cNvPr id="7" name="Table 6">
            <a:extLst>
              <a:ext uri="{FF2B5EF4-FFF2-40B4-BE49-F238E27FC236}">
                <a16:creationId xmlns:a16="http://schemas.microsoft.com/office/drawing/2014/main" id="{3213A883-B02D-CB28-F0A7-64F42809F0BB}"/>
              </a:ext>
            </a:extLst>
          </p:cNvPr>
          <p:cNvGraphicFramePr>
            <a:graphicFrameLocks noGrp="1"/>
          </p:cNvGraphicFramePr>
          <p:nvPr/>
        </p:nvGraphicFramePr>
        <p:xfrm>
          <a:off x="182033" y="1477823"/>
          <a:ext cx="8657167" cy="3947160"/>
        </p:xfrm>
        <a:graphic>
          <a:graphicData uri="http://schemas.openxmlformats.org/drawingml/2006/table">
            <a:tbl>
              <a:tblPr firstRow="1" bandRow="1">
                <a:tableStyleId>{69012ECD-51FC-41F1-AA8D-1B2483CD663E}</a:tableStyleId>
              </a:tblPr>
              <a:tblGrid>
                <a:gridCol w="1341785">
                  <a:extLst>
                    <a:ext uri="{9D8B030D-6E8A-4147-A177-3AD203B41FA5}">
                      <a16:colId xmlns:a16="http://schemas.microsoft.com/office/drawing/2014/main" val="1201586897"/>
                    </a:ext>
                  </a:extLst>
                </a:gridCol>
                <a:gridCol w="1003927">
                  <a:extLst>
                    <a:ext uri="{9D8B030D-6E8A-4147-A177-3AD203B41FA5}">
                      <a16:colId xmlns:a16="http://schemas.microsoft.com/office/drawing/2014/main" val="4091205400"/>
                    </a:ext>
                  </a:extLst>
                </a:gridCol>
                <a:gridCol w="3224470">
                  <a:extLst>
                    <a:ext uri="{9D8B030D-6E8A-4147-A177-3AD203B41FA5}">
                      <a16:colId xmlns:a16="http://schemas.microsoft.com/office/drawing/2014/main" val="2932045821"/>
                    </a:ext>
                  </a:extLst>
                </a:gridCol>
                <a:gridCol w="3086985">
                  <a:extLst>
                    <a:ext uri="{9D8B030D-6E8A-4147-A177-3AD203B41FA5}">
                      <a16:colId xmlns:a16="http://schemas.microsoft.com/office/drawing/2014/main" val="2830311425"/>
                    </a:ext>
                  </a:extLst>
                </a:gridCol>
              </a:tblGrid>
              <a:tr h="318718">
                <a:tc>
                  <a:txBody>
                    <a:bodyPr/>
                    <a:lstStyle/>
                    <a:p>
                      <a:pPr algn="ctr" fontAlgn="b"/>
                      <a:r>
                        <a:rPr lang="en-US" sz="1100" u="none" strike="noStrike">
                          <a:effectLst/>
                        </a:rPr>
                        <a:t>RTC Phase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Digital Certificate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MMSUI / OSUI URL</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API / WAN URL</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590528"/>
                  </a:ext>
                </a:extLst>
              </a:tr>
              <a:tr h="390345">
                <a:tc>
                  <a:txBody>
                    <a:bodyPr/>
                    <a:lstStyle/>
                    <a:p>
                      <a:pPr algn="ctr" fontAlgn="b"/>
                      <a:r>
                        <a:rPr lang="en-US" sz="1100" u="none" strike="noStrike">
                          <a:effectLst/>
                        </a:rPr>
                        <a:t>Vendor/QSE Submissions Testing</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MOTE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MOTE MIS URLs</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https://testmarkettrials.ercot.com/mmsui/mmsui/displayTradesLanding.action</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endParaRPr lang="en-US" sz="1100" u="none" strike="noStrike" kern="1200">
                        <a:solidFill>
                          <a:schemeClr val="tx1"/>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https://testmarkettrials.ercot.com/osrui/osrui/Summary.action</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100" u="none" strike="noStrike" dirty="0">
                          <a:effectLst/>
                        </a:rPr>
                        <a:t>RTC MOTE API/WAN URL</a:t>
                      </a:r>
                    </a:p>
                    <a:p>
                      <a:pPr marL="0" algn="l" defTabSz="914400" rtl="0" eaLnBrk="1" latinLnBrk="0" hangingPunct="1"/>
                      <a:r>
                        <a:rPr lang="en-US" sz="1100" u="none" strike="noStrike" kern="1200" dirty="0">
                          <a:solidFill>
                            <a:schemeClr val="accent4">
                              <a:lumMod val="75000"/>
                              <a:lumOff val="25000"/>
                            </a:schemeClr>
                          </a:solidFill>
                          <a:effectLst/>
                          <a:latin typeface="+mn-lt"/>
                          <a:ea typeface="+mn-ea"/>
                          <a:cs typeface="+mn-cs"/>
                          <a:hlinkClick r:id="rId4">
                            <a:extLst>
                              <a:ext uri="{A12FA001-AC4F-418D-AE19-62706E023703}">
                                <ahyp:hlinkClr xmlns:ahyp="http://schemas.microsoft.com/office/drawing/2018/hyperlinkcolor" val="tx"/>
                              </a:ext>
                            </a:extLst>
                          </a:hlinkClick>
                        </a:rPr>
                        <a:t>https://testmarkettrialsapi.ercot.com/NodalAPI/EWS/</a:t>
                      </a:r>
                      <a:endParaRPr lang="en-US" sz="1100" u="none" strike="noStrike" kern="1200" dirty="0">
                        <a:solidFill>
                          <a:schemeClr val="accent4">
                            <a:lumMod val="75000"/>
                            <a:lumOff val="25000"/>
                          </a:schemeClr>
                        </a:solidFill>
                        <a:effectLst/>
                        <a:latin typeface="+mn-lt"/>
                        <a:ea typeface="+mn-ea"/>
                        <a:cs typeface="+mn-cs"/>
                      </a:endParaRPr>
                    </a:p>
                    <a:p>
                      <a:pPr marL="0" algn="l" defTabSz="914400" rtl="0" eaLnBrk="1" latinLnBrk="0" hangingPunct="1"/>
                      <a:r>
                        <a:rPr lang="en-US" sz="1100" u="none" strike="noStrike" kern="1200" dirty="0">
                          <a:solidFill>
                            <a:schemeClr val="accent4">
                              <a:lumMod val="75000"/>
                              <a:lumOff val="25000"/>
                            </a:schemeClr>
                          </a:solidFill>
                          <a:effectLst/>
                          <a:latin typeface="+mn-lt"/>
                          <a:ea typeface="+mn-ea"/>
                          <a:cs typeface="+mn-cs"/>
                          <a:hlinkClick r:id="rId5">
                            <a:extLst>
                              <a:ext uri="{A12FA001-AC4F-418D-AE19-62706E023703}">
                                <ahyp:hlinkClr xmlns:ahyp="http://schemas.microsoft.com/office/drawing/2018/hyperlinkcolor" val="tx"/>
                              </a:ext>
                            </a:extLst>
                          </a:hlinkClick>
                        </a:rPr>
                        <a:t>https://testmarkettrialsapi.wan.ercot.com/NodalAPI/EWS/</a:t>
                      </a:r>
                      <a:endParaRPr lang="en-US" sz="1100" u="none" strike="noStrike" kern="1200" dirty="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878641"/>
                  </a:ext>
                </a:extLst>
              </a:tr>
              <a:tr h="390345">
                <a:tc>
                  <a:txBody>
                    <a:bodyPr/>
                    <a:lstStyle/>
                    <a:p>
                      <a:pPr algn="ctr" fontAlgn="b"/>
                      <a:r>
                        <a:rPr lang="en-US" sz="1100" u="none" strike="noStrike">
                          <a:effectLst/>
                        </a:rPr>
                        <a:t>Open Loop and Closed Loop Testing</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Production</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Market Trial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https://markettrials.ercot.com/mmsui/mmsui/displayTradesLanding.action</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endParaRPr lang="en-US" sz="1100" u="none" strike="noStrike" kern="1200">
                        <a:solidFill>
                          <a:schemeClr val="tx1"/>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https://markettrials.ercot.com/osrui/osrui/Summary.action</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Market Trial API/WAN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6">
                            <a:extLst>
                              <a:ext uri="{A12FA001-AC4F-418D-AE19-62706E023703}">
                                <ahyp:hlinkClr xmlns:ahyp="http://schemas.microsoft.com/office/drawing/2018/hyperlinkcolor" val="tx"/>
                              </a:ext>
                            </a:extLst>
                          </a:hlinkClick>
                        </a:rPr>
                        <a:t>https://markettrialsapi.ercot.com/NodalAPI/EWS/</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7">
                            <a:extLst>
                              <a:ext uri="{A12FA001-AC4F-418D-AE19-62706E023703}">
                                <ahyp:hlinkClr xmlns:ahyp="http://schemas.microsoft.com/office/drawing/2018/hyperlinkcolor" val="tx"/>
                              </a:ext>
                            </a:extLst>
                          </a:hlinkClick>
                        </a:rPr>
                        <a:t>https://markettrialsapi.wan.ercot.com/NodalAPI/EWS/</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966834"/>
                  </a:ext>
                </a:extLst>
              </a:tr>
              <a:tr h="390345">
                <a:tc>
                  <a:txBody>
                    <a:bodyPr/>
                    <a:lstStyle/>
                    <a:p>
                      <a:pPr algn="ctr" fontAlgn="b"/>
                      <a:r>
                        <a:rPr lang="en-US" sz="1100" u="none" strike="noStrike">
                          <a:effectLst/>
                        </a:rPr>
                        <a:t>From RTC Go-live onwards</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Production</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effectLst/>
                        </a:rPr>
                        <a:t>Current Prod MIS URL</a:t>
                      </a:r>
                    </a:p>
                    <a:p>
                      <a:pPr marL="0" algn="l" defTabSz="914400" rtl="0" eaLnBrk="1" fontAlgn="b" latinLnBrk="0" hangingPunct="1"/>
                      <a:r>
                        <a:rPr lang="en-US" sz="1100" u="sng" strike="noStrike" kern="1200">
                          <a:solidFill>
                            <a:schemeClr val="accent4">
                              <a:lumMod val="75000"/>
                              <a:lumOff val="25000"/>
                            </a:schemeClr>
                          </a:solidFill>
                          <a:effectLst/>
                          <a:latin typeface="+mn-lt"/>
                          <a:ea typeface="+mn-ea"/>
                          <a:cs typeface="+mn-cs"/>
                        </a:rPr>
                        <a:t>mis.ercot.com/</a:t>
                      </a:r>
                      <a:r>
                        <a:rPr lang="en-US" sz="1100" u="sng" strike="noStrike" kern="1200" err="1">
                          <a:solidFill>
                            <a:schemeClr val="accent4">
                              <a:lumMod val="75000"/>
                              <a:lumOff val="25000"/>
                            </a:schemeClr>
                          </a:solidFill>
                          <a:effectLst/>
                          <a:latin typeface="+mn-lt"/>
                          <a:ea typeface="+mn-ea"/>
                          <a:cs typeface="+mn-cs"/>
                        </a:rPr>
                        <a:t>mmsui</a:t>
                      </a:r>
                      <a:br>
                        <a:rPr lang="en-US" sz="1100" u="sng" strike="noStrike" kern="1200">
                          <a:solidFill>
                            <a:schemeClr val="accent4">
                              <a:lumMod val="75000"/>
                              <a:lumOff val="25000"/>
                            </a:schemeClr>
                          </a:solidFill>
                          <a:effectLst/>
                          <a:latin typeface="+mn-lt"/>
                          <a:ea typeface="+mn-ea"/>
                          <a:cs typeface="+mn-cs"/>
                        </a:rPr>
                      </a:br>
                      <a:r>
                        <a:rPr lang="en-US" sz="1100" u="sng" strike="noStrike" kern="1200">
                          <a:solidFill>
                            <a:schemeClr val="accent4">
                              <a:lumMod val="75000"/>
                              <a:lumOff val="25000"/>
                            </a:schemeClr>
                          </a:solidFill>
                          <a:effectLst/>
                          <a:latin typeface="+mn-lt"/>
                          <a:ea typeface="+mn-ea"/>
                          <a:cs typeface="+mn-cs"/>
                        </a:rPr>
                        <a:t>mis.ercot.com/</a:t>
                      </a:r>
                      <a:r>
                        <a:rPr lang="en-US" sz="1100" u="sng" strike="noStrike" kern="1200" err="1">
                          <a:solidFill>
                            <a:schemeClr val="accent4">
                              <a:lumMod val="75000"/>
                              <a:lumOff val="25000"/>
                            </a:schemeClr>
                          </a:solidFill>
                          <a:effectLst/>
                          <a:latin typeface="+mn-lt"/>
                          <a:ea typeface="+mn-ea"/>
                          <a:cs typeface="+mn-cs"/>
                        </a:rPr>
                        <a:t>osui</a:t>
                      </a:r>
                      <a:endParaRPr lang="en-US" sz="1100" u="sng"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New Production API/WAN URL</a:t>
                      </a:r>
                      <a:endParaRPr lang="en-US" sz="1100" b="0" i="0" u="none" strike="noStrike" dirty="0">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221284"/>
                  </a:ext>
                </a:extLst>
              </a:tr>
            </a:tbl>
          </a:graphicData>
        </a:graphic>
      </p:graphicFrame>
      <p:sp>
        <p:nvSpPr>
          <p:cNvPr id="3" name="Multiplication Sign 2">
            <a:extLst>
              <a:ext uri="{FF2B5EF4-FFF2-40B4-BE49-F238E27FC236}">
                <a16:creationId xmlns:a16="http://schemas.microsoft.com/office/drawing/2014/main" id="{072CC035-AE87-3760-2F5E-5BCCFB35BD1D}"/>
              </a:ext>
            </a:extLst>
          </p:cNvPr>
          <p:cNvSpPr/>
          <p:nvPr/>
        </p:nvSpPr>
        <p:spPr>
          <a:xfrm>
            <a:off x="2936003" y="2102573"/>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D619DC5D-98E5-ECCD-2EE9-BD20C7EC463E}"/>
              </a:ext>
            </a:extLst>
          </p:cNvPr>
          <p:cNvSpPr/>
          <p:nvPr/>
        </p:nvSpPr>
        <p:spPr>
          <a:xfrm>
            <a:off x="6323215" y="2102573"/>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BB39316-7FC1-7A0B-3A6D-A161EE6753EF}"/>
              </a:ext>
            </a:extLst>
          </p:cNvPr>
          <p:cNvSpPr/>
          <p:nvPr/>
        </p:nvSpPr>
        <p:spPr>
          <a:xfrm>
            <a:off x="1" y="3227989"/>
            <a:ext cx="8961966" cy="156032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961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551-A04F-2165-E81D-E0D8C2678AE1}"/>
              </a:ext>
            </a:extLst>
          </p:cNvPr>
          <p:cNvSpPr>
            <a:spLocks noGrp="1"/>
          </p:cNvSpPr>
          <p:nvPr>
            <p:ph type="title"/>
          </p:nvPr>
        </p:nvSpPr>
        <p:spPr/>
        <p:txBody>
          <a:bodyPr/>
          <a:lstStyle/>
          <a:p>
            <a:pPr algn="ctr"/>
            <a:r>
              <a:rPr lang="en-US"/>
              <a:t>RTC+B Market Submissions -</a:t>
            </a:r>
            <a:r>
              <a:rPr lang="en-US" sz="2000"/>
              <a:t> </a:t>
            </a:r>
            <a:r>
              <a:rPr lang="en-US"/>
              <a:t>Systems configurations</a:t>
            </a:r>
            <a:br>
              <a:rPr lang="en-US"/>
            </a:br>
            <a:r>
              <a:rPr lang="en-US" u="sng"/>
              <a:t>Public Key Update for WAN/API submissions</a:t>
            </a:r>
          </a:p>
        </p:txBody>
      </p:sp>
      <p:sp>
        <p:nvSpPr>
          <p:cNvPr id="10" name="Content Placeholder 9">
            <a:extLst>
              <a:ext uri="{FF2B5EF4-FFF2-40B4-BE49-F238E27FC236}">
                <a16:creationId xmlns:a16="http://schemas.microsoft.com/office/drawing/2014/main" id="{E3208117-FCBF-86B6-E8F1-E9022CB759B2}"/>
              </a:ext>
            </a:extLst>
          </p:cNvPr>
          <p:cNvSpPr>
            <a:spLocks noGrp="1"/>
          </p:cNvSpPr>
          <p:nvPr>
            <p:ph idx="1"/>
          </p:nvPr>
        </p:nvSpPr>
        <p:spPr>
          <a:xfrm>
            <a:off x="304800" y="946298"/>
            <a:ext cx="8534400" cy="5096525"/>
          </a:xfrm>
        </p:spPr>
        <p:txBody>
          <a:bodyPr/>
          <a:lstStyle/>
          <a:p>
            <a:r>
              <a:rPr lang="en-US" sz="1400" dirty="0"/>
              <a:t>For API/WAN submissions into Market Trials environments, need to download public keys and place into the keystore location in system being used for RTC+B submissions.</a:t>
            </a:r>
          </a:p>
          <a:p>
            <a:endParaRPr lang="en-US" sz="1400" dirty="0"/>
          </a:p>
          <a:p>
            <a:r>
              <a:rPr lang="en-US" sz="1400" dirty="0"/>
              <a:t>No change to digital user certificates – continue to use existing MOTE and Production Certificates</a:t>
            </a:r>
          </a:p>
          <a:p>
            <a:endParaRPr lang="en-US" dirty="0"/>
          </a:p>
          <a:p>
            <a:pPr marL="0" marR="0">
              <a:spcBef>
                <a:spcPts val="0"/>
              </a:spcBef>
              <a:spcAft>
                <a:spcPts val="0"/>
              </a:spcAft>
            </a:pPr>
            <a:r>
              <a:rPr lang="en-US" sz="1600" dirty="0">
                <a:effectLst/>
                <a:latin typeface="Aptos" panose="020B0004020202020204" pitchFamily="34" charset="0"/>
                <a:ea typeface="Calibri" panose="020F0502020204030204" pitchFamily="34" charset="0"/>
                <a:cs typeface="Calibri" panose="020F0502020204030204" pitchFamily="34" charset="0"/>
              </a:rPr>
              <a:t>Market Trial API Public key location: </a:t>
            </a:r>
            <a:r>
              <a:rPr lang="en-US" sz="1600" u="sng" dirty="0">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2"/>
              </a:rPr>
              <a:t>https://www.ercot.com/services/mdt/webservices</a:t>
            </a:r>
            <a:endParaRPr lang="en-US" sz="1600" dirty="0">
              <a:effectLst/>
              <a:latin typeface="Aptos" panose="020B0004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643A2A5-7F17-7263-7E2B-1CDEC707195E}"/>
              </a:ext>
            </a:extLst>
          </p:cNvPr>
          <p:cNvSpPr>
            <a:spLocks noGrp="1"/>
          </p:cNvSpPr>
          <p:nvPr>
            <p:ph type="sldNum" sz="quarter" idx="4"/>
          </p:nvPr>
        </p:nvSpPr>
        <p:spPr/>
        <p:txBody>
          <a:bodyPr/>
          <a:lstStyle/>
          <a:p>
            <a:fld id="{1D93BD3E-1E9A-4970-A6F7-E7AC52762E0C}" type="slidenum">
              <a:rPr lang="en-US" smtClean="0"/>
              <a:pPr/>
              <a:t>19</a:t>
            </a:fld>
            <a:endParaRPr lang="en-US"/>
          </a:p>
        </p:txBody>
      </p:sp>
      <p:sp>
        <p:nvSpPr>
          <p:cNvPr id="5" name="Content Placeholder 2">
            <a:extLst>
              <a:ext uri="{FF2B5EF4-FFF2-40B4-BE49-F238E27FC236}">
                <a16:creationId xmlns:a16="http://schemas.microsoft.com/office/drawing/2014/main" id="{B3B2D2FC-6B82-231F-FD22-37E96BBFA599}"/>
              </a:ext>
            </a:extLst>
          </p:cNvPr>
          <p:cNvSpPr txBox="1">
            <a:spLocks/>
          </p:cNvSpPr>
          <p:nvPr/>
        </p:nvSpPr>
        <p:spPr>
          <a:xfrm>
            <a:off x="380999" y="1254642"/>
            <a:ext cx="8358963" cy="4508205"/>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pic>
        <p:nvPicPr>
          <p:cNvPr id="1030" name="Picture 6">
            <a:extLst>
              <a:ext uri="{FF2B5EF4-FFF2-40B4-BE49-F238E27FC236}">
                <a16:creationId xmlns:a16="http://schemas.microsoft.com/office/drawing/2014/main" id="{972B08E5-B28E-06FF-17E2-551CB88CA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55" y="3300146"/>
            <a:ext cx="8358964" cy="2462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5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9AF20F1E-D4E3-7A70-2873-597B398F2A67}"/>
              </a:ext>
            </a:extLst>
          </p:cNvPr>
          <p:cNvSpPr>
            <a:spLocks noGrp="1"/>
          </p:cNvSpPr>
          <p:nvPr>
            <p:ph idx="1"/>
          </p:nvPr>
        </p:nvSpPr>
        <p:spPr/>
        <p:txBody>
          <a:bodyPr/>
          <a:lstStyle/>
          <a:p>
            <a:pPr>
              <a:buFontTx/>
              <a:buChar char="-"/>
            </a:pPr>
            <a:r>
              <a:rPr lang="en-US" sz="2000" dirty="0">
                <a:solidFill>
                  <a:schemeClr val="tx2"/>
                </a:solidFill>
              </a:rPr>
              <a:t>Antitrust Admonition</a:t>
            </a:r>
          </a:p>
          <a:p>
            <a:pPr>
              <a:buFontTx/>
              <a:buChar char="-"/>
            </a:pPr>
            <a:r>
              <a:rPr lang="en-US" sz="2000" dirty="0">
                <a:solidFill>
                  <a:schemeClr val="tx2"/>
                </a:solidFill>
              </a:rPr>
              <a:t>Reminder of Key Document Postings</a:t>
            </a:r>
          </a:p>
          <a:p>
            <a:pPr>
              <a:buFontTx/>
              <a:buChar char="-"/>
            </a:pPr>
            <a:r>
              <a:rPr lang="en-US" sz="2000" dirty="0">
                <a:solidFill>
                  <a:schemeClr val="tx2"/>
                </a:solidFill>
              </a:rPr>
              <a:t>Expectations of QSEs for the Week</a:t>
            </a:r>
          </a:p>
          <a:p>
            <a:pPr>
              <a:buFontTx/>
              <a:buChar char="-"/>
            </a:pPr>
            <a:r>
              <a:rPr lang="en-US" sz="2000" dirty="0">
                <a:solidFill>
                  <a:schemeClr val="tx2"/>
                </a:solidFill>
              </a:rPr>
              <a:t>Provide Update of Cumulative QSE Scorecards for May/June</a:t>
            </a:r>
          </a:p>
          <a:p>
            <a:pPr>
              <a:buFontTx/>
              <a:buChar char="-"/>
            </a:pPr>
            <a:r>
              <a:rPr lang="en-US" sz="2000" dirty="0">
                <a:solidFill>
                  <a:schemeClr val="tx2"/>
                </a:solidFill>
              </a:rPr>
              <a:t>Communicate any known Issues within On-going Trial</a:t>
            </a:r>
          </a:p>
          <a:p>
            <a:pPr>
              <a:buFontTx/>
              <a:buChar char="-"/>
            </a:pPr>
            <a:r>
              <a:rPr lang="en-US" sz="2000" dirty="0">
                <a:solidFill>
                  <a:srgbClr val="FF0000"/>
                </a:solidFill>
              </a:rPr>
              <a:t>Discuss Transition to July 7</a:t>
            </a:r>
            <a:r>
              <a:rPr lang="en-US" sz="2000" baseline="30000" dirty="0">
                <a:solidFill>
                  <a:srgbClr val="FF0000"/>
                </a:solidFill>
              </a:rPr>
              <a:t>th</a:t>
            </a:r>
            <a:r>
              <a:rPr lang="en-US" sz="2000" dirty="0">
                <a:solidFill>
                  <a:srgbClr val="FF0000"/>
                </a:solidFill>
              </a:rPr>
              <a:t> Activities</a:t>
            </a:r>
          </a:p>
          <a:p>
            <a:pPr>
              <a:buFontTx/>
              <a:buChar char="-"/>
            </a:pPr>
            <a:r>
              <a:rPr lang="en-US" sz="2000" dirty="0">
                <a:solidFill>
                  <a:schemeClr val="tx2"/>
                </a:solidFill>
              </a:rPr>
              <a:t>Support any Technical and/or Business Questions</a:t>
            </a:r>
          </a:p>
          <a:p>
            <a:pPr lvl="1">
              <a:buFontTx/>
              <a:buChar char="-"/>
            </a:pPr>
            <a:endParaRPr lang="en-US" sz="1600" dirty="0"/>
          </a:p>
          <a:p>
            <a:pPr lvl="1">
              <a:buFontTx/>
              <a:buChar char="-"/>
            </a:pPr>
            <a:endParaRPr lang="en-US" sz="1600" dirty="0"/>
          </a:p>
          <a:p>
            <a:pPr marL="457200" lvl="1" indent="0">
              <a:buNone/>
            </a:pPr>
            <a:endParaRPr lang="en-US" sz="1400" dirty="0"/>
          </a:p>
          <a:p>
            <a:pPr lvl="1">
              <a:buFontTx/>
              <a:buChar char="-"/>
            </a:pPr>
            <a:endParaRPr lang="en-US" sz="1400" dirty="0"/>
          </a:p>
          <a:p>
            <a:pPr lvl="1">
              <a:buFontTx/>
              <a:buChar char="-"/>
            </a:pPr>
            <a:endParaRPr lang="en-US" sz="1400" dirty="0"/>
          </a:p>
          <a:p>
            <a:pPr>
              <a:buFontTx/>
              <a:buChar char="-"/>
            </a:pPr>
            <a:endParaRPr lang="en-US" sz="1800" dirty="0"/>
          </a:p>
          <a:p>
            <a:pPr lvl="1">
              <a:buFontTx/>
              <a:buChar char="-"/>
            </a:pPr>
            <a:endParaRPr lang="en-US" sz="1400" dirty="0"/>
          </a:p>
          <a:p>
            <a:pPr lvl="1">
              <a:buFontTx/>
              <a:buChar char="-"/>
            </a:pPr>
            <a:endParaRPr lang="en-US" sz="1400" dirty="0"/>
          </a:p>
          <a:p>
            <a:pPr>
              <a:buFontTx/>
              <a:buChar char="-"/>
            </a:pPr>
            <a:endParaRPr lang="en-US" sz="1800" dirty="0"/>
          </a:p>
          <a:p>
            <a:pPr>
              <a:buFontTx/>
              <a:buChar char="-"/>
            </a:pPr>
            <a:endParaRPr lang="en-US" sz="1800" dirty="0"/>
          </a:p>
          <a:p>
            <a:pPr lvl="1">
              <a:buFontTx/>
              <a:buChar char="-"/>
            </a:pPr>
            <a:endParaRPr lang="en-US" sz="1400" dirty="0"/>
          </a:p>
          <a:p>
            <a:pPr marL="0" indent="0">
              <a:buNone/>
            </a:pPr>
            <a:endParaRPr lang="en-US" sz="1800" dirty="0"/>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9965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2323473-3905-42AE-7740-5218D5E6E4F6}"/>
              </a:ext>
            </a:extLst>
          </p:cNvPr>
          <p:cNvPicPr>
            <a:picLocks noGrp="1" noChangeAspect="1"/>
          </p:cNvPicPr>
          <p:nvPr>
            <p:ph idx="1"/>
          </p:nvPr>
        </p:nvPicPr>
        <p:blipFill>
          <a:blip r:embed="rId2"/>
          <a:srcRect l="-1" r="384" b="2765"/>
          <a:stretch/>
        </p:blipFill>
        <p:spPr>
          <a:xfrm>
            <a:off x="1006755" y="1407784"/>
            <a:ext cx="7175424" cy="4717282"/>
          </a:xfrm>
        </p:spPr>
      </p:pic>
      <p:sp>
        <p:nvSpPr>
          <p:cNvPr id="17" name="Content Placeholder 7">
            <a:extLst>
              <a:ext uri="{FF2B5EF4-FFF2-40B4-BE49-F238E27FC236}">
                <a16:creationId xmlns:a16="http://schemas.microsoft.com/office/drawing/2014/main" id="{C9AF15D0-2669-A14B-C55B-9D445888A262}"/>
              </a:ext>
            </a:extLst>
          </p:cNvPr>
          <p:cNvSpPr txBox="1">
            <a:spLocks/>
          </p:cNvSpPr>
          <p:nvPr/>
        </p:nvSpPr>
        <p:spPr>
          <a:xfrm>
            <a:off x="342900" y="814633"/>
            <a:ext cx="8534400" cy="52578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2"/>
                </a:solidFill>
              </a:rPr>
              <a:t>Links to the available RTC+B versions of Real-Time reports posted on Real-Time Market Information page.</a:t>
            </a:r>
            <a:endParaRPr lang="en-US" dirty="0">
              <a:solidFill>
                <a:schemeClr val="tx2"/>
              </a:solidFill>
              <a:cs typeface="Arial"/>
            </a:endParaRPr>
          </a:p>
        </p:txBody>
      </p:sp>
      <p:sp>
        <p:nvSpPr>
          <p:cNvPr id="2" name="Title 1">
            <a:extLst>
              <a:ext uri="{FF2B5EF4-FFF2-40B4-BE49-F238E27FC236}">
                <a16:creationId xmlns:a16="http://schemas.microsoft.com/office/drawing/2014/main" id="{B377733E-3678-8954-65A9-48D752D1C0FE}"/>
              </a:ext>
            </a:extLst>
          </p:cNvPr>
          <p:cNvSpPr>
            <a:spLocks noGrp="1"/>
          </p:cNvSpPr>
          <p:nvPr>
            <p:ph type="title"/>
          </p:nvPr>
        </p:nvSpPr>
        <p:spPr/>
        <p:txBody>
          <a:bodyPr/>
          <a:lstStyle/>
          <a:p>
            <a:r>
              <a:rPr lang="en-US" dirty="0"/>
              <a:t>RTC+B New Reports Posted to the ERCOT Website</a:t>
            </a:r>
          </a:p>
        </p:txBody>
      </p:sp>
      <p:sp>
        <p:nvSpPr>
          <p:cNvPr id="4" name="Slide Number Placeholder 3">
            <a:extLst>
              <a:ext uri="{FF2B5EF4-FFF2-40B4-BE49-F238E27FC236}">
                <a16:creationId xmlns:a16="http://schemas.microsoft.com/office/drawing/2014/main" id="{6CE817A2-C13B-6E4E-4349-3EBDDB110138}"/>
              </a:ext>
            </a:extLst>
          </p:cNvPr>
          <p:cNvSpPr>
            <a:spLocks noGrp="1"/>
          </p:cNvSpPr>
          <p:nvPr>
            <p:ph type="sldNum" sz="quarter" idx="4"/>
          </p:nvPr>
        </p:nvSpPr>
        <p:spPr/>
        <p:txBody>
          <a:bodyPr/>
          <a:lstStyle/>
          <a:p>
            <a:fld id="{1D93BD3E-1E9A-4970-A6F7-E7AC52762E0C}" type="slidenum">
              <a:rPr lang="en-US" smtClean="0"/>
              <a:pPr/>
              <a:t>20</a:t>
            </a:fld>
            <a:endParaRPr lang="en-US"/>
          </a:p>
        </p:txBody>
      </p:sp>
      <p:sp>
        <p:nvSpPr>
          <p:cNvPr id="14" name="Rectangle 13">
            <a:extLst>
              <a:ext uri="{FF2B5EF4-FFF2-40B4-BE49-F238E27FC236}">
                <a16:creationId xmlns:a16="http://schemas.microsoft.com/office/drawing/2014/main" id="{A5C17762-3045-9B45-B101-D84E6B34EE0D}"/>
              </a:ext>
            </a:extLst>
          </p:cNvPr>
          <p:cNvSpPr/>
          <p:nvPr/>
        </p:nvSpPr>
        <p:spPr>
          <a:xfrm>
            <a:off x="1454748" y="2917996"/>
            <a:ext cx="5670771" cy="18290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5" name="Rectangle 14">
            <a:extLst>
              <a:ext uri="{FF2B5EF4-FFF2-40B4-BE49-F238E27FC236}">
                <a16:creationId xmlns:a16="http://schemas.microsoft.com/office/drawing/2014/main" id="{5D6C62E7-C419-1FCA-4C2B-623836B4FD90}"/>
              </a:ext>
            </a:extLst>
          </p:cNvPr>
          <p:cNvSpPr/>
          <p:nvPr/>
        </p:nvSpPr>
        <p:spPr>
          <a:xfrm>
            <a:off x="1006755" y="1424618"/>
            <a:ext cx="1232184" cy="1378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9050">
                <a:solidFill>
                  <a:schemeClr val="tx1"/>
                </a:solidFill>
              </a:ln>
              <a:highlight>
                <a:srgbClr val="FFFF00"/>
              </a:highlight>
            </a:endParaRPr>
          </a:p>
        </p:txBody>
      </p:sp>
    </p:spTree>
    <p:extLst>
      <p:ext uri="{BB962C8B-B14F-4D97-AF65-F5344CB8AC3E}">
        <p14:creationId xmlns:p14="http://schemas.microsoft.com/office/powerpoint/2010/main" val="424902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7D35-388B-773E-4BED-BFB0B5168BE0}"/>
              </a:ext>
            </a:extLst>
          </p:cNvPr>
          <p:cNvSpPr>
            <a:spLocks noGrp="1"/>
          </p:cNvSpPr>
          <p:nvPr>
            <p:ph type="title"/>
          </p:nvPr>
        </p:nvSpPr>
        <p:spPr/>
        <p:txBody>
          <a:bodyPr/>
          <a:lstStyle/>
          <a:p>
            <a:r>
              <a:rPr lang="en-US" dirty="0"/>
              <a:t>Wrap-Up and Questions</a:t>
            </a:r>
            <a:endParaRPr lang="en-US" dirty="0">
              <a:solidFill>
                <a:srgbClr val="FF0000"/>
              </a:solidFill>
            </a:endParaRPr>
          </a:p>
        </p:txBody>
      </p:sp>
      <p:sp>
        <p:nvSpPr>
          <p:cNvPr id="8" name="Content Placeholder 7">
            <a:extLst>
              <a:ext uri="{FF2B5EF4-FFF2-40B4-BE49-F238E27FC236}">
                <a16:creationId xmlns:a16="http://schemas.microsoft.com/office/drawing/2014/main" id="{F97F78F1-831D-5D2B-D86F-5DA2B2C9A12A}"/>
              </a:ext>
            </a:extLst>
          </p:cNvPr>
          <p:cNvSpPr>
            <a:spLocks noGrp="1"/>
          </p:cNvSpPr>
          <p:nvPr>
            <p:ph idx="1"/>
          </p:nvPr>
        </p:nvSpPr>
        <p:spPr>
          <a:xfrm>
            <a:off x="342900" y="814633"/>
            <a:ext cx="8534400" cy="5257800"/>
          </a:xfrm>
        </p:spPr>
        <p:txBody>
          <a:bodyPr lIns="91440" tIns="45720" rIns="91440" bIns="45720" anchor="t"/>
          <a:lstStyle/>
          <a:p>
            <a:pPr marL="0" indent="0">
              <a:buNone/>
            </a:pPr>
            <a:endParaRPr lang="en-US" sz="1600" u="sng" dirty="0">
              <a:solidFill>
                <a:schemeClr val="tx2"/>
              </a:solidFill>
            </a:endParaRPr>
          </a:p>
          <a:p>
            <a:pPr marL="0" indent="0">
              <a:buNone/>
            </a:pPr>
            <a:r>
              <a:rPr lang="en-US" sz="2000" dirty="0">
                <a:solidFill>
                  <a:schemeClr val="tx2"/>
                </a:solidFill>
              </a:rPr>
              <a:t>Remainder of meeting for questions- </a:t>
            </a:r>
            <a:endParaRPr lang="en-US" sz="2000" dirty="0">
              <a:solidFill>
                <a:schemeClr val="tx2"/>
              </a:solidFill>
              <a:cs typeface="Arial"/>
            </a:endParaRPr>
          </a:p>
          <a:p>
            <a:pPr>
              <a:buFontTx/>
              <a:buChar char="-"/>
            </a:pPr>
            <a:r>
              <a:rPr lang="en-US" sz="2000" dirty="0">
                <a:solidFill>
                  <a:schemeClr val="tx2"/>
                </a:solidFill>
              </a:rPr>
              <a:t>First round of questions specifically about </a:t>
            </a:r>
            <a:r>
              <a:rPr lang="en-US" sz="2000" dirty="0">
                <a:solidFill>
                  <a:schemeClr val="tx2"/>
                </a:solidFill>
                <a:cs typeface="Arial"/>
              </a:rPr>
              <a:t>July/Aug</a:t>
            </a:r>
          </a:p>
          <a:p>
            <a:pPr>
              <a:buFontTx/>
              <a:buChar char="-"/>
            </a:pPr>
            <a:r>
              <a:rPr lang="en-US" sz="2000" dirty="0">
                <a:solidFill>
                  <a:schemeClr val="tx2"/>
                </a:solidFill>
              </a:rPr>
              <a:t>Last round of questions for more general RTC+B as time allows</a:t>
            </a:r>
            <a:endParaRPr lang="en-US" sz="2000" dirty="0">
              <a:solidFill>
                <a:schemeClr val="tx2"/>
              </a:solidFill>
              <a:cs typeface="Arial"/>
            </a:endParaRPr>
          </a:p>
          <a:p>
            <a:pPr>
              <a:buFontTx/>
              <a:buChar char="-"/>
            </a:pPr>
            <a:endParaRPr lang="en-US" sz="2000" dirty="0">
              <a:solidFill>
                <a:schemeClr val="tx2"/>
              </a:solidFill>
            </a:endParaRPr>
          </a:p>
          <a:p>
            <a:pPr marL="0" indent="0">
              <a:buNone/>
            </a:pPr>
            <a:r>
              <a:rPr lang="en-US" sz="2000" dirty="0">
                <a:solidFill>
                  <a:schemeClr val="tx2"/>
                </a:solidFill>
              </a:rPr>
              <a:t>Can always email the RTC+B Program mailbox: </a:t>
            </a:r>
            <a:r>
              <a:rPr lang="en-US" sz="2000" dirty="0">
                <a:solidFill>
                  <a:schemeClr val="tx2"/>
                </a:solidFill>
                <a:hlinkClick r:id="rId2">
                  <a:extLst>
                    <a:ext uri="{A12FA001-AC4F-418D-AE19-62706E023703}">
                      <ahyp:hlinkClr xmlns:ahyp="http://schemas.microsoft.com/office/drawing/2018/hyperlinkcolor" val="tx"/>
                    </a:ext>
                  </a:extLst>
                </a:hlinkClick>
              </a:rPr>
              <a:t>RTCB@ercot.com</a:t>
            </a:r>
            <a:r>
              <a:rPr lang="en-US" sz="2000" dirty="0">
                <a:solidFill>
                  <a:schemeClr val="tx2"/>
                </a:solidFill>
              </a:rPr>
              <a:t> </a:t>
            </a:r>
            <a:endParaRPr lang="en-US" sz="2000" dirty="0">
              <a:solidFill>
                <a:schemeClr val="tx2"/>
              </a:solidFill>
              <a:cs typeface="Arial"/>
            </a:endParaRPr>
          </a:p>
          <a:p>
            <a:pPr>
              <a:buFontTx/>
              <a:buChar char="-"/>
            </a:pPr>
            <a:r>
              <a:rPr lang="en-US" sz="2000" dirty="0">
                <a:solidFill>
                  <a:schemeClr val="tx2"/>
                </a:solidFill>
              </a:rPr>
              <a:t>FAQ is also a resource for questions that other have asked.</a:t>
            </a:r>
            <a:endParaRPr lang="en-US" sz="2000" dirty="0">
              <a:solidFill>
                <a:schemeClr val="tx2"/>
              </a:solidFill>
              <a:cs typeface="Arial"/>
            </a:endParaRPr>
          </a:p>
          <a:p>
            <a:pPr marL="0" indent="0">
              <a:buNone/>
            </a:pPr>
            <a:endParaRPr lang="en-US" sz="2000" dirty="0">
              <a:solidFill>
                <a:schemeClr val="tx2"/>
              </a:solidFill>
            </a:endParaRPr>
          </a:p>
          <a:p>
            <a:pPr marL="0" indent="0">
              <a:buNone/>
            </a:pPr>
            <a:r>
              <a:rPr lang="en-US" sz="2000" b="1" i="1" u="sng" dirty="0">
                <a:solidFill>
                  <a:srgbClr val="C00000"/>
                </a:solidFill>
              </a:rPr>
              <a:t>Announcement-</a:t>
            </a:r>
            <a:r>
              <a:rPr lang="en-US" sz="2000" i="1" dirty="0">
                <a:solidFill>
                  <a:srgbClr val="C00000"/>
                </a:solidFill>
              </a:rPr>
              <a:t> Tentative plan for Closed-Loop LFC Workshop </a:t>
            </a:r>
            <a:r>
              <a:rPr lang="en-US" sz="2000" i="1" dirty="0" err="1">
                <a:solidFill>
                  <a:srgbClr val="C00000"/>
                </a:solidFill>
              </a:rPr>
              <a:t>WebEx</a:t>
            </a:r>
            <a:r>
              <a:rPr lang="en-US" sz="2000" i="1" dirty="0">
                <a:solidFill>
                  <a:srgbClr val="C00000"/>
                </a:solidFill>
              </a:rPr>
              <a:t> Thursday July 23</a:t>
            </a:r>
            <a:r>
              <a:rPr lang="en-US" sz="2000" i="1" baseline="30000" dirty="0">
                <a:solidFill>
                  <a:srgbClr val="C00000"/>
                </a:solidFill>
              </a:rPr>
              <a:t>rd</a:t>
            </a:r>
            <a:r>
              <a:rPr lang="en-US" sz="2000" i="1" dirty="0">
                <a:solidFill>
                  <a:srgbClr val="C00000"/>
                </a:solidFill>
              </a:rPr>
              <a:t> from 2-4pm (same day as RTCBTF but a deep dive focused on Closed Loop LFC Testing expectations and details to address any questions, details, and concerns for September test)</a:t>
            </a:r>
          </a:p>
          <a:p>
            <a:pPr marL="0" indent="0">
              <a:buNone/>
            </a:pPr>
            <a:endParaRPr lang="en-US" sz="2000" dirty="0">
              <a:solidFill>
                <a:schemeClr val="tx2"/>
              </a:solidFill>
            </a:endParaRPr>
          </a:p>
          <a:p>
            <a:pPr marL="0" indent="0">
              <a:buNone/>
            </a:pPr>
            <a:r>
              <a:rPr lang="en-US" sz="2000" dirty="0">
                <a:solidFill>
                  <a:schemeClr val="tx2"/>
                </a:solidFill>
              </a:rPr>
              <a:t>Thanks for your support!</a:t>
            </a:r>
            <a:endParaRPr lang="en-US" sz="2000" dirty="0">
              <a:solidFill>
                <a:schemeClr val="tx2"/>
              </a:solidFill>
              <a:cs typeface="Arial"/>
            </a:endParaRPr>
          </a:p>
          <a:p>
            <a:pPr marL="0" indent="0">
              <a:buNone/>
            </a:pPr>
            <a:endParaRPr lang="en-US" sz="2000" dirty="0">
              <a:solidFill>
                <a:schemeClr val="tx2"/>
              </a:solidFill>
              <a:cs typeface="Arial"/>
            </a:endParaRPr>
          </a:p>
        </p:txBody>
      </p:sp>
    </p:spTree>
    <p:extLst>
      <p:ext uri="{BB962C8B-B14F-4D97-AF65-F5344CB8AC3E}">
        <p14:creationId xmlns:p14="http://schemas.microsoft.com/office/powerpoint/2010/main" val="68062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AF33-F71D-197A-1BE9-91F04A0A3C1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F11C1A-9583-2614-97BF-C09B91103176}"/>
              </a:ext>
            </a:extLst>
          </p:cNvPr>
          <p:cNvSpPr>
            <a:spLocks noGrp="1"/>
          </p:cNvSpPr>
          <p:nvPr>
            <p:ph type="sldNum" sz="quarter" idx="4"/>
          </p:nvPr>
        </p:nvSpPr>
        <p:spPr/>
        <p:txBody>
          <a:bodyPr/>
          <a:lstStyle/>
          <a:p>
            <a:fld id="{1D93BD3E-1E9A-4970-A6F7-E7AC52762E0C}" type="slidenum">
              <a:rPr lang="en-US" smtClean="0"/>
              <a:pPr/>
              <a:t>3</a:t>
            </a:fld>
            <a:endParaRPr lang="en-US"/>
          </a:p>
        </p:txBody>
      </p:sp>
      <p:pic>
        <p:nvPicPr>
          <p:cNvPr id="8" name="Content Placeholder 7" descr="Graphical user interface, text, application&#10;&#10;AI-generated content may be incorrect.">
            <a:extLst>
              <a:ext uri="{FF2B5EF4-FFF2-40B4-BE49-F238E27FC236}">
                <a16:creationId xmlns:a16="http://schemas.microsoft.com/office/drawing/2014/main" id="{D1747901-7D00-631B-D2A7-9798DF9B98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457200"/>
            <a:ext cx="7467600" cy="3517496"/>
          </a:xfrm>
          <a:ln>
            <a:solidFill>
              <a:schemeClr val="accent1"/>
            </a:solidFill>
          </a:ln>
        </p:spPr>
      </p:pic>
      <p:sp>
        <p:nvSpPr>
          <p:cNvPr id="2" name="TextBox 1">
            <a:extLst>
              <a:ext uri="{FF2B5EF4-FFF2-40B4-BE49-F238E27FC236}">
                <a16:creationId xmlns:a16="http://schemas.microsoft.com/office/drawing/2014/main" id="{108E3D3E-5670-4482-47A0-AE189C3339A0}"/>
              </a:ext>
            </a:extLst>
          </p:cNvPr>
          <p:cNvSpPr txBox="1"/>
          <p:nvPr/>
        </p:nvSpPr>
        <p:spPr>
          <a:xfrm>
            <a:off x="685800" y="4419600"/>
            <a:ext cx="7467600" cy="1477328"/>
          </a:xfrm>
          <a:prstGeom prst="rect">
            <a:avLst/>
          </a:prstGeom>
          <a:noFill/>
          <a:ln>
            <a:solidFill>
              <a:schemeClr val="accent1"/>
            </a:solidFill>
          </a:ln>
        </p:spPr>
        <p:txBody>
          <a:bodyPr wrap="square" rtlCol="0">
            <a:spAutoFit/>
          </a:bodyPr>
          <a:lstStyle/>
          <a:p>
            <a:r>
              <a:rPr lang="en-US" err="1">
                <a:solidFill>
                  <a:schemeClr val="tx2"/>
                </a:solidFill>
              </a:rPr>
              <a:t>WebEx</a:t>
            </a:r>
            <a:r>
              <a:rPr lang="en-US">
                <a:solidFill>
                  <a:schemeClr val="tx2"/>
                </a:solidFill>
              </a:rPr>
              <a:t> Meeting reminders (same as other ERCOT forums):</a:t>
            </a:r>
          </a:p>
          <a:p>
            <a:pPr marL="285750" indent="-285750">
              <a:buFontTx/>
              <a:buChar char="-"/>
            </a:pPr>
            <a:r>
              <a:rPr lang="en-US">
                <a:solidFill>
                  <a:schemeClr val="tx2"/>
                </a:solidFill>
              </a:rPr>
              <a:t>Please keep line muted</a:t>
            </a:r>
          </a:p>
          <a:p>
            <a:pPr marL="285750" indent="-285750">
              <a:buFontTx/>
              <a:buChar char="-"/>
            </a:pPr>
            <a:r>
              <a:rPr lang="en-US">
                <a:solidFill>
                  <a:schemeClr val="tx2"/>
                </a:solidFill>
              </a:rPr>
              <a:t>If you have a question, </a:t>
            </a:r>
            <a:r>
              <a:rPr lang="en-US" i="1" u="sng">
                <a:solidFill>
                  <a:srgbClr val="C00000"/>
                </a:solidFill>
              </a:rPr>
              <a:t>please use the chat feature</a:t>
            </a:r>
            <a:r>
              <a:rPr lang="en-US">
                <a:solidFill>
                  <a:srgbClr val="C00000"/>
                </a:solidFill>
              </a:rPr>
              <a:t> </a:t>
            </a:r>
            <a:r>
              <a:rPr lang="en-US">
                <a:solidFill>
                  <a:schemeClr val="tx2"/>
                </a:solidFill>
              </a:rPr>
              <a:t>to either:</a:t>
            </a:r>
          </a:p>
          <a:p>
            <a:pPr marL="742950" lvl="1" indent="-285750">
              <a:buFontTx/>
              <a:buChar char="-"/>
            </a:pPr>
            <a:r>
              <a:rPr lang="en-US">
                <a:solidFill>
                  <a:schemeClr val="tx2"/>
                </a:solidFill>
              </a:rPr>
              <a:t>Type in your question, or </a:t>
            </a:r>
          </a:p>
          <a:p>
            <a:pPr marL="742950" lvl="1" indent="-285750">
              <a:buFontTx/>
              <a:buChar char="-"/>
            </a:pPr>
            <a:r>
              <a:rPr lang="en-US">
                <a:solidFill>
                  <a:schemeClr val="tx2"/>
                </a:solidFill>
              </a:rPr>
              <a:t>Type in “Question” and wait to be recognized to state question</a:t>
            </a:r>
          </a:p>
        </p:txBody>
      </p:sp>
    </p:spTree>
    <p:extLst>
      <p:ext uri="{BB962C8B-B14F-4D97-AF65-F5344CB8AC3E}">
        <p14:creationId xmlns:p14="http://schemas.microsoft.com/office/powerpoint/2010/main" val="216821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E1E05E3-4B7B-AEE0-856E-A594EC516AA4}"/>
              </a:ext>
            </a:extLst>
          </p:cNvPr>
          <p:cNvCxnSpPr>
            <a:cxnSpLocks/>
          </p:cNvCxnSpPr>
          <p:nvPr/>
        </p:nvCxnSpPr>
        <p:spPr>
          <a:xfrm flipH="1">
            <a:off x="762000" y="1713556"/>
            <a:ext cx="31619" cy="27935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CBEDC4-DD5C-FBF7-F95E-F01476871118}"/>
              </a:ext>
            </a:extLst>
          </p:cNvPr>
          <p:cNvCxnSpPr>
            <a:cxnSpLocks/>
          </p:cNvCxnSpPr>
          <p:nvPr/>
        </p:nvCxnSpPr>
        <p:spPr>
          <a:xfrm>
            <a:off x="8256447" y="1766211"/>
            <a:ext cx="2113" cy="1712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040F72-109E-1A7E-29AB-ED2E8665DF38}"/>
              </a:ext>
            </a:extLst>
          </p:cNvPr>
          <p:cNvCxnSpPr>
            <a:cxnSpLocks/>
          </p:cNvCxnSpPr>
          <p:nvPr/>
        </p:nvCxnSpPr>
        <p:spPr>
          <a:xfrm>
            <a:off x="7190469" y="1602142"/>
            <a:ext cx="0" cy="19878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CF38D88-58F7-5323-6857-8F7052CD7E38}"/>
              </a:ext>
            </a:extLst>
          </p:cNvPr>
          <p:cNvCxnSpPr>
            <a:cxnSpLocks/>
          </p:cNvCxnSpPr>
          <p:nvPr/>
        </p:nvCxnSpPr>
        <p:spPr>
          <a:xfrm flipH="1">
            <a:off x="5045440" y="1782732"/>
            <a:ext cx="6405" cy="40367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74B7F0-8252-961E-075D-594F83CC1D32}"/>
              </a:ext>
            </a:extLst>
          </p:cNvPr>
          <p:cNvCxnSpPr>
            <a:cxnSpLocks/>
          </p:cNvCxnSpPr>
          <p:nvPr/>
        </p:nvCxnSpPr>
        <p:spPr>
          <a:xfrm flipH="1">
            <a:off x="2991995" y="1782732"/>
            <a:ext cx="2572" cy="27935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A97032A-B3FD-6C23-37C5-0CBE23E63CB1}"/>
              </a:ext>
            </a:extLst>
          </p:cNvPr>
          <p:cNvSpPr txBox="1">
            <a:spLocks/>
          </p:cNvSpPr>
          <p:nvPr/>
        </p:nvSpPr>
        <p:spPr>
          <a:xfrm>
            <a:off x="395202" y="233765"/>
            <a:ext cx="8487633"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Sequence and Dates for Market Trials to Go-Live </a:t>
            </a:r>
            <a:br>
              <a:rPr lang="en-US" sz="2000"/>
            </a:br>
            <a:endParaRPr lang="en-US" sz="2000">
              <a:solidFill>
                <a:srgbClr val="FF0000"/>
              </a:solidFill>
            </a:endParaRPr>
          </a:p>
        </p:txBody>
      </p:sp>
      <p:sp>
        <p:nvSpPr>
          <p:cNvPr id="13" name="Rectangle 12">
            <a:extLst>
              <a:ext uri="{FF2B5EF4-FFF2-40B4-BE49-F238E27FC236}">
                <a16:creationId xmlns:a16="http://schemas.microsoft.com/office/drawing/2014/main" id="{692D907A-7C61-779A-5A91-6DB38D796CC0}"/>
              </a:ext>
            </a:extLst>
          </p:cNvPr>
          <p:cNvSpPr/>
          <p:nvPr/>
        </p:nvSpPr>
        <p:spPr>
          <a:xfrm>
            <a:off x="762001" y="3440574"/>
            <a:ext cx="2229994"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#1 RTC QSE Submission Testing</a:t>
            </a:r>
          </a:p>
          <a:p>
            <a:pPr algn="ctr"/>
            <a:r>
              <a:rPr lang="en-US" sz="1000">
                <a:solidFill>
                  <a:schemeClr val="tx1"/>
                </a:solidFill>
              </a:rPr>
              <a:t>(Submit COP, RT AS Offers, </a:t>
            </a:r>
          </a:p>
          <a:p>
            <a:pPr algn="ctr"/>
            <a:r>
              <a:rPr lang="en-US" sz="1000">
                <a:solidFill>
                  <a:schemeClr val="tx1"/>
                </a:solidFill>
              </a:rPr>
              <a:t>DAM Virtual AS, Outages for ESRs)</a:t>
            </a:r>
          </a:p>
        </p:txBody>
      </p:sp>
      <p:sp>
        <p:nvSpPr>
          <p:cNvPr id="14" name="Rectangle 13">
            <a:extLst>
              <a:ext uri="{FF2B5EF4-FFF2-40B4-BE49-F238E27FC236}">
                <a16:creationId xmlns:a16="http://schemas.microsoft.com/office/drawing/2014/main" id="{2A7C9F43-D1CD-5F82-6143-0F5ED6118E96}"/>
              </a:ext>
            </a:extLst>
          </p:cNvPr>
          <p:cNvSpPr/>
          <p:nvPr/>
        </p:nvSpPr>
        <p:spPr>
          <a:xfrm>
            <a:off x="3000727" y="3440574"/>
            <a:ext cx="2042141"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#3 Open-loop RTC SCED</a:t>
            </a:r>
          </a:p>
          <a:p>
            <a:pPr algn="ctr"/>
            <a:r>
              <a:rPr lang="en-US" sz="1050">
                <a:solidFill>
                  <a:schemeClr val="tx1"/>
                </a:solidFill>
              </a:rPr>
              <a:t>(QSE offers, SCED non-binding award/dispatch)</a:t>
            </a:r>
          </a:p>
        </p:txBody>
      </p:sp>
      <p:sp>
        <p:nvSpPr>
          <p:cNvPr id="15" name="Rectangle 14">
            <a:extLst>
              <a:ext uri="{FF2B5EF4-FFF2-40B4-BE49-F238E27FC236}">
                <a16:creationId xmlns:a16="http://schemas.microsoft.com/office/drawing/2014/main" id="{44026E3E-4BBC-2CDE-660F-6E7C39CFCED7}"/>
              </a:ext>
            </a:extLst>
          </p:cNvPr>
          <p:cNvSpPr/>
          <p:nvPr/>
        </p:nvSpPr>
        <p:spPr>
          <a:xfrm>
            <a:off x="5057104" y="3440574"/>
            <a:ext cx="2139898" cy="1806724"/>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#5 Ongoing Open-Loop</a:t>
            </a:r>
          </a:p>
          <a:p>
            <a:pPr algn="ctr"/>
            <a:r>
              <a:rPr lang="en-US" sz="1050" b="1" u="sng">
                <a:solidFill>
                  <a:schemeClr val="tx1"/>
                </a:solidFill>
              </a:rPr>
              <a:t>&amp; Periodic Closed-loop SCED/LFC</a:t>
            </a:r>
          </a:p>
          <a:p>
            <a:pPr algn="ctr"/>
            <a:r>
              <a:rPr lang="en-US" sz="1100">
                <a:solidFill>
                  <a:schemeClr val="tx1"/>
                </a:solidFill>
              </a:rPr>
              <a:t>(QSE RTC offers and telemetry to support closed-loop frequency control test 2-3 tests of 2-4 hour durations)</a:t>
            </a:r>
          </a:p>
        </p:txBody>
      </p:sp>
      <p:sp>
        <p:nvSpPr>
          <p:cNvPr id="16" name="Rectangle 15">
            <a:extLst>
              <a:ext uri="{FF2B5EF4-FFF2-40B4-BE49-F238E27FC236}">
                <a16:creationId xmlns:a16="http://schemas.microsoft.com/office/drawing/2014/main" id="{60838D4D-9AF0-66C4-0D8E-0A4D26D70D3D}"/>
              </a:ext>
            </a:extLst>
          </p:cNvPr>
          <p:cNvSpPr/>
          <p:nvPr/>
        </p:nvSpPr>
        <p:spPr>
          <a:xfrm>
            <a:off x="756015" y="4508864"/>
            <a:ext cx="2238552"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#2 RTC QSE Telemetry Checkout </a:t>
            </a:r>
            <a:r>
              <a:rPr lang="en-US" sz="1100">
                <a:solidFill>
                  <a:schemeClr val="tx1"/>
                </a:solidFill>
              </a:rPr>
              <a:t>(QSEs add/verify new telemetry points for UDSP, New ramp rates, ESR telemetry)</a:t>
            </a:r>
          </a:p>
        </p:txBody>
      </p:sp>
      <p:sp>
        <p:nvSpPr>
          <p:cNvPr id="17" name="Rectangle 16">
            <a:extLst>
              <a:ext uri="{FF2B5EF4-FFF2-40B4-BE49-F238E27FC236}">
                <a16:creationId xmlns:a16="http://schemas.microsoft.com/office/drawing/2014/main" id="{59716E97-B79F-8D46-15FD-EF530D7CEE6F}"/>
              </a:ext>
            </a:extLst>
          </p:cNvPr>
          <p:cNvSpPr/>
          <p:nvPr/>
        </p:nvSpPr>
        <p:spPr>
          <a:xfrm>
            <a:off x="5043328" y="5433765"/>
            <a:ext cx="2139899" cy="738435"/>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#6 Day-Ahead Market </a:t>
            </a:r>
          </a:p>
          <a:p>
            <a:pPr algn="ctr"/>
            <a:r>
              <a:rPr lang="en-US" sz="1100">
                <a:solidFill>
                  <a:schemeClr val="tx1"/>
                </a:solidFill>
              </a:rPr>
              <a:t>(Non-binding DAM using QSE offers for at least 2 tests)</a:t>
            </a:r>
          </a:p>
        </p:txBody>
      </p:sp>
      <p:sp>
        <p:nvSpPr>
          <p:cNvPr id="18" name="Rectangle 17">
            <a:extLst>
              <a:ext uri="{FF2B5EF4-FFF2-40B4-BE49-F238E27FC236}">
                <a16:creationId xmlns:a16="http://schemas.microsoft.com/office/drawing/2014/main" id="{4BA243BC-6D29-109B-91A6-4029970CE6A7}"/>
              </a:ext>
            </a:extLst>
          </p:cNvPr>
          <p:cNvSpPr/>
          <p:nvPr/>
        </p:nvSpPr>
        <p:spPr>
          <a:xfrm>
            <a:off x="7188486" y="3437333"/>
            <a:ext cx="1086131" cy="2734867"/>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Transition to Go-Live</a:t>
            </a:r>
          </a:p>
          <a:p>
            <a:pPr algn="ctr"/>
            <a:r>
              <a:rPr lang="en-US" sz="1100">
                <a:solidFill>
                  <a:schemeClr val="tx1"/>
                </a:solidFill>
              </a:rPr>
              <a:t>Upon completion of testing, confirmation of ERCOT and market readiness for Go-Live.</a:t>
            </a:r>
          </a:p>
        </p:txBody>
      </p:sp>
      <p:sp>
        <p:nvSpPr>
          <p:cNvPr id="23" name="Rectangle 22">
            <a:extLst>
              <a:ext uri="{FF2B5EF4-FFF2-40B4-BE49-F238E27FC236}">
                <a16:creationId xmlns:a16="http://schemas.microsoft.com/office/drawing/2014/main" id="{0B04C06B-C52B-F389-AC5E-A225AA27F943}"/>
              </a:ext>
            </a:extLst>
          </p:cNvPr>
          <p:cNvSpPr/>
          <p:nvPr/>
        </p:nvSpPr>
        <p:spPr>
          <a:xfrm>
            <a:off x="709698"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1777692"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2855490"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3933075"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5002525"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6057822"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7124700"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8191500" y="2231056"/>
            <a:ext cx="805633" cy="380999"/>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Dec 2025</a:t>
            </a:r>
          </a:p>
        </p:txBody>
      </p:sp>
      <p:sp>
        <p:nvSpPr>
          <p:cNvPr id="32" name="Rectangle 31">
            <a:extLst>
              <a:ext uri="{FF2B5EF4-FFF2-40B4-BE49-F238E27FC236}">
                <a16:creationId xmlns:a16="http://schemas.microsoft.com/office/drawing/2014/main" id="{49465D1A-060B-F121-F06A-AF0A5EF59DD0}"/>
              </a:ext>
            </a:extLst>
          </p:cNvPr>
          <p:cNvSpPr/>
          <p:nvPr/>
        </p:nvSpPr>
        <p:spPr>
          <a:xfrm>
            <a:off x="2989882" y="4507110"/>
            <a:ext cx="2049398"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#4 QSE Telemetry Tests</a:t>
            </a:r>
          </a:p>
          <a:p>
            <a:pPr algn="ctr"/>
            <a:r>
              <a:rPr lang="en-US" sz="1050">
                <a:solidFill>
                  <a:schemeClr val="tx1"/>
                </a:solidFill>
              </a:rPr>
              <a:t>(Individual QSE to follow UDSP and support new ramp rate and ESR telemetry)</a:t>
            </a:r>
          </a:p>
        </p:txBody>
      </p:sp>
      <p:sp>
        <p:nvSpPr>
          <p:cNvPr id="4" name="Arrow: Pentagon 3">
            <a:extLst>
              <a:ext uri="{FF2B5EF4-FFF2-40B4-BE49-F238E27FC236}">
                <a16:creationId xmlns:a16="http://schemas.microsoft.com/office/drawing/2014/main" id="{F2F16B1F-63A9-8500-B166-F4A8E6E29F12}"/>
              </a:ext>
            </a:extLst>
          </p:cNvPr>
          <p:cNvSpPr/>
          <p:nvPr/>
        </p:nvSpPr>
        <p:spPr>
          <a:xfrm>
            <a:off x="776202" y="2612056"/>
            <a:ext cx="6394459" cy="570951"/>
          </a:xfrm>
          <a:prstGeom prst="homePlate">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QSE Scorecards &amp; Exit Criteria for each Trial Phase</a:t>
            </a:r>
          </a:p>
        </p:txBody>
      </p:sp>
      <p:sp>
        <p:nvSpPr>
          <p:cNvPr id="10" name="TextBox 9">
            <a:extLst>
              <a:ext uri="{FF2B5EF4-FFF2-40B4-BE49-F238E27FC236}">
                <a16:creationId xmlns:a16="http://schemas.microsoft.com/office/drawing/2014/main" id="{830519A9-0C02-DC6F-1AA2-E48EFB265269}"/>
              </a:ext>
            </a:extLst>
          </p:cNvPr>
          <p:cNvSpPr txBox="1"/>
          <p:nvPr/>
        </p:nvSpPr>
        <p:spPr>
          <a:xfrm>
            <a:off x="780551" y="1766211"/>
            <a:ext cx="952500" cy="461665"/>
          </a:xfrm>
          <a:prstGeom prst="rect">
            <a:avLst/>
          </a:prstGeom>
          <a:noFill/>
        </p:spPr>
        <p:txBody>
          <a:bodyPr wrap="square" rtlCol="0">
            <a:spAutoFit/>
          </a:bodyPr>
          <a:lstStyle/>
          <a:p>
            <a:r>
              <a:rPr lang="en-US" sz="1200"/>
              <a:t>Start </a:t>
            </a:r>
          </a:p>
          <a:p>
            <a:r>
              <a:rPr lang="en-US" sz="1200"/>
              <a:t>5/5/25</a:t>
            </a:r>
          </a:p>
        </p:txBody>
      </p:sp>
      <p:sp>
        <p:nvSpPr>
          <p:cNvPr id="38" name="TextBox 37">
            <a:extLst>
              <a:ext uri="{FF2B5EF4-FFF2-40B4-BE49-F238E27FC236}">
                <a16:creationId xmlns:a16="http://schemas.microsoft.com/office/drawing/2014/main" id="{F168978B-C93E-362D-C8FE-5A79048E3FD1}"/>
              </a:ext>
            </a:extLst>
          </p:cNvPr>
          <p:cNvSpPr txBox="1"/>
          <p:nvPr/>
        </p:nvSpPr>
        <p:spPr>
          <a:xfrm>
            <a:off x="2971800" y="1766211"/>
            <a:ext cx="952500" cy="461665"/>
          </a:xfrm>
          <a:prstGeom prst="rect">
            <a:avLst/>
          </a:prstGeom>
          <a:noFill/>
        </p:spPr>
        <p:txBody>
          <a:bodyPr wrap="square" rtlCol="0">
            <a:spAutoFit/>
          </a:bodyPr>
          <a:lstStyle/>
          <a:p>
            <a:r>
              <a:rPr lang="en-US" sz="1200"/>
              <a:t>Start </a:t>
            </a:r>
          </a:p>
          <a:p>
            <a:r>
              <a:rPr lang="en-US" sz="1200"/>
              <a:t>7/7/25</a:t>
            </a:r>
          </a:p>
        </p:txBody>
      </p:sp>
      <p:sp>
        <p:nvSpPr>
          <p:cNvPr id="39" name="TextBox 38">
            <a:extLst>
              <a:ext uri="{FF2B5EF4-FFF2-40B4-BE49-F238E27FC236}">
                <a16:creationId xmlns:a16="http://schemas.microsoft.com/office/drawing/2014/main" id="{5253E6AA-13E4-0F7F-7E32-D052173B0325}"/>
              </a:ext>
            </a:extLst>
          </p:cNvPr>
          <p:cNvSpPr txBox="1"/>
          <p:nvPr/>
        </p:nvSpPr>
        <p:spPr>
          <a:xfrm>
            <a:off x="7135664" y="1581545"/>
            <a:ext cx="1170136" cy="646331"/>
          </a:xfrm>
          <a:prstGeom prst="rect">
            <a:avLst/>
          </a:prstGeom>
          <a:noFill/>
        </p:spPr>
        <p:txBody>
          <a:bodyPr wrap="square" rtlCol="0">
            <a:spAutoFit/>
          </a:bodyPr>
          <a:lstStyle/>
          <a:p>
            <a:r>
              <a:rPr lang="en-US" sz="1200"/>
              <a:t>30-day Market Notice</a:t>
            </a:r>
          </a:p>
          <a:p>
            <a:r>
              <a:rPr lang="en-US" sz="1200"/>
              <a:t>11/5/25</a:t>
            </a:r>
          </a:p>
        </p:txBody>
      </p:sp>
      <p:sp>
        <p:nvSpPr>
          <p:cNvPr id="40" name="TextBox 39">
            <a:extLst>
              <a:ext uri="{FF2B5EF4-FFF2-40B4-BE49-F238E27FC236}">
                <a16:creationId xmlns:a16="http://schemas.microsoft.com/office/drawing/2014/main" id="{8F84B4E5-3DF5-E3A3-87C1-CC46E09B68AC}"/>
              </a:ext>
            </a:extLst>
          </p:cNvPr>
          <p:cNvSpPr txBox="1"/>
          <p:nvPr/>
        </p:nvSpPr>
        <p:spPr>
          <a:xfrm>
            <a:off x="5029200" y="1766211"/>
            <a:ext cx="952500" cy="461665"/>
          </a:xfrm>
          <a:prstGeom prst="rect">
            <a:avLst/>
          </a:prstGeom>
          <a:noFill/>
        </p:spPr>
        <p:txBody>
          <a:bodyPr wrap="square" rtlCol="0">
            <a:spAutoFit/>
          </a:bodyPr>
          <a:lstStyle/>
          <a:p>
            <a:r>
              <a:rPr lang="en-US" sz="1200"/>
              <a:t>Start </a:t>
            </a:r>
          </a:p>
          <a:p>
            <a:r>
              <a:rPr lang="en-US" sz="1200"/>
              <a:t>9/2/25</a:t>
            </a:r>
          </a:p>
        </p:txBody>
      </p:sp>
      <p:sp>
        <p:nvSpPr>
          <p:cNvPr id="41" name="TextBox 40">
            <a:extLst>
              <a:ext uri="{FF2B5EF4-FFF2-40B4-BE49-F238E27FC236}">
                <a16:creationId xmlns:a16="http://schemas.microsoft.com/office/drawing/2014/main" id="{7AAB836F-23AE-B9EC-777B-494ED303ACD7}"/>
              </a:ext>
            </a:extLst>
          </p:cNvPr>
          <p:cNvSpPr txBox="1"/>
          <p:nvPr/>
        </p:nvSpPr>
        <p:spPr>
          <a:xfrm>
            <a:off x="8191500" y="1766211"/>
            <a:ext cx="952500" cy="461665"/>
          </a:xfrm>
          <a:prstGeom prst="rect">
            <a:avLst/>
          </a:prstGeom>
          <a:noFill/>
        </p:spPr>
        <p:txBody>
          <a:bodyPr wrap="square" rtlCol="0">
            <a:spAutoFit/>
          </a:bodyPr>
          <a:lstStyle/>
          <a:p>
            <a:r>
              <a:rPr lang="en-US" sz="1200"/>
              <a:t>Go-Live</a:t>
            </a:r>
          </a:p>
          <a:p>
            <a:r>
              <a:rPr lang="en-US" sz="1200"/>
              <a:t>12/5/25*</a:t>
            </a:r>
          </a:p>
        </p:txBody>
      </p:sp>
      <p:sp>
        <p:nvSpPr>
          <p:cNvPr id="5" name="TextBox 4">
            <a:extLst>
              <a:ext uri="{FF2B5EF4-FFF2-40B4-BE49-F238E27FC236}">
                <a16:creationId xmlns:a16="http://schemas.microsoft.com/office/drawing/2014/main" id="{31F495A0-643F-DA75-9F60-DDC5FA1F2722}"/>
              </a:ext>
            </a:extLst>
          </p:cNvPr>
          <p:cNvSpPr txBox="1"/>
          <p:nvPr/>
        </p:nvSpPr>
        <p:spPr>
          <a:xfrm>
            <a:off x="756015" y="5642587"/>
            <a:ext cx="4202470" cy="461665"/>
          </a:xfrm>
          <a:prstGeom prst="rect">
            <a:avLst/>
          </a:prstGeom>
          <a:noFill/>
        </p:spPr>
        <p:txBody>
          <a:bodyPr wrap="square" rtlCol="0">
            <a:spAutoFit/>
          </a:bodyPr>
          <a:lstStyle/>
          <a:p>
            <a:r>
              <a:rPr lang="en-US" sz="1200" i="1"/>
              <a:t>* Go-Live date reflects 12/5/2025 as first Operating Day</a:t>
            </a:r>
          </a:p>
          <a:p>
            <a:r>
              <a:rPr lang="en-US" sz="1200" i="1"/>
              <a:t>  where 12/4/2025 is planned software migration.</a:t>
            </a:r>
          </a:p>
        </p:txBody>
      </p:sp>
      <p:sp>
        <p:nvSpPr>
          <p:cNvPr id="2" name="Rectangle 1">
            <a:extLst>
              <a:ext uri="{FF2B5EF4-FFF2-40B4-BE49-F238E27FC236}">
                <a16:creationId xmlns:a16="http://schemas.microsoft.com/office/drawing/2014/main" id="{B7C1EB6B-BBD9-A444-50F6-48256210236A}"/>
              </a:ext>
            </a:extLst>
          </p:cNvPr>
          <p:cNvSpPr/>
          <p:nvPr/>
        </p:nvSpPr>
        <p:spPr>
          <a:xfrm rot="16200000">
            <a:off x="-133552" y="1791752"/>
            <a:ext cx="1164255" cy="476349"/>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March/April</a:t>
            </a:r>
          </a:p>
          <a:p>
            <a:pPr algn="ctr"/>
            <a:r>
              <a:rPr lang="en-US" sz="1050">
                <a:solidFill>
                  <a:schemeClr val="tx1"/>
                </a:solidFill>
              </a:rPr>
              <a:t>2025</a:t>
            </a:r>
          </a:p>
        </p:txBody>
      </p:sp>
      <p:sp>
        <p:nvSpPr>
          <p:cNvPr id="3" name="Rectangle 2">
            <a:extLst>
              <a:ext uri="{FF2B5EF4-FFF2-40B4-BE49-F238E27FC236}">
                <a16:creationId xmlns:a16="http://schemas.microsoft.com/office/drawing/2014/main" id="{DDFCB413-2C20-351A-55A5-D0EA988CAA30}"/>
              </a:ext>
            </a:extLst>
          </p:cNvPr>
          <p:cNvSpPr/>
          <p:nvPr/>
        </p:nvSpPr>
        <p:spPr>
          <a:xfrm rot="16200000">
            <a:off x="-1072551" y="3895007"/>
            <a:ext cx="3030533" cy="464629"/>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solidFill>
              </a:rPr>
              <a:t>QSE/Vendor Submission Sandbox and Telemetry Points added Prod EMS model.</a:t>
            </a:r>
          </a:p>
        </p:txBody>
      </p:sp>
      <p:sp>
        <p:nvSpPr>
          <p:cNvPr id="6" name="TextBox 5">
            <a:extLst>
              <a:ext uri="{FF2B5EF4-FFF2-40B4-BE49-F238E27FC236}">
                <a16:creationId xmlns:a16="http://schemas.microsoft.com/office/drawing/2014/main" id="{F71EAFC5-4E29-3D2C-7301-4F57A049C413}"/>
              </a:ext>
            </a:extLst>
          </p:cNvPr>
          <p:cNvSpPr txBox="1"/>
          <p:nvPr/>
        </p:nvSpPr>
        <p:spPr>
          <a:xfrm>
            <a:off x="395202" y="766526"/>
            <a:ext cx="8621669" cy="646331"/>
          </a:xfrm>
          <a:prstGeom prst="rect">
            <a:avLst/>
          </a:prstGeom>
          <a:noFill/>
        </p:spPr>
        <p:txBody>
          <a:bodyPr wrap="square" rtlCol="0">
            <a:spAutoFit/>
          </a:bodyPr>
          <a:lstStyle/>
          <a:p>
            <a:r>
              <a:rPr lang="en-US" b="1" i="1">
                <a:solidFill>
                  <a:srgbClr val="C00000"/>
                </a:solidFill>
              </a:rPr>
              <a:t>Market trials are a progression of activities to mitigate the risk for Go-Live on new systems and processes for both the Market Participants &amp; ERCOT.</a:t>
            </a:r>
          </a:p>
        </p:txBody>
      </p:sp>
    </p:spTree>
    <p:extLst>
      <p:ext uri="{BB962C8B-B14F-4D97-AF65-F5344CB8AC3E}">
        <p14:creationId xmlns:p14="http://schemas.microsoft.com/office/powerpoint/2010/main" val="246759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5C666-F753-C7E5-AD94-9E592D070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B883F-FC95-D946-3723-8BFD684F4409}"/>
              </a:ext>
            </a:extLst>
          </p:cNvPr>
          <p:cNvSpPr>
            <a:spLocks noGrp="1"/>
          </p:cNvSpPr>
          <p:nvPr>
            <p:ph type="title"/>
          </p:nvPr>
        </p:nvSpPr>
        <p:spPr/>
        <p:txBody>
          <a:bodyPr/>
          <a:lstStyle/>
          <a:p>
            <a:r>
              <a:rPr lang="en-US" dirty="0"/>
              <a:t>Market Trials Framework: </a:t>
            </a:r>
            <a:endParaRPr lang="en-US" dirty="0">
              <a:solidFill>
                <a:srgbClr val="FF0000"/>
              </a:solidFill>
            </a:endParaRPr>
          </a:p>
        </p:txBody>
      </p:sp>
      <p:sp>
        <p:nvSpPr>
          <p:cNvPr id="8" name="Content Placeholder 7">
            <a:extLst>
              <a:ext uri="{FF2B5EF4-FFF2-40B4-BE49-F238E27FC236}">
                <a16:creationId xmlns:a16="http://schemas.microsoft.com/office/drawing/2014/main" id="{2B1A8F7C-24EE-05DC-4578-C18EB6403F3C}"/>
              </a:ext>
            </a:extLst>
          </p:cNvPr>
          <p:cNvSpPr>
            <a:spLocks noGrp="1"/>
          </p:cNvSpPr>
          <p:nvPr>
            <p:ph idx="1"/>
          </p:nvPr>
        </p:nvSpPr>
        <p:spPr>
          <a:xfrm>
            <a:off x="342900" y="814633"/>
            <a:ext cx="8534400" cy="3300167"/>
          </a:xfrm>
        </p:spPr>
        <p:txBody>
          <a:bodyPr/>
          <a:lstStyle/>
          <a:p>
            <a:pPr marL="0" indent="0">
              <a:buNone/>
            </a:pPr>
            <a:r>
              <a:rPr lang="en-US" sz="1600" dirty="0">
                <a:solidFill>
                  <a:schemeClr val="tx2"/>
                </a:solidFill>
              </a:rPr>
              <a:t>TAC Approved the </a:t>
            </a:r>
            <a:r>
              <a:rPr lang="en-US" sz="1600" u="sng" dirty="0">
                <a:solidFill>
                  <a:schemeClr val="tx2"/>
                </a:solidFill>
                <a:hlinkClick r:id="rId2"/>
              </a:rPr>
              <a:t>Market Trials Plan</a:t>
            </a:r>
            <a:r>
              <a:rPr lang="en-US" sz="1600" dirty="0">
                <a:solidFill>
                  <a:schemeClr val="tx2"/>
                </a:solidFill>
              </a:rPr>
              <a:t> in October 2024</a:t>
            </a:r>
          </a:p>
          <a:p>
            <a:pPr marL="0" indent="0">
              <a:buNone/>
            </a:pPr>
            <a:endParaRPr lang="en-US" sz="1600" u="sng" dirty="0">
              <a:solidFill>
                <a:schemeClr val="tx2"/>
              </a:solidFill>
            </a:endParaRPr>
          </a:p>
          <a:p>
            <a:pPr marL="0" indent="0">
              <a:buNone/>
            </a:pPr>
            <a:r>
              <a:rPr lang="en-US" sz="1600" u="sng" dirty="0">
                <a:solidFill>
                  <a:schemeClr val="tx2"/>
                </a:solidFill>
              </a:rPr>
              <a:t>Discussions with RTC+B Task Force have shaped the Handbooks</a:t>
            </a:r>
          </a:p>
          <a:p>
            <a:pPr marL="0" indent="0">
              <a:buNone/>
            </a:pPr>
            <a:r>
              <a:rPr lang="en-US" sz="1600" dirty="0">
                <a:solidFill>
                  <a:schemeClr val="tx2"/>
                </a:solidFill>
              </a:rPr>
              <a:t>	Handbook #1- QSE Submission Testing</a:t>
            </a:r>
          </a:p>
          <a:p>
            <a:pPr marL="0" indent="0">
              <a:buNone/>
            </a:pPr>
            <a:r>
              <a:rPr lang="en-US" sz="1600" dirty="0">
                <a:solidFill>
                  <a:schemeClr val="tx2"/>
                </a:solidFill>
              </a:rPr>
              <a:t>	Handbook #2- QSE Telemetry Tests </a:t>
            </a:r>
          </a:p>
          <a:p>
            <a:pPr marL="0" indent="0">
              <a:buNone/>
            </a:pPr>
            <a:r>
              <a:rPr lang="en-US" sz="1600" dirty="0">
                <a:solidFill>
                  <a:schemeClr val="tx2"/>
                </a:solidFill>
              </a:rPr>
              <a:t>	Handbook #3- Open Loop SCED</a:t>
            </a:r>
          </a:p>
          <a:p>
            <a:pPr marL="0" indent="0">
              <a:buNone/>
            </a:pPr>
            <a:r>
              <a:rPr lang="en-US" sz="1600" dirty="0">
                <a:solidFill>
                  <a:schemeClr val="tx2"/>
                </a:solidFill>
              </a:rPr>
              <a:t>	Handbook #4- QSE Telemetry Tests</a:t>
            </a:r>
          </a:p>
          <a:p>
            <a:pPr marL="0" indent="0">
              <a:buNone/>
            </a:pPr>
            <a:r>
              <a:rPr lang="en-US" sz="1600" dirty="0">
                <a:solidFill>
                  <a:schemeClr val="tx2"/>
                </a:solidFill>
              </a:rPr>
              <a:t>	Handbook #5- Close-Loop LFC Tests (draft)</a:t>
            </a:r>
          </a:p>
          <a:p>
            <a:pPr marL="0" indent="0">
              <a:buNone/>
            </a:pPr>
            <a:r>
              <a:rPr lang="en-US" sz="1600" dirty="0">
                <a:solidFill>
                  <a:schemeClr val="tx2"/>
                </a:solidFill>
              </a:rPr>
              <a:t>	Handbook #6- Day-Ahead Market Tests (draft)</a:t>
            </a:r>
          </a:p>
          <a:p>
            <a:pPr marL="0" indent="0">
              <a:buNone/>
            </a:pPr>
            <a:endParaRPr lang="en-US" sz="1600" dirty="0">
              <a:solidFill>
                <a:schemeClr val="tx2"/>
              </a:solidFill>
            </a:endParaRPr>
          </a:p>
          <a:p>
            <a:pPr marL="0" indent="0">
              <a:buNone/>
            </a:pPr>
            <a:r>
              <a:rPr lang="en-US" sz="1600" dirty="0">
                <a:solidFill>
                  <a:schemeClr val="tx2"/>
                </a:solidFill>
              </a:rPr>
              <a:t>All are posted on the</a:t>
            </a:r>
          </a:p>
          <a:p>
            <a:pPr marL="0" indent="0">
              <a:buNone/>
            </a:pPr>
            <a:r>
              <a:rPr lang="en-US" sz="1600" dirty="0">
                <a:solidFill>
                  <a:schemeClr val="tx2"/>
                </a:solidFill>
                <a:hlinkClick r:id="rId3"/>
              </a:rPr>
              <a:t>RTCBTF Homepage </a:t>
            </a:r>
            <a:endParaRPr lang="en-US" sz="1600" dirty="0">
              <a:solidFill>
                <a:schemeClr val="tx2"/>
              </a:solidFill>
            </a:endParaRPr>
          </a:p>
          <a:p>
            <a:pPr marL="0" indent="0">
              <a:buNone/>
            </a:pPr>
            <a:r>
              <a:rPr lang="en-US" sz="1600" dirty="0">
                <a:solidFill>
                  <a:schemeClr val="tx2"/>
                </a:solidFill>
              </a:rPr>
              <a:t>under Market Trials banner</a:t>
            </a:r>
          </a:p>
        </p:txBody>
      </p:sp>
      <p:pic>
        <p:nvPicPr>
          <p:cNvPr id="3" name="Picture 2">
            <a:extLst>
              <a:ext uri="{FF2B5EF4-FFF2-40B4-BE49-F238E27FC236}">
                <a16:creationId xmlns:a16="http://schemas.microsoft.com/office/drawing/2014/main" id="{33D98A1A-9210-2F40-B9E5-D6EF8FDDE5D5}"/>
              </a:ext>
            </a:extLst>
          </p:cNvPr>
          <p:cNvPicPr>
            <a:picLocks noChangeAspect="1"/>
          </p:cNvPicPr>
          <p:nvPr/>
        </p:nvPicPr>
        <p:blipFill>
          <a:blip r:embed="rId4"/>
          <a:stretch>
            <a:fillRect/>
          </a:stretch>
        </p:blipFill>
        <p:spPr>
          <a:xfrm>
            <a:off x="2895600" y="3657600"/>
            <a:ext cx="4247801" cy="2789078"/>
          </a:xfrm>
          <a:prstGeom prst="rect">
            <a:avLst/>
          </a:prstGeom>
        </p:spPr>
      </p:pic>
      <p:sp>
        <p:nvSpPr>
          <p:cNvPr id="4" name="Rectangle 3">
            <a:extLst>
              <a:ext uri="{FF2B5EF4-FFF2-40B4-BE49-F238E27FC236}">
                <a16:creationId xmlns:a16="http://schemas.microsoft.com/office/drawing/2014/main" id="{7505AB84-5AB2-19A8-3ED6-D4AC1DA01D01}"/>
              </a:ext>
            </a:extLst>
          </p:cNvPr>
          <p:cNvSpPr/>
          <p:nvPr/>
        </p:nvSpPr>
        <p:spPr>
          <a:xfrm>
            <a:off x="1012723" y="2281084"/>
            <a:ext cx="4414683" cy="599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190407B-3968-45B3-9152-870CFF08E0E7}"/>
              </a:ext>
            </a:extLst>
          </p:cNvPr>
          <p:cNvSpPr/>
          <p:nvPr/>
        </p:nvSpPr>
        <p:spPr>
          <a:xfrm>
            <a:off x="1012723" y="1695725"/>
            <a:ext cx="4419599" cy="599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85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97587-7DDC-197A-148B-FBDE63299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69A28-D94A-F887-2928-D5D1F2158790}"/>
              </a:ext>
            </a:extLst>
          </p:cNvPr>
          <p:cNvSpPr>
            <a:spLocks noGrp="1"/>
          </p:cNvSpPr>
          <p:nvPr>
            <p:ph type="title"/>
          </p:nvPr>
        </p:nvSpPr>
        <p:spPr/>
        <p:txBody>
          <a:bodyPr/>
          <a:lstStyle/>
          <a:p>
            <a:r>
              <a:rPr lang="en-US" dirty="0"/>
              <a:t>Market Trials Technical Details </a:t>
            </a:r>
            <a:endParaRPr lang="en-US" dirty="0">
              <a:solidFill>
                <a:srgbClr val="FF0000"/>
              </a:solidFill>
            </a:endParaRPr>
          </a:p>
        </p:txBody>
      </p:sp>
      <p:sp>
        <p:nvSpPr>
          <p:cNvPr id="8" name="Content Placeholder 7">
            <a:extLst>
              <a:ext uri="{FF2B5EF4-FFF2-40B4-BE49-F238E27FC236}">
                <a16:creationId xmlns:a16="http://schemas.microsoft.com/office/drawing/2014/main" id="{DC192CBD-41C4-C54E-66EC-C449CEDE6339}"/>
              </a:ext>
            </a:extLst>
          </p:cNvPr>
          <p:cNvSpPr>
            <a:spLocks noGrp="1"/>
          </p:cNvSpPr>
          <p:nvPr>
            <p:ph idx="1"/>
          </p:nvPr>
        </p:nvSpPr>
        <p:spPr>
          <a:xfrm>
            <a:off x="381000" y="1119433"/>
            <a:ext cx="8534400" cy="5281367"/>
          </a:xfrm>
        </p:spPr>
        <p:txBody>
          <a:bodyPr/>
          <a:lstStyle/>
          <a:p>
            <a:pPr marL="0" indent="0">
              <a:buNone/>
            </a:pPr>
            <a:r>
              <a:rPr lang="en-US" sz="1800" u="sng">
                <a:solidFill>
                  <a:schemeClr val="tx2"/>
                </a:solidFill>
              </a:rPr>
              <a:t>Detailed discussions with TWG have provided technical content details</a:t>
            </a:r>
          </a:p>
          <a:p>
            <a:pPr marL="0" indent="0">
              <a:buNone/>
            </a:pPr>
            <a:r>
              <a:rPr lang="en-US" sz="1800">
                <a:solidFill>
                  <a:schemeClr val="tx2"/>
                </a:solidFill>
              </a:rPr>
              <a:t>	Digital Certificate details</a:t>
            </a:r>
          </a:p>
          <a:p>
            <a:pPr marL="0" indent="0">
              <a:buNone/>
            </a:pPr>
            <a:r>
              <a:rPr lang="en-US" sz="1800">
                <a:solidFill>
                  <a:schemeClr val="tx2"/>
                </a:solidFill>
              </a:rPr>
              <a:t>	Connectivity/URL details to User Interfaces and APIs</a:t>
            </a:r>
          </a:p>
          <a:p>
            <a:pPr marL="0" indent="0">
              <a:buNone/>
            </a:pPr>
            <a:r>
              <a:rPr lang="en-US" sz="1800">
                <a:solidFill>
                  <a:schemeClr val="tx2"/>
                </a:solidFill>
              </a:rPr>
              <a:t>	Reminder of how to submit new ICCP requests</a:t>
            </a:r>
          </a:p>
          <a:p>
            <a:pPr marL="0" indent="0">
              <a:buNone/>
            </a:pPr>
            <a:r>
              <a:rPr lang="en-US" sz="1800">
                <a:solidFill>
                  <a:schemeClr val="tx2"/>
                </a:solidFill>
              </a:rPr>
              <a:t>	RTC and Production Telemetry connectivity</a:t>
            </a:r>
          </a:p>
          <a:p>
            <a:pPr marL="0" indent="0">
              <a:buNone/>
            </a:pPr>
            <a:r>
              <a:rPr lang="en-US" sz="1800">
                <a:solidFill>
                  <a:schemeClr val="tx2"/>
                </a:solidFill>
              </a:rPr>
              <a:t>	Network Model Load Schedule</a:t>
            </a:r>
          </a:p>
          <a:p>
            <a:pPr marL="0" indent="0">
              <a:buNone/>
            </a:pPr>
            <a:endParaRPr lang="en-US" sz="1600">
              <a:solidFill>
                <a:schemeClr val="tx2"/>
              </a:solidFill>
            </a:endParaRPr>
          </a:p>
          <a:p>
            <a:pPr marL="0" indent="0">
              <a:buNone/>
            </a:pPr>
            <a:endParaRPr lang="en-US" sz="1600">
              <a:solidFill>
                <a:schemeClr val="tx2"/>
              </a:solidFill>
            </a:endParaRPr>
          </a:p>
          <a:p>
            <a:pPr marL="0" indent="0">
              <a:buNone/>
            </a:pPr>
            <a:r>
              <a:rPr lang="en-US" sz="1600">
                <a:solidFill>
                  <a:schemeClr val="tx2"/>
                </a:solidFill>
              </a:rPr>
              <a:t>All are posted on the</a:t>
            </a:r>
          </a:p>
          <a:p>
            <a:pPr marL="0" indent="0">
              <a:buNone/>
            </a:pPr>
            <a:r>
              <a:rPr lang="en-US" sz="1600">
                <a:solidFill>
                  <a:schemeClr val="tx2"/>
                </a:solidFill>
                <a:hlinkClick r:id="rId2"/>
              </a:rPr>
              <a:t>RTCBTF Homepage </a:t>
            </a:r>
            <a:endParaRPr lang="en-US" sz="1600">
              <a:solidFill>
                <a:schemeClr val="tx2"/>
              </a:solidFill>
            </a:endParaRPr>
          </a:p>
          <a:p>
            <a:pPr marL="0" indent="0">
              <a:buNone/>
            </a:pPr>
            <a:r>
              <a:rPr lang="en-US" sz="1600">
                <a:solidFill>
                  <a:schemeClr val="tx2"/>
                </a:solidFill>
              </a:rPr>
              <a:t>under Technical Details banner</a:t>
            </a:r>
          </a:p>
        </p:txBody>
      </p:sp>
      <p:pic>
        <p:nvPicPr>
          <p:cNvPr id="3" name="Picture 2">
            <a:extLst>
              <a:ext uri="{FF2B5EF4-FFF2-40B4-BE49-F238E27FC236}">
                <a16:creationId xmlns:a16="http://schemas.microsoft.com/office/drawing/2014/main" id="{4D76DFEF-B1DC-B994-835B-EAEF3643927D}"/>
              </a:ext>
            </a:extLst>
          </p:cNvPr>
          <p:cNvPicPr>
            <a:picLocks noChangeAspect="1"/>
          </p:cNvPicPr>
          <p:nvPr/>
        </p:nvPicPr>
        <p:blipFill>
          <a:blip r:embed="rId3"/>
          <a:stretch>
            <a:fillRect/>
          </a:stretch>
        </p:blipFill>
        <p:spPr>
          <a:xfrm>
            <a:off x="3300412" y="3529013"/>
            <a:ext cx="5482319" cy="2378530"/>
          </a:xfrm>
          <a:prstGeom prst="rect">
            <a:avLst/>
          </a:prstGeom>
        </p:spPr>
      </p:pic>
    </p:spTree>
    <p:extLst>
      <p:ext uri="{BB962C8B-B14F-4D97-AF65-F5344CB8AC3E}">
        <p14:creationId xmlns:p14="http://schemas.microsoft.com/office/powerpoint/2010/main" val="408912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A02B-5C7F-08EE-0F03-8050233C4314}"/>
              </a:ext>
            </a:extLst>
          </p:cNvPr>
          <p:cNvSpPr>
            <a:spLocks noGrp="1"/>
          </p:cNvSpPr>
          <p:nvPr>
            <p:ph type="title"/>
          </p:nvPr>
        </p:nvSpPr>
        <p:spPr/>
        <p:txBody>
          <a:bodyPr lIns="91440" tIns="45720" rIns="91440" bIns="45720" anchor="t"/>
          <a:lstStyle/>
          <a:p>
            <a:r>
              <a:rPr lang="en-US" dirty="0"/>
              <a:t>Reminder of RTC+B FAQ </a:t>
            </a:r>
            <a:r>
              <a:rPr lang="en-US" dirty="0">
                <a:solidFill>
                  <a:srgbClr val="C00000"/>
                </a:solidFill>
              </a:rPr>
              <a:t>(updated 7/3/2025)</a:t>
            </a:r>
          </a:p>
        </p:txBody>
      </p:sp>
      <p:sp>
        <p:nvSpPr>
          <p:cNvPr id="4" name="Slide Number Placeholder 3">
            <a:extLst>
              <a:ext uri="{FF2B5EF4-FFF2-40B4-BE49-F238E27FC236}">
                <a16:creationId xmlns:a16="http://schemas.microsoft.com/office/drawing/2014/main" id="{2FEEBA4D-D3A7-2E7B-EE72-FE194A129ED7}"/>
              </a:ext>
            </a:extLst>
          </p:cNvPr>
          <p:cNvSpPr>
            <a:spLocks noGrp="1"/>
          </p:cNvSpPr>
          <p:nvPr>
            <p:ph type="sldNum" sz="quarter" idx="4"/>
          </p:nvPr>
        </p:nvSpPr>
        <p:spPr/>
        <p:txBody>
          <a:bodyPr/>
          <a:lstStyle/>
          <a:p>
            <a:fld id="{1D93BD3E-1E9A-4970-A6F7-E7AC52762E0C}" type="slidenum">
              <a:rPr lang="en-US" smtClean="0"/>
              <a:pPr/>
              <a:t>7</a:t>
            </a:fld>
            <a:endParaRPr lang="en-US"/>
          </a:p>
        </p:txBody>
      </p:sp>
      <p:pic>
        <p:nvPicPr>
          <p:cNvPr id="11" name="Picture 10">
            <a:extLst>
              <a:ext uri="{FF2B5EF4-FFF2-40B4-BE49-F238E27FC236}">
                <a16:creationId xmlns:a16="http://schemas.microsoft.com/office/drawing/2014/main" id="{EED5CDA0-F36E-518B-7F3C-7A7DDD841EE8}"/>
              </a:ext>
            </a:extLst>
          </p:cNvPr>
          <p:cNvPicPr>
            <a:picLocks noChangeAspect="1"/>
          </p:cNvPicPr>
          <p:nvPr/>
        </p:nvPicPr>
        <p:blipFill>
          <a:blip r:embed="rId2"/>
          <a:stretch>
            <a:fillRect/>
          </a:stretch>
        </p:blipFill>
        <p:spPr>
          <a:xfrm>
            <a:off x="228600" y="1712925"/>
            <a:ext cx="7439025" cy="3128499"/>
          </a:xfrm>
          <a:prstGeom prst="rect">
            <a:avLst/>
          </a:prstGeom>
        </p:spPr>
      </p:pic>
      <p:cxnSp>
        <p:nvCxnSpPr>
          <p:cNvPr id="13" name="Straight Arrow Connector 12">
            <a:extLst>
              <a:ext uri="{FF2B5EF4-FFF2-40B4-BE49-F238E27FC236}">
                <a16:creationId xmlns:a16="http://schemas.microsoft.com/office/drawing/2014/main" id="{75C2D484-F222-334C-7725-B0B32225C964}"/>
              </a:ext>
            </a:extLst>
          </p:cNvPr>
          <p:cNvCxnSpPr>
            <a:cxnSpLocks/>
          </p:cNvCxnSpPr>
          <p:nvPr/>
        </p:nvCxnSpPr>
        <p:spPr>
          <a:xfrm flipH="1" flipV="1">
            <a:off x="1137557" y="4807406"/>
            <a:ext cx="228600" cy="458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84CBD4-C681-CDC8-AE82-F8453E9EA987}"/>
              </a:ext>
            </a:extLst>
          </p:cNvPr>
          <p:cNvSpPr txBox="1"/>
          <p:nvPr/>
        </p:nvSpPr>
        <p:spPr>
          <a:xfrm>
            <a:off x="382756" y="5276272"/>
            <a:ext cx="3200400" cy="369332"/>
          </a:xfrm>
          <a:prstGeom prst="rect">
            <a:avLst/>
          </a:prstGeom>
          <a:noFill/>
        </p:spPr>
        <p:txBody>
          <a:bodyPr wrap="square" rtlCol="0">
            <a:spAutoFit/>
          </a:bodyPr>
          <a:lstStyle/>
          <a:p>
            <a:r>
              <a:rPr lang="en-US">
                <a:solidFill>
                  <a:schemeClr val="tx2"/>
                </a:solidFill>
              </a:rPr>
              <a:t>Worksheets for categories</a:t>
            </a:r>
          </a:p>
        </p:txBody>
      </p:sp>
      <p:sp>
        <p:nvSpPr>
          <p:cNvPr id="15" name="Rectangle 14">
            <a:extLst>
              <a:ext uri="{FF2B5EF4-FFF2-40B4-BE49-F238E27FC236}">
                <a16:creationId xmlns:a16="http://schemas.microsoft.com/office/drawing/2014/main" id="{7E697E01-354D-C4ED-F21D-B160AF013CC8}"/>
              </a:ext>
            </a:extLst>
          </p:cNvPr>
          <p:cNvSpPr/>
          <p:nvPr/>
        </p:nvSpPr>
        <p:spPr>
          <a:xfrm>
            <a:off x="55789" y="3739028"/>
            <a:ext cx="765674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65C08B6-565E-FD74-550F-8639462800E9}"/>
              </a:ext>
            </a:extLst>
          </p:cNvPr>
          <p:cNvSpPr txBox="1"/>
          <p:nvPr/>
        </p:nvSpPr>
        <p:spPr>
          <a:xfrm>
            <a:off x="228600" y="838200"/>
            <a:ext cx="8153400"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solidFill>
                  <a:schemeClr val="tx2"/>
                </a:solidFill>
              </a:rPr>
              <a:t>Posted on RTCBTF Home Page under Key Documents</a:t>
            </a:r>
          </a:p>
          <a:p>
            <a:pPr marL="285750" indent="-285750">
              <a:buFont typeface="Arial" panose="020B0604020202020204" pitchFamily="34" charset="0"/>
              <a:buChar char="•"/>
            </a:pPr>
            <a:r>
              <a:rPr lang="en-US">
                <a:solidFill>
                  <a:schemeClr val="tx2"/>
                </a:solidFill>
              </a:rPr>
              <a:t>Common questions/responses in Excel Workbook (target weekly updates)</a:t>
            </a:r>
          </a:p>
          <a:p>
            <a:pPr marL="285750" indent="-285750">
              <a:buFont typeface="Arial" panose="020B0604020202020204" pitchFamily="34" charset="0"/>
              <a:buChar char="•"/>
            </a:pPr>
            <a:r>
              <a:rPr lang="en-US">
                <a:solidFill>
                  <a:schemeClr val="tx2"/>
                </a:solidFill>
              </a:rPr>
              <a:t>Search workbook for Key Words </a:t>
            </a:r>
          </a:p>
        </p:txBody>
      </p:sp>
    </p:spTree>
    <p:extLst>
      <p:ext uri="{BB962C8B-B14F-4D97-AF65-F5344CB8AC3E}">
        <p14:creationId xmlns:p14="http://schemas.microsoft.com/office/powerpoint/2010/main" val="7188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C0E199-58B0-B9FB-AA61-E57BDACE100C}"/>
              </a:ext>
            </a:extLst>
          </p:cNvPr>
          <p:cNvPicPr>
            <a:picLocks noChangeAspect="1"/>
          </p:cNvPicPr>
          <p:nvPr/>
        </p:nvPicPr>
        <p:blipFill>
          <a:blip r:embed="rId2"/>
          <a:stretch>
            <a:fillRect/>
          </a:stretch>
        </p:blipFill>
        <p:spPr>
          <a:xfrm>
            <a:off x="216346" y="1600200"/>
            <a:ext cx="4247801" cy="2789078"/>
          </a:xfrm>
          <a:prstGeom prst="rect">
            <a:avLst/>
          </a:prstGeom>
        </p:spPr>
      </p:pic>
      <p:pic>
        <p:nvPicPr>
          <p:cNvPr id="10" name="Picture 9">
            <a:extLst>
              <a:ext uri="{FF2B5EF4-FFF2-40B4-BE49-F238E27FC236}">
                <a16:creationId xmlns:a16="http://schemas.microsoft.com/office/drawing/2014/main" id="{CA595C25-2D6A-49CC-A814-9C9C31B899B6}"/>
              </a:ext>
            </a:extLst>
          </p:cNvPr>
          <p:cNvPicPr>
            <a:picLocks noChangeAspect="1"/>
          </p:cNvPicPr>
          <p:nvPr/>
        </p:nvPicPr>
        <p:blipFill>
          <a:blip r:embed="rId3"/>
          <a:stretch>
            <a:fillRect/>
          </a:stretch>
        </p:blipFill>
        <p:spPr>
          <a:xfrm>
            <a:off x="2973841" y="3950834"/>
            <a:ext cx="5482319" cy="2378530"/>
          </a:xfrm>
          <a:prstGeom prst="rect">
            <a:avLst/>
          </a:prstGeom>
        </p:spPr>
      </p:pic>
      <p:sp>
        <p:nvSpPr>
          <p:cNvPr id="2" name="Title 1">
            <a:extLst>
              <a:ext uri="{FF2B5EF4-FFF2-40B4-BE49-F238E27FC236}">
                <a16:creationId xmlns:a16="http://schemas.microsoft.com/office/drawing/2014/main" id="{1C3D9465-E850-845B-40BF-CF5A4309CD66}"/>
              </a:ext>
            </a:extLst>
          </p:cNvPr>
          <p:cNvSpPr>
            <a:spLocks noGrp="1"/>
          </p:cNvSpPr>
          <p:nvPr>
            <p:ph type="title"/>
          </p:nvPr>
        </p:nvSpPr>
        <p:spPr/>
        <p:txBody>
          <a:bodyPr/>
          <a:lstStyle/>
          <a:p>
            <a:r>
              <a:rPr lang="en-US" sz="2400"/>
              <a:t>Resources for May-June Market Trials</a:t>
            </a:r>
            <a:endParaRPr lang="en-US"/>
          </a:p>
        </p:txBody>
      </p:sp>
      <p:sp>
        <p:nvSpPr>
          <p:cNvPr id="3" name="Content Placeholder 2">
            <a:extLst>
              <a:ext uri="{FF2B5EF4-FFF2-40B4-BE49-F238E27FC236}">
                <a16:creationId xmlns:a16="http://schemas.microsoft.com/office/drawing/2014/main" id="{6BA6DA71-09C2-A087-7B9A-6392C24E2DBD}"/>
              </a:ext>
            </a:extLst>
          </p:cNvPr>
          <p:cNvSpPr>
            <a:spLocks noGrp="1"/>
          </p:cNvSpPr>
          <p:nvPr>
            <p:ph idx="1"/>
          </p:nvPr>
        </p:nvSpPr>
        <p:spPr>
          <a:xfrm>
            <a:off x="304800" y="1014167"/>
            <a:ext cx="8534400" cy="5005633"/>
          </a:xfrm>
        </p:spPr>
        <p:txBody>
          <a:bodyPr/>
          <a:lstStyle/>
          <a:p>
            <a:pPr marL="0" indent="0">
              <a:buNone/>
            </a:pPr>
            <a:r>
              <a:rPr lang="en-US" sz="2000" dirty="0">
                <a:solidFill>
                  <a:schemeClr val="tx2"/>
                </a:solidFill>
              </a:rPr>
              <a:t>Everything needed for current market trials is on </a:t>
            </a:r>
            <a:r>
              <a:rPr lang="en-US" sz="2000" dirty="0">
                <a:solidFill>
                  <a:schemeClr val="tx2"/>
                </a:solidFill>
                <a:hlinkClick r:id="rId4"/>
              </a:rPr>
              <a:t>RTCBTF home page</a:t>
            </a:r>
            <a:endParaRPr lang="en-US" sz="2000" dirty="0">
              <a:solidFill>
                <a:schemeClr val="tx2"/>
              </a:solidFill>
            </a:endParaRPr>
          </a:p>
          <a:p>
            <a:pPr marL="0" indent="0">
              <a:buNone/>
            </a:pPr>
            <a:endParaRPr lang="en-US" sz="2400" dirty="0">
              <a:solidFill>
                <a:schemeClr val="tx2"/>
              </a:solidFill>
            </a:endParaRPr>
          </a:p>
          <a:p>
            <a:pPr marL="0" indent="0">
              <a:buNone/>
            </a:pPr>
            <a:endParaRPr lang="en-US" sz="2400" dirty="0">
              <a:solidFill>
                <a:schemeClr val="tx2"/>
              </a:solidFill>
            </a:endParaRPr>
          </a:p>
          <a:p>
            <a:pPr marL="457200" lvl="1" indent="0">
              <a:buNone/>
            </a:pPr>
            <a:endParaRPr lang="en-US" sz="2400" dirty="0">
              <a:solidFill>
                <a:schemeClr val="tx2"/>
              </a:solidFill>
            </a:endParaRPr>
          </a:p>
        </p:txBody>
      </p:sp>
      <p:sp>
        <p:nvSpPr>
          <p:cNvPr id="4" name="Slide Number Placeholder 3">
            <a:extLst>
              <a:ext uri="{FF2B5EF4-FFF2-40B4-BE49-F238E27FC236}">
                <a16:creationId xmlns:a16="http://schemas.microsoft.com/office/drawing/2014/main" id="{83B08F32-3CD7-7DFF-94D8-3219C080AE8B}"/>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7" name="Rectangle 6">
            <a:extLst>
              <a:ext uri="{FF2B5EF4-FFF2-40B4-BE49-F238E27FC236}">
                <a16:creationId xmlns:a16="http://schemas.microsoft.com/office/drawing/2014/main" id="{081C190E-F50D-4B35-6ADB-8B171C48670B}"/>
              </a:ext>
            </a:extLst>
          </p:cNvPr>
          <p:cNvSpPr/>
          <p:nvPr/>
        </p:nvSpPr>
        <p:spPr>
          <a:xfrm>
            <a:off x="216346" y="2514601"/>
            <a:ext cx="4463509" cy="5057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32CFB3-9971-6744-C658-ABD23DF35866}"/>
              </a:ext>
            </a:extLst>
          </p:cNvPr>
          <p:cNvSpPr/>
          <p:nvPr/>
        </p:nvSpPr>
        <p:spPr>
          <a:xfrm>
            <a:off x="2971800" y="4922678"/>
            <a:ext cx="4463509" cy="5709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F05FD2E-5B3A-3A84-9BF6-B544278E3E48}"/>
              </a:ext>
            </a:extLst>
          </p:cNvPr>
          <p:cNvSpPr/>
          <p:nvPr/>
        </p:nvSpPr>
        <p:spPr>
          <a:xfrm>
            <a:off x="216345" y="3064024"/>
            <a:ext cx="4463509" cy="5057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056AE7-947D-BD8F-B414-613A015CD1FC}"/>
              </a:ext>
            </a:extLst>
          </p:cNvPr>
          <p:cNvSpPr txBox="1"/>
          <p:nvPr/>
        </p:nvSpPr>
        <p:spPr>
          <a:xfrm>
            <a:off x="3550046" y="2569794"/>
            <a:ext cx="2320413" cy="369332"/>
          </a:xfrm>
          <a:prstGeom prst="rect">
            <a:avLst/>
          </a:prstGeom>
          <a:noFill/>
        </p:spPr>
        <p:txBody>
          <a:bodyPr wrap="square" rtlCol="0">
            <a:spAutoFit/>
          </a:bodyPr>
          <a:lstStyle/>
          <a:p>
            <a:r>
              <a:rPr lang="en-US" dirty="0"/>
              <a:t>May/June</a:t>
            </a:r>
          </a:p>
        </p:txBody>
      </p:sp>
      <p:sp>
        <p:nvSpPr>
          <p:cNvPr id="11" name="TextBox 10">
            <a:extLst>
              <a:ext uri="{FF2B5EF4-FFF2-40B4-BE49-F238E27FC236}">
                <a16:creationId xmlns:a16="http://schemas.microsoft.com/office/drawing/2014/main" id="{124B966A-AF6D-2303-EE98-B325FEE625A5}"/>
              </a:ext>
            </a:extLst>
          </p:cNvPr>
          <p:cNvSpPr txBox="1"/>
          <p:nvPr/>
        </p:nvSpPr>
        <p:spPr>
          <a:xfrm>
            <a:off x="3519647" y="3082668"/>
            <a:ext cx="2320413" cy="369332"/>
          </a:xfrm>
          <a:prstGeom prst="rect">
            <a:avLst/>
          </a:prstGeom>
          <a:noFill/>
        </p:spPr>
        <p:txBody>
          <a:bodyPr wrap="square" rtlCol="0">
            <a:spAutoFit/>
          </a:bodyPr>
          <a:lstStyle/>
          <a:p>
            <a:r>
              <a:rPr lang="en-US" dirty="0"/>
              <a:t>July/Aug</a:t>
            </a:r>
          </a:p>
        </p:txBody>
      </p:sp>
    </p:spTree>
    <p:extLst>
      <p:ext uri="{BB962C8B-B14F-4D97-AF65-F5344CB8AC3E}">
        <p14:creationId xmlns:p14="http://schemas.microsoft.com/office/powerpoint/2010/main" val="241188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F18E5-5555-7235-B729-A359A2DF6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74035-4D00-153F-495B-353675A506DC}"/>
              </a:ext>
            </a:extLst>
          </p:cNvPr>
          <p:cNvSpPr>
            <a:spLocks noGrp="1"/>
          </p:cNvSpPr>
          <p:nvPr>
            <p:ph type="title"/>
          </p:nvPr>
        </p:nvSpPr>
        <p:spPr/>
        <p:txBody>
          <a:bodyPr/>
          <a:lstStyle/>
          <a:p>
            <a:r>
              <a:rPr lang="en-US" dirty="0"/>
              <a:t>Summary of Market Trial activities for May-June</a:t>
            </a:r>
            <a:br>
              <a:rPr lang="en-US" dirty="0"/>
            </a:br>
            <a:r>
              <a:rPr lang="en-US" dirty="0"/>
              <a:t>       </a:t>
            </a:r>
            <a:r>
              <a:rPr lang="en-US" dirty="0">
                <a:solidFill>
                  <a:srgbClr val="C00000"/>
                </a:solidFill>
              </a:rPr>
              <a:t>WRAP-UP</a:t>
            </a:r>
          </a:p>
        </p:txBody>
      </p:sp>
      <p:sp>
        <p:nvSpPr>
          <p:cNvPr id="3" name="Content Placeholder 2">
            <a:extLst>
              <a:ext uri="{FF2B5EF4-FFF2-40B4-BE49-F238E27FC236}">
                <a16:creationId xmlns:a16="http://schemas.microsoft.com/office/drawing/2014/main" id="{AEFEB523-5ABE-B789-ED30-4EF9FEAFA211}"/>
              </a:ext>
            </a:extLst>
          </p:cNvPr>
          <p:cNvSpPr>
            <a:spLocks noGrp="1"/>
          </p:cNvSpPr>
          <p:nvPr>
            <p:ph idx="1"/>
          </p:nvPr>
        </p:nvSpPr>
        <p:spPr>
          <a:xfrm>
            <a:off x="304800" y="1219200"/>
            <a:ext cx="8534400" cy="4700833"/>
          </a:xfrm>
        </p:spPr>
        <p:txBody>
          <a:bodyPr lIns="91440" tIns="45720" rIns="91440" bIns="45720" anchor="t"/>
          <a:lstStyle/>
          <a:p>
            <a:pPr>
              <a:buFontTx/>
              <a:buChar char="-"/>
            </a:pPr>
            <a:r>
              <a:rPr lang="en-US" sz="2400" dirty="0">
                <a:solidFill>
                  <a:schemeClr val="tx2"/>
                </a:solidFill>
              </a:rPr>
              <a:t>Handbook 1- QSE connectivity and market submissions</a:t>
            </a:r>
          </a:p>
          <a:p>
            <a:pPr lvl="1">
              <a:buFontTx/>
              <a:buChar char="-"/>
            </a:pPr>
            <a:r>
              <a:rPr lang="en-US" sz="2000" dirty="0">
                <a:solidFill>
                  <a:schemeClr val="tx2"/>
                </a:solidFill>
              </a:rPr>
              <a:t>Submit to Market Management System and Outage Scheduler</a:t>
            </a:r>
            <a:endParaRPr lang="en-US" sz="2000" dirty="0">
              <a:solidFill>
                <a:schemeClr val="tx2"/>
              </a:solidFill>
              <a:cs typeface="Arial"/>
            </a:endParaRPr>
          </a:p>
          <a:p>
            <a:pPr lvl="1">
              <a:buFontTx/>
              <a:buChar char="-"/>
            </a:pPr>
            <a:r>
              <a:rPr lang="en-US" sz="2000" dirty="0">
                <a:solidFill>
                  <a:schemeClr val="tx2"/>
                </a:solidFill>
              </a:rPr>
              <a:t>Goal to submit at least one successful transaction for each requested transaction type per QSE once during the 8-week period</a:t>
            </a:r>
            <a:endParaRPr lang="en-US" sz="2000" dirty="0">
              <a:solidFill>
                <a:schemeClr val="tx2"/>
              </a:solidFill>
              <a:cs typeface="Arial"/>
            </a:endParaRPr>
          </a:p>
          <a:p>
            <a:pPr>
              <a:buFontTx/>
              <a:buChar char="-"/>
            </a:pPr>
            <a:endParaRPr lang="en-US" sz="2400" dirty="0">
              <a:solidFill>
                <a:schemeClr val="tx2"/>
              </a:solidFill>
            </a:endParaRPr>
          </a:p>
          <a:p>
            <a:pPr>
              <a:buFontTx/>
              <a:buChar char="-"/>
            </a:pPr>
            <a:r>
              <a:rPr lang="en-US" sz="2400" dirty="0">
                <a:solidFill>
                  <a:schemeClr val="tx2"/>
                </a:solidFill>
              </a:rPr>
              <a:t>Handbook 2- QSE telemetry set-up and check-out</a:t>
            </a:r>
            <a:endParaRPr lang="en-US" sz="2400" dirty="0">
              <a:solidFill>
                <a:schemeClr val="tx2"/>
              </a:solidFill>
              <a:cs typeface="Arial"/>
            </a:endParaRPr>
          </a:p>
          <a:p>
            <a:pPr lvl="1">
              <a:buFontTx/>
              <a:buChar char="-"/>
            </a:pPr>
            <a:r>
              <a:rPr lang="en-US" sz="2000" dirty="0">
                <a:solidFill>
                  <a:schemeClr val="tx2"/>
                </a:solidFill>
              </a:rPr>
              <a:t>Submit all ICCP requests to ERCOT to add telemetry points</a:t>
            </a:r>
            <a:endParaRPr lang="en-US" sz="2000" dirty="0">
              <a:solidFill>
                <a:schemeClr val="tx2"/>
              </a:solidFill>
              <a:cs typeface="Arial"/>
            </a:endParaRPr>
          </a:p>
          <a:p>
            <a:pPr lvl="1">
              <a:buFontTx/>
              <a:buChar char="-"/>
            </a:pPr>
            <a:r>
              <a:rPr lang="en-US" sz="2000" dirty="0">
                <a:solidFill>
                  <a:schemeClr val="tx2"/>
                </a:solidFill>
              </a:rPr>
              <a:t>Check-out will be for a sampling of resources within the QSE portfolio to ensure data flowing between ERCOT/QSE</a:t>
            </a:r>
            <a:endParaRPr lang="en-US" sz="2000" dirty="0">
              <a:solidFill>
                <a:schemeClr val="tx2"/>
              </a:solidFill>
              <a:cs typeface="Arial"/>
            </a:endParaRPr>
          </a:p>
          <a:p>
            <a:pPr lvl="1">
              <a:buFontTx/>
              <a:buChar char="-"/>
            </a:pPr>
            <a:endParaRPr lang="en-US" sz="2000" dirty="0">
              <a:solidFill>
                <a:schemeClr val="tx2"/>
              </a:solidFill>
            </a:endParaRPr>
          </a:p>
          <a:p>
            <a:pPr>
              <a:buFontTx/>
              <a:buChar char="-"/>
            </a:pPr>
            <a:r>
              <a:rPr lang="en-US" sz="2400" dirty="0">
                <a:solidFill>
                  <a:srgbClr val="C00000"/>
                </a:solidFill>
              </a:rPr>
              <a:t>Scoring continues into July to accommodate 3-week processing of new telemetry into systems.</a:t>
            </a:r>
            <a:endParaRPr lang="en-US" sz="2000" dirty="0">
              <a:solidFill>
                <a:srgbClr val="C00000"/>
              </a:solidFill>
            </a:endParaRPr>
          </a:p>
          <a:p>
            <a:pPr>
              <a:buFontTx/>
              <a:buChar char="-"/>
            </a:pPr>
            <a:endParaRPr lang="en-US" sz="2400" dirty="0">
              <a:solidFill>
                <a:schemeClr val="tx2"/>
              </a:solidFill>
            </a:endParaRPr>
          </a:p>
        </p:txBody>
      </p:sp>
      <p:sp>
        <p:nvSpPr>
          <p:cNvPr id="4" name="Slide Number Placeholder 3">
            <a:extLst>
              <a:ext uri="{FF2B5EF4-FFF2-40B4-BE49-F238E27FC236}">
                <a16:creationId xmlns:a16="http://schemas.microsoft.com/office/drawing/2014/main" id="{8F3736FB-EBA7-8509-CE63-D809A04EFEDA}"/>
              </a:ext>
            </a:extLst>
          </p:cNvPr>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321041672"/>
      </p:ext>
    </p:extLst>
  </p:cSld>
  <p:clrMapOvr>
    <a:masterClrMapping/>
  </p:clrMapOvr>
</p:sld>
</file>

<file path=ppt/theme/theme1.xml><?xml version="1.0" encoding="utf-8"?>
<a:theme xmlns:a="http://schemas.openxmlformats.org/drawingml/2006/main" name="Cover Slide">
  <a:themeElements>
    <a:clrScheme name="Custom 1">
      <a:dk1>
        <a:srgbClr val="2D3338"/>
      </a:dk1>
      <a:lt1>
        <a:srgbClr val="FFFFFF"/>
      </a:lt1>
      <a:dk2>
        <a:srgbClr val="2D3338"/>
      </a:dk2>
      <a:lt2>
        <a:srgbClr val="E6EBF0"/>
      </a:lt2>
      <a:accent1>
        <a:srgbClr val="00AEC7"/>
      </a:accent1>
      <a:accent2>
        <a:srgbClr val="7C858C"/>
      </a:accent2>
      <a:accent3>
        <a:srgbClr val="2BA565"/>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e17db7c92bbe4a954239b0aad63199c1">
  <xsd:schema xmlns:xsd="http://www.w3.org/2001/XMLSchema" xmlns:xs="http://www.w3.org/2001/XMLSchema" xmlns:p="http://schemas.microsoft.com/office/2006/metadata/properties" xmlns:ns2="8d5ee879-813f-4fb9-b7c2-a59846c21aeb" targetNamespace="http://schemas.microsoft.com/office/2006/metadata/properties" ma:root="true" ma:fieldsID="dbeeea33673683b355d19f3b50507d1a"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Internal "/>
          <xsd:enumeration value="Confidential"/>
          <xsd:enumeration value="Public"/>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ocumentManagement>
</p:properties>
</file>

<file path=customXml/itemProps1.xml><?xml version="1.0" encoding="utf-8"?>
<ds:datastoreItem xmlns:ds="http://schemas.openxmlformats.org/officeDocument/2006/customXml" ds:itemID="{1BCE88CD-E9E0-4BB6-AD83-C594282F53DE}">
  <ds:schemaRefs>
    <ds:schemaRef ds:uri="8d5ee879-813f-4fb9-b7c2-a59846c21a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3.xml><?xml version="1.0" encoding="utf-8"?>
<ds:datastoreItem xmlns:ds="http://schemas.openxmlformats.org/officeDocument/2006/customXml" ds:itemID="{1A526C54-2038-4DDB-9077-84C80FF069E0}">
  <ds:schemaRefs>
    <ds:schemaRef ds:uri="8d5ee879-813f-4fb9-b7c2-a59846c21a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268</TotalTime>
  <Words>1785</Words>
  <Application>Microsoft Office PowerPoint</Application>
  <PresentationFormat>On-screen Show (4:3)</PresentationFormat>
  <Paragraphs>292</Paragraphs>
  <Slides>21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Aptos</vt:lpstr>
      <vt:lpstr>Arial</vt:lpstr>
      <vt:lpstr>Calibri</vt:lpstr>
      <vt:lpstr>Cover Slide</vt:lpstr>
      <vt:lpstr>Horizontal Theme</vt:lpstr>
      <vt:lpstr>PowerPoint Presentation</vt:lpstr>
      <vt:lpstr>Outline</vt:lpstr>
      <vt:lpstr>PowerPoint Presentation</vt:lpstr>
      <vt:lpstr>PowerPoint Presentation</vt:lpstr>
      <vt:lpstr>Market Trials Framework: </vt:lpstr>
      <vt:lpstr>Market Trials Technical Details </vt:lpstr>
      <vt:lpstr>Reminder of RTC+B FAQ (updated 7/3/2025)</vt:lpstr>
      <vt:lpstr>Resources for May-June Market Trials</vt:lpstr>
      <vt:lpstr>Summary of Market Trial activities for May-June        WRAP-UP</vt:lpstr>
      <vt:lpstr>Scorecard 1 for  Handbook 1- Market submissions: </vt:lpstr>
      <vt:lpstr>Scorecard 2A for  Handbook 2-  100% of ICCP Telemetry  points added by QSE: </vt:lpstr>
      <vt:lpstr>Scorecard 2B for  Handbook 2- Telemetry checkout  meetings completed  with ERCOT staff  for sample of live  data transfer  capability </vt:lpstr>
      <vt:lpstr>This Week in Market Trials for July-August</vt:lpstr>
      <vt:lpstr>Transitioning to July 7 – August 30 Market Trials</vt:lpstr>
      <vt:lpstr>PowerPoint Presentation</vt:lpstr>
      <vt:lpstr>July/August Market Trials Summary</vt:lpstr>
      <vt:lpstr>PowerPoint Presentation</vt:lpstr>
      <vt:lpstr>RTC+B Market Submissions - Systems configurations (Updated with URLs)</vt:lpstr>
      <vt:lpstr>RTC+B Market Submissions - Systems configurations Public Key Update for WAN/API submissions</vt:lpstr>
      <vt:lpstr>RTC+B New Reports Posted to the ERCOT Website</vt:lpstr>
      <vt:lpstr>Wrap-Up and 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Mereness, Matt</cp:lastModifiedBy>
  <cp:revision>14</cp:revision>
  <cp:lastPrinted>2017-10-10T21:31:05Z</cp:lastPrinted>
  <dcterms:created xsi:type="dcterms:W3CDTF">2016-01-21T15:20:31Z</dcterms:created>
  <dcterms:modified xsi:type="dcterms:W3CDTF">2025-07-07T13:53:13Z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2025-06-20T16:25:14Z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c62e7908-7660-43a6-b1c8-5c5c95dc1f11</vt:lpwstr>
  </property>
  <property fmtid="{D5CDD505-2E9C-101B-9397-08002B2CF9AE}" pid="9" name="MSIP_Label_7084cbda-52b8-46fb-a7b7-cb5bd465ed85_ContentBits">
    <vt:lpwstr>0</vt:lpwstr>
  </property>
  <property fmtid="{D5CDD505-2E9C-101B-9397-08002B2CF9AE}" pid="10" name="MSIP_Label_7084cbda-52b8-46fb-a7b7-cb5bd465ed85_Tag">
    <vt:lpwstr>10, 3, 0, 2</vt:lpwstr>
  </property>
</Properties>
</file>