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10"/>
  </p:notesMasterIdLst>
  <p:sldIdLst>
    <p:sldId id="256" r:id="rId4"/>
    <p:sldId id="276" r:id="rId5"/>
    <p:sldId id="282" r:id="rId6"/>
    <p:sldId id="284" r:id="rId7"/>
    <p:sldId id="285" r:id="rId8"/>
    <p:sldId id="281" r:id="rId9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013" autoAdjust="0"/>
  </p:normalViewPr>
  <p:slideViewPr>
    <p:cSldViewPr snapToGrid="0">
      <p:cViewPr varScale="1">
        <p:scale>
          <a:sx n="147" d="100"/>
          <a:sy n="147" d="100"/>
        </p:scale>
        <p:origin x="792" y="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30D1443C-CE44-4172-AB8B-E82421BDF7A4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95C0B8DF-3FAF-497E-9097-12EEE8788E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247321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C0B8DF-3FAF-497E-9097-12EEE8788EF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1369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C0B8DF-3FAF-497E-9097-12EEE8788EF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7934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C0B8DF-3FAF-497E-9097-12EEE8788EF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1162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C0B8DF-3FAF-497E-9097-12EEE8788EF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385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002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245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236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181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185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432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342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477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048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504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567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D0D46-40A3-4597-A497-A5F10193839D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967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Operations Working Group 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94503" y="3611870"/>
            <a:ext cx="9144000" cy="1655762"/>
          </a:xfrm>
        </p:spPr>
        <p:txBody>
          <a:bodyPr>
            <a:normAutofit/>
          </a:bodyPr>
          <a:lstStyle/>
          <a:p>
            <a:r>
              <a:rPr lang="en-US" dirty="0"/>
              <a:t>Chair- Rickey Floyd</a:t>
            </a:r>
          </a:p>
          <a:p>
            <a:r>
              <a:rPr lang="en-US" dirty="0"/>
              <a:t>Vice-Chair- Tyler Springer</a:t>
            </a:r>
          </a:p>
          <a:p>
            <a:r>
              <a:rPr lang="en-US"/>
              <a:t>07/10/2025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565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BB829-9057-41D5-9389-6CCE4C4E0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NPRR 1070 - </a:t>
            </a:r>
            <a:r>
              <a:rPr lang="en-US" sz="4400" b="1" dirty="0">
                <a:effectLst/>
              </a:rPr>
              <a:t>Planning Criteria for GTC Exit Solutions</a:t>
            </a:r>
            <a:endParaRPr lang="en-US" b="1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1F668E-F004-4A4C-BB88-2F7D46A96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r>
              <a:rPr lang="en-US" dirty="0"/>
              <a:t>Remains tabled.  </a:t>
            </a:r>
          </a:p>
          <a:p>
            <a:r>
              <a:rPr lang="en-US" dirty="0"/>
              <a:t>No updates today. </a:t>
            </a:r>
          </a:p>
        </p:txBody>
      </p:sp>
    </p:spTree>
    <p:extLst>
      <p:ext uri="{BB962C8B-B14F-4D97-AF65-F5344CB8AC3E}">
        <p14:creationId xmlns:p14="http://schemas.microsoft.com/office/powerpoint/2010/main" val="735206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BB829-9057-41D5-9389-6CCE4C4E0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/>
              <a:t>NPRR 1278 – Establishing Advanced Grid Support Service as Ancillary Service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1F668E-F004-4A4C-BB88-2F7D46A96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28849"/>
            <a:ext cx="10515600" cy="3948113"/>
          </a:xfrm>
        </p:spPr>
        <p:txBody>
          <a:bodyPr>
            <a:normAutofit/>
          </a:bodyPr>
          <a:lstStyle/>
          <a:p>
            <a:r>
              <a:rPr lang="en-US" dirty="0"/>
              <a:t>OWG does not have a consensus or recommendations</a:t>
            </a:r>
          </a:p>
          <a:p>
            <a:r>
              <a:rPr lang="en-US" dirty="0"/>
              <a:t>OWG understands that WMS is also reviewing this NPRR and recognizes that the proposed changes better aligns with a WMS.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4061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E1ADE-BF89-4660-8DA6-5B2093053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NOGRR272 </a:t>
            </a:r>
            <a:r>
              <a:rPr lang="en-US" b="1" dirty="0">
                <a:effectLst/>
                <a:ea typeface="Times New Roman" panose="02020603050405020304" pitchFamily="18" charset="0"/>
              </a:rPr>
              <a:t>Advanced Grid Support Requirements for Inverter-Based ESRs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5FE03F-0C7A-4B7B-A1BF-C49EE3909B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Plus Power presented their perspective on concerns with NOGRR272</a:t>
            </a:r>
          </a:p>
          <a:p>
            <a:r>
              <a:rPr lang="en-US" dirty="0"/>
              <a:t>Presentation also included MISOs implementation</a:t>
            </a:r>
          </a:p>
          <a:p>
            <a:r>
              <a:rPr lang="en-US" dirty="0"/>
              <a:t>Some stakeholders requested better clarification on requirement for operation and performance</a:t>
            </a:r>
          </a:p>
          <a:p>
            <a:r>
              <a:rPr lang="en-US" dirty="0"/>
              <a:t>ERCOT indicated they would submit additional comments based on the discussion at OWG.</a:t>
            </a:r>
          </a:p>
          <a:p>
            <a:r>
              <a:rPr lang="en-US" dirty="0"/>
              <a:t>Comments filed by ERCOT are expected to be presented at ROS for consideration</a:t>
            </a:r>
          </a:p>
          <a:p>
            <a:r>
              <a:rPr lang="en-US" dirty="0"/>
              <a:t>OWG does not have consensus on NOGRR272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200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61310-B892-43C7-86ED-052274509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NPRR1287 </a:t>
            </a:r>
            <a:r>
              <a:rPr lang="en-US" b="1" dirty="0">
                <a:effectLst/>
                <a:ea typeface="Times New Roman" panose="02020603050405020304" pitchFamily="18" charset="0"/>
              </a:rPr>
              <a:t>Revisions to Outage Coordination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555DAD-12EA-4350-A554-44DD2BE6A9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Comments were reviewed at OWG</a:t>
            </a:r>
          </a:p>
          <a:p>
            <a:r>
              <a:rPr lang="en-US" dirty="0"/>
              <a:t>OWG agrees with the proposed timeline and allowing ERCOT to have discretion to approve outages</a:t>
            </a:r>
          </a:p>
          <a:p>
            <a:r>
              <a:rPr lang="en-US" dirty="0"/>
              <a:t>Recent LCRA comments were also reviewed which would provide ERCOT with greater flexibility for </a:t>
            </a:r>
            <a:r>
              <a:rPr lang="en-US"/>
              <a:t>approving outages.</a:t>
            </a:r>
            <a:endParaRPr lang="en-US" dirty="0"/>
          </a:p>
          <a:p>
            <a:r>
              <a:rPr lang="en-US" dirty="0"/>
              <a:t>ERCOT is expected to submits additional comments in response to LCRA’s comments.</a:t>
            </a:r>
          </a:p>
          <a:p>
            <a:r>
              <a:rPr lang="en-US" dirty="0"/>
              <a:t>Oncor recommends including comments that would allow outages to be approved for transmission projects that are critical for maintaining reliability</a:t>
            </a:r>
          </a:p>
        </p:txBody>
      </p:sp>
    </p:spTree>
    <p:extLst>
      <p:ext uri="{BB962C8B-B14F-4D97-AF65-F5344CB8AC3E}">
        <p14:creationId xmlns:p14="http://schemas.microsoft.com/office/powerpoint/2010/main" val="3335136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9C5C1-2A89-4FE3-A92B-7FF929157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Business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87ABA1-C071-446A-9B9B-3404EFFD80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None. </a:t>
            </a:r>
          </a:p>
        </p:txBody>
      </p:sp>
    </p:spTree>
    <p:extLst>
      <p:ext uri="{BB962C8B-B14F-4D97-AF65-F5344CB8AC3E}">
        <p14:creationId xmlns:p14="http://schemas.microsoft.com/office/powerpoint/2010/main" val="15383382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sisl xmlns:xsd="http://www.w3.org/2001/XMLSchema" xmlns:xsi="http://www.w3.org/2001/XMLSchema-instance" xmlns="http://www.boldonjames.com/2008/01/sie/internal/label" sislVersion="0" policy="e9c0b8d7-bdb4-4fd3-b62a-f50327aaefce" origin="userSelected">
  <element uid="c5f8eb12-5b27-439d-aaa6-3402af626fa3" value=""/>
  <element uid="d14f5c36-f44a-4315-b438-005cfe8f069f" value=""/>
</sisl>
</file>

<file path=customXml/item2.xml><?xml version="1.0" encoding="utf-8"?>
<WrappedLabelHistory xmlns:xsd="http://www.w3.org/2001/XMLSchema" xmlns:xsi="http://www.w3.org/2001/XMLSchema-instance" xmlns="http://www.boldonjames.com/2016/02/Classifier/internal/wrappedLabelHistory">
  <Value>PD94bWwgdmVyc2lvbj0iMS4wIiBlbmNvZGluZz0idXMtYXNjaWkiPz48bGFiZWxIaXN0b3J5IHhtbG5zOnhzZD0iaHR0cDovL3d3dy53My5vcmcvMjAwMS9YTUxTY2hlbWEiIHhtbG5zOnhzaT0iaHR0cDovL3d3dy53My5vcmcvMjAwMS9YTUxTY2hlbWEtaW5zdGFuY2UiIHhtbG5zPSJodHRwOi8vd3d3LmJvbGRvbmphbWVzLmNvbS8yMDE2LzAyL0NsYXNzaWZpZXIvaW50ZXJuYWwvbGFiZWxIaXN0b3J5Ij48aXRlbT48c2lzbCBzaXNsVmVyc2lvbj0iMCIgcG9saWN5PSJlOWMwYjhkNy1iZGI0LTRmZDMtYjYyYS1mNTAzMjdhYWVmY2UiIG9yaWdpbj0idXNlclNlbGVjdGVkIj48ZWxlbWVudCB1aWQ9ImM1ZjhlYjEyLTViMjctNDM5ZC1hYWE2LTM0MDJhZjYyNmZhMyIgdmFsdWU9IiIgeG1sbnM9Imh0dHA6Ly93d3cuYm9sZG9uamFtZXMuY29tLzIwMDgvMDEvc2llL2ludGVybmFsL2xhYmVsIiAvPjxlbGVtZW50IHVpZD0iZDE0ZjVjMzYtZjQ0YS00MzE1LWI0MzgtMDA1Y2ZlOGYwNjlmIiB2YWx1ZT0iIiB4bWxucz0iaHR0cDovL3d3dy5ib2xkb25qYW1lcy5jb20vMjAwOC8wMS9zaWUvaW50ZXJuYWwvbGFiZWwiIC8+PC9zaXNsPjxVc2VyTmFtZT5DT1JQXHMyMTU5ODU8L1VzZXJOYW1lPjxEYXRlVGltZT4zLzEzLzIwMjQgNDo0MTowOSBQTTwvRGF0ZVRpbWU+PExhYmVsU3RyaW5nPkFFUCBQdWJsaWM8L0xhYmVsU3RyaW5nPjwvaXRlbT48L2xhYmVsSGlzdG9yeT4=</Value>
</WrappedLabelHistory>
</file>

<file path=customXml/itemProps1.xml><?xml version="1.0" encoding="utf-8"?>
<ds:datastoreItem xmlns:ds="http://schemas.openxmlformats.org/officeDocument/2006/customXml" ds:itemID="{7D0E9768-4E07-4096-8BF0-02E6CC063129}">
  <ds:schemaRefs>
    <ds:schemaRef ds:uri="http://www.w3.org/2001/XMLSchema"/>
    <ds:schemaRef ds:uri="http://www.boldonjames.com/2008/01/sie/internal/label"/>
  </ds:schemaRefs>
</ds:datastoreItem>
</file>

<file path=customXml/itemProps2.xml><?xml version="1.0" encoding="utf-8"?>
<ds:datastoreItem xmlns:ds="http://schemas.openxmlformats.org/officeDocument/2006/customXml" ds:itemID="{646B5928-8F0E-4F6E-B076-5F58C8BAAEA7}">
  <ds:schemaRefs>
    <ds:schemaRef ds:uri="http://www.w3.org/2001/XMLSchema"/>
    <ds:schemaRef ds:uri="http://www.boldonjames.com/2016/02/Classifier/internal/wrappedLabelHistory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28719</TotalTime>
  <Words>217</Words>
  <Application>Microsoft Office PowerPoint</Application>
  <PresentationFormat>Widescreen</PresentationFormat>
  <Paragraphs>29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Operations Working Group  </vt:lpstr>
      <vt:lpstr>NPRR 1070 - Planning Criteria for GTC Exit Solutions</vt:lpstr>
      <vt:lpstr>NPRR 1278 – Establishing Advanced Grid Support Service as Ancillary Service</vt:lpstr>
      <vt:lpstr>NOGRR272 Advanced Grid Support Requirements for Inverter-Based ESRs</vt:lpstr>
      <vt:lpstr>NPRR1287 Revisions to Outage Coordination</vt:lpstr>
      <vt:lpstr>Other Business</vt:lpstr>
    </vt:vector>
  </TitlesOfParts>
  <Company>Garland Power &amp; Light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Operations Working Group</dc:title>
  <dc:creator>Floyd</dc:creator>
  <cp:lastModifiedBy>Floyd, Rickey</cp:lastModifiedBy>
  <cp:revision>150</cp:revision>
  <cp:lastPrinted>2025-04-29T11:46:45Z</cp:lastPrinted>
  <dcterms:created xsi:type="dcterms:W3CDTF">2017-05-03T20:12:06Z</dcterms:created>
  <dcterms:modified xsi:type="dcterms:W3CDTF">2025-07-07T16:05:31Z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722B413E-14ED-44AB-BA37-C0F7103B7B0E</vt:lpwstr>
  </property>
  <property fmtid="{D5CDD505-2E9C-101B-9397-08002B2CF9AE}" pid="3" name="ArticulatePath">
    <vt:lpwstr>Presentation1</vt:lpwstr>
  </property>
  <property fmtid="{D5CDD505-2E9C-101B-9397-08002B2CF9AE}" pid="4" name="docIndexRef">
    <vt:lpwstr>b8ce9577-bfda-4247-b1c0-df27a771fd16</vt:lpwstr>
  </property>
  <property fmtid="{D5CDD505-2E9C-101B-9397-08002B2CF9AE}" pid="5" name="bjClsUserRVM">
    <vt:lpwstr>[]</vt:lpwstr>
  </property>
  <property fmtid="{D5CDD505-2E9C-101B-9397-08002B2CF9AE}" pid="6" name="bjSaver">
    <vt:lpwstr>eKjbB4XF/I3lnhLAvyEhKj6Lb8jcG+mE</vt:lpwstr>
  </property>
  <property fmtid="{D5CDD505-2E9C-101B-9397-08002B2CF9AE}" pid="7" name="bjDocumentLabelXML">
    <vt:lpwstr>&lt;?xml version="1.0" encoding="us-ascii"?&gt;&lt;sisl xmlns:xsd="http://www.w3.org/2001/XMLSchema" xmlns:xsi="http://www.w3.org/2001/XMLSchema-instance" sislVersion="0" policy="e9c0b8d7-bdb4-4fd3-b62a-f50327aaefce" origin="userSelected" xmlns="http://www.boldonj</vt:lpwstr>
  </property>
  <property fmtid="{D5CDD505-2E9C-101B-9397-08002B2CF9AE}" pid="8" name="bjDocumentLabelXML-0">
    <vt:lpwstr>ames.com/2008/01/sie/internal/label"&gt;&lt;element uid="c5f8eb12-5b27-439d-aaa6-3402af626fa3" value="" /&gt;&lt;element uid="d14f5c36-f44a-4315-b438-005cfe8f069f" value="" /&gt;&lt;/sisl&gt;</vt:lpwstr>
  </property>
  <property fmtid="{D5CDD505-2E9C-101B-9397-08002B2CF9AE}" pid="9" name="bjDocumentSecurityLabel">
    <vt:lpwstr>AEP Public</vt:lpwstr>
  </property>
  <property fmtid="{D5CDD505-2E9C-101B-9397-08002B2CF9AE}" pid="10" name="MSIP_Label_5c34e43d-0b77-4b2c-b224-1b46981ccfdb_SiteId">
    <vt:lpwstr>15f3c881-6b03-4ff6-8559-77bf5177818f</vt:lpwstr>
  </property>
  <property fmtid="{D5CDD505-2E9C-101B-9397-08002B2CF9AE}" pid="11" name="MSIP_Label_5c34e43d-0b77-4b2c-b224-1b46981ccfdb_Name">
    <vt:lpwstr>AEP Public</vt:lpwstr>
  </property>
  <property fmtid="{D5CDD505-2E9C-101B-9397-08002B2CF9AE}" pid="12" name="MSIP_Label_5c34e43d-0b77-4b2c-b224-1b46981ccfdb_Enabled">
    <vt:lpwstr>true</vt:lpwstr>
  </property>
  <property fmtid="{D5CDD505-2E9C-101B-9397-08002B2CF9AE}" pid="13" name="bjLabelHistoryID">
    <vt:lpwstr>{646B5928-8F0E-4F6E-B076-5F58C8BAAEA7}</vt:lpwstr>
  </property>
</Properties>
</file>